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4" r:id="rId1"/>
  </p:sldMasterIdLst>
  <p:notesMasterIdLst>
    <p:notesMasterId r:id="rId5"/>
  </p:notesMasterIdLst>
  <p:sldIdLst>
    <p:sldId id="256" r:id="rId2"/>
    <p:sldId id="259" r:id="rId3"/>
    <p:sldId id="260"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892"/>
    <p:restoredTop sz="94574"/>
  </p:normalViewPr>
  <p:slideViewPr>
    <p:cSldViewPr snapToGrid="0" snapToObjects="1">
      <p:cViewPr varScale="1">
        <p:scale>
          <a:sx n="103" d="100"/>
          <a:sy n="103" d="100"/>
        </p:scale>
        <p:origin x="632" y="208"/>
      </p:cViewPr>
      <p:guideLst/>
    </p:cSldViewPr>
  </p:slideViewPr>
  <p:notesTextViewPr>
    <p:cViewPr>
      <p:scale>
        <a:sx n="20" d="100"/>
        <a:sy n="2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F6F347-B12C-9F44-B3D1-EED625B593CC}" type="datetimeFigureOut">
              <a:rPr lang="en-US" smtClean="0"/>
              <a:t>2/19/20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025EA0-4CE4-6D42-B765-24F0487A0B6A}" type="slidenum">
              <a:rPr lang="en-US" smtClean="0"/>
              <a:t>‹#›</a:t>
            </a:fld>
            <a:endParaRPr lang="en-US"/>
          </a:p>
        </p:txBody>
      </p:sp>
    </p:spTree>
    <p:extLst>
      <p:ext uri="{BB962C8B-B14F-4D97-AF65-F5344CB8AC3E}">
        <p14:creationId xmlns:p14="http://schemas.microsoft.com/office/powerpoint/2010/main" val="21874243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4025EA0-4CE4-6D42-B765-24F0487A0B6A}" type="slidenum">
              <a:rPr lang="en-US" smtClean="0"/>
              <a:t>1</a:t>
            </a:fld>
            <a:endParaRPr lang="en-US"/>
          </a:p>
        </p:txBody>
      </p:sp>
    </p:spTree>
    <p:extLst>
      <p:ext uri="{BB962C8B-B14F-4D97-AF65-F5344CB8AC3E}">
        <p14:creationId xmlns:p14="http://schemas.microsoft.com/office/powerpoint/2010/main" val="2060216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4025EA0-4CE4-6D42-B765-24F0487A0B6A}" type="slidenum">
              <a:rPr lang="en-US" smtClean="0"/>
              <a:t>2</a:t>
            </a:fld>
            <a:endParaRPr lang="en-US"/>
          </a:p>
        </p:txBody>
      </p:sp>
    </p:spTree>
    <p:extLst>
      <p:ext uri="{BB962C8B-B14F-4D97-AF65-F5344CB8AC3E}">
        <p14:creationId xmlns:p14="http://schemas.microsoft.com/office/powerpoint/2010/main" val="24126384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49198-1439-C24B-82F5-04781E99936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7614E1F-A69D-B845-824E-CD962DF95AB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059B537-5F82-AC4D-A354-C10A55D0E3B8}"/>
              </a:ext>
            </a:extLst>
          </p:cNvPr>
          <p:cNvSpPr>
            <a:spLocks noGrp="1"/>
          </p:cNvSpPr>
          <p:nvPr>
            <p:ph type="dt" sz="half" idx="10"/>
          </p:nvPr>
        </p:nvSpPr>
        <p:spPr/>
        <p:txBody>
          <a:bodyPr/>
          <a:lstStyle/>
          <a:p>
            <a:fld id="{8BE6BEBC-72FC-F848-B700-02373AFBE87D}" type="datetimeFigureOut">
              <a:rPr lang="en-US" smtClean="0"/>
              <a:t>2/19/20</a:t>
            </a:fld>
            <a:endParaRPr lang="en-US"/>
          </a:p>
        </p:txBody>
      </p:sp>
      <p:sp>
        <p:nvSpPr>
          <p:cNvPr id="5" name="Footer Placeholder 4">
            <a:extLst>
              <a:ext uri="{FF2B5EF4-FFF2-40B4-BE49-F238E27FC236}">
                <a16:creationId xmlns:a16="http://schemas.microsoft.com/office/drawing/2014/main" id="{2B9387A2-B0AF-2349-ACA0-8B708B4685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A41845-7894-544E-AE6B-DB1FB25C8195}"/>
              </a:ext>
            </a:extLst>
          </p:cNvPr>
          <p:cNvSpPr>
            <a:spLocks noGrp="1"/>
          </p:cNvSpPr>
          <p:nvPr>
            <p:ph type="sldNum" sz="quarter" idx="12"/>
          </p:nvPr>
        </p:nvSpPr>
        <p:spPr/>
        <p:txBody>
          <a:bodyPr/>
          <a:lstStyle/>
          <a:p>
            <a:fld id="{789C2F2D-913B-F444-B5C0-04CE944FDDC6}" type="slidenum">
              <a:rPr lang="en-US" smtClean="0"/>
              <a:t>‹#›</a:t>
            </a:fld>
            <a:endParaRPr lang="en-US"/>
          </a:p>
        </p:txBody>
      </p:sp>
    </p:spTree>
    <p:extLst>
      <p:ext uri="{BB962C8B-B14F-4D97-AF65-F5344CB8AC3E}">
        <p14:creationId xmlns:p14="http://schemas.microsoft.com/office/powerpoint/2010/main" val="2843138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506A6-ACEA-E746-80FE-6026B40158D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00CE742-D24D-0D46-BBB8-1F41C4B044A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BB7EB1B-5D35-AD44-9F56-7DB72A8C94D6}"/>
              </a:ext>
            </a:extLst>
          </p:cNvPr>
          <p:cNvSpPr>
            <a:spLocks noGrp="1"/>
          </p:cNvSpPr>
          <p:nvPr>
            <p:ph type="dt" sz="half" idx="10"/>
          </p:nvPr>
        </p:nvSpPr>
        <p:spPr/>
        <p:txBody>
          <a:bodyPr/>
          <a:lstStyle/>
          <a:p>
            <a:fld id="{8BE6BEBC-72FC-F848-B700-02373AFBE87D}" type="datetimeFigureOut">
              <a:rPr lang="en-US" smtClean="0"/>
              <a:t>2/19/20</a:t>
            </a:fld>
            <a:endParaRPr lang="en-US"/>
          </a:p>
        </p:txBody>
      </p:sp>
      <p:sp>
        <p:nvSpPr>
          <p:cNvPr id="5" name="Footer Placeholder 4">
            <a:extLst>
              <a:ext uri="{FF2B5EF4-FFF2-40B4-BE49-F238E27FC236}">
                <a16:creationId xmlns:a16="http://schemas.microsoft.com/office/drawing/2014/main" id="{334E541F-CF8B-7A41-9FFB-95CDD6179A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6AB615-E454-6E49-844C-746A86AF0548}"/>
              </a:ext>
            </a:extLst>
          </p:cNvPr>
          <p:cNvSpPr>
            <a:spLocks noGrp="1"/>
          </p:cNvSpPr>
          <p:nvPr>
            <p:ph type="sldNum" sz="quarter" idx="12"/>
          </p:nvPr>
        </p:nvSpPr>
        <p:spPr/>
        <p:txBody>
          <a:bodyPr/>
          <a:lstStyle/>
          <a:p>
            <a:fld id="{789C2F2D-913B-F444-B5C0-04CE944FDDC6}" type="slidenum">
              <a:rPr lang="en-US" smtClean="0"/>
              <a:t>‹#›</a:t>
            </a:fld>
            <a:endParaRPr lang="en-US"/>
          </a:p>
        </p:txBody>
      </p:sp>
    </p:spTree>
    <p:extLst>
      <p:ext uri="{BB962C8B-B14F-4D97-AF65-F5344CB8AC3E}">
        <p14:creationId xmlns:p14="http://schemas.microsoft.com/office/powerpoint/2010/main" val="1163267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75A30-2E30-DE48-A1D1-5DA4CDD5D28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1AB9CBB-9409-5340-AD50-6A02BC22154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10750DF-D19A-8F43-AC15-B744D0118FAF}"/>
              </a:ext>
            </a:extLst>
          </p:cNvPr>
          <p:cNvSpPr>
            <a:spLocks noGrp="1"/>
          </p:cNvSpPr>
          <p:nvPr>
            <p:ph type="dt" sz="half" idx="10"/>
          </p:nvPr>
        </p:nvSpPr>
        <p:spPr/>
        <p:txBody>
          <a:bodyPr/>
          <a:lstStyle/>
          <a:p>
            <a:fld id="{8BE6BEBC-72FC-F848-B700-02373AFBE87D}" type="datetimeFigureOut">
              <a:rPr lang="en-US" smtClean="0"/>
              <a:t>2/19/20</a:t>
            </a:fld>
            <a:endParaRPr lang="en-US"/>
          </a:p>
        </p:txBody>
      </p:sp>
      <p:sp>
        <p:nvSpPr>
          <p:cNvPr id="5" name="Footer Placeholder 4">
            <a:extLst>
              <a:ext uri="{FF2B5EF4-FFF2-40B4-BE49-F238E27FC236}">
                <a16:creationId xmlns:a16="http://schemas.microsoft.com/office/drawing/2014/main" id="{782AAC4A-CA9C-4D4C-A272-42DCF6E916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B617BB3-853B-554F-A91A-4690C05225A7}"/>
              </a:ext>
            </a:extLst>
          </p:cNvPr>
          <p:cNvSpPr>
            <a:spLocks noGrp="1"/>
          </p:cNvSpPr>
          <p:nvPr>
            <p:ph type="sldNum" sz="quarter" idx="12"/>
          </p:nvPr>
        </p:nvSpPr>
        <p:spPr/>
        <p:txBody>
          <a:bodyPr/>
          <a:lstStyle/>
          <a:p>
            <a:fld id="{789C2F2D-913B-F444-B5C0-04CE944FDDC6}" type="slidenum">
              <a:rPr lang="en-US" smtClean="0"/>
              <a:t>‹#›</a:t>
            </a:fld>
            <a:endParaRPr lang="en-US"/>
          </a:p>
        </p:txBody>
      </p:sp>
    </p:spTree>
    <p:extLst>
      <p:ext uri="{BB962C8B-B14F-4D97-AF65-F5344CB8AC3E}">
        <p14:creationId xmlns:p14="http://schemas.microsoft.com/office/powerpoint/2010/main" val="3523173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BE04D-BE10-EB4B-8F13-1606B53002D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B148861-1698-B54D-B542-01D0954FE32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34EF276-2328-8840-85AE-47A48E69595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32B8765-28BB-7848-AD6D-37B9E6F3191E}"/>
              </a:ext>
            </a:extLst>
          </p:cNvPr>
          <p:cNvSpPr>
            <a:spLocks noGrp="1"/>
          </p:cNvSpPr>
          <p:nvPr>
            <p:ph type="dt" sz="half" idx="10"/>
          </p:nvPr>
        </p:nvSpPr>
        <p:spPr/>
        <p:txBody>
          <a:bodyPr/>
          <a:lstStyle/>
          <a:p>
            <a:fld id="{8BE6BEBC-72FC-F848-B700-02373AFBE87D}" type="datetimeFigureOut">
              <a:rPr lang="en-US" smtClean="0"/>
              <a:t>2/19/20</a:t>
            </a:fld>
            <a:endParaRPr lang="en-US"/>
          </a:p>
        </p:txBody>
      </p:sp>
      <p:sp>
        <p:nvSpPr>
          <p:cNvPr id="6" name="Footer Placeholder 5">
            <a:extLst>
              <a:ext uri="{FF2B5EF4-FFF2-40B4-BE49-F238E27FC236}">
                <a16:creationId xmlns:a16="http://schemas.microsoft.com/office/drawing/2014/main" id="{DF6097A6-B30D-BC47-80B3-CD47687D4C2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4FADE6-E391-DE4A-815A-864E21C6DE92}"/>
              </a:ext>
            </a:extLst>
          </p:cNvPr>
          <p:cNvSpPr>
            <a:spLocks noGrp="1"/>
          </p:cNvSpPr>
          <p:nvPr>
            <p:ph type="sldNum" sz="quarter" idx="12"/>
          </p:nvPr>
        </p:nvSpPr>
        <p:spPr/>
        <p:txBody>
          <a:bodyPr/>
          <a:lstStyle/>
          <a:p>
            <a:fld id="{789C2F2D-913B-F444-B5C0-04CE944FDDC6}" type="slidenum">
              <a:rPr lang="en-US" smtClean="0"/>
              <a:t>‹#›</a:t>
            </a:fld>
            <a:endParaRPr lang="en-US"/>
          </a:p>
        </p:txBody>
      </p:sp>
    </p:spTree>
    <p:extLst>
      <p:ext uri="{BB962C8B-B14F-4D97-AF65-F5344CB8AC3E}">
        <p14:creationId xmlns:p14="http://schemas.microsoft.com/office/powerpoint/2010/main" val="37105139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6C970-07E8-E64E-893C-6EA642FA14A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B67EF28-3C99-734E-B1B0-255B9148181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9322A17-B8E1-F247-BD5E-B12A9781A64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5C5BA66-D0E6-3747-B55F-348A3BE938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E7B4185-39FF-EE49-9484-4AFA3BA78CB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74B00A0-8E37-D04F-80A3-E929C7A3F69A}"/>
              </a:ext>
            </a:extLst>
          </p:cNvPr>
          <p:cNvSpPr>
            <a:spLocks noGrp="1"/>
          </p:cNvSpPr>
          <p:nvPr>
            <p:ph type="dt" sz="half" idx="10"/>
          </p:nvPr>
        </p:nvSpPr>
        <p:spPr/>
        <p:txBody>
          <a:bodyPr/>
          <a:lstStyle/>
          <a:p>
            <a:fld id="{8BE6BEBC-72FC-F848-B700-02373AFBE87D}" type="datetimeFigureOut">
              <a:rPr lang="en-US" smtClean="0"/>
              <a:t>2/19/20</a:t>
            </a:fld>
            <a:endParaRPr lang="en-US"/>
          </a:p>
        </p:txBody>
      </p:sp>
      <p:sp>
        <p:nvSpPr>
          <p:cNvPr id="8" name="Footer Placeholder 7">
            <a:extLst>
              <a:ext uri="{FF2B5EF4-FFF2-40B4-BE49-F238E27FC236}">
                <a16:creationId xmlns:a16="http://schemas.microsoft.com/office/drawing/2014/main" id="{105AE1DE-6433-3A45-BF71-42F34BBCE4C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9FC7969-1B2B-3641-A7ED-19EEF958D57D}"/>
              </a:ext>
            </a:extLst>
          </p:cNvPr>
          <p:cNvSpPr>
            <a:spLocks noGrp="1"/>
          </p:cNvSpPr>
          <p:nvPr>
            <p:ph type="sldNum" sz="quarter" idx="12"/>
          </p:nvPr>
        </p:nvSpPr>
        <p:spPr/>
        <p:txBody>
          <a:bodyPr/>
          <a:lstStyle/>
          <a:p>
            <a:fld id="{789C2F2D-913B-F444-B5C0-04CE944FDDC6}" type="slidenum">
              <a:rPr lang="en-US" smtClean="0"/>
              <a:t>‹#›</a:t>
            </a:fld>
            <a:endParaRPr lang="en-US"/>
          </a:p>
        </p:txBody>
      </p:sp>
    </p:spTree>
    <p:extLst>
      <p:ext uri="{BB962C8B-B14F-4D97-AF65-F5344CB8AC3E}">
        <p14:creationId xmlns:p14="http://schemas.microsoft.com/office/powerpoint/2010/main" val="33307466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14B27-F540-634E-82DC-EEC1CF2B9FA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103D151-088E-B64E-B5E0-DD7D3511FF5A}"/>
              </a:ext>
            </a:extLst>
          </p:cNvPr>
          <p:cNvSpPr>
            <a:spLocks noGrp="1"/>
          </p:cNvSpPr>
          <p:nvPr>
            <p:ph type="dt" sz="half" idx="10"/>
          </p:nvPr>
        </p:nvSpPr>
        <p:spPr/>
        <p:txBody>
          <a:bodyPr/>
          <a:lstStyle/>
          <a:p>
            <a:fld id="{8BE6BEBC-72FC-F848-B700-02373AFBE87D}" type="datetimeFigureOut">
              <a:rPr lang="en-US" smtClean="0"/>
              <a:t>2/19/20</a:t>
            </a:fld>
            <a:endParaRPr lang="en-US"/>
          </a:p>
        </p:txBody>
      </p:sp>
      <p:sp>
        <p:nvSpPr>
          <p:cNvPr id="4" name="Footer Placeholder 3">
            <a:extLst>
              <a:ext uri="{FF2B5EF4-FFF2-40B4-BE49-F238E27FC236}">
                <a16:creationId xmlns:a16="http://schemas.microsoft.com/office/drawing/2014/main" id="{06C7CF76-5302-5342-B306-C7232BE138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DAE44FF-CD1A-244E-AB85-ADAC3A64E3AE}"/>
              </a:ext>
            </a:extLst>
          </p:cNvPr>
          <p:cNvSpPr>
            <a:spLocks noGrp="1"/>
          </p:cNvSpPr>
          <p:nvPr>
            <p:ph type="sldNum" sz="quarter" idx="12"/>
          </p:nvPr>
        </p:nvSpPr>
        <p:spPr/>
        <p:txBody>
          <a:bodyPr/>
          <a:lstStyle/>
          <a:p>
            <a:fld id="{789C2F2D-913B-F444-B5C0-04CE944FDDC6}" type="slidenum">
              <a:rPr lang="en-US" smtClean="0"/>
              <a:t>‹#›</a:t>
            </a:fld>
            <a:endParaRPr lang="en-US"/>
          </a:p>
        </p:txBody>
      </p:sp>
    </p:spTree>
    <p:extLst>
      <p:ext uri="{BB962C8B-B14F-4D97-AF65-F5344CB8AC3E}">
        <p14:creationId xmlns:p14="http://schemas.microsoft.com/office/powerpoint/2010/main" val="22096321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DD93ED-B469-144D-899E-17B523A8EA47}"/>
              </a:ext>
            </a:extLst>
          </p:cNvPr>
          <p:cNvSpPr>
            <a:spLocks noGrp="1"/>
          </p:cNvSpPr>
          <p:nvPr>
            <p:ph type="dt" sz="half" idx="10"/>
          </p:nvPr>
        </p:nvSpPr>
        <p:spPr/>
        <p:txBody>
          <a:bodyPr/>
          <a:lstStyle/>
          <a:p>
            <a:fld id="{8BE6BEBC-72FC-F848-B700-02373AFBE87D}" type="datetimeFigureOut">
              <a:rPr lang="en-US" smtClean="0"/>
              <a:t>2/19/20</a:t>
            </a:fld>
            <a:endParaRPr lang="en-US"/>
          </a:p>
        </p:txBody>
      </p:sp>
      <p:sp>
        <p:nvSpPr>
          <p:cNvPr id="3" name="Footer Placeholder 2">
            <a:extLst>
              <a:ext uri="{FF2B5EF4-FFF2-40B4-BE49-F238E27FC236}">
                <a16:creationId xmlns:a16="http://schemas.microsoft.com/office/drawing/2014/main" id="{1F04D067-59E9-6F4C-99FB-946DD5C9E2C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4B1BFD3-13D3-C944-A1FC-AAED448777B8}"/>
              </a:ext>
            </a:extLst>
          </p:cNvPr>
          <p:cNvSpPr>
            <a:spLocks noGrp="1"/>
          </p:cNvSpPr>
          <p:nvPr>
            <p:ph type="sldNum" sz="quarter" idx="12"/>
          </p:nvPr>
        </p:nvSpPr>
        <p:spPr/>
        <p:txBody>
          <a:bodyPr/>
          <a:lstStyle/>
          <a:p>
            <a:fld id="{789C2F2D-913B-F444-B5C0-04CE944FDDC6}" type="slidenum">
              <a:rPr lang="en-US" smtClean="0"/>
              <a:t>‹#›</a:t>
            </a:fld>
            <a:endParaRPr lang="en-US"/>
          </a:p>
        </p:txBody>
      </p:sp>
    </p:spTree>
    <p:extLst>
      <p:ext uri="{BB962C8B-B14F-4D97-AF65-F5344CB8AC3E}">
        <p14:creationId xmlns:p14="http://schemas.microsoft.com/office/powerpoint/2010/main" val="40387265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BA680-D438-274A-A2A0-9F429A87416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2F33222-23E9-744C-A35C-BB68A6D00AD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0757F1-6171-FF40-9EB6-6F2DE9DAE7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A9E38AD-DDB5-A148-81A5-20945E062977}"/>
              </a:ext>
            </a:extLst>
          </p:cNvPr>
          <p:cNvSpPr>
            <a:spLocks noGrp="1"/>
          </p:cNvSpPr>
          <p:nvPr>
            <p:ph type="dt" sz="half" idx="10"/>
          </p:nvPr>
        </p:nvSpPr>
        <p:spPr/>
        <p:txBody>
          <a:bodyPr/>
          <a:lstStyle/>
          <a:p>
            <a:fld id="{8BE6BEBC-72FC-F848-B700-02373AFBE87D}" type="datetimeFigureOut">
              <a:rPr lang="en-US" smtClean="0"/>
              <a:t>2/19/20</a:t>
            </a:fld>
            <a:endParaRPr lang="en-US"/>
          </a:p>
        </p:txBody>
      </p:sp>
      <p:sp>
        <p:nvSpPr>
          <p:cNvPr id="6" name="Footer Placeholder 5">
            <a:extLst>
              <a:ext uri="{FF2B5EF4-FFF2-40B4-BE49-F238E27FC236}">
                <a16:creationId xmlns:a16="http://schemas.microsoft.com/office/drawing/2014/main" id="{ACDB9A8F-4385-4846-A1A4-8C9AA0930B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9DACC2F-F1A5-8448-986E-CD09ADAE5DC5}"/>
              </a:ext>
            </a:extLst>
          </p:cNvPr>
          <p:cNvSpPr>
            <a:spLocks noGrp="1"/>
          </p:cNvSpPr>
          <p:nvPr>
            <p:ph type="sldNum" sz="quarter" idx="12"/>
          </p:nvPr>
        </p:nvSpPr>
        <p:spPr/>
        <p:txBody>
          <a:bodyPr/>
          <a:lstStyle/>
          <a:p>
            <a:fld id="{789C2F2D-913B-F444-B5C0-04CE944FDDC6}" type="slidenum">
              <a:rPr lang="en-US" smtClean="0"/>
              <a:t>‹#›</a:t>
            </a:fld>
            <a:endParaRPr lang="en-US"/>
          </a:p>
        </p:txBody>
      </p:sp>
    </p:spTree>
    <p:extLst>
      <p:ext uri="{BB962C8B-B14F-4D97-AF65-F5344CB8AC3E}">
        <p14:creationId xmlns:p14="http://schemas.microsoft.com/office/powerpoint/2010/main" val="26639094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FF1AF-9C88-DD41-AF6A-76A50DFF8EF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2F67398-C541-B146-AE7E-E1E1FB4263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19A53AC-F6C8-E946-936B-2C2C704AF6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CE87E90-F3C9-8041-9331-87F21669B376}"/>
              </a:ext>
            </a:extLst>
          </p:cNvPr>
          <p:cNvSpPr>
            <a:spLocks noGrp="1"/>
          </p:cNvSpPr>
          <p:nvPr>
            <p:ph type="dt" sz="half" idx="10"/>
          </p:nvPr>
        </p:nvSpPr>
        <p:spPr/>
        <p:txBody>
          <a:bodyPr/>
          <a:lstStyle/>
          <a:p>
            <a:fld id="{8BE6BEBC-72FC-F848-B700-02373AFBE87D}" type="datetimeFigureOut">
              <a:rPr lang="en-US" smtClean="0"/>
              <a:t>2/19/20</a:t>
            </a:fld>
            <a:endParaRPr lang="en-US"/>
          </a:p>
        </p:txBody>
      </p:sp>
      <p:sp>
        <p:nvSpPr>
          <p:cNvPr id="6" name="Footer Placeholder 5">
            <a:extLst>
              <a:ext uri="{FF2B5EF4-FFF2-40B4-BE49-F238E27FC236}">
                <a16:creationId xmlns:a16="http://schemas.microsoft.com/office/drawing/2014/main" id="{7D86FBF1-0A24-B74A-BB16-7DDA4B52553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4F22235-84F9-C84B-89F4-09E0D6BF4F92}"/>
              </a:ext>
            </a:extLst>
          </p:cNvPr>
          <p:cNvSpPr>
            <a:spLocks noGrp="1"/>
          </p:cNvSpPr>
          <p:nvPr>
            <p:ph type="sldNum" sz="quarter" idx="12"/>
          </p:nvPr>
        </p:nvSpPr>
        <p:spPr/>
        <p:txBody>
          <a:bodyPr/>
          <a:lstStyle/>
          <a:p>
            <a:fld id="{789C2F2D-913B-F444-B5C0-04CE944FDDC6}" type="slidenum">
              <a:rPr lang="en-US" smtClean="0"/>
              <a:t>‹#›</a:t>
            </a:fld>
            <a:endParaRPr lang="en-US"/>
          </a:p>
        </p:txBody>
      </p:sp>
    </p:spTree>
    <p:extLst>
      <p:ext uri="{BB962C8B-B14F-4D97-AF65-F5344CB8AC3E}">
        <p14:creationId xmlns:p14="http://schemas.microsoft.com/office/powerpoint/2010/main" val="29269824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93EB0-47ED-5748-B71B-26EE0071E39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C04869B-39F9-0D43-9E45-DBF71A915E0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89F346-D58D-0A4C-B3FF-4A9A92A0A9C1}"/>
              </a:ext>
            </a:extLst>
          </p:cNvPr>
          <p:cNvSpPr>
            <a:spLocks noGrp="1"/>
          </p:cNvSpPr>
          <p:nvPr>
            <p:ph type="dt" sz="half" idx="10"/>
          </p:nvPr>
        </p:nvSpPr>
        <p:spPr/>
        <p:txBody>
          <a:bodyPr/>
          <a:lstStyle/>
          <a:p>
            <a:fld id="{8BE6BEBC-72FC-F848-B700-02373AFBE87D}" type="datetimeFigureOut">
              <a:rPr lang="en-US" smtClean="0"/>
              <a:t>2/19/20</a:t>
            </a:fld>
            <a:endParaRPr lang="en-US"/>
          </a:p>
        </p:txBody>
      </p:sp>
      <p:sp>
        <p:nvSpPr>
          <p:cNvPr id="5" name="Footer Placeholder 4">
            <a:extLst>
              <a:ext uri="{FF2B5EF4-FFF2-40B4-BE49-F238E27FC236}">
                <a16:creationId xmlns:a16="http://schemas.microsoft.com/office/drawing/2014/main" id="{C948CF04-2758-B942-A111-5B34237E99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21EDB-B787-EE43-93EE-099B7F9B7A3E}"/>
              </a:ext>
            </a:extLst>
          </p:cNvPr>
          <p:cNvSpPr>
            <a:spLocks noGrp="1"/>
          </p:cNvSpPr>
          <p:nvPr>
            <p:ph type="sldNum" sz="quarter" idx="12"/>
          </p:nvPr>
        </p:nvSpPr>
        <p:spPr/>
        <p:txBody>
          <a:bodyPr/>
          <a:lstStyle/>
          <a:p>
            <a:fld id="{789C2F2D-913B-F444-B5C0-04CE944FDDC6}" type="slidenum">
              <a:rPr lang="en-US" smtClean="0"/>
              <a:t>‹#›</a:t>
            </a:fld>
            <a:endParaRPr lang="en-US"/>
          </a:p>
        </p:txBody>
      </p:sp>
    </p:spTree>
    <p:extLst>
      <p:ext uri="{BB962C8B-B14F-4D97-AF65-F5344CB8AC3E}">
        <p14:creationId xmlns:p14="http://schemas.microsoft.com/office/powerpoint/2010/main" val="16049943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93CFACD-0F7B-454B-B3CC-67A1871BB83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ED6E320-BEFC-B549-B5CE-82598699D8C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D370FE6-9594-4949-B6C7-E9C33D969CF9}"/>
              </a:ext>
            </a:extLst>
          </p:cNvPr>
          <p:cNvSpPr>
            <a:spLocks noGrp="1"/>
          </p:cNvSpPr>
          <p:nvPr>
            <p:ph type="dt" sz="half" idx="10"/>
          </p:nvPr>
        </p:nvSpPr>
        <p:spPr/>
        <p:txBody>
          <a:bodyPr/>
          <a:lstStyle/>
          <a:p>
            <a:fld id="{8BE6BEBC-72FC-F848-B700-02373AFBE87D}" type="datetimeFigureOut">
              <a:rPr lang="en-US" smtClean="0"/>
              <a:t>2/19/20</a:t>
            </a:fld>
            <a:endParaRPr lang="en-US"/>
          </a:p>
        </p:txBody>
      </p:sp>
      <p:sp>
        <p:nvSpPr>
          <p:cNvPr id="5" name="Footer Placeholder 4">
            <a:extLst>
              <a:ext uri="{FF2B5EF4-FFF2-40B4-BE49-F238E27FC236}">
                <a16:creationId xmlns:a16="http://schemas.microsoft.com/office/drawing/2014/main" id="{4780B32E-5774-A440-AB4D-660716E078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F08DFA-B996-F040-9530-568E2587D1EB}"/>
              </a:ext>
            </a:extLst>
          </p:cNvPr>
          <p:cNvSpPr>
            <a:spLocks noGrp="1"/>
          </p:cNvSpPr>
          <p:nvPr>
            <p:ph type="sldNum" sz="quarter" idx="12"/>
          </p:nvPr>
        </p:nvSpPr>
        <p:spPr/>
        <p:txBody>
          <a:bodyPr/>
          <a:lstStyle/>
          <a:p>
            <a:fld id="{789C2F2D-913B-F444-B5C0-04CE944FDDC6}" type="slidenum">
              <a:rPr lang="en-US" smtClean="0"/>
              <a:t>‹#›</a:t>
            </a:fld>
            <a:endParaRPr lang="en-US"/>
          </a:p>
        </p:txBody>
      </p:sp>
    </p:spTree>
    <p:extLst>
      <p:ext uri="{BB962C8B-B14F-4D97-AF65-F5344CB8AC3E}">
        <p14:creationId xmlns:p14="http://schemas.microsoft.com/office/powerpoint/2010/main" val="3623264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D7AC910-CFAA-7443-ACF1-88722696C9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06CCD04-AB94-9746-94D7-2740DC7DD4C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8B9447D-76FB-134E-8F7C-489064AB0F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BE6BEBC-72FC-F848-B700-02373AFBE87D}" type="datetimeFigureOut">
              <a:rPr lang="en-US" smtClean="0"/>
              <a:t>2/19/20</a:t>
            </a:fld>
            <a:endParaRPr lang="en-US"/>
          </a:p>
        </p:txBody>
      </p:sp>
      <p:sp>
        <p:nvSpPr>
          <p:cNvPr id="5" name="Footer Placeholder 4">
            <a:extLst>
              <a:ext uri="{FF2B5EF4-FFF2-40B4-BE49-F238E27FC236}">
                <a16:creationId xmlns:a16="http://schemas.microsoft.com/office/drawing/2014/main" id="{324ED492-3E91-2F4E-8346-4D95BA4D8B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E93FFC0-251C-3640-A940-E8CD940AB95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89C2F2D-913B-F444-B5C0-04CE944FDDC6}" type="slidenum">
              <a:rPr lang="en-US" smtClean="0"/>
              <a:t>‹#›</a:t>
            </a:fld>
            <a:endParaRPr lang="en-US"/>
          </a:p>
        </p:txBody>
      </p:sp>
    </p:spTree>
    <p:extLst>
      <p:ext uri="{BB962C8B-B14F-4D97-AF65-F5344CB8AC3E}">
        <p14:creationId xmlns:p14="http://schemas.microsoft.com/office/powerpoint/2010/main" val="1014257559"/>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dewis.wales/additional-learning-needs-cyp" TargetMode="External"/><Relationship Id="rId13" Type="http://schemas.openxmlformats.org/officeDocument/2006/relationships/hyperlink" Target="https://gov.wales/sites/default/files/publications/2018-06/additional-learning-needs-and-education-tribunal-wales-act-2018-implementation-guide-for-individual-development-plans.pdf" TargetMode="External"/><Relationship Id="rId3" Type="http://schemas.openxmlformats.org/officeDocument/2006/relationships/hyperlink" Target="http://www.donegalchildcare.com/wp-content/uploads/2015/08/Barnardos_KeyPersonBooklet_final-draft.pdf" TargetMode="External"/><Relationship Id="rId7" Type="http://schemas.openxmlformats.org/officeDocument/2006/relationships/hyperlink" Target="https://www.assembly.wales/Research%20Documents/16-059%20SEN/16-059-Web-%20English.pdf" TargetMode="External"/><Relationship Id="rId12" Type="http://schemas.openxmlformats.org/officeDocument/2006/relationships/hyperlink" Target="https://gov.wales/sites/default/files/publications/2018-09/additional-learning-needs-aln-transformation-programme-v2.pdf"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ww.assembly.wales/Research%20Documents/18-023/18-23-Web-English.pdf" TargetMode="External"/><Relationship Id="rId11" Type="http://schemas.openxmlformats.org/officeDocument/2006/relationships/hyperlink" Target="https://gov.wales/sites/default/files/publications/2018-04/additional-learning-needs-and-education-tribunal-wales-act-2018-explanatory-memorandum.pdf" TargetMode="External"/><Relationship Id="rId5" Type="http://schemas.openxmlformats.org/officeDocument/2006/relationships/hyperlink" Target="https://www.cypcs.org.uk/rights/uncrcarticles/article-28" TargetMode="External"/><Relationship Id="rId15" Type="http://schemas.openxmlformats.org/officeDocument/2006/relationships/hyperlink" Target="https://www.assembly.wales/laid%20documents/cr-ld11044/cr-ld11044-e.pdf" TargetMode="External"/><Relationship Id="rId10" Type="http://schemas.openxmlformats.org/officeDocument/2006/relationships/hyperlink" Target="https://www.earlyyearscareers.com/eyc/early-years-management/working-childcare-can-cause-stress/" TargetMode="External"/><Relationship Id="rId4" Type="http://schemas.openxmlformats.org/officeDocument/2006/relationships/hyperlink" Target="https://www.childcomwales.org.uk/uncrc-childrens-rights/uncrc/" TargetMode="External"/><Relationship Id="rId9" Type="http://schemas.openxmlformats.org/officeDocument/2006/relationships/hyperlink" Target="http://www.earlyyearsmatters.co.uk/eyfs/positive-relationships/key-person-attachment/" TargetMode="External"/><Relationship Id="rId14" Type="http://schemas.openxmlformats.org/officeDocument/2006/relationships/hyperlink" Target="https://gov.wales/sites/default/files/publications/2018-03/aln-frequently-asked-questions-faqs.pdf"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www.snapcymru.org/wp-content/uploads/2014/09/IDP-Booklet.pdf" TargetMode="External"/><Relationship Id="rId3" Type="http://schemas.openxmlformats.org/officeDocument/2006/relationships/hyperlink" Target="https://www.pacey.org.uk/membership/pacey-membership-benefits/a-taste-of-membership/role-of-the-key-person/" TargetMode="External"/><Relationship Id="rId7" Type="http://schemas.openxmlformats.org/officeDocument/2006/relationships/hyperlink" Target="http://www.snapcymru.org/help-for-families/aln-reform/" TargetMode="External"/><Relationship Id="rId2" Type="http://schemas.openxmlformats.org/officeDocument/2006/relationships/hyperlink" Target="https://www.nurseryworld.co.uk/news/article/stress-and-mental-health-problems-taking-their-toll-on-early-years-staff" TargetMode="External"/><Relationship Id="rId1" Type="http://schemas.openxmlformats.org/officeDocument/2006/relationships/slideLayout" Target="../slideLayouts/slideLayout2.xml"/><Relationship Id="rId6" Type="http://schemas.openxmlformats.org/officeDocument/2006/relationships/hyperlink" Target="http://www.snapcymru.org/how-the-additional-learning-needs-education-tribunal-alnet-act-will-be-implemented/" TargetMode="External"/><Relationship Id="rId5" Type="http://schemas.openxmlformats.org/officeDocument/2006/relationships/hyperlink" Target="https://www.provisionmap.co.uk/role-of-the-additional-learning-needs-co-ordinator-alnco/" TargetMode="External"/><Relationship Id="rId4" Type="http://schemas.openxmlformats.org/officeDocument/2006/relationships/hyperlink" Target="https://profiletree.com/benefits-of-a-personal-development-pla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B4725D6-6E24-9647-91D8-D921D9E6285A}"/>
              </a:ext>
            </a:extLst>
          </p:cNvPr>
          <p:cNvSpPr/>
          <p:nvPr/>
        </p:nvSpPr>
        <p:spPr>
          <a:xfrm>
            <a:off x="0" y="25671"/>
            <a:ext cx="9177454" cy="769441"/>
          </a:xfrm>
          <a:prstGeom prst="rect">
            <a:avLst/>
          </a:prstGeom>
          <a:noFill/>
        </p:spPr>
        <p:txBody>
          <a:bodyPr wrap="square" lIns="91440" tIns="45720" rIns="91440" bIns="45720">
            <a:spAutoFit/>
          </a:bodyPr>
          <a:lstStyle/>
          <a:p>
            <a:pPr algn="ctr"/>
            <a:r>
              <a:rPr lang="en-GB" sz="4400" b="0" u="sng" cap="none" spc="0" dirty="0" err="1">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Newidiadau</a:t>
            </a:r>
            <a:r>
              <a:rPr lang="en-GB" sz="4400" b="0" u="sng" cap="none" spc="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 </a:t>
            </a:r>
            <a:r>
              <a:rPr lang="en-GB" sz="4400" b="0" u="sng" cap="none" spc="0" dirty="0" err="1">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i’r</a:t>
            </a:r>
            <a:r>
              <a:rPr lang="en-GB" sz="4400" b="0" u="sng" cap="none" spc="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 </a:t>
            </a:r>
            <a:r>
              <a:rPr lang="en-GB" sz="4400" b="0" u="sng" cap="none" spc="0" dirty="0" err="1">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deddfwriaeth</a:t>
            </a:r>
            <a:r>
              <a:rPr lang="en-GB" sz="4400" b="0" u="sng" cap="none" spc="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 </a:t>
            </a:r>
            <a:r>
              <a:rPr lang="en-GB" sz="4400" b="0" u="sng" cap="none" spc="0" dirty="0" err="1">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newydd</a:t>
            </a:r>
            <a:endParaRPr lang="en-GB" sz="4400" b="0" u="sng" cap="none" spc="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F308CCE8-416D-B94A-90B8-442203742406}"/>
              </a:ext>
            </a:extLst>
          </p:cNvPr>
          <p:cNvSpPr/>
          <p:nvPr/>
        </p:nvSpPr>
        <p:spPr>
          <a:xfrm>
            <a:off x="110489" y="805861"/>
            <a:ext cx="4062266" cy="3463922"/>
          </a:xfrm>
          <a:prstGeom prst="rect">
            <a:avLst/>
          </a:prstGeom>
          <a:solidFill>
            <a:schemeClr val="bg1"/>
          </a:solidFill>
          <a:ln w="317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400" b="1" u="sng" dirty="0" err="1">
                <a:solidFill>
                  <a:schemeClr val="accent1"/>
                </a:solidFill>
              </a:rPr>
              <a:t>Cyflwyniad</a:t>
            </a:r>
            <a:r>
              <a:rPr lang="en-US" sz="1400" b="1" u="sng" dirty="0">
                <a:solidFill>
                  <a:schemeClr val="accent1"/>
                </a:solidFill>
              </a:rPr>
              <a:t> </a:t>
            </a:r>
            <a:r>
              <a:rPr lang="en-US" sz="1400" b="1" u="sng" dirty="0" err="1">
                <a:solidFill>
                  <a:schemeClr val="accent1"/>
                </a:solidFill>
              </a:rPr>
              <a:t>i’r</a:t>
            </a:r>
            <a:r>
              <a:rPr lang="en-US" sz="1400" b="1" u="sng" dirty="0">
                <a:solidFill>
                  <a:schemeClr val="accent1"/>
                </a:solidFill>
              </a:rPr>
              <a:t> </a:t>
            </a:r>
            <a:r>
              <a:rPr lang="en-US" sz="1400" b="1" u="sng" dirty="0" err="1">
                <a:solidFill>
                  <a:schemeClr val="accent1"/>
                </a:solidFill>
              </a:rPr>
              <a:t>deddf</a:t>
            </a:r>
            <a:r>
              <a:rPr lang="en-US" sz="1400" b="1" u="sng" dirty="0">
                <a:solidFill>
                  <a:schemeClr val="accent1"/>
                </a:solidFill>
              </a:rPr>
              <a:t> </a:t>
            </a:r>
            <a:r>
              <a:rPr lang="en-US" sz="1400" b="1" u="sng" dirty="0" err="1">
                <a:solidFill>
                  <a:schemeClr val="accent1"/>
                </a:solidFill>
              </a:rPr>
              <a:t>newydd</a:t>
            </a:r>
            <a:r>
              <a:rPr lang="en-US" sz="1400" b="1" u="sng" dirty="0">
                <a:solidFill>
                  <a:schemeClr val="accent1"/>
                </a:solidFill>
              </a:rPr>
              <a:t>= </a:t>
            </a:r>
            <a:r>
              <a:rPr lang="cy-GB" sz="1000" dirty="0">
                <a:solidFill>
                  <a:schemeClr val="tx1"/>
                </a:solidFill>
              </a:rPr>
              <a:t>Mae’r deddf Newydd sef y ddedf Anghenion Dysgu ac Addysg Ychwanegol (Cymru) 2018 yn gwneud darpariaeth a newidiadau ar gyfer fframwaith statudol newydd er mwyn cefnogi plant a phobl ifanc sydd ag anghenion dysgu ychwanegol (ADY) yn </a:t>
            </a:r>
            <a:r>
              <a:rPr lang="en-GB" sz="1000" dirty="0" err="1">
                <a:solidFill>
                  <a:schemeClr val="tx1"/>
                </a:solidFill>
              </a:rPr>
              <a:t>ôl</a:t>
            </a:r>
            <a:r>
              <a:rPr lang="cy-GB" sz="1000" dirty="0">
                <a:solidFill>
                  <a:schemeClr val="tx1"/>
                </a:solidFill>
              </a:rPr>
              <a:t> Llywodraeth Cymru (2018) A. </a:t>
            </a:r>
            <a:r>
              <a:rPr lang="en-GB" sz="1000" dirty="0">
                <a:solidFill>
                  <a:schemeClr val="tx1"/>
                </a:solidFill>
              </a:rPr>
              <a:t>Mae </a:t>
            </a:r>
            <a:r>
              <a:rPr lang="en-GB" sz="1000" dirty="0" err="1">
                <a:solidFill>
                  <a:schemeClr val="tx1"/>
                </a:solidFill>
              </a:rPr>
              <a:t>hyn</a:t>
            </a:r>
            <a:r>
              <a:rPr lang="en-GB" sz="1000" dirty="0">
                <a:solidFill>
                  <a:schemeClr val="tx1"/>
                </a:solidFill>
              </a:rPr>
              <a:t> </a:t>
            </a:r>
            <a:r>
              <a:rPr lang="en-GB" sz="1000" dirty="0" err="1">
                <a:solidFill>
                  <a:schemeClr val="tx1"/>
                </a:solidFill>
              </a:rPr>
              <a:t>nawr</a:t>
            </a:r>
            <a:r>
              <a:rPr lang="en-GB" sz="1000" dirty="0">
                <a:solidFill>
                  <a:schemeClr val="tx1"/>
                </a:solidFill>
              </a:rPr>
              <a:t> </a:t>
            </a:r>
            <a:r>
              <a:rPr lang="en-GB" sz="1000" dirty="0" err="1">
                <a:solidFill>
                  <a:schemeClr val="tx1"/>
                </a:solidFill>
              </a:rPr>
              <a:t>yn</a:t>
            </a:r>
            <a:r>
              <a:rPr lang="en-GB" sz="1000" dirty="0">
                <a:solidFill>
                  <a:schemeClr val="tx1"/>
                </a:solidFill>
              </a:rPr>
              <a:t> </a:t>
            </a:r>
            <a:r>
              <a:rPr lang="en-GB" sz="1000" dirty="0" err="1">
                <a:solidFill>
                  <a:schemeClr val="tx1"/>
                </a:solidFill>
              </a:rPr>
              <a:t>cael</a:t>
            </a:r>
            <a:r>
              <a:rPr lang="en-GB" sz="1000" dirty="0">
                <a:solidFill>
                  <a:schemeClr val="tx1"/>
                </a:solidFill>
              </a:rPr>
              <a:t> </a:t>
            </a:r>
            <a:r>
              <a:rPr lang="en-GB" sz="1000" dirty="0" err="1">
                <a:solidFill>
                  <a:schemeClr val="tx1"/>
                </a:solidFill>
              </a:rPr>
              <a:t>gwared</a:t>
            </a:r>
            <a:r>
              <a:rPr lang="en-GB" sz="1000" dirty="0">
                <a:solidFill>
                  <a:schemeClr val="tx1"/>
                </a:solidFill>
              </a:rPr>
              <a:t> a </a:t>
            </a:r>
            <a:r>
              <a:rPr lang="en-GB" sz="1000" dirty="0" err="1">
                <a:solidFill>
                  <a:schemeClr val="tx1"/>
                </a:solidFill>
              </a:rPr>
              <a:t>cymrud</a:t>
            </a:r>
            <a:r>
              <a:rPr lang="en-GB" sz="1000" dirty="0">
                <a:solidFill>
                  <a:schemeClr val="tx1"/>
                </a:solidFill>
              </a:rPr>
              <a:t> </a:t>
            </a:r>
            <a:r>
              <a:rPr lang="en-GB" sz="1000" dirty="0" err="1">
                <a:solidFill>
                  <a:schemeClr val="tx1"/>
                </a:solidFill>
              </a:rPr>
              <a:t>drosodd</a:t>
            </a:r>
            <a:r>
              <a:rPr lang="en-GB" sz="1000" dirty="0">
                <a:solidFill>
                  <a:schemeClr val="tx1"/>
                </a:solidFill>
              </a:rPr>
              <a:t> y </a:t>
            </a:r>
            <a:r>
              <a:rPr lang="en-GB" sz="1000" dirty="0" err="1">
                <a:solidFill>
                  <a:schemeClr val="tx1"/>
                </a:solidFill>
              </a:rPr>
              <a:t>ddeddfwriaeth</a:t>
            </a:r>
            <a:r>
              <a:rPr lang="en-GB" sz="1000" dirty="0">
                <a:solidFill>
                  <a:schemeClr val="tx1"/>
                </a:solidFill>
              </a:rPr>
              <a:t> </a:t>
            </a:r>
            <a:r>
              <a:rPr lang="en-GB" sz="1000" dirty="0" err="1">
                <a:solidFill>
                  <a:schemeClr val="tx1"/>
                </a:solidFill>
              </a:rPr>
              <a:t>bresennol</a:t>
            </a:r>
            <a:r>
              <a:rPr lang="en-GB" sz="1000" dirty="0">
                <a:solidFill>
                  <a:schemeClr val="tx1"/>
                </a:solidFill>
              </a:rPr>
              <a:t> </a:t>
            </a:r>
            <a:r>
              <a:rPr lang="en-GB" sz="1000" dirty="0" err="1">
                <a:solidFill>
                  <a:schemeClr val="tx1"/>
                </a:solidFill>
              </a:rPr>
              <a:t>sy'n</a:t>
            </a:r>
            <a:r>
              <a:rPr lang="en-GB" sz="1000" dirty="0">
                <a:solidFill>
                  <a:schemeClr val="tx1"/>
                </a:solidFill>
              </a:rPr>
              <a:t> </a:t>
            </a:r>
            <a:r>
              <a:rPr lang="en-GB" sz="1000" dirty="0" err="1">
                <a:solidFill>
                  <a:schemeClr val="tx1"/>
                </a:solidFill>
              </a:rPr>
              <a:t>ymwneud</a:t>
            </a:r>
            <a:r>
              <a:rPr lang="en-GB" sz="1000" dirty="0">
                <a:solidFill>
                  <a:schemeClr val="tx1"/>
                </a:solidFill>
              </a:rPr>
              <a:t> ag </a:t>
            </a:r>
            <a:r>
              <a:rPr lang="en-GB" sz="1000" dirty="0" err="1">
                <a:solidFill>
                  <a:schemeClr val="tx1"/>
                </a:solidFill>
              </a:rPr>
              <a:t>anghenion</a:t>
            </a:r>
            <a:r>
              <a:rPr lang="en-GB" sz="1000" dirty="0">
                <a:solidFill>
                  <a:schemeClr val="tx1"/>
                </a:solidFill>
              </a:rPr>
              <a:t> </a:t>
            </a:r>
            <a:r>
              <a:rPr lang="en-GB" sz="1000" dirty="0" err="1">
                <a:solidFill>
                  <a:schemeClr val="tx1"/>
                </a:solidFill>
              </a:rPr>
              <a:t>addysgol</a:t>
            </a:r>
            <a:r>
              <a:rPr lang="en-GB" sz="1000" dirty="0">
                <a:solidFill>
                  <a:schemeClr val="tx1"/>
                </a:solidFill>
              </a:rPr>
              <a:t> </a:t>
            </a:r>
            <a:r>
              <a:rPr lang="en-GB" sz="1000" dirty="0" err="1">
                <a:solidFill>
                  <a:schemeClr val="tx1"/>
                </a:solidFill>
              </a:rPr>
              <a:t>arbennig</a:t>
            </a:r>
            <a:r>
              <a:rPr lang="en-GB" sz="1000" dirty="0">
                <a:solidFill>
                  <a:schemeClr val="tx1"/>
                </a:solidFill>
              </a:rPr>
              <a:t> (AAA) ac </a:t>
            </a:r>
            <a:r>
              <a:rPr lang="en-GB" sz="1000" dirty="0" err="1">
                <a:solidFill>
                  <a:schemeClr val="tx1"/>
                </a:solidFill>
              </a:rPr>
              <a:t>asesu</a:t>
            </a:r>
            <a:r>
              <a:rPr lang="en-GB" sz="1000" dirty="0">
                <a:solidFill>
                  <a:schemeClr val="tx1"/>
                </a:solidFill>
              </a:rPr>
              <a:t> plant a </a:t>
            </a:r>
            <a:r>
              <a:rPr lang="en-GB" sz="1000" dirty="0" err="1">
                <a:solidFill>
                  <a:schemeClr val="tx1"/>
                </a:solidFill>
              </a:rPr>
              <a:t>phobl</a:t>
            </a:r>
            <a:r>
              <a:rPr lang="en-GB" sz="1000" dirty="0">
                <a:solidFill>
                  <a:schemeClr val="tx1"/>
                </a:solidFill>
              </a:rPr>
              <a:t> </a:t>
            </a:r>
            <a:r>
              <a:rPr lang="en-GB" sz="1000" dirty="0" err="1">
                <a:solidFill>
                  <a:schemeClr val="tx1"/>
                </a:solidFill>
              </a:rPr>
              <a:t>ifanc</a:t>
            </a:r>
            <a:r>
              <a:rPr lang="en-GB" sz="1000" dirty="0">
                <a:solidFill>
                  <a:schemeClr val="tx1"/>
                </a:solidFill>
              </a:rPr>
              <a:t> ag </a:t>
            </a:r>
            <a:r>
              <a:rPr lang="en-GB" sz="1000" dirty="0" err="1">
                <a:solidFill>
                  <a:schemeClr val="tx1"/>
                </a:solidFill>
              </a:rPr>
              <a:t>anhawsterau</a:t>
            </a:r>
            <a:r>
              <a:rPr lang="en-GB" sz="1000" dirty="0">
                <a:solidFill>
                  <a:schemeClr val="tx1"/>
                </a:solidFill>
              </a:rPr>
              <a:t> </a:t>
            </a:r>
            <a:r>
              <a:rPr lang="en-GB" sz="1000" dirty="0" err="1">
                <a:solidFill>
                  <a:schemeClr val="tx1"/>
                </a:solidFill>
              </a:rPr>
              <a:t>dysgu</a:t>
            </a:r>
            <a:r>
              <a:rPr lang="en-GB" sz="1000" dirty="0">
                <a:solidFill>
                  <a:schemeClr val="tx1"/>
                </a:solidFill>
              </a:rPr>
              <a:t> a / neu </a:t>
            </a:r>
            <a:r>
              <a:rPr lang="en-GB" sz="1000" dirty="0" err="1">
                <a:solidFill>
                  <a:schemeClr val="tx1"/>
                </a:solidFill>
              </a:rPr>
              <a:t>anableddau</a:t>
            </a:r>
            <a:r>
              <a:rPr lang="en-GB" sz="1000" dirty="0">
                <a:solidFill>
                  <a:schemeClr val="tx1"/>
                </a:solidFill>
              </a:rPr>
              <a:t>.</a:t>
            </a:r>
          </a:p>
          <a:p>
            <a:pPr algn="just"/>
            <a:r>
              <a:rPr lang="en-GB" sz="1000" dirty="0" err="1">
                <a:solidFill>
                  <a:schemeClr val="tx1"/>
                </a:solidFill>
              </a:rPr>
              <a:t>Cafwyd</a:t>
            </a:r>
            <a:r>
              <a:rPr lang="en-GB" sz="1000" dirty="0">
                <a:solidFill>
                  <a:schemeClr val="tx1"/>
                </a:solidFill>
              </a:rPr>
              <a:t> bill y </a:t>
            </a:r>
            <a:r>
              <a:rPr lang="en-GB" sz="1000" dirty="0" err="1">
                <a:solidFill>
                  <a:schemeClr val="tx1"/>
                </a:solidFill>
              </a:rPr>
              <a:t>tribiwnlys</a:t>
            </a:r>
            <a:r>
              <a:rPr lang="en-GB" sz="1000" dirty="0">
                <a:solidFill>
                  <a:schemeClr val="tx1"/>
                </a:solidFill>
              </a:rPr>
              <a:t> </a:t>
            </a:r>
            <a:r>
              <a:rPr lang="en-GB" sz="1000" dirty="0" err="1">
                <a:solidFill>
                  <a:schemeClr val="tx1"/>
                </a:solidFill>
              </a:rPr>
              <a:t>Anghenion</a:t>
            </a:r>
            <a:r>
              <a:rPr lang="en-GB" sz="1000" dirty="0">
                <a:solidFill>
                  <a:schemeClr val="tx1"/>
                </a:solidFill>
              </a:rPr>
              <a:t> </a:t>
            </a:r>
            <a:r>
              <a:rPr lang="en-GB" sz="1000" dirty="0" err="1">
                <a:solidFill>
                  <a:schemeClr val="tx1"/>
                </a:solidFill>
              </a:rPr>
              <a:t>Dysgu</a:t>
            </a:r>
            <a:r>
              <a:rPr lang="en-GB" sz="1000" dirty="0">
                <a:solidFill>
                  <a:schemeClr val="tx1"/>
                </a:solidFill>
              </a:rPr>
              <a:t> ac </a:t>
            </a:r>
            <a:r>
              <a:rPr lang="en-GB" sz="1000" dirty="0" err="1">
                <a:solidFill>
                  <a:schemeClr val="tx1"/>
                </a:solidFill>
              </a:rPr>
              <a:t>Addysg</a:t>
            </a:r>
            <a:r>
              <a:rPr lang="en-GB" sz="1000" dirty="0">
                <a:solidFill>
                  <a:schemeClr val="tx1"/>
                </a:solidFill>
              </a:rPr>
              <a:t> </a:t>
            </a:r>
            <a:r>
              <a:rPr lang="en-GB" sz="1000" dirty="0" err="1">
                <a:solidFill>
                  <a:schemeClr val="tx1"/>
                </a:solidFill>
              </a:rPr>
              <a:t>ychwanegol</a:t>
            </a:r>
            <a:r>
              <a:rPr lang="en-GB" sz="1000" dirty="0">
                <a:solidFill>
                  <a:schemeClr val="tx1"/>
                </a:solidFill>
              </a:rPr>
              <a:t> (Cymru) </a:t>
            </a:r>
            <a:r>
              <a:rPr lang="en-GB" sz="1000" dirty="0" err="1">
                <a:solidFill>
                  <a:schemeClr val="tx1"/>
                </a:solidFill>
              </a:rPr>
              <a:t>iw</a:t>
            </a:r>
            <a:r>
              <a:rPr lang="en-GB" sz="1000" dirty="0">
                <a:solidFill>
                  <a:schemeClr val="tx1"/>
                </a:solidFill>
              </a:rPr>
              <a:t> </a:t>
            </a:r>
            <a:r>
              <a:rPr lang="en-GB" sz="1000" dirty="0" err="1">
                <a:solidFill>
                  <a:schemeClr val="tx1"/>
                </a:solidFill>
              </a:rPr>
              <a:t>pasio</a:t>
            </a:r>
            <a:r>
              <a:rPr lang="en-GB" sz="1000" dirty="0">
                <a:solidFill>
                  <a:schemeClr val="tx1"/>
                </a:solidFill>
              </a:rPr>
              <a:t> </a:t>
            </a:r>
            <a:r>
              <a:rPr lang="en-GB" sz="1000" dirty="0" err="1">
                <a:solidFill>
                  <a:schemeClr val="tx1"/>
                </a:solidFill>
              </a:rPr>
              <a:t>gan</a:t>
            </a:r>
            <a:r>
              <a:rPr lang="en-GB" sz="1000" dirty="0">
                <a:solidFill>
                  <a:schemeClr val="tx1"/>
                </a:solidFill>
              </a:rPr>
              <a:t> y </a:t>
            </a:r>
            <a:r>
              <a:rPr lang="en-GB" sz="1000" dirty="0" err="1">
                <a:solidFill>
                  <a:schemeClr val="tx1"/>
                </a:solidFill>
              </a:rPr>
              <a:t>Cynulliad</a:t>
            </a:r>
            <a:r>
              <a:rPr lang="en-GB" sz="1000" dirty="0">
                <a:solidFill>
                  <a:schemeClr val="tx1"/>
                </a:solidFill>
              </a:rPr>
              <a:t> </a:t>
            </a:r>
            <a:r>
              <a:rPr lang="en-GB" sz="1000" dirty="0" err="1">
                <a:solidFill>
                  <a:schemeClr val="tx1"/>
                </a:solidFill>
              </a:rPr>
              <a:t>Cenedlaethol</a:t>
            </a:r>
            <a:r>
              <a:rPr lang="en-GB" sz="1000" dirty="0">
                <a:solidFill>
                  <a:schemeClr val="tx1"/>
                </a:solidFill>
              </a:rPr>
              <a:t> Cymru </a:t>
            </a:r>
            <a:r>
              <a:rPr lang="en-GB" sz="1000" dirty="0" err="1">
                <a:solidFill>
                  <a:schemeClr val="tx1"/>
                </a:solidFill>
              </a:rPr>
              <a:t>ar</a:t>
            </a:r>
            <a:r>
              <a:rPr lang="en-GB" sz="1000" dirty="0">
                <a:solidFill>
                  <a:schemeClr val="tx1"/>
                </a:solidFill>
              </a:rPr>
              <a:t> </a:t>
            </a:r>
            <a:r>
              <a:rPr lang="en-GB" sz="1000" dirty="0" err="1">
                <a:solidFill>
                  <a:schemeClr val="tx1"/>
                </a:solidFill>
              </a:rPr>
              <a:t>Rhagfyr</a:t>
            </a:r>
            <a:r>
              <a:rPr lang="en-GB" sz="1000" dirty="0">
                <a:solidFill>
                  <a:schemeClr val="tx1"/>
                </a:solidFill>
              </a:rPr>
              <a:t> 2017 ac </a:t>
            </a:r>
            <a:r>
              <a:rPr lang="en-GB" sz="1000" dirty="0" err="1">
                <a:solidFill>
                  <a:schemeClr val="tx1"/>
                </a:solidFill>
              </a:rPr>
              <a:t>yna</a:t>
            </a:r>
            <a:r>
              <a:rPr lang="en-GB" sz="1000" dirty="0">
                <a:solidFill>
                  <a:schemeClr val="tx1"/>
                </a:solidFill>
              </a:rPr>
              <a:t> </a:t>
            </a:r>
            <a:r>
              <a:rPr lang="en-GB" sz="1000" dirty="0" err="1">
                <a:solidFill>
                  <a:schemeClr val="tx1"/>
                </a:solidFill>
              </a:rPr>
              <a:t>ddaeth</a:t>
            </a:r>
            <a:r>
              <a:rPr lang="en-GB" sz="1000" dirty="0">
                <a:solidFill>
                  <a:schemeClr val="tx1"/>
                </a:solidFill>
              </a:rPr>
              <a:t> </a:t>
            </a:r>
            <a:r>
              <a:rPr lang="en-GB" sz="1000" dirty="0" err="1">
                <a:solidFill>
                  <a:schemeClr val="tx1"/>
                </a:solidFill>
              </a:rPr>
              <a:t>yn</a:t>
            </a:r>
            <a:r>
              <a:rPr lang="en-GB" sz="1000" dirty="0">
                <a:solidFill>
                  <a:schemeClr val="tx1"/>
                </a:solidFill>
              </a:rPr>
              <a:t> </a:t>
            </a:r>
            <a:r>
              <a:rPr lang="en-GB" sz="1000" dirty="0" err="1">
                <a:solidFill>
                  <a:schemeClr val="tx1"/>
                </a:solidFill>
              </a:rPr>
              <a:t>ddef</a:t>
            </a:r>
            <a:r>
              <a:rPr lang="en-GB" sz="1000" dirty="0">
                <a:solidFill>
                  <a:schemeClr val="tx1"/>
                </a:solidFill>
              </a:rPr>
              <a:t> </a:t>
            </a:r>
            <a:r>
              <a:rPr lang="en-GB" sz="1000" dirty="0" err="1">
                <a:solidFill>
                  <a:schemeClr val="tx1"/>
                </a:solidFill>
              </a:rPr>
              <a:t>ar</a:t>
            </a:r>
            <a:r>
              <a:rPr lang="en-GB" sz="1000" dirty="0">
                <a:solidFill>
                  <a:schemeClr val="tx1"/>
                </a:solidFill>
              </a:rPr>
              <a:t> </a:t>
            </a:r>
            <a:r>
              <a:rPr lang="en-GB" sz="1000" dirty="0" err="1">
                <a:solidFill>
                  <a:schemeClr val="tx1"/>
                </a:solidFill>
              </a:rPr>
              <a:t>Ionawr</a:t>
            </a:r>
            <a:r>
              <a:rPr lang="en-GB" sz="1000" dirty="0">
                <a:solidFill>
                  <a:schemeClr val="tx1"/>
                </a:solidFill>
              </a:rPr>
              <a:t> 2018 </a:t>
            </a:r>
            <a:r>
              <a:rPr lang="en-GB" sz="1000" dirty="0" err="1">
                <a:solidFill>
                  <a:schemeClr val="tx1"/>
                </a:solidFill>
              </a:rPr>
              <a:t>ar</a:t>
            </a:r>
            <a:r>
              <a:rPr lang="en-GB" sz="1000" dirty="0">
                <a:solidFill>
                  <a:schemeClr val="tx1"/>
                </a:solidFill>
              </a:rPr>
              <a:t> </a:t>
            </a:r>
            <a:r>
              <a:rPr lang="en-GB" sz="1000" dirty="0" err="1">
                <a:solidFill>
                  <a:schemeClr val="tx1"/>
                </a:solidFill>
              </a:rPr>
              <a:t>ôl</a:t>
            </a:r>
            <a:r>
              <a:rPr lang="en-GB" sz="1000" dirty="0">
                <a:solidFill>
                  <a:schemeClr val="tx1"/>
                </a:solidFill>
              </a:rPr>
              <a:t> </a:t>
            </a:r>
            <a:r>
              <a:rPr lang="en-GB" sz="1000" dirty="0" err="1">
                <a:solidFill>
                  <a:schemeClr val="tx1"/>
                </a:solidFill>
              </a:rPr>
              <a:t>derbyn</a:t>
            </a:r>
            <a:r>
              <a:rPr lang="en-GB" sz="1000" dirty="0">
                <a:solidFill>
                  <a:schemeClr val="tx1"/>
                </a:solidFill>
              </a:rPr>
              <a:t> </a:t>
            </a:r>
            <a:r>
              <a:rPr lang="en-GB" sz="1000" dirty="0" err="1">
                <a:solidFill>
                  <a:schemeClr val="tx1"/>
                </a:solidFill>
              </a:rPr>
              <a:t>cydsyniad</a:t>
            </a:r>
            <a:r>
              <a:rPr lang="en-GB" sz="1000" dirty="0">
                <a:solidFill>
                  <a:schemeClr val="tx1"/>
                </a:solidFill>
              </a:rPr>
              <a:t> </a:t>
            </a:r>
            <a:r>
              <a:rPr lang="en-GB" sz="1000" dirty="0" err="1">
                <a:solidFill>
                  <a:schemeClr val="tx1"/>
                </a:solidFill>
              </a:rPr>
              <a:t>frenhinol</a:t>
            </a:r>
            <a:r>
              <a:rPr lang="en-GB" sz="1000" dirty="0">
                <a:solidFill>
                  <a:schemeClr val="tx1"/>
                </a:solidFill>
              </a:rPr>
              <a:t> </a:t>
            </a:r>
            <a:r>
              <a:rPr lang="en-GB" sz="1000" dirty="0" err="1">
                <a:solidFill>
                  <a:schemeClr val="tx1"/>
                </a:solidFill>
              </a:rPr>
              <a:t>yn</a:t>
            </a:r>
            <a:r>
              <a:rPr lang="en-GB" sz="1000" dirty="0">
                <a:solidFill>
                  <a:schemeClr val="tx1"/>
                </a:solidFill>
              </a:rPr>
              <a:t> </a:t>
            </a:r>
            <a:r>
              <a:rPr lang="en-GB" sz="1000" dirty="0" err="1">
                <a:solidFill>
                  <a:schemeClr val="tx1"/>
                </a:solidFill>
              </a:rPr>
              <a:t>ôl</a:t>
            </a:r>
            <a:r>
              <a:rPr lang="en-GB" sz="1000" dirty="0">
                <a:solidFill>
                  <a:schemeClr val="tx1"/>
                </a:solidFill>
              </a:rPr>
              <a:t> </a:t>
            </a:r>
            <a:r>
              <a:rPr lang="en-GB" sz="1000" dirty="0" err="1">
                <a:solidFill>
                  <a:schemeClr val="tx1"/>
                </a:solidFill>
              </a:rPr>
              <a:t>Llywodraeth</a:t>
            </a:r>
            <a:r>
              <a:rPr lang="en-GB" sz="1000" dirty="0">
                <a:solidFill>
                  <a:schemeClr val="tx1"/>
                </a:solidFill>
              </a:rPr>
              <a:t> Cymru (2018)B </a:t>
            </a:r>
            <a:r>
              <a:rPr lang="cy-GB" sz="1000" dirty="0">
                <a:solidFill>
                  <a:schemeClr val="tx1"/>
                </a:solidFill>
              </a:rPr>
              <a:t>mewn y rhaglen drawsnewid anghenion dysgu ychwanegol</a:t>
            </a:r>
            <a:endParaRPr lang="en-GB" sz="1000" dirty="0">
              <a:solidFill>
                <a:schemeClr val="tx1"/>
              </a:solidFill>
            </a:endParaRPr>
          </a:p>
          <a:p>
            <a:pPr algn="just"/>
            <a:r>
              <a:rPr lang="cy-GB" sz="1000" dirty="0">
                <a:solidFill>
                  <a:schemeClr val="tx1"/>
                </a:solidFill>
              </a:rPr>
              <a:t>Ac fe hefyd cafwyd iw son yn y rhaglen gan Llywodraeth fod y system drawsnewidiol yn sicrhau fod pob dysgwr ag ADY yn cael ei gefnogi i oresgyn rhwystrau ddysgu a cyflawni eu potensial llawn. Fe fydd hyfeyd yn gwella cynllunio a darparu chefnogaeth i ddysgwyr o 0 i 25 gydag ADY ac yn canolbwyntio ar bwysigrwydd penodi a adnabod anghenion yn gynnar</a:t>
            </a:r>
            <a:r>
              <a:rPr lang="cy-GB" sz="900" dirty="0">
                <a:solidFill>
                  <a:schemeClr val="tx1"/>
                </a:solidFill>
              </a:rPr>
              <a:t>. Holl pwrpas y </a:t>
            </a:r>
            <a:r>
              <a:rPr lang="cy-GB" sz="1000" dirty="0">
                <a:solidFill>
                  <a:schemeClr val="tx1"/>
                </a:solidFill>
              </a:rPr>
              <a:t>fframwaith deddfwriaethol unedig Llywodraethu cymru (2018)C ydy i gefnogi pob plentyn o oedran ysgol gorfodol neu'n is sydd ag anghenion dysgu ychwanegol ac i gefnogi pobl ifanc gyda ADY sydd yn yr ysgol neu mewn addysg bellach. </a:t>
            </a:r>
            <a:endParaRPr lang="en-US" sz="900" b="1" u="sng" dirty="0">
              <a:solidFill>
                <a:schemeClr val="tx1"/>
              </a:solidFill>
            </a:endParaRPr>
          </a:p>
        </p:txBody>
      </p:sp>
      <p:sp>
        <p:nvSpPr>
          <p:cNvPr id="8" name="Rectangle 7">
            <a:extLst>
              <a:ext uri="{FF2B5EF4-FFF2-40B4-BE49-F238E27FC236}">
                <a16:creationId xmlns:a16="http://schemas.microsoft.com/office/drawing/2014/main" id="{BEB43E40-2BE0-574C-8F34-572CD3EAB21D}"/>
              </a:ext>
            </a:extLst>
          </p:cNvPr>
          <p:cNvSpPr/>
          <p:nvPr/>
        </p:nvSpPr>
        <p:spPr>
          <a:xfrm>
            <a:off x="4283243" y="803714"/>
            <a:ext cx="4781697" cy="4425825"/>
          </a:xfrm>
          <a:prstGeom prst="rect">
            <a:avLst/>
          </a:prstGeom>
          <a:solidFill>
            <a:schemeClr val="bg1"/>
          </a:solidFill>
          <a:ln w="317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200" b="1" u="sng" dirty="0">
                <a:solidFill>
                  <a:schemeClr val="accent1"/>
                </a:solidFill>
              </a:rPr>
              <a:t>CAAA </a:t>
            </a:r>
            <a:r>
              <a:rPr lang="en-US" sz="1200" b="1" u="sng" dirty="0" err="1">
                <a:solidFill>
                  <a:schemeClr val="accent1"/>
                </a:solidFill>
              </a:rPr>
              <a:t>i</a:t>
            </a:r>
            <a:r>
              <a:rPr lang="en-US" sz="1200" b="1" u="sng" dirty="0">
                <a:solidFill>
                  <a:schemeClr val="accent1"/>
                </a:solidFill>
              </a:rPr>
              <a:t> CADY (SENCO to ALNCO)= </a:t>
            </a:r>
            <a:r>
              <a:rPr lang="cy-GB" sz="1200" b="1" u="sng" dirty="0">
                <a:solidFill>
                  <a:schemeClr val="tx1"/>
                </a:solidFill>
              </a:rPr>
              <a:t> </a:t>
            </a:r>
            <a:r>
              <a:rPr lang="cy-GB" sz="1000" dirty="0">
                <a:solidFill>
                  <a:schemeClr val="tx1"/>
                </a:solidFill>
              </a:rPr>
              <a:t>Rhoddwyd y Ddeddf Anghenion Dysgu Ychwanegol (ADY) a’r tribiwnlys Addysgol ym mis Ionawr 2018 a bydd yn dechrau cael ei chyflwyno o'r dechrau y flwyddyn ysgol newydd ym mis Medi 2020 yn ol Llywodraeth Cymru (2018)A. Gan y bydd newidiadau i'r system newydd yn cynnwys newidiadau mawr i awdurdodau lleol, ysgolion a cholegau addysg bellach, bydd yn cael ei gyflwyno'n raddol ac mae Llywodraeth Cymru wedi cynhyrchu canllawiau yn esbonio'r amserlenni dan sylw. Mae Llywodraeth Cymru hefyd yn drafftio cod ymarfer newydd a gyhoeddwyd ar gyfer ymgynghoriad arno ym mis Rhagfyr 2017. Bydd rhai newidiadau sylweddol, Er enghraifft, fel y mae enw’r ddeddf yn awgrymu, bydd y term ‘anghenion addysgol arbennig (AAA)’ yn cael ei ddisodli gan ‘anghenion dysgu ychwanegol (ADY). Mae’r grŵp oedran o’r unigolion y mae’r cydlynyddion yn gweithio gyda hefyd yn cael iw ymestyn i 0-25, yn hytrach na 0-16 oed, ddywedwyd hyn gan SNAP Cymru (2020). </a:t>
            </a:r>
          </a:p>
          <a:p>
            <a:pPr algn="just"/>
            <a:endParaRPr lang="cy-GB" sz="1000" dirty="0">
              <a:solidFill>
                <a:schemeClr val="tx1"/>
              </a:solidFill>
            </a:endParaRPr>
          </a:p>
          <a:p>
            <a:pPr algn="just"/>
            <a:r>
              <a:rPr lang="cy-GB" sz="1000" dirty="0">
                <a:solidFill>
                  <a:schemeClr val="tx1"/>
                </a:solidFill>
              </a:rPr>
              <a:t>Nodwyd Dauncey (2016) fod y SENCO (CAAA) sef ALNCO (CADY) nawr yw'r aelod o staff mewn ysgol sydd â chyfrifoldeb am gydlynu darpariaeth ADY o fewn yr ysgol honno. Mewn ysgol fach, gall hyn fod yn bennaeth neu'n ddirprwy tra mewn ysgol fawr, efallai y fydd yna tîm cydlynu ADY. Mae gan y ALNCO rôl allweddol wrth weithio gyda'r athro/athrawon dosbarth wrth nodi ADY disgybl a pha fath o ymyrraeth sy'n ofynnol iddyn nhw. Fodd bynnag i hyn mae Provision Map (2019) yn dweud y fod mae cydlynydd angneion dysgu ychwanegol (CADY) yn gyfrifol am gydlynu ADY y disgybl o ddydd i ddydd, ond mae’r deddfwriaeth newydd yn dod gyda rolau a cyfrifoldebau newydd i’r CADY, e.e rhai o’r rholau a chyfrifoldebau ydy hyrwyddo cynhwysiant yn y lleoliadau addysg, dod yn ffynhonnell arbenigedd ar ADY trwy ddatblygu sgiliau a gwybodaeth arbenigol a ryddhau gweithrediad y polisi gosod ar ADY o ddydd i ddydd. Wrth gael cydlynyddion newydd sydd yn penodi gweithtio gydag plant a phobl ifanc sydd a anghenion Dysgu ychwangel, mae yna gobaith a fydd fwy o cydweithredu yn digwydd o fewn ysgolion, meithrynfeidd a lleoliadau blynyddoedd cynnar, gan fod mae rol gyda ALNCO (CADY) i gydweithio a cyfarthrebu gyda’r lleoliad a’r teuluoedd.</a:t>
            </a:r>
            <a:endParaRPr lang="cy-GB" sz="1000" b="1" u="sng" dirty="0">
              <a:solidFill>
                <a:schemeClr val="tx1"/>
              </a:solidFill>
            </a:endParaRPr>
          </a:p>
        </p:txBody>
      </p:sp>
      <p:sp>
        <p:nvSpPr>
          <p:cNvPr id="9" name="Rectangle 8">
            <a:extLst>
              <a:ext uri="{FF2B5EF4-FFF2-40B4-BE49-F238E27FC236}">
                <a16:creationId xmlns:a16="http://schemas.microsoft.com/office/drawing/2014/main" id="{8AE76EFD-8746-334B-854D-A2617FD85C4A}"/>
              </a:ext>
            </a:extLst>
          </p:cNvPr>
          <p:cNvSpPr/>
          <p:nvPr/>
        </p:nvSpPr>
        <p:spPr>
          <a:xfrm>
            <a:off x="3338944" y="5444906"/>
            <a:ext cx="8742567" cy="1282236"/>
          </a:xfrm>
          <a:prstGeom prst="rect">
            <a:avLst/>
          </a:prstGeom>
          <a:solidFill>
            <a:schemeClr val="bg1"/>
          </a:solidFill>
          <a:ln w="317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400" b="1" u="sng" dirty="0" err="1">
                <a:solidFill>
                  <a:schemeClr val="accent1"/>
                </a:solidFill>
              </a:rPr>
              <a:t>Goblygiadau</a:t>
            </a:r>
            <a:r>
              <a:rPr lang="en-US" sz="1400" b="1" u="sng" dirty="0">
                <a:solidFill>
                  <a:schemeClr val="accent1"/>
                </a:solidFill>
              </a:rPr>
              <a:t> </a:t>
            </a:r>
            <a:r>
              <a:rPr lang="en-US" sz="1400" b="1" u="sng" dirty="0" err="1">
                <a:solidFill>
                  <a:schemeClr val="accent1"/>
                </a:solidFill>
              </a:rPr>
              <a:t>i</a:t>
            </a:r>
            <a:r>
              <a:rPr lang="en-US" sz="1400" b="1" u="sng" dirty="0">
                <a:solidFill>
                  <a:schemeClr val="accent1"/>
                </a:solidFill>
              </a:rPr>
              <a:t> </a:t>
            </a:r>
            <a:r>
              <a:rPr lang="en-US" sz="1400" b="1" u="sng" dirty="0" err="1">
                <a:solidFill>
                  <a:schemeClr val="accent1"/>
                </a:solidFill>
              </a:rPr>
              <a:t>ymarferwyr</a:t>
            </a:r>
            <a:r>
              <a:rPr lang="en-US" sz="1400" b="1" u="sng" dirty="0">
                <a:solidFill>
                  <a:schemeClr val="accent1"/>
                </a:solidFill>
              </a:rPr>
              <a:t> </a:t>
            </a:r>
            <a:r>
              <a:rPr lang="en-US" sz="1400" b="1" u="sng" dirty="0" err="1">
                <a:solidFill>
                  <a:schemeClr val="accent1"/>
                </a:solidFill>
              </a:rPr>
              <a:t>blynyddoedd</a:t>
            </a:r>
            <a:r>
              <a:rPr lang="en-US" sz="1400" b="1" u="sng" dirty="0">
                <a:solidFill>
                  <a:schemeClr val="accent1"/>
                </a:solidFill>
              </a:rPr>
              <a:t> </a:t>
            </a:r>
            <a:r>
              <a:rPr lang="en-US" sz="1400" b="1" u="sng" dirty="0" err="1">
                <a:solidFill>
                  <a:schemeClr val="accent1"/>
                </a:solidFill>
              </a:rPr>
              <a:t>cynnar</a:t>
            </a:r>
            <a:r>
              <a:rPr lang="en-US" sz="1400" b="1" u="sng" dirty="0">
                <a:solidFill>
                  <a:schemeClr val="accent1"/>
                </a:solidFill>
              </a:rPr>
              <a:t>=</a:t>
            </a:r>
          </a:p>
          <a:p>
            <a:pPr algn="just"/>
            <a:r>
              <a:rPr lang="cy-GB" sz="1050" dirty="0">
                <a:solidFill>
                  <a:schemeClr val="tx1"/>
                </a:solidFill>
              </a:rPr>
              <a:t>Wrth gorfod cwrdd a’r gofynion ar gyfer y deddf newydd sydd yn cael iw cyflwyno yn 2020 mae’n amlwg yn mynd i ddod ag rhai goblygiadau cyfredinol  a hefyd goblygiadau i ymarferwyr blynyddoedd cynnar, ond fodd bynnag i hyn sonnwyd ar Comisiynydd Plant Cymru (2020) fod yn ol Erthygl 3 or Confensiwn Cynhedloedd Unedig ar Hawliau Plant fe ddylid pawb sy'n gweithio gyda phlant bob amser wneud yr hyn sydd orau i phob plentyn. Fe argymhell y pwyllgor fod dylid penodi i ‘gweithwyr allweddol’  helpu a gryfhau’r gefnogaeth sydd ar gael a fod ‘gwasanaethau eirioli annibynnol’ yn helpu i sicrhau bod pobl ifanc yn cael eu hysbysu’n llawn ac yn deall y dewisiadau sy’n eu hwynebu nhw, fe nodwyd hyn gan Dauncey (2016) yn dogfen Anghenion Dysgu Ychwanegol yng Nghymru. Tra bod cynllun datblygu personol yn dod allan fel proses hunan ddysgu, mae’n dylanwadu’n fawr ar addysg yr unigolyn. </a:t>
            </a:r>
            <a:endParaRPr lang="en-GB" sz="1050" dirty="0">
              <a:solidFill>
                <a:schemeClr val="tx1"/>
              </a:solidFill>
            </a:endParaRPr>
          </a:p>
        </p:txBody>
      </p:sp>
      <p:sp>
        <p:nvSpPr>
          <p:cNvPr id="10" name="Rectangle 9">
            <a:extLst>
              <a:ext uri="{FF2B5EF4-FFF2-40B4-BE49-F238E27FC236}">
                <a16:creationId xmlns:a16="http://schemas.microsoft.com/office/drawing/2014/main" id="{4C14C606-0E43-8B4C-BCAA-4AF101864915}"/>
              </a:ext>
            </a:extLst>
          </p:cNvPr>
          <p:cNvSpPr/>
          <p:nvPr/>
        </p:nvSpPr>
        <p:spPr>
          <a:xfrm>
            <a:off x="9175428" y="344532"/>
            <a:ext cx="2904057" cy="2332809"/>
          </a:xfrm>
          <a:prstGeom prst="rect">
            <a:avLst/>
          </a:prstGeom>
          <a:solidFill>
            <a:schemeClr val="bg1"/>
          </a:solidFill>
          <a:ln w="317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400" b="1" u="sng" dirty="0">
                <a:solidFill>
                  <a:schemeClr val="accent1"/>
                </a:solidFill>
              </a:rPr>
              <a:t>Cost y </a:t>
            </a:r>
            <a:r>
              <a:rPr lang="en-US" sz="1400" b="1" u="sng" dirty="0" err="1">
                <a:solidFill>
                  <a:schemeClr val="accent1"/>
                </a:solidFill>
              </a:rPr>
              <a:t>newidiadau</a:t>
            </a:r>
            <a:r>
              <a:rPr lang="en-US" sz="1200" b="1" u="sng" dirty="0">
                <a:solidFill>
                  <a:schemeClr val="accent1"/>
                </a:solidFill>
              </a:rPr>
              <a:t>=</a:t>
            </a:r>
            <a:r>
              <a:rPr lang="en-US" sz="1100" b="1" u="sng" dirty="0">
                <a:solidFill>
                  <a:schemeClr val="accent1"/>
                </a:solidFill>
              </a:rPr>
              <a:t> </a:t>
            </a:r>
            <a:r>
              <a:rPr lang="cy-GB" sz="1050" dirty="0">
                <a:solidFill>
                  <a:schemeClr val="tx1"/>
                </a:solidFill>
              </a:rPr>
              <a:t>Sonnwyd Dauncey (2018) fod mae’r cost gyffredinol ar gyfer y  Ddeddf newydd a fydd yn cael iw cyflwyno yn Medi 2020 yn cynnwys dwy elfen, sef y ‘Costau gweithredu’ sy'n ofynnol i symud i'r ffyrdd newydd o weithio, a amcangyfri dros bedair blynedd ac yna y ‘Costau parhaus’ sef y system newydd ar ôl iw cael iw chyflwyno. Felly y cost gyffredinol y ddeddfwriaeth y cafwyd iw amcangyfri ydy £7.2 miliwn dros y cyfnod o bedair mlynedd.  Fodd bynnag i hyn y</a:t>
            </a:r>
            <a:r>
              <a:rPr lang="en-GB" sz="1050" dirty="0">
                <a:solidFill>
                  <a:schemeClr val="tx1"/>
                </a:solidFill>
              </a:rPr>
              <a:t>m mis </a:t>
            </a:r>
            <a:r>
              <a:rPr lang="en-GB" sz="1050" dirty="0" err="1">
                <a:solidFill>
                  <a:schemeClr val="tx1"/>
                </a:solidFill>
              </a:rPr>
              <a:t>Chwefror</a:t>
            </a:r>
            <a:r>
              <a:rPr lang="en-GB" sz="1050" dirty="0">
                <a:solidFill>
                  <a:schemeClr val="tx1"/>
                </a:solidFill>
              </a:rPr>
              <a:t> 2017, </a:t>
            </a:r>
            <a:r>
              <a:rPr lang="en-GB" sz="1050" dirty="0" err="1">
                <a:solidFill>
                  <a:schemeClr val="tx1"/>
                </a:solidFill>
              </a:rPr>
              <a:t>cyhoeddodd</a:t>
            </a:r>
            <a:r>
              <a:rPr lang="en-GB" sz="1050" dirty="0">
                <a:solidFill>
                  <a:schemeClr val="tx1"/>
                </a:solidFill>
              </a:rPr>
              <a:t> y </a:t>
            </a:r>
            <a:r>
              <a:rPr lang="en-GB" sz="1050" dirty="0" err="1">
                <a:solidFill>
                  <a:schemeClr val="tx1"/>
                </a:solidFill>
              </a:rPr>
              <a:t>Gweinidog</a:t>
            </a:r>
            <a:r>
              <a:rPr lang="en-GB" sz="1050" dirty="0">
                <a:solidFill>
                  <a:schemeClr val="tx1"/>
                </a:solidFill>
              </a:rPr>
              <a:t> </a:t>
            </a:r>
            <a:r>
              <a:rPr lang="en-GB" sz="1050" dirty="0" err="1">
                <a:solidFill>
                  <a:schemeClr val="tx1"/>
                </a:solidFill>
              </a:rPr>
              <a:t>ar</a:t>
            </a:r>
            <a:r>
              <a:rPr lang="en-GB" sz="1050" dirty="0">
                <a:solidFill>
                  <a:schemeClr val="tx1"/>
                </a:solidFill>
              </a:rPr>
              <a:t> y </a:t>
            </a:r>
            <a:r>
              <a:rPr lang="en-GB" sz="1050" dirty="0" err="1">
                <a:solidFill>
                  <a:schemeClr val="tx1"/>
                </a:solidFill>
              </a:rPr>
              <a:t>pryd</a:t>
            </a:r>
            <a:r>
              <a:rPr lang="en-GB" sz="1050" dirty="0">
                <a:solidFill>
                  <a:schemeClr val="tx1"/>
                </a:solidFill>
              </a:rPr>
              <a:t> </a:t>
            </a:r>
            <a:r>
              <a:rPr lang="en-GB" sz="1050" dirty="0" err="1">
                <a:solidFill>
                  <a:schemeClr val="tx1"/>
                </a:solidFill>
              </a:rPr>
              <a:t>becyn</a:t>
            </a:r>
            <a:r>
              <a:rPr lang="en-GB" sz="1050" dirty="0">
                <a:solidFill>
                  <a:schemeClr val="tx1"/>
                </a:solidFill>
              </a:rPr>
              <a:t> </a:t>
            </a:r>
            <a:r>
              <a:rPr lang="en-GB" sz="1050" dirty="0" err="1">
                <a:solidFill>
                  <a:schemeClr val="tx1"/>
                </a:solidFill>
              </a:rPr>
              <a:t>cyllid</a:t>
            </a:r>
            <a:r>
              <a:rPr lang="en-GB" sz="1050" dirty="0">
                <a:solidFill>
                  <a:schemeClr val="tx1"/>
                </a:solidFill>
              </a:rPr>
              <a:t> a </a:t>
            </a:r>
            <a:r>
              <a:rPr lang="en-GB" sz="1050" dirty="0" err="1">
                <a:solidFill>
                  <a:schemeClr val="tx1"/>
                </a:solidFill>
              </a:rPr>
              <a:t>oedd</a:t>
            </a:r>
            <a:r>
              <a:rPr lang="en-GB" sz="1050" dirty="0">
                <a:solidFill>
                  <a:schemeClr val="tx1"/>
                </a:solidFill>
              </a:rPr>
              <a:t> </a:t>
            </a:r>
            <a:r>
              <a:rPr lang="en-GB" sz="1050" dirty="0" err="1">
                <a:solidFill>
                  <a:schemeClr val="tx1"/>
                </a:solidFill>
              </a:rPr>
              <a:t>werth</a:t>
            </a:r>
            <a:r>
              <a:rPr lang="en-GB" sz="1050" dirty="0">
                <a:solidFill>
                  <a:schemeClr val="tx1"/>
                </a:solidFill>
              </a:rPr>
              <a:t> £20 </a:t>
            </a:r>
            <a:r>
              <a:rPr lang="en-GB" sz="1050" dirty="0" err="1">
                <a:solidFill>
                  <a:schemeClr val="tx1"/>
                </a:solidFill>
              </a:rPr>
              <a:t>miliwn</a:t>
            </a:r>
            <a:r>
              <a:rPr lang="en-GB" sz="1050" dirty="0">
                <a:solidFill>
                  <a:schemeClr val="tx1"/>
                </a:solidFill>
              </a:rPr>
              <a:t> </a:t>
            </a:r>
            <a:r>
              <a:rPr lang="en-GB" sz="1050" dirty="0" err="1">
                <a:solidFill>
                  <a:schemeClr val="tx1"/>
                </a:solidFill>
              </a:rPr>
              <a:t>i</a:t>
            </a:r>
            <a:r>
              <a:rPr lang="en-GB" sz="1050" dirty="0">
                <a:solidFill>
                  <a:schemeClr val="tx1"/>
                </a:solidFill>
              </a:rPr>
              <a:t> </a:t>
            </a:r>
            <a:r>
              <a:rPr lang="en-GB" sz="1050" dirty="0" err="1">
                <a:solidFill>
                  <a:schemeClr val="tx1"/>
                </a:solidFill>
              </a:rPr>
              <a:t>gefnogi</a:t>
            </a:r>
            <a:r>
              <a:rPr lang="en-GB" sz="1050" dirty="0">
                <a:solidFill>
                  <a:schemeClr val="tx1"/>
                </a:solidFill>
              </a:rPr>
              <a:t> </a:t>
            </a:r>
            <a:r>
              <a:rPr lang="en-GB" sz="1050" dirty="0" err="1">
                <a:solidFill>
                  <a:schemeClr val="tx1"/>
                </a:solidFill>
              </a:rPr>
              <a:t>tuag</a:t>
            </a:r>
            <a:r>
              <a:rPr lang="en-GB" sz="1050" dirty="0">
                <a:solidFill>
                  <a:schemeClr val="tx1"/>
                </a:solidFill>
              </a:rPr>
              <a:t> at </a:t>
            </a:r>
            <a:r>
              <a:rPr lang="en-GB" sz="1050" dirty="0" err="1">
                <a:solidFill>
                  <a:schemeClr val="tx1"/>
                </a:solidFill>
              </a:rPr>
              <a:t>gweithrediad</a:t>
            </a:r>
            <a:r>
              <a:rPr lang="en-GB" sz="1050" dirty="0">
                <a:solidFill>
                  <a:schemeClr val="tx1"/>
                </a:solidFill>
              </a:rPr>
              <a:t> y </a:t>
            </a:r>
            <a:r>
              <a:rPr lang="en-GB" sz="1050" dirty="0" err="1">
                <a:solidFill>
                  <a:schemeClr val="tx1"/>
                </a:solidFill>
              </a:rPr>
              <a:t>ddeddfwriaeth</a:t>
            </a:r>
            <a:r>
              <a:rPr lang="en-GB" sz="1050" dirty="0">
                <a:solidFill>
                  <a:schemeClr val="tx1"/>
                </a:solidFill>
              </a:rPr>
              <a:t> </a:t>
            </a:r>
            <a:r>
              <a:rPr lang="en-GB" sz="1050" dirty="0" err="1">
                <a:solidFill>
                  <a:schemeClr val="tx1"/>
                </a:solidFill>
              </a:rPr>
              <a:t>newydd</a:t>
            </a:r>
            <a:r>
              <a:rPr lang="en-GB" sz="1050" dirty="0">
                <a:solidFill>
                  <a:schemeClr val="tx1"/>
                </a:solidFill>
              </a:rPr>
              <a:t>.</a:t>
            </a:r>
            <a:endParaRPr lang="en-GB" sz="1100" dirty="0">
              <a:solidFill>
                <a:schemeClr val="tx1"/>
              </a:solidFill>
            </a:endParaRPr>
          </a:p>
        </p:txBody>
      </p:sp>
      <p:sp>
        <p:nvSpPr>
          <p:cNvPr id="11" name="Rectangle 10">
            <a:extLst>
              <a:ext uri="{FF2B5EF4-FFF2-40B4-BE49-F238E27FC236}">
                <a16:creationId xmlns:a16="http://schemas.microsoft.com/office/drawing/2014/main" id="{49AEE5D4-1624-6F4E-B4D9-AFD22F3A7D74}"/>
              </a:ext>
            </a:extLst>
          </p:cNvPr>
          <p:cNvSpPr/>
          <p:nvPr/>
        </p:nvSpPr>
        <p:spPr>
          <a:xfrm>
            <a:off x="9176439" y="2821577"/>
            <a:ext cx="2906084" cy="2525486"/>
          </a:xfrm>
          <a:prstGeom prst="rect">
            <a:avLst/>
          </a:prstGeom>
          <a:solidFill>
            <a:schemeClr val="bg1"/>
          </a:solidFill>
          <a:ln w="3175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b="1" u="sng" dirty="0" err="1">
                <a:solidFill>
                  <a:schemeClr val="accent1"/>
                </a:solidFill>
                <a:cs typeface="Arial" panose="020B0604020202020204" pitchFamily="34" charset="0"/>
              </a:rPr>
              <a:t>Cynllun</a:t>
            </a:r>
            <a:r>
              <a:rPr lang="en-US" sz="1400" b="1" u="sng" dirty="0">
                <a:solidFill>
                  <a:schemeClr val="accent1"/>
                </a:solidFill>
                <a:cs typeface="Arial" panose="020B0604020202020204" pitchFamily="34" charset="0"/>
              </a:rPr>
              <a:t> </a:t>
            </a:r>
            <a:r>
              <a:rPr lang="en-US" sz="1400" b="1" u="sng" dirty="0" err="1">
                <a:solidFill>
                  <a:schemeClr val="accent1"/>
                </a:solidFill>
                <a:cs typeface="Arial" panose="020B0604020202020204" pitchFamily="34" charset="0"/>
              </a:rPr>
              <a:t>datblygu</a:t>
            </a:r>
            <a:r>
              <a:rPr lang="en-US" sz="1400" b="1" u="sng" dirty="0">
                <a:solidFill>
                  <a:schemeClr val="accent1"/>
                </a:solidFill>
                <a:cs typeface="Arial" panose="020B0604020202020204" pitchFamily="34" charset="0"/>
              </a:rPr>
              <a:t> </a:t>
            </a:r>
            <a:r>
              <a:rPr lang="en-US" sz="1400" b="1" u="sng" dirty="0" err="1">
                <a:solidFill>
                  <a:schemeClr val="accent1"/>
                </a:solidFill>
                <a:cs typeface="Arial" panose="020B0604020202020204" pitchFamily="34" charset="0"/>
              </a:rPr>
              <a:t>unigol</a:t>
            </a:r>
            <a:r>
              <a:rPr lang="en-US" sz="1400" b="1" u="sng" dirty="0">
                <a:solidFill>
                  <a:schemeClr val="accent1"/>
                </a:solidFill>
                <a:cs typeface="Arial" panose="020B0604020202020204" pitchFamily="34" charset="0"/>
              </a:rPr>
              <a:t>= </a:t>
            </a:r>
          </a:p>
          <a:p>
            <a:r>
              <a:rPr lang="cy-GB" sz="1000" dirty="0">
                <a:solidFill>
                  <a:schemeClr val="tx1"/>
                </a:solidFill>
              </a:rPr>
              <a:t>Cynnigwyd Llywodraeth Cymru yn ol SNAP Cymru (2014) fod unrhyw blentyn neu berson ifanc o 0- 25 mlwydd sydd ag anghenion ychwanegol sydd angen y cymorth ychwanegol arno pe bai yn ofynnol neu’n  cymorth sydd ddim yn ofynol yn cael ’individual development Plan’ sef cynllun datblygu unigol yr un.</a:t>
            </a:r>
            <a:r>
              <a:rPr lang="en-GB" sz="1000" dirty="0">
                <a:solidFill>
                  <a:schemeClr val="tx1"/>
                </a:solidFill>
              </a:rPr>
              <a:t> </a:t>
            </a:r>
          </a:p>
          <a:p>
            <a:r>
              <a:rPr lang="cy-GB" sz="1000" dirty="0">
                <a:solidFill>
                  <a:schemeClr val="tx1"/>
                </a:solidFill>
              </a:rPr>
              <a:t>Fe fydd y system yma yn cael iw cyhoeddi  ym mis Medi 2020 ynghyd ar deddfwriaeth newydd yn ol Llywodraeth Cymru (dim dyddiad) felly o fis Medi 2020 ymlaen, bydd y CDU yn cael ei baratoi ar gyfer pob dysgwr a unigolyn y nodwyd ei fod ag ADY o dan y system newydd. Mae cynllun datblygu personol yn caniatau i unigolion gael e dalgrynnu trwyr meysydd personol, academaidd, cymdeithasol a proffesiyniol yn ol Profile Tree (2020).</a:t>
            </a:r>
            <a:endParaRPr lang="en-GB" sz="1000" dirty="0">
              <a:solidFill>
                <a:schemeClr val="tx1"/>
              </a:solidFill>
              <a:cs typeface="Arial" panose="020B0604020202020204" pitchFamily="34" charset="0"/>
            </a:endParaRPr>
          </a:p>
        </p:txBody>
      </p:sp>
      <p:pic>
        <p:nvPicPr>
          <p:cNvPr id="2" name="Picture 1">
            <a:extLst>
              <a:ext uri="{FF2B5EF4-FFF2-40B4-BE49-F238E27FC236}">
                <a16:creationId xmlns:a16="http://schemas.microsoft.com/office/drawing/2014/main" id="{82629A74-5CB4-C543-B016-F0DD3A3E8DC4}"/>
              </a:ext>
            </a:extLst>
          </p:cNvPr>
          <p:cNvPicPr>
            <a:picLocks noChangeAspect="1"/>
          </p:cNvPicPr>
          <p:nvPr/>
        </p:nvPicPr>
        <p:blipFill>
          <a:blip r:embed="rId3"/>
          <a:stretch>
            <a:fillRect/>
          </a:stretch>
        </p:blipFill>
        <p:spPr>
          <a:xfrm>
            <a:off x="225886" y="5040947"/>
            <a:ext cx="2952937" cy="1476469"/>
          </a:xfrm>
          <a:prstGeom prst="rect">
            <a:avLst/>
          </a:prstGeom>
        </p:spPr>
      </p:pic>
      <p:sp>
        <p:nvSpPr>
          <p:cNvPr id="3" name="TextBox 2">
            <a:extLst>
              <a:ext uri="{FF2B5EF4-FFF2-40B4-BE49-F238E27FC236}">
                <a16:creationId xmlns:a16="http://schemas.microsoft.com/office/drawing/2014/main" id="{AD2FA4F4-EED5-5F46-9AAA-717CCF8BE4C2}"/>
              </a:ext>
            </a:extLst>
          </p:cNvPr>
          <p:cNvSpPr txBox="1"/>
          <p:nvPr/>
        </p:nvSpPr>
        <p:spPr>
          <a:xfrm>
            <a:off x="1806331" y="6527087"/>
            <a:ext cx="1372492" cy="200055"/>
          </a:xfrm>
          <a:prstGeom prst="rect">
            <a:avLst/>
          </a:prstGeom>
          <a:noFill/>
        </p:spPr>
        <p:txBody>
          <a:bodyPr wrap="none" rtlCol="0">
            <a:spAutoFit/>
          </a:bodyPr>
          <a:lstStyle/>
          <a:p>
            <a:r>
              <a:rPr lang="en-US" sz="700" b="1" dirty="0"/>
              <a:t>(</a:t>
            </a:r>
            <a:r>
              <a:rPr lang="en-US" sz="700" b="1" dirty="0" err="1"/>
              <a:t>Ffynhonell</a:t>
            </a:r>
            <a:r>
              <a:rPr lang="en-US" sz="700" b="1" dirty="0"/>
              <a:t>: SNAP Cymru, 2018)</a:t>
            </a:r>
          </a:p>
        </p:txBody>
      </p:sp>
      <p:sp>
        <p:nvSpPr>
          <p:cNvPr id="5" name="Rectangle 4">
            <a:extLst>
              <a:ext uri="{FF2B5EF4-FFF2-40B4-BE49-F238E27FC236}">
                <a16:creationId xmlns:a16="http://schemas.microsoft.com/office/drawing/2014/main" id="{8D318644-0343-FC41-AF78-80A8F8942ED8}"/>
              </a:ext>
            </a:extLst>
          </p:cNvPr>
          <p:cNvSpPr/>
          <p:nvPr/>
        </p:nvSpPr>
        <p:spPr>
          <a:xfrm>
            <a:off x="77356" y="4369169"/>
            <a:ext cx="4093374" cy="553998"/>
          </a:xfrm>
          <a:prstGeom prst="rect">
            <a:avLst/>
          </a:prstGeom>
        </p:spPr>
        <p:txBody>
          <a:bodyPr wrap="square">
            <a:spAutoFit/>
          </a:bodyPr>
          <a:lstStyle/>
          <a:p>
            <a:pPr algn="just"/>
            <a:r>
              <a:rPr lang="cy-GB" sz="1000" b="1" u="sng" dirty="0"/>
              <a:t>Fel rydych yn gallu gweld mae’r llun a welwch isod yn dangos llinell amser o’r deddfwriaeth newydd yn gael iw paratoi, draftio ac yna yn barod iw cyhoeddi yn Medi 2020.</a:t>
            </a:r>
            <a:endParaRPr lang="en-US" sz="1000" dirty="0"/>
          </a:p>
        </p:txBody>
      </p:sp>
    </p:spTree>
    <p:extLst>
      <p:ext uri="{BB962C8B-B14F-4D97-AF65-F5344CB8AC3E}">
        <p14:creationId xmlns:p14="http://schemas.microsoft.com/office/powerpoint/2010/main" val="13985654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D0AC9F9-248B-A448-A5D3-F9E9770F0810}"/>
              </a:ext>
            </a:extLst>
          </p:cNvPr>
          <p:cNvSpPr/>
          <p:nvPr/>
        </p:nvSpPr>
        <p:spPr>
          <a:xfrm>
            <a:off x="254567" y="283335"/>
            <a:ext cx="11591993" cy="6555641"/>
          </a:xfrm>
          <a:prstGeom prst="rect">
            <a:avLst/>
          </a:prstGeom>
        </p:spPr>
        <p:txBody>
          <a:bodyPr vert="horz" wrap="square">
            <a:spAutoFit/>
          </a:bodyPr>
          <a:lstStyle/>
          <a:p>
            <a:r>
              <a:rPr lang="en-GB" sz="1200" dirty="0" err="1"/>
              <a:t>Barnados</a:t>
            </a:r>
            <a:r>
              <a:rPr lang="en-GB" sz="1200" dirty="0"/>
              <a:t>. (2016) ‘The Key Person Approach’ </a:t>
            </a:r>
            <a:r>
              <a:rPr lang="en-GB" sz="1200" dirty="0">
                <a:hlinkClick r:id="rId3"/>
              </a:rPr>
              <a:t>http://www.donegalchildcare.com/wp-content/uploads/2015/08/Barnardos_KeyPersonBooklet_final-draft.pdf</a:t>
            </a:r>
            <a:r>
              <a:rPr lang="en-GB" sz="1200" dirty="0"/>
              <a:t> [</a:t>
            </a:r>
            <a:r>
              <a:rPr lang="en-GB" sz="1200" dirty="0" err="1"/>
              <a:t>Darllenwyd</a:t>
            </a:r>
            <a:r>
              <a:rPr lang="en-GB" sz="1200" dirty="0"/>
              <a:t>: 12fed o </a:t>
            </a:r>
            <a:r>
              <a:rPr lang="en-GB" sz="1200" dirty="0" err="1"/>
              <a:t>Chwefror</a:t>
            </a:r>
            <a:r>
              <a:rPr lang="en-GB" sz="1200" dirty="0"/>
              <a:t> 2020]</a:t>
            </a:r>
          </a:p>
          <a:p>
            <a:endParaRPr lang="en-GB" sz="1200" dirty="0"/>
          </a:p>
          <a:p>
            <a:r>
              <a:rPr lang="cy-GB" sz="1200" dirty="0"/>
              <a:t>Comisiynydd Plant Cymru. (2020) ’UNCRC’ </a:t>
            </a:r>
            <a:r>
              <a:rPr lang="en-GB" sz="1200" dirty="0">
                <a:hlinkClick r:id="rId4"/>
              </a:rPr>
              <a:t>https://www.childcomwales.org.uk/uncrc-childrens-rights/uncrc/</a:t>
            </a:r>
            <a:r>
              <a:rPr lang="en-GB" sz="1200" dirty="0"/>
              <a:t> [</a:t>
            </a:r>
            <a:r>
              <a:rPr lang="en-GB" sz="1200" dirty="0" err="1"/>
              <a:t>Darllenwyd</a:t>
            </a:r>
            <a:r>
              <a:rPr lang="en-GB" sz="1200" dirty="0"/>
              <a:t>: 10fed o </a:t>
            </a:r>
            <a:r>
              <a:rPr lang="en-GB" sz="1200" dirty="0" err="1"/>
              <a:t>Chwefror</a:t>
            </a:r>
            <a:r>
              <a:rPr lang="en-GB" sz="1200" dirty="0"/>
              <a:t> 2020]</a:t>
            </a:r>
          </a:p>
          <a:p>
            <a:endParaRPr lang="en-GB" sz="1200" dirty="0"/>
          </a:p>
          <a:p>
            <a:r>
              <a:rPr lang="en-GB" sz="1200" dirty="0"/>
              <a:t>Children and Young Peoples </a:t>
            </a:r>
            <a:r>
              <a:rPr lang="en-GB" sz="1200" dirty="0" err="1"/>
              <a:t>Commisioner</a:t>
            </a:r>
            <a:r>
              <a:rPr lang="en-GB" sz="1200" dirty="0"/>
              <a:t> Scotland. (2020) ‘Article 28’ </a:t>
            </a:r>
            <a:r>
              <a:rPr lang="en-GB" sz="1200" dirty="0">
                <a:hlinkClick r:id="rId5"/>
              </a:rPr>
              <a:t>https://www.cypcs.org.uk/rights/uncrcarticles/article-28</a:t>
            </a:r>
            <a:r>
              <a:rPr lang="en-GB" sz="1200" dirty="0"/>
              <a:t> [</a:t>
            </a:r>
            <a:r>
              <a:rPr lang="en-GB" sz="1200" dirty="0" err="1"/>
              <a:t>Darllenwyd</a:t>
            </a:r>
            <a:r>
              <a:rPr lang="en-GB" sz="1200" dirty="0"/>
              <a:t>: 18fed o </a:t>
            </a:r>
            <a:r>
              <a:rPr lang="en-GB" sz="1200" dirty="0" err="1"/>
              <a:t>Chwefror</a:t>
            </a:r>
            <a:r>
              <a:rPr lang="en-GB" sz="1200" dirty="0"/>
              <a:t> 2020]</a:t>
            </a:r>
          </a:p>
          <a:p>
            <a:endParaRPr lang="en-GB" sz="1200" dirty="0"/>
          </a:p>
          <a:p>
            <a:r>
              <a:rPr lang="en-GB" sz="1200" dirty="0" err="1"/>
              <a:t>Dauncey</a:t>
            </a:r>
            <a:r>
              <a:rPr lang="en-GB" sz="1200" dirty="0"/>
              <a:t>, M. (2018), ‘Act Summary: Additional Learning Needs (ALN) and Education Tribunal in Wales’ </a:t>
            </a:r>
            <a:r>
              <a:rPr lang="en-GB" sz="1200" dirty="0">
                <a:hlinkClick r:id="rId6"/>
              </a:rPr>
              <a:t>https://www.assembly.wales/Research%20Documents/18-023/18-23-Web-English.pdf</a:t>
            </a:r>
            <a:r>
              <a:rPr lang="en-GB" sz="1200" dirty="0"/>
              <a:t>  [</a:t>
            </a:r>
            <a:r>
              <a:rPr lang="en-GB" sz="1200" dirty="0" err="1"/>
              <a:t>Darllenwyd</a:t>
            </a:r>
            <a:r>
              <a:rPr lang="en-GB" sz="1200" dirty="0"/>
              <a:t> 6ed: o </a:t>
            </a:r>
            <a:r>
              <a:rPr lang="en-GB" sz="1200" dirty="0" err="1"/>
              <a:t>Chwefror</a:t>
            </a:r>
            <a:r>
              <a:rPr lang="en-GB" sz="1200" dirty="0"/>
              <a:t> 2020]</a:t>
            </a:r>
          </a:p>
          <a:p>
            <a:endParaRPr lang="en-GB" sz="1200" dirty="0"/>
          </a:p>
          <a:p>
            <a:r>
              <a:rPr lang="en-US" sz="1200" dirty="0" err="1"/>
              <a:t>Dauncey</a:t>
            </a:r>
            <a:r>
              <a:rPr lang="en-US" sz="1200" dirty="0"/>
              <a:t>, M. (2016), ‘Additional </a:t>
            </a:r>
            <a:r>
              <a:rPr lang="en-US" sz="1200" dirty="0" err="1"/>
              <a:t>Learing</a:t>
            </a:r>
            <a:r>
              <a:rPr lang="en-US" sz="1200" dirty="0"/>
              <a:t> Needs (ALN) in Wales’ </a:t>
            </a:r>
            <a:r>
              <a:rPr lang="en-GB" sz="1200" dirty="0">
                <a:hlinkClick r:id="rId7"/>
              </a:rPr>
              <a:t>https://www.assembly.wales/Research%20Documents/16-059%20SEN/16-059-Web-%20English.pdf</a:t>
            </a:r>
            <a:r>
              <a:rPr lang="en-GB" sz="1200" dirty="0"/>
              <a:t> [</a:t>
            </a:r>
            <a:r>
              <a:rPr lang="en-GB" sz="1200" dirty="0" err="1"/>
              <a:t>Darllenwyd</a:t>
            </a:r>
            <a:r>
              <a:rPr lang="en-GB" sz="1200" dirty="0"/>
              <a:t>: 6ed o </a:t>
            </a:r>
            <a:r>
              <a:rPr lang="en-GB" sz="1200" dirty="0" err="1"/>
              <a:t>Chwefror</a:t>
            </a:r>
            <a:r>
              <a:rPr lang="en-GB" sz="1200" dirty="0"/>
              <a:t> 2020]</a:t>
            </a:r>
          </a:p>
          <a:p>
            <a:endParaRPr lang="en-GB" sz="1200" dirty="0"/>
          </a:p>
          <a:p>
            <a:r>
              <a:rPr lang="en-GB" sz="1200" dirty="0" err="1"/>
              <a:t>Dewis</a:t>
            </a:r>
            <a:r>
              <a:rPr lang="en-GB" sz="1200" dirty="0"/>
              <a:t> Cymru. (2020) ‘Additional Learning Needs (ALN)’ </a:t>
            </a:r>
            <a:r>
              <a:rPr lang="en-GB" sz="1200" dirty="0">
                <a:hlinkClick r:id="rId8"/>
              </a:rPr>
              <a:t>https://www.dewis.wales/additional-learning-needs-cyp</a:t>
            </a:r>
            <a:r>
              <a:rPr lang="en-GB" sz="1200" dirty="0"/>
              <a:t> [</a:t>
            </a:r>
            <a:r>
              <a:rPr lang="en-GB" sz="1200" dirty="0" err="1"/>
              <a:t>Darllenwyd</a:t>
            </a:r>
            <a:r>
              <a:rPr lang="en-GB" sz="1200" dirty="0"/>
              <a:t> 18fed o </a:t>
            </a:r>
            <a:r>
              <a:rPr lang="en-GB" sz="1200" dirty="0" err="1"/>
              <a:t>Chwefror</a:t>
            </a:r>
            <a:r>
              <a:rPr lang="en-GB" sz="1200" dirty="0"/>
              <a:t> 2020]</a:t>
            </a:r>
          </a:p>
          <a:p>
            <a:endParaRPr lang="en-GB" sz="1200" dirty="0"/>
          </a:p>
          <a:p>
            <a:r>
              <a:rPr lang="en-GB" sz="1200" dirty="0"/>
              <a:t>Early Years Matters. (2020) ‘Key Person and Attachment’ </a:t>
            </a:r>
            <a:r>
              <a:rPr lang="en-GB" sz="1200" dirty="0">
                <a:hlinkClick r:id="rId9"/>
              </a:rPr>
              <a:t>http://www.earlyyearsmatters.co.uk/eyfs/positive-relationships/key-person-attachment/</a:t>
            </a:r>
            <a:r>
              <a:rPr lang="en-GB" sz="1200" dirty="0"/>
              <a:t> [</a:t>
            </a:r>
            <a:r>
              <a:rPr lang="en-GB" sz="1200" dirty="0" err="1"/>
              <a:t>Darllenwyd</a:t>
            </a:r>
            <a:r>
              <a:rPr lang="en-GB" sz="1200" dirty="0"/>
              <a:t>: 12fed o </a:t>
            </a:r>
            <a:r>
              <a:rPr lang="en-GB" sz="1200" dirty="0" err="1"/>
              <a:t>Chwefror</a:t>
            </a:r>
            <a:r>
              <a:rPr lang="en-GB" sz="1200" dirty="0"/>
              <a:t> 2020]</a:t>
            </a:r>
          </a:p>
          <a:p>
            <a:endParaRPr lang="en-GB" sz="1200" dirty="0"/>
          </a:p>
          <a:p>
            <a:r>
              <a:rPr lang="en-GB" sz="1200" dirty="0"/>
              <a:t>Kelly. (2016) ‘Working In </a:t>
            </a:r>
            <a:r>
              <a:rPr lang="en-GB" sz="1200" dirty="0" err="1"/>
              <a:t>Chilcare</a:t>
            </a:r>
            <a:r>
              <a:rPr lang="en-GB" sz="1200" dirty="0"/>
              <a:t> can Cause Stress’ </a:t>
            </a:r>
            <a:r>
              <a:rPr lang="en-GB" sz="1200" dirty="0">
                <a:hlinkClick r:id="rId10"/>
              </a:rPr>
              <a:t>https://www.earlyyearscareers.com/eyc/early-years-management/working-childcare-can-cause-stress/</a:t>
            </a:r>
            <a:r>
              <a:rPr lang="en-GB" sz="1200" dirty="0"/>
              <a:t> [</a:t>
            </a:r>
            <a:r>
              <a:rPr lang="en-GB" sz="1200" dirty="0" err="1"/>
              <a:t>Darllenwyd</a:t>
            </a:r>
            <a:r>
              <a:rPr lang="en-GB" sz="1200" dirty="0"/>
              <a:t>: 18fed o </a:t>
            </a:r>
            <a:r>
              <a:rPr lang="en-GB" sz="1200" dirty="0" err="1"/>
              <a:t>Chwefror</a:t>
            </a:r>
            <a:r>
              <a:rPr lang="en-GB" sz="1200" dirty="0"/>
              <a:t> 2020]</a:t>
            </a:r>
          </a:p>
          <a:p>
            <a:endParaRPr lang="en-GB" sz="1200" dirty="0"/>
          </a:p>
          <a:p>
            <a:r>
              <a:rPr lang="en-GB" sz="1200" dirty="0" err="1"/>
              <a:t>Llywodraeth</a:t>
            </a:r>
            <a:r>
              <a:rPr lang="en-GB" sz="1200" dirty="0"/>
              <a:t> Cymru. (2018),  ’Additional Learning Needs and Education Tribunal (Wales) Act’ </a:t>
            </a:r>
            <a:r>
              <a:rPr lang="en-GB" sz="1200" dirty="0">
                <a:hlinkClick r:id="rId11"/>
              </a:rPr>
              <a:t>https://gov.wales/sites/default/files/publications/2018-04/additional-learning-needs-and-education-tribunal-wales-act-2018-explanatory-memorandum.pdf</a:t>
            </a:r>
            <a:r>
              <a:rPr lang="en-GB" sz="1200" dirty="0"/>
              <a:t> [</a:t>
            </a:r>
            <a:r>
              <a:rPr lang="en-GB" sz="1200" dirty="0" err="1"/>
              <a:t>Darllenwyd</a:t>
            </a:r>
            <a:r>
              <a:rPr lang="en-GB" sz="1200" dirty="0"/>
              <a:t>: 6ed o </a:t>
            </a:r>
            <a:r>
              <a:rPr lang="en-GB" sz="1200" dirty="0" err="1"/>
              <a:t>Chwefror</a:t>
            </a:r>
            <a:r>
              <a:rPr lang="en-GB" sz="1200" dirty="0"/>
              <a:t> 2020] A</a:t>
            </a:r>
          </a:p>
          <a:p>
            <a:endParaRPr lang="en-GB" sz="1200" dirty="0"/>
          </a:p>
          <a:p>
            <a:r>
              <a:rPr lang="en-GB" sz="1200" dirty="0" err="1"/>
              <a:t>Llywodraeth</a:t>
            </a:r>
            <a:r>
              <a:rPr lang="en-GB" sz="1200" dirty="0"/>
              <a:t> Cymru. (2018) ‘ Additional Learning Needs (ALN) Transformation Program’ </a:t>
            </a:r>
            <a:r>
              <a:rPr lang="en-GB" sz="1200" dirty="0">
                <a:hlinkClick r:id="rId12"/>
              </a:rPr>
              <a:t>https://gov.wales/sites/default/files/publications/2018-09/additional-learning-needs-aln-transformation-programme-v2.pdf</a:t>
            </a:r>
            <a:r>
              <a:rPr lang="en-GB" sz="1200" dirty="0"/>
              <a:t> [</a:t>
            </a:r>
            <a:r>
              <a:rPr lang="en-GB" sz="1200" dirty="0" err="1"/>
              <a:t>Darllenwyd</a:t>
            </a:r>
            <a:r>
              <a:rPr lang="en-GB" sz="1200" dirty="0"/>
              <a:t>: 6ed o </a:t>
            </a:r>
            <a:r>
              <a:rPr lang="en-GB" sz="1200" dirty="0" err="1"/>
              <a:t>Chwefror</a:t>
            </a:r>
            <a:r>
              <a:rPr lang="en-GB" sz="1200" dirty="0"/>
              <a:t> 2020] B</a:t>
            </a:r>
          </a:p>
          <a:p>
            <a:endParaRPr lang="en-GB" sz="1200" dirty="0"/>
          </a:p>
          <a:p>
            <a:r>
              <a:rPr lang="en-GB" sz="1200" dirty="0" err="1"/>
              <a:t>Llywodraeth</a:t>
            </a:r>
            <a:r>
              <a:rPr lang="en-GB" sz="1200" dirty="0"/>
              <a:t> Cymru. (2018) ‘Implementing the Additional Learning Needs and Education Tribunal (Wales) Act 2018’ </a:t>
            </a:r>
            <a:r>
              <a:rPr lang="en-GB" sz="1200" dirty="0">
                <a:hlinkClick r:id="rId13"/>
              </a:rPr>
              <a:t>https://gov.wales/sites/default/files/publications/2018-06/additional-learning-needs-and-education-tribunal-wales-act-2018-implementation-guide-for-individual-development-plans.pdf</a:t>
            </a:r>
            <a:r>
              <a:rPr lang="en-GB" sz="1200" dirty="0"/>
              <a:t> [</a:t>
            </a:r>
            <a:r>
              <a:rPr lang="en-GB" sz="1200" dirty="0" err="1"/>
              <a:t>Darllenwyd</a:t>
            </a:r>
            <a:r>
              <a:rPr lang="en-GB" sz="1200" dirty="0"/>
              <a:t>: 10fed o </a:t>
            </a:r>
            <a:r>
              <a:rPr lang="en-GB" sz="1200" dirty="0" err="1"/>
              <a:t>Chwefror</a:t>
            </a:r>
            <a:r>
              <a:rPr lang="en-GB" sz="1200" dirty="0"/>
              <a:t> 2020] C</a:t>
            </a:r>
            <a:endParaRPr lang="en-GB" sz="1200" dirty="0">
              <a:highlight>
                <a:srgbClr val="FFFF00"/>
              </a:highlight>
            </a:endParaRPr>
          </a:p>
          <a:p>
            <a:endParaRPr lang="en-GB" sz="1200" dirty="0">
              <a:highlight>
                <a:srgbClr val="FFFF00"/>
              </a:highlight>
            </a:endParaRPr>
          </a:p>
          <a:p>
            <a:r>
              <a:rPr lang="en-GB" sz="1200" dirty="0" err="1"/>
              <a:t>Llywodraeth</a:t>
            </a:r>
            <a:r>
              <a:rPr lang="en-GB" sz="1200" dirty="0"/>
              <a:t> Cymru. (dim </a:t>
            </a:r>
            <a:r>
              <a:rPr lang="en-GB" sz="1200" dirty="0" err="1"/>
              <a:t>dyddiad</a:t>
            </a:r>
            <a:r>
              <a:rPr lang="en-GB" sz="1200" dirty="0"/>
              <a:t>) ‘The Additional Learning Needs (ALN) Transformation Programme’ </a:t>
            </a:r>
            <a:r>
              <a:rPr lang="en-GB" sz="1200" dirty="0">
                <a:hlinkClick r:id="rId14"/>
              </a:rPr>
              <a:t>https://gov.wales/sites/default/files/publications/2018-03/aln-frequently-asked-questions-faqs.pdf</a:t>
            </a:r>
            <a:r>
              <a:rPr lang="en-GB" sz="1200" dirty="0"/>
              <a:t> [</a:t>
            </a:r>
            <a:r>
              <a:rPr lang="en-GB" sz="1200" dirty="0" err="1"/>
              <a:t>Darllenwyd</a:t>
            </a:r>
            <a:r>
              <a:rPr lang="en-GB" sz="1200" dirty="0"/>
              <a:t>: 6ed o </a:t>
            </a:r>
            <a:r>
              <a:rPr lang="en-GB" sz="1200" dirty="0" err="1"/>
              <a:t>Chwefror</a:t>
            </a:r>
            <a:r>
              <a:rPr lang="en-GB" sz="1200" dirty="0"/>
              <a:t> 2020]</a:t>
            </a:r>
          </a:p>
          <a:p>
            <a:endParaRPr lang="en-GB" sz="1200" dirty="0"/>
          </a:p>
          <a:p>
            <a:r>
              <a:rPr lang="en-US" sz="1200" dirty="0"/>
              <a:t>National Assembly for Wales. (2017) ‘Finance Committee, Financial Implications of the Additional Learning Needs and Education Tribunal (Wales) Bill’ </a:t>
            </a:r>
            <a:r>
              <a:rPr lang="en-GB" sz="1200" dirty="0">
                <a:hlinkClick r:id="rId15"/>
              </a:rPr>
              <a:t>https://www.assembly.wales/laid%20documents/cr-ld11044/cr-ld11044-e.pdf</a:t>
            </a:r>
            <a:r>
              <a:rPr lang="en-GB" sz="1200" dirty="0"/>
              <a:t> [</a:t>
            </a:r>
            <a:r>
              <a:rPr lang="en-GB" sz="1200" dirty="0" err="1"/>
              <a:t>Darllenwyd</a:t>
            </a:r>
            <a:r>
              <a:rPr lang="en-GB" sz="1200" dirty="0"/>
              <a:t>: 18fed o </a:t>
            </a:r>
            <a:r>
              <a:rPr lang="en-GB" sz="1200" dirty="0" err="1"/>
              <a:t>Chwefror</a:t>
            </a:r>
            <a:r>
              <a:rPr lang="en-GB" sz="1200" dirty="0"/>
              <a:t> 2020]</a:t>
            </a:r>
          </a:p>
          <a:p>
            <a:endParaRPr lang="en-GB" sz="1200" dirty="0"/>
          </a:p>
        </p:txBody>
      </p:sp>
    </p:spTree>
    <p:extLst>
      <p:ext uri="{BB962C8B-B14F-4D97-AF65-F5344CB8AC3E}">
        <p14:creationId xmlns:p14="http://schemas.microsoft.com/office/powerpoint/2010/main" val="21966461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6D1CD4-5F0D-9C4F-94D9-8EDCDF444B0B}"/>
              </a:ext>
            </a:extLst>
          </p:cNvPr>
          <p:cNvSpPr>
            <a:spLocks noGrp="1"/>
          </p:cNvSpPr>
          <p:nvPr>
            <p:ph idx="1"/>
          </p:nvPr>
        </p:nvSpPr>
        <p:spPr>
          <a:xfrm>
            <a:off x="193322" y="201113"/>
            <a:ext cx="11805356" cy="5857710"/>
          </a:xfrm>
        </p:spPr>
        <p:txBody>
          <a:bodyPr numCol="1">
            <a:normAutofit/>
          </a:bodyPr>
          <a:lstStyle/>
          <a:p>
            <a:pPr marL="0" indent="0">
              <a:lnSpc>
                <a:spcPct val="100000"/>
              </a:lnSpc>
              <a:buNone/>
            </a:pPr>
            <a:r>
              <a:rPr lang="en-GB" sz="1200" dirty="0"/>
              <a:t>Nursery World. (2018) ‘Stress and mental health problems taking their toll on early years staff’ </a:t>
            </a:r>
            <a:r>
              <a:rPr lang="en-GB" sz="1200" dirty="0">
                <a:hlinkClick r:id="rId2"/>
              </a:rPr>
              <a:t>https://www.nurseryworld.co.uk/news/article/stress-and-mental-health-problems-taking-their-toll-on-early-years-staff</a:t>
            </a:r>
            <a:r>
              <a:rPr lang="en-GB" sz="1200" dirty="0"/>
              <a:t> [</a:t>
            </a:r>
            <a:r>
              <a:rPr lang="en-GB" sz="1200" dirty="0" err="1"/>
              <a:t>Darllenwyd</a:t>
            </a:r>
            <a:r>
              <a:rPr lang="en-GB" sz="1200" dirty="0"/>
              <a:t>: 18fed o </a:t>
            </a:r>
            <a:r>
              <a:rPr lang="en-GB" sz="1200" dirty="0" err="1"/>
              <a:t>Chwefror</a:t>
            </a:r>
            <a:r>
              <a:rPr lang="en-GB" sz="1200" dirty="0"/>
              <a:t> 2020]</a:t>
            </a:r>
          </a:p>
          <a:p>
            <a:pPr marL="0" indent="0">
              <a:lnSpc>
                <a:spcPct val="100000"/>
              </a:lnSpc>
              <a:buNone/>
            </a:pPr>
            <a:r>
              <a:rPr lang="en-GB" sz="1200" dirty="0"/>
              <a:t>Pacey. (dim </a:t>
            </a:r>
            <a:r>
              <a:rPr lang="en-GB" sz="1200" dirty="0" err="1"/>
              <a:t>dyddiad</a:t>
            </a:r>
            <a:r>
              <a:rPr lang="en-GB" sz="1200" dirty="0"/>
              <a:t>) ‘Role of The Key Person’ </a:t>
            </a:r>
            <a:r>
              <a:rPr lang="en-GB" sz="1200" dirty="0">
                <a:hlinkClick r:id="rId3"/>
              </a:rPr>
              <a:t>https://www.pacey.org.uk/membership/pacey-membership-benefits/a-taste-of-membership/role-of-the-key-person/</a:t>
            </a:r>
            <a:r>
              <a:rPr lang="en-GB" sz="1200" dirty="0"/>
              <a:t> [</a:t>
            </a:r>
            <a:r>
              <a:rPr lang="en-GB" sz="1200" dirty="0" err="1"/>
              <a:t>Darllenwyd</a:t>
            </a:r>
            <a:r>
              <a:rPr lang="en-GB" sz="1200" dirty="0"/>
              <a:t>: 12fed o </a:t>
            </a:r>
            <a:r>
              <a:rPr lang="en-GB" sz="1200" dirty="0" err="1"/>
              <a:t>Chwefror</a:t>
            </a:r>
            <a:r>
              <a:rPr lang="en-GB" sz="1200" dirty="0"/>
              <a:t> 2020]</a:t>
            </a:r>
          </a:p>
          <a:p>
            <a:pPr marL="0" indent="0">
              <a:lnSpc>
                <a:spcPct val="100000"/>
              </a:lnSpc>
              <a:buNone/>
            </a:pPr>
            <a:r>
              <a:rPr lang="en-GB" sz="1200" dirty="0"/>
              <a:t>Profile Tree. (2020) ‘Benefits of Personal Development Plan: Take Charge Today, Benefit Tomorrow’ </a:t>
            </a:r>
            <a:r>
              <a:rPr lang="en-GB" sz="1200" dirty="0">
                <a:hlinkClick r:id="rId4"/>
              </a:rPr>
              <a:t>https://profiletree.com/benefits-of-a-personal-development-plan/</a:t>
            </a:r>
            <a:r>
              <a:rPr lang="en-GB" sz="1200" dirty="0"/>
              <a:t> [</a:t>
            </a:r>
            <a:r>
              <a:rPr lang="en-GB" sz="1200" dirty="0" err="1"/>
              <a:t>Darllenwyd</a:t>
            </a:r>
            <a:r>
              <a:rPr lang="en-GB" sz="1200" dirty="0"/>
              <a:t>: 18fed o </a:t>
            </a:r>
            <a:r>
              <a:rPr lang="en-GB" sz="1200" dirty="0" err="1"/>
              <a:t>Chwefror</a:t>
            </a:r>
            <a:r>
              <a:rPr lang="en-GB" sz="1200" dirty="0"/>
              <a:t> 2020]</a:t>
            </a:r>
          </a:p>
          <a:p>
            <a:pPr marL="0" indent="0">
              <a:lnSpc>
                <a:spcPct val="100000"/>
              </a:lnSpc>
              <a:buNone/>
            </a:pPr>
            <a:r>
              <a:rPr lang="en-US" sz="1200" dirty="0">
                <a:cs typeface="Arial" panose="020B0604020202020204" pitchFamily="34" charset="0"/>
              </a:rPr>
              <a:t>Provision Map, (2019) ‘</a:t>
            </a:r>
            <a:r>
              <a:rPr lang="en-GB" sz="1200" dirty="0"/>
              <a:t>Role of the Additional Learning Needs Co-ordinator (</a:t>
            </a:r>
            <a:r>
              <a:rPr lang="en-GB" sz="1200" dirty="0" err="1"/>
              <a:t>ALNCo</a:t>
            </a:r>
            <a:r>
              <a:rPr lang="en-GB" sz="1200" dirty="0"/>
              <a:t>)’ </a:t>
            </a:r>
            <a:r>
              <a:rPr lang="en-GB" sz="1200" dirty="0">
                <a:hlinkClick r:id="rId5"/>
              </a:rPr>
              <a:t>https://www.provisionmap.co.uk/role-of-the-additional-learning-needs-co-ordinator-alnco/</a:t>
            </a:r>
            <a:r>
              <a:rPr lang="en-GB" sz="1200" dirty="0"/>
              <a:t> [</a:t>
            </a:r>
            <a:r>
              <a:rPr lang="en-GB" sz="1200" dirty="0" err="1"/>
              <a:t>Darllenwyd</a:t>
            </a:r>
            <a:r>
              <a:rPr lang="en-GB" sz="1200" dirty="0"/>
              <a:t>: 6ed o </a:t>
            </a:r>
            <a:r>
              <a:rPr lang="en-GB" sz="1200" dirty="0" err="1"/>
              <a:t>Chwefror</a:t>
            </a:r>
            <a:r>
              <a:rPr lang="en-GB" sz="1200" dirty="0"/>
              <a:t> 2020]</a:t>
            </a:r>
          </a:p>
          <a:p>
            <a:pPr marL="0" indent="0">
              <a:lnSpc>
                <a:spcPct val="100000"/>
              </a:lnSpc>
              <a:buNone/>
            </a:pPr>
            <a:r>
              <a:rPr lang="en-GB" sz="1200" dirty="0"/>
              <a:t>SNAP Cymru. (2018) ‘Additional Learning Needs (ALN) Timeline’ </a:t>
            </a:r>
            <a:r>
              <a:rPr lang="en-GB" sz="1200" dirty="0">
                <a:hlinkClick r:id="rId6"/>
              </a:rPr>
              <a:t>http://www.snapcymru.org/how-the-additional-learning-needs-education-tribunal-alnet-act-will-be-implemented/</a:t>
            </a:r>
            <a:r>
              <a:rPr lang="en-GB" sz="1200" dirty="0"/>
              <a:t> [</a:t>
            </a:r>
            <a:r>
              <a:rPr lang="en-GB" sz="1200" dirty="0" err="1"/>
              <a:t>Darllenwyd</a:t>
            </a:r>
            <a:r>
              <a:rPr lang="en-GB" sz="1200" dirty="0"/>
              <a:t>: 15fed o </a:t>
            </a:r>
            <a:r>
              <a:rPr lang="en-GB" sz="1200" dirty="0" err="1"/>
              <a:t>Chwefror</a:t>
            </a:r>
            <a:r>
              <a:rPr lang="en-GB" sz="1200" dirty="0"/>
              <a:t> 2020]</a:t>
            </a:r>
          </a:p>
          <a:p>
            <a:pPr marL="0" indent="0">
              <a:lnSpc>
                <a:spcPct val="100000"/>
              </a:lnSpc>
              <a:buNone/>
            </a:pPr>
            <a:r>
              <a:rPr lang="en-GB" sz="1200" dirty="0"/>
              <a:t>SNAP Cymru. (2020) ‘ALN/SEN Reform’ </a:t>
            </a:r>
            <a:r>
              <a:rPr lang="en-GB" sz="1200" dirty="0">
                <a:hlinkClick r:id="rId7"/>
              </a:rPr>
              <a:t>http://www.snapcymru.org/help-for-families/aln-reform/</a:t>
            </a:r>
            <a:r>
              <a:rPr lang="en-GB" sz="1200" dirty="0"/>
              <a:t>  [</a:t>
            </a:r>
            <a:r>
              <a:rPr lang="en-GB" sz="1200" dirty="0" err="1"/>
              <a:t>Darllenwyd</a:t>
            </a:r>
            <a:r>
              <a:rPr lang="en-GB" sz="1200" dirty="0"/>
              <a:t>: 6ed o </a:t>
            </a:r>
            <a:r>
              <a:rPr lang="en-GB" sz="1200" dirty="0" err="1"/>
              <a:t>Chwefror</a:t>
            </a:r>
            <a:r>
              <a:rPr lang="en-GB" sz="1200" dirty="0"/>
              <a:t> 2020]</a:t>
            </a:r>
          </a:p>
          <a:p>
            <a:pPr marL="0" indent="0">
              <a:lnSpc>
                <a:spcPct val="100000"/>
              </a:lnSpc>
              <a:buNone/>
            </a:pPr>
            <a:r>
              <a:rPr lang="en-GB" sz="1200" dirty="0"/>
              <a:t>SNAP Cymru. (2014) ‘ Individual Development Plan (IDP)’ </a:t>
            </a:r>
            <a:r>
              <a:rPr lang="en-GB" sz="1200" dirty="0">
                <a:hlinkClick r:id="rId8"/>
              </a:rPr>
              <a:t>http://www.snapcymru.org/wp-content/uploads/2014/09/IDP-Booklet.pdf</a:t>
            </a:r>
            <a:r>
              <a:rPr lang="en-GB" sz="1200" dirty="0"/>
              <a:t> [</a:t>
            </a:r>
            <a:r>
              <a:rPr lang="en-GB" sz="1200" dirty="0" err="1"/>
              <a:t>Darllenwyd</a:t>
            </a:r>
            <a:r>
              <a:rPr lang="en-GB" sz="1200" dirty="0"/>
              <a:t>: 10fed o </a:t>
            </a:r>
            <a:r>
              <a:rPr lang="en-GB" sz="1200" dirty="0" err="1"/>
              <a:t>Chwefror</a:t>
            </a:r>
            <a:r>
              <a:rPr lang="en-GB" sz="1200" dirty="0"/>
              <a:t> 2019]</a:t>
            </a:r>
          </a:p>
          <a:p>
            <a:pPr marL="0" indent="0">
              <a:buNone/>
            </a:pPr>
            <a:endParaRPr lang="en-GB" dirty="0"/>
          </a:p>
        </p:txBody>
      </p:sp>
    </p:spTree>
    <p:extLst>
      <p:ext uri="{BB962C8B-B14F-4D97-AF65-F5344CB8AC3E}">
        <p14:creationId xmlns:p14="http://schemas.microsoft.com/office/powerpoint/2010/main" val="16192267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11142</TotalTime>
  <Words>1936</Words>
  <Application>Microsoft Macintosh PowerPoint</Application>
  <PresentationFormat>Widescreen</PresentationFormat>
  <Paragraphs>49</Paragraphs>
  <Slides>3</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Meleri Thomas</dc:creator>
  <cp:lastModifiedBy>Meleri Thomas</cp:lastModifiedBy>
  <cp:revision>70</cp:revision>
  <dcterms:created xsi:type="dcterms:W3CDTF">2020-02-06T14:15:38Z</dcterms:created>
  <dcterms:modified xsi:type="dcterms:W3CDTF">2020-02-19T22:04:39Z</dcterms:modified>
</cp:coreProperties>
</file>