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69" r:id="rId3"/>
    <p:sldId id="257" r:id="rId4"/>
    <p:sldId id="267" r:id="rId5"/>
    <p:sldId id="261" r:id="rId6"/>
    <p:sldId id="262" r:id="rId7"/>
    <p:sldId id="263" r:id="rId8"/>
    <p:sldId id="271" r:id="rId9"/>
    <p:sldId id="268" r:id="rId10"/>
    <p:sldId id="272"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8AB7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854"/>
    <p:restoredTop sz="69290"/>
  </p:normalViewPr>
  <p:slideViewPr>
    <p:cSldViewPr snapToGrid="0">
      <p:cViewPr varScale="1">
        <p:scale>
          <a:sx n="65" d="100"/>
          <a:sy n="65" d="100"/>
        </p:scale>
        <p:origin x="130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fano di guida" userId="ff2909fc6231f92d" providerId="LiveId" clId="{14D792D9-452F-4DF5-8F57-C10768D3BA7F}"/>
    <pc:docChg chg="custSel modSld">
      <pc:chgData name="stefano di guida" userId="ff2909fc6231f92d" providerId="LiveId" clId="{14D792D9-452F-4DF5-8F57-C10768D3BA7F}" dt="2023-02-08T13:31:59.345" v="97" actId="20577"/>
      <pc:docMkLst>
        <pc:docMk/>
      </pc:docMkLst>
      <pc:sldChg chg="modSp mod">
        <pc:chgData name="stefano di guida" userId="ff2909fc6231f92d" providerId="LiveId" clId="{14D792D9-452F-4DF5-8F57-C10768D3BA7F}" dt="2023-02-08T13:31:59.345" v="97" actId="20577"/>
        <pc:sldMkLst>
          <pc:docMk/>
          <pc:sldMk cId="3613610284" sldId="256"/>
        </pc:sldMkLst>
        <pc:spChg chg="mod">
          <ac:chgData name="stefano di guida" userId="ff2909fc6231f92d" providerId="LiveId" clId="{14D792D9-452F-4DF5-8F57-C10768D3BA7F}" dt="2023-02-08T13:31:59.345" v="97" actId="20577"/>
          <ac:spMkLst>
            <pc:docMk/>
            <pc:sldMk cId="3613610284" sldId="256"/>
            <ac:spMk id="6" creationId="{BD8357E6-27B0-DE30-0C1A-E076E3502EE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CFF3CF-4474-4BC7-9A15-491B7899442E}" type="doc">
      <dgm:prSet loTypeId="urn:microsoft.com/office/officeart/2016/7/layout/LinearArrowProcessNumbered" loCatId="process" qsTypeId="urn:microsoft.com/office/officeart/2005/8/quickstyle/simple1" qsCatId="simple" csTypeId="urn:microsoft.com/office/officeart/2005/8/colors/colorful3" csCatId="colorful"/>
      <dgm:spPr/>
      <dgm:t>
        <a:bodyPr/>
        <a:lstStyle/>
        <a:p>
          <a:endParaRPr lang="en-US"/>
        </a:p>
      </dgm:t>
    </dgm:pt>
    <dgm:pt modelId="{520EF06F-AD9B-4385-B997-A490653A79DF}">
      <dgm:prSet custT="1"/>
      <dgm:spPr/>
      <dgm:t>
        <a:bodyPr/>
        <a:lstStyle/>
        <a:p>
          <a:r>
            <a:rPr lang="en-US" sz="1800" dirty="0"/>
            <a:t>Step 1: proving safe, secure, clean, modern and comfortable accommodation.</a:t>
          </a:r>
        </a:p>
      </dgm:t>
    </dgm:pt>
    <dgm:pt modelId="{4EA088F0-1CFB-492D-B999-67974E15BBBB}" type="parTrans" cxnId="{9416E4A1-573E-473C-B4AD-AC8EE383557F}">
      <dgm:prSet/>
      <dgm:spPr/>
      <dgm:t>
        <a:bodyPr/>
        <a:lstStyle/>
        <a:p>
          <a:endParaRPr lang="en-US"/>
        </a:p>
      </dgm:t>
    </dgm:pt>
    <dgm:pt modelId="{D854C108-8C47-4ADC-B3A5-84D72338445C}" type="sibTrans" cxnId="{9416E4A1-573E-473C-B4AD-AC8EE383557F}">
      <dgm:prSet phldrT="1" phldr="0"/>
      <dgm:spPr/>
      <dgm:t>
        <a:bodyPr/>
        <a:lstStyle/>
        <a:p>
          <a:r>
            <a:rPr lang="en-US"/>
            <a:t>1</a:t>
          </a:r>
        </a:p>
      </dgm:t>
    </dgm:pt>
    <dgm:pt modelId="{C5BEA9F0-78A9-4D36-B764-7DEA091EF264}">
      <dgm:prSet/>
      <dgm:spPr/>
      <dgm:t>
        <a:bodyPr/>
        <a:lstStyle/>
        <a:p>
          <a:r>
            <a:rPr lang="en-US" dirty="0"/>
            <a:t>Step 2: provide interaction and communication that rises above merely being polite and forms a relationship with the guest.</a:t>
          </a:r>
        </a:p>
      </dgm:t>
    </dgm:pt>
    <dgm:pt modelId="{0F53CD1F-FC64-4C5E-B088-20D9E703C006}" type="parTrans" cxnId="{1BE9D94F-EDC6-45C7-AD20-96B7ECEA5160}">
      <dgm:prSet/>
      <dgm:spPr/>
      <dgm:t>
        <a:bodyPr/>
        <a:lstStyle/>
        <a:p>
          <a:endParaRPr lang="en-US"/>
        </a:p>
      </dgm:t>
    </dgm:pt>
    <dgm:pt modelId="{D31FC66E-BAAF-42CA-9191-32B2AC52A872}" type="sibTrans" cxnId="{1BE9D94F-EDC6-45C7-AD20-96B7ECEA5160}">
      <dgm:prSet phldrT="2" phldr="0"/>
      <dgm:spPr/>
      <dgm:t>
        <a:bodyPr/>
        <a:lstStyle/>
        <a:p>
          <a:r>
            <a:rPr lang="en-US"/>
            <a:t>2</a:t>
          </a:r>
        </a:p>
      </dgm:t>
    </dgm:pt>
    <dgm:pt modelId="{F060C851-AFDB-5249-9C4F-623B1E0E4C20}" type="pres">
      <dgm:prSet presAssocID="{72CFF3CF-4474-4BC7-9A15-491B7899442E}" presName="linearFlow" presStyleCnt="0">
        <dgm:presLayoutVars>
          <dgm:dir/>
          <dgm:animLvl val="lvl"/>
          <dgm:resizeHandles val="exact"/>
        </dgm:presLayoutVars>
      </dgm:prSet>
      <dgm:spPr/>
    </dgm:pt>
    <dgm:pt modelId="{9FD6E012-9EBD-4840-A14B-9AA58AC87A71}" type="pres">
      <dgm:prSet presAssocID="{520EF06F-AD9B-4385-B997-A490653A79DF}" presName="compositeNode" presStyleCnt="0"/>
      <dgm:spPr/>
    </dgm:pt>
    <dgm:pt modelId="{2B5ACBC4-105B-8C45-B555-707FA72C78E6}" type="pres">
      <dgm:prSet presAssocID="{520EF06F-AD9B-4385-B997-A490653A79DF}" presName="parTx" presStyleLbl="node1" presStyleIdx="0" presStyleCnt="0">
        <dgm:presLayoutVars>
          <dgm:chMax val="0"/>
          <dgm:chPref val="0"/>
          <dgm:bulletEnabled val="1"/>
        </dgm:presLayoutVars>
      </dgm:prSet>
      <dgm:spPr/>
    </dgm:pt>
    <dgm:pt modelId="{5B2CC6EA-7B9E-2144-B50B-496F383BBFEC}" type="pres">
      <dgm:prSet presAssocID="{520EF06F-AD9B-4385-B997-A490653A79DF}" presName="parSh" presStyleCnt="0"/>
      <dgm:spPr/>
    </dgm:pt>
    <dgm:pt modelId="{692439CE-05F6-E142-B996-FDB39AB36031}" type="pres">
      <dgm:prSet presAssocID="{520EF06F-AD9B-4385-B997-A490653A79DF}" presName="lineNode" presStyleLbl="alignAccFollowNode1" presStyleIdx="0" presStyleCnt="6"/>
      <dgm:spPr/>
    </dgm:pt>
    <dgm:pt modelId="{33CF09D6-128F-A94C-84FB-2307E30892AD}" type="pres">
      <dgm:prSet presAssocID="{520EF06F-AD9B-4385-B997-A490653A79DF}" presName="lineArrowNode" presStyleLbl="alignAccFollowNode1" presStyleIdx="1" presStyleCnt="6"/>
      <dgm:spPr/>
    </dgm:pt>
    <dgm:pt modelId="{FD3015BE-A9B3-D648-9E18-9E8433AACEDD}" type="pres">
      <dgm:prSet presAssocID="{D854C108-8C47-4ADC-B3A5-84D72338445C}" presName="sibTransNodeCircle" presStyleLbl="alignNode1" presStyleIdx="0" presStyleCnt="2">
        <dgm:presLayoutVars>
          <dgm:chMax val="0"/>
          <dgm:bulletEnabled/>
        </dgm:presLayoutVars>
      </dgm:prSet>
      <dgm:spPr/>
    </dgm:pt>
    <dgm:pt modelId="{3F407102-884E-4243-9FF5-34C435B2A9E3}" type="pres">
      <dgm:prSet presAssocID="{D854C108-8C47-4ADC-B3A5-84D72338445C}" presName="spacerBetweenCircleAndCallout" presStyleCnt="0">
        <dgm:presLayoutVars/>
      </dgm:prSet>
      <dgm:spPr/>
    </dgm:pt>
    <dgm:pt modelId="{6AD5B8FF-ED0D-B84E-97BE-25020B22F735}" type="pres">
      <dgm:prSet presAssocID="{520EF06F-AD9B-4385-B997-A490653A79DF}" presName="nodeText" presStyleLbl="alignAccFollowNode1" presStyleIdx="2" presStyleCnt="6">
        <dgm:presLayoutVars>
          <dgm:bulletEnabled val="1"/>
        </dgm:presLayoutVars>
      </dgm:prSet>
      <dgm:spPr/>
    </dgm:pt>
    <dgm:pt modelId="{C8DEDD21-1EB1-F049-80CC-73E7475291E4}" type="pres">
      <dgm:prSet presAssocID="{D854C108-8C47-4ADC-B3A5-84D72338445C}" presName="sibTransComposite" presStyleCnt="0"/>
      <dgm:spPr/>
    </dgm:pt>
    <dgm:pt modelId="{67E5AB25-BD3F-BB47-A073-2BF21E3D94C6}" type="pres">
      <dgm:prSet presAssocID="{C5BEA9F0-78A9-4D36-B764-7DEA091EF264}" presName="compositeNode" presStyleCnt="0"/>
      <dgm:spPr/>
    </dgm:pt>
    <dgm:pt modelId="{C3A2AD4D-3402-9546-A218-B942E8B8C23D}" type="pres">
      <dgm:prSet presAssocID="{C5BEA9F0-78A9-4D36-B764-7DEA091EF264}" presName="parTx" presStyleLbl="node1" presStyleIdx="0" presStyleCnt="0">
        <dgm:presLayoutVars>
          <dgm:chMax val="0"/>
          <dgm:chPref val="0"/>
          <dgm:bulletEnabled val="1"/>
        </dgm:presLayoutVars>
      </dgm:prSet>
      <dgm:spPr/>
    </dgm:pt>
    <dgm:pt modelId="{7FB5E563-9552-AC45-A480-54155C798D57}" type="pres">
      <dgm:prSet presAssocID="{C5BEA9F0-78A9-4D36-B764-7DEA091EF264}" presName="parSh" presStyleCnt="0"/>
      <dgm:spPr/>
    </dgm:pt>
    <dgm:pt modelId="{7E6BC606-1EF4-6846-8D2C-DFEB972D3256}" type="pres">
      <dgm:prSet presAssocID="{C5BEA9F0-78A9-4D36-B764-7DEA091EF264}" presName="lineNode" presStyleLbl="alignAccFollowNode1" presStyleIdx="3" presStyleCnt="6"/>
      <dgm:spPr/>
    </dgm:pt>
    <dgm:pt modelId="{B1B1BD77-2074-AE44-9514-00C919C5CF69}" type="pres">
      <dgm:prSet presAssocID="{C5BEA9F0-78A9-4D36-B764-7DEA091EF264}" presName="lineArrowNode" presStyleLbl="alignAccFollowNode1" presStyleIdx="4" presStyleCnt="6"/>
      <dgm:spPr/>
    </dgm:pt>
    <dgm:pt modelId="{A34781EE-E5C0-1842-82C4-BB4F1B7FE760}" type="pres">
      <dgm:prSet presAssocID="{D31FC66E-BAAF-42CA-9191-32B2AC52A872}" presName="sibTransNodeCircle" presStyleLbl="alignNode1" presStyleIdx="1" presStyleCnt="2">
        <dgm:presLayoutVars>
          <dgm:chMax val="0"/>
          <dgm:bulletEnabled/>
        </dgm:presLayoutVars>
      </dgm:prSet>
      <dgm:spPr/>
    </dgm:pt>
    <dgm:pt modelId="{5C2591C1-DB50-4243-AA8A-9373B781C355}" type="pres">
      <dgm:prSet presAssocID="{D31FC66E-BAAF-42CA-9191-32B2AC52A872}" presName="spacerBetweenCircleAndCallout" presStyleCnt="0">
        <dgm:presLayoutVars/>
      </dgm:prSet>
      <dgm:spPr/>
    </dgm:pt>
    <dgm:pt modelId="{B09612B6-C9BE-284D-99E7-A1942696C663}" type="pres">
      <dgm:prSet presAssocID="{C5BEA9F0-78A9-4D36-B764-7DEA091EF264}" presName="nodeText" presStyleLbl="alignAccFollowNode1" presStyleIdx="5" presStyleCnt="6">
        <dgm:presLayoutVars>
          <dgm:bulletEnabled val="1"/>
        </dgm:presLayoutVars>
      </dgm:prSet>
      <dgm:spPr/>
    </dgm:pt>
  </dgm:ptLst>
  <dgm:cxnLst>
    <dgm:cxn modelId="{A10BE10A-87C2-5B42-B158-70651D18375F}" type="presOf" srcId="{C5BEA9F0-78A9-4D36-B764-7DEA091EF264}" destId="{B09612B6-C9BE-284D-99E7-A1942696C663}" srcOrd="0" destOrd="0" presId="urn:microsoft.com/office/officeart/2016/7/layout/LinearArrowProcessNumbered"/>
    <dgm:cxn modelId="{C166C233-6532-7E4E-AE19-5AD1924312A9}" type="presOf" srcId="{D854C108-8C47-4ADC-B3A5-84D72338445C}" destId="{FD3015BE-A9B3-D648-9E18-9E8433AACEDD}" srcOrd="0" destOrd="0" presId="urn:microsoft.com/office/officeart/2016/7/layout/LinearArrowProcessNumbered"/>
    <dgm:cxn modelId="{1BE9D94F-EDC6-45C7-AD20-96B7ECEA5160}" srcId="{72CFF3CF-4474-4BC7-9A15-491B7899442E}" destId="{C5BEA9F0-78A9-4D36-B764-7DEA091EF264}" srcOrd="1" destOrd="0" parTransId="{0F53CD1F-FC64-4C5E-B088-20D9E703C006}" sibTransId="{D31FC66E-BAAF-42CA-9191-32B2AC52A872}"/>
    <dgm:cxn modelId="{CC2E6398-8D48-8644-A85B-CF62A73AE8B0}" type="presOf" srcId="{520EF06F-AD9B-4385-B997-A490653A79DF}" destId="{6AD5B8FF-ED0D-B84E-97BE-25020B22F735}" srcOrd="0" destOrd="0" presId="urn:microsoft.com/office/officeart/2016/7/layout/LinearArrowProcessNumbered"/>
    <dgm:cxn modelId="{CB57859F-46F9-D24F-8BE2-1E0C93383035}" type="presOf" srcId="{D31FC66E-BAAF-42CA-9191-32B2AC52A872}" destId="{A34781EE-E5C0-1842-82C4-BB4F1B7FE760}" srcOrd="0" destOrd="0" presId="urn:microsoft.com/office/officeart/2016/7/layout/LinearArrowProcessNumbered"/>
    <dgm:cxn modelId="{9416E4A1-573E-473C-B4AD-AC8EE383557F}" srcId="{72CFF3CF-4474-4BC7-9A15-491B7899442E}" destId="{520EF06F-AD9B-4385-B997-A490653A79DF}" srcOrd="0" destOrd="0" parTransId="{4EA088F0-1CFB-492D-B999-67974E15BBBB}" sibTransId="{D854C108-8C47-4ADC-B3A5-84D72338445C}"/>
    <dgm:cxn modelId="{9075CDFC-C3EE-F24F-9C3E-38FB6ED528BD}" type="presOf" srcId="{72CFF3CF-4474-4BC7-9A15-491B7899442E}" destId="{F060C851-AFDB-5249-9C4F-623B1E0E4C20}" srcOrd="0" destOrd="0" presId="urn:microsoft.com/office/officeart/2016/7/layout/LinearArrowProcessNumbered"/>
    <dgm:cxn modelId="{890688E7-80C1-CC40-A40A-7C628CE4AF00}" type="presParOf" srcId="{F060C851-AFDB-5249-9C4F-623B1E0E4C20}" destId="{9FD6E012-9EBD-4840-A14B-9AA58AC87A71}" srcOrd="0" destOrd="0" presId="urn:microsoft.com/office/officeart/2016/7/layout/LinearArrowProcessNumbered"/>
    <dgm:cxn modelId="{91C2D4A5-8F03-4F41-94DB-175030664926}" type="presParOf" srcId="{9FD6E012-9EBD-4840-A14B-9AA58AC87A71}" destId="{2B5ACBC4-105B-8C45-B555-707FA72C78E6}" srcOrd="0" destOrd="0" presId="urn:microsoft.com/office/officeart/2016/7/layout/LinearArrowProcessNumbered"/>
    <dgm:cxn modelId="{6779F68D-990A-B44C-A804-DCAD76F936C8}" type="presParOf" srcId="{9FD6E012-9EBD-4840-A14B-9AA58AC87A71}" destId="{5B2CC6EA-7B9E-2144-B50B-496F383BBFEC}" srcOrd="1" destOrd="0" presId="urn:microsoft.com/office/officeart/2016/7/layout/LinearArrowProcessNumbered"/>
    <dgm:cxn modelId="{5A405E13-EFA2-044A-BD94-262293AC6A4A}" type="presParOf" srcId="{5B2CC6EA-7B9E-2144-B50B-496F383BBFEC}" destId="{692439CE-05F6-E142-B996-FDB39AB36031}" srcOrd="0" destOrd="0" presId="urn:microsoft.com/office/officeart/2016/7/layout/LinearArrowProcessNumbered"/>
    <dgm:cxn modelId="{2381F4C7-43E5-8C43-8AB0-C95292EDAA76}" type="presParOf" srcId="{5B2CC6EA-7B9E-2144-B50B-496F383BBFEC}" destId="{33CF09D6-128F-A94C-84FB-2307E30892AD}" srcOrd="1" destOrd="0" presId="urn:microsoft.com/office/officeart/2016/7/layout/LinearArrowProcessNumbered"/>
    <dgm:cxn modelId="{07E88041-03E3-994C-953A-601C13F74490}" type="presParOf" srcId="{5B2CC6EA-7B9E-2144-B50B-496F383BBFEC}" destId="{FD3015BE-A9B3-D648-9E18-9E8433AACEDD}" srcOrd="2" destOrd="0" presId="urn:microsoft.com/office/officeart/2016/7/layout/LinearArrowProcessNumbered"/>
    <dgm:cxn modelId="{4A32C91A-58CF-7B4F-8272-2DCD7895B1D3}" type="presParOf" srcId="{5B2CC6EA-7B9E-2144-B50B-496F383BBFEC}" destId="{3F407102-884E-4243-9FF5-34C435B2A9E3}" srcOrd="3" destOrd="0" presId="urn:microsoft.com/office/officeart/2016/7/layout/LinearArrowProcessNumbered"/>
    <dgm:cxn modelId="{03A5060C-B0EF-2B4F-9BD8-91D10E6B4D5B}" type="presParOf" srcId="{9FD6E012-9EBD-4840-A14B-9AA58AC87A71}" destId="{6AD5B8FF-ED0D-B84E-97BE-25020B22F735}" srcOrd="2" destOrd="0" presId="urn:microsoft.com/office/officeart/2016/7/layout/LinearArrowProcessNumbered"/>
    <dgm:cxn modelId="{04580DEA-7F16-D948-BFF6-46E1C165123E}" type="presParOf" srcId="{F060C851-AFDB-5249-9C4F-623B1E0E4C20}" destId="{C8DEDD21-1EB1-F049-80CC-73E7475291E4}" srcOrd="1" destOrd="0" presId="urn:microsoft.com/office/officeart/2016/7/layout/LinearArrowProcessNumbered"/>
    <dgm:cxn modelId="{797831DE-8718-4843-8B1B-D58C4EF2C078}" type="presParOf" srcId="{F060C851-AFDB-5249-9C4F-623B1E0E4C20}" destId="{67E5AB25-BD3F-BB47-A073-2BF21E3D94C6}" srcOrd="2" destOrd="0" presId="urn:microsoft.com/office/officeart/2016/7/layout/LinearArrowProcessNumbered"/>
    <dgm:cxn modelId="{C964DEED-9669-B742-B876-5E6E83C8DB7B}" type="presParOf" srcId="{67E5AB25-BD3F-BB47-A073-2BF21E3D94C6}" destId="{C3A2AD4D-3402-9546-A218-B942E8B8C23D}" srcOrd="0" destOrd="0" presId="urn:microsoft.com/office/officeart/2016/7/layout/LinearArrowProcessNumbered"/>
    <dgm:cxn modelId="{3AA04179-C162-D34D-A80A-A106D4CFA00B}" type="presParOf" srcId="{67E5AB25-BD3F-BB47-A073-2BF21E3D94C6}" destId="{7FB5E563-9552-AC45-A480-54155C798D57}" srcOrd="1" destOrd="0" presId="urn:microsoft.com/office/officeart/2016/7/layout/LinearArrowProcessNumbered"/>
    <dgm:cxn modelId="{0C1E7742-C33C-5F4C-85E1-408A935387D9}" type="presParOf" srcId="{7FB5E563-9552-AC45-A480-54155C798D57}" destId="{7E6BC606-1EF4-6846-8D2C-DFEB972D3256}" srcOrd="0" destOrd="0" presId="urn:microsoft.com/office/officeart/2016/7/layout/LinearArrowProcessNumbered"/>
    <dgm:cxn modelId="{60AF44F1-1067-5E4A-960F-A0FF33B8FA51}" type="presParOf" srcId="{7FB5E563-9552-AC45-A480-54155C798D57}" destId="{B1B1BD77-2074-AE44-9514-00C919C5CF69}" srcOrd="1" destOrd="0" presId="urn:microsoft.com/office/officeart/2016/7/layout/LinearArrowProcessNumbered"/>
    <dgm:cxn modelId="{087238BC-D6C1-7648-9AAF-33433496D688}" type="presParOf" srcId="{7FB5E563-9552-AC45-A480-54155C798D57}" destId="{A34781EE-E5C0-1842-82C4-BB4F1B7FE760}" srcOrd="2" destOrd="0" presId="urn:microsoft.com/office/officeart/2016/7/layout/LinearArrowProcessNumbered"/>
    <dgm:cxn modelId="{6F6C5264-3862-6E49-9136-0ADC5EEE2AAB}" type="presParOf" srcId="{7FB5E563-9552-AC45-A480-54155C798D57}" destId="{5C2591C1-DB50-4243-AA8A-9373B781C355}" srcOrd="3" destOrd="0" presId="urn:microsoft.com/office/officeart/2016/7/layout/LinearArrowProcessNumbered"/>
    <dgm:cxn modelId="{FA2F405A-27F4-B748-85B5-83717304EF37}" type="presParOf" srcId="{67E5AB25-BD3F-BB47-A073-2BF21E3D94C6}" destId="{B09612B6-C9BE-284D-99E7-A1942696C663}" srcOrd="2" destOrd="0" presId="urn:microsoft.com/office/officeart/2016/7/layout/LinearArrow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2439CE-05F6-E142-B996-FDB39AB36031}">
      <dsp:nvSpPr>
        <dsp:cNvPr id="0" name=""/>
        <dsp:cNvSpPr/>
      </dsp:nvSpPr>
      <dsp:spPr>
        <a:xfrm>
          <a:off x="1291161" y="769889"/>
          <a:ext cx="1032928" cy="71"/>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3CF09D6-128F-A94C-84FB-2307E30892AD}">
      <dsp:nvSpPr>
        <dsp:cNvPr id="0" name=""/>
        <dsp:cNvSpPr/>
      </dsp:nvSpPr>
      <dsp:spPr>
        <a:xfrm>
          <a:off x="2386065" y="683017"/>
          <a:ext cx="118786" cy="220398"/>
        </a:xfrm>
        <a:prstGeom prst="chevron">
          <a:avLst>
            <a:gd name="adj" fmla="val 90000"/>
          </a:avLst>
        </a:prstGeom>
        <a:solidFill>
          <a:schemeClr val="accent3">
            <a:tint val="40000"/>
            <a:alpha val="90000"/>
            <a:hueOff val="405828"/>
            <a:satOff val="20000"/>
            <a:lumOff val="356"/>
            <a:alphaOff val="0"/>
          </a:schemeClr>
        </a:solidFill>
        <a:ln w="12700" cap="flat" cmpd="sng" algn="ctr">
          <a:solidFill>
            <a:schemeClr val="accent3">
              <a:tint val="40000"/>
              <a:alpha val="90000"/>
              <a:hueOff val="405828"/>
              <a:satOff val="20000"/>
              <a:lumOff val="356"/>
              <a:alphaOff val="0"/>
            </a:schemeClr>
          </a:solidFill>
          <a:prstDash val="solid"/>
          <a:miter lim="800000"/>
        </a:ln>
        <a:effectLst/>
      </dsp:spPr>
      <dsp:style>
        <a:lnRef idx="2">
          <a:scrgbClr r="0" g="0" b="0"/>
        </a:lnRef>
        <a:fillRef idx="1">
          <a:scrgbClr r="0" g="0" b="0"/>
        </a:fillRef>
        <a:effectRef idx="0">
          <a:scrgbClr r="0" g="0" b="0"/>
        </a:effectRef>
        <a:fontRef idx="minor"/>
      </dsp:style>
    </dsp:sp>
    <dsp:sp modelId="{FD3015BE-A9B3-D648-9E18-9E8433AACEDD}">
      <dsp:nvSpPr>
        <dsp:cNvPr id="0" name=""/>
        <dsp:cNvSpPr/>
      </dsp:nvSpPr>
      <dsp:spPr>
        <a:xfrm>
          <a:off x="624953" y="232833"/>
          <a:ext cx="1074183" cy="1074183"/>
        </a:xfrm>
        <a:prstGeom prst="ellips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684" tIns="41684" rIns="41684" bIns="41684" numCol="1" spcCol="1270" anchor="ctr" anchorCtr="0">
          <a:noAutofit/>
        </a:bodyPr>
        <a:lstStyle/>
        <a:p>
          <a:pPr marL="0" lvl="0" indent="0" algn="ctr" defTabSz="2044700">
            <a:lnSpc>
              <a:spcPct val="90000"/>
            </a:lnSpc>
            <a:spcBef>
              <a:spcPct val="0"/>
            </a:spcBef>
            <a:spcAft>
              <a:spcPct val="35000"/>
            </a:spcAft>
            <a:buNone/>
          </a:pPr>
          <a:r>
            <a:rPr lang="en-US" sz="4600" kern="1200"/>
            <a:t>1</a:t>
          </a:r>
        </a:p>
      </dsp:txBody>
      <dsp:txXfrm>
        <a:off x="782263" y="390143"/>
        <a:ext cx="759563" cy="759563"/>
      </dsp:txXfrm>
    </dsp:sp>
    <dsp:sp modelId="{6AD5B8FF-ED0D-B84E-97BE-25020B22F735}">
      <dsp:nvSpPr>
        <dsp:cNvPr id="0" name=""/>
        <dsp:cNvSpPr/>
      </dsp:nvSpPr>
      <dsp:spPr>
        <a:xfrm>
          <a:off x="0" y="1472482"/>
          <a:ext cx="2324090" cy="2027025"/>
        </a:xfrm>
        <a:prstGeom prst="upArrowCallout">
          <a:avLst>
            <a:gd name="adj1" fmla="val 50000"/>
            <a:gd name="adj2" fmla="val 20000"/>
            <a:gd name="adj3" fmla="val 20000"/>
            <a:gd name="adj4" fmla="val 100000"/>
          </a:avLst>
        </a:prstGeom>
        <a:solidFill>
          <a:schemeClr val="accent3">
            <a:tint val="40000"/>
            <a:alpha val="90000"/>
            <a:hueOff val="811656"/>
            <a:satOff val="40000"/>
            <a:lumOff val="712"/>
            <a:alphaOff val="0"/>
          </a:schemeClr>
        </a:solidFill>
        <a:ln w="12700" cap="flat" cmpd="sng" algn="ctr">
          <a:solidFill>
            <a:schemeClr val="accent3">
              <a:tint val="40000"/>
              <a:alpha val="90000"/>
              <a:hueOff val="811656"/>
              <a:satOff val="40000"/>
              <a:lumOff val="71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3327" tIns="165100" rIns="183327" bIns="165100" numCol="1" spcCol="1270" anchor="t" anchorCtr="0">
          <a:noAutofit/>
        </a:bodyPr>
        <a:lstStyle/>
        <a:p>
          <a:pPr marL="0" lvl="0" indent="0" algn="l" defTabSz="800100">
            <a:lnSpc>
              <a:spcPct val="90000"/>
            </a:lnSpc>
            <a:spcBef>
              <a:spcPct val="0"/>
            </a:spcBef>
            <a:spcAft>
              <a:spcPct val="35000"/>
            </a:spcAft>
            <a:buNone/>
          </a:pPr>
          <a:r>
            <a:rPr lang="en-US" sz="1800" kern="1200" dirty="0"/>
            <a:t>Step 1: proving safe, secure, clean, modern and comfortable accommodation.</a:t>
          </a:r>
        </a:p>
      </dsp:txBody>
      <dsp:txXfrm>
        <a:off x="0" y="1877887"/>
        <a:ext cx="2324090" cy="1621620"/>
      </dsp:txXfrm>
    </dsp:sp>
    <dsp:sp modelId="{7E6BC606-1EF4-6846-8D2C-DFEB972D3256}">
      <dsp:nvSpPr>
        <dsp:cNvPr id="0" name=""/>
        <dsp:cNvSpPr/>
      </dsp:nvSpPr>
      <dsp:spPr>
        <a:xfrm>
          <a:off x="2582322" y="768008"/>
          <a:ext cx="1162045" cy="71"/>
        </a:xfrm>
        <a:prstGeom prst="rect">
          <a:avLst/>
        </a:prstGeom>
        <a:solidFill>
          <a:schemeClr val="accent3">
            <a:tint val="40000"/>
            <a:alpha val="90000"/>
            <a:hueOff val="1217485"/>
            <a:satOff val="60000"/>
            <a:lumOff val="1067"/>
            <a:alphaOff val="0"/>
          </a:schemeClr>
        </a:solidFill>
        <a:ln w="12700" cap="flat" cmpd="sng" algn="ctr">
          <a:solidFill>
            <a:schemeClr val="accent3">
              <a:tint val="40000"/>
              <a:alpha val="90000"/>
              <a:hueOff val="1217485"/>
              <a:satOff val="60000"/>
              <a:lumOff val="1067"/>
              <a:alphaOff val="0"/>
            </a:schemeClr>
          </a:solidFill>
          <a:prstDash val="solid"/>
          <a:miter lim="800000"/>
        </a:ln>
        <a:effectLst/>
      </dsp:spPr>
      <dsp:style>
        <a:lnRef idx="2">
          <a:scrgbClr r="0" g="0" b="0"/>
        </a:lnRef>
        <a:fillRef idx="1">
          <a:scrgbClr r="0" g="0" b="0"/>
        </a:fillRef>
        <a:effectRef idx="0">
          <a:scrgbClr r="0" g="0" b="0"/>
        </a:effectRef>
        <a:fontRef idx="minor"/>
      </dsp:style>
    </dsp:sp>
    <dsp:sp modelId="{A34781EE-E5C0-1842-82C4-BB4F1B7FE760}">
      <dsp:nvSpPr>
        <dsp:cNvPr id="0" name=""/>
        <dsp:cNvSpPr/>
      </dsp:nvSpPr>
      <dsp:spPr>
        <a:xfrm>
          <a:off x="3207275" y="230952"/>
          <a:ext cx="1074183" cy="1074183"/>
        </a:xfrm>
        <a:prstGeom prst="ellipse">
          <a:avLst/>
        </a:prstGeom>
        <a:solidFill>
          <a:schemeClr val="accent3">
            <a:hueOff val="2710599"/>
            <a:satOff val="100000"/>
            <a:lumOff val="-14706"/>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684" tIns="41684" rIns="41684" bIns="41684" numCol="1" spcCol="1270" anchor="ctr" anchorCtr="0">
          <a:noAutofit/>
        </a:bodyPr>
        <a:lstStyle/>
        <a:p>
          <a:pPr marL="0" lvl="0" indent="0" algn="ctr" defTabSz="2044700">
            <a:lnSpc>
              <a:spcPct val="90000"/>
            </a:lnSpc>
            <a:spcBef>
              <a:spcPct val="0"/>
            </a:spcBef>
            <a:spcAft>
              <a:spcPct val="35000"/>
            </a:spcAft>
            <a:buNone/>
          </a:pPr>
          <a:r>
            <a:rPr lang="en-US" sz="4600" kern="1200"/>
            <a:t>2</a:t>
          </a:r>
        </a:p>
      </dsp:txBody>
      <dsp:txXfrm>
        <a:off x="3364585" y="388262"/>
        <a:ext cx="759563" cy="759563"/>
      </dsp:txXfrm>
    </dsp:sp>
    <dsp:sp modelId="{B09612B6-C9BE-284D-99E7-A1942696C663}">
      <dsp:nvSpPr>
        <dsp:cNvPr id="0" name=""/>
        <dsp:cNvSpPr/>
      </dsp:nvSpPr>
      <dsp:spPr>
        <a:xfrm>
          <a:off x="2582322" y="1470467"/>
          <a:ext cx="2324090" cy="2027025"/>
        </a:xfrm>
        <a:prstGeom prst="upArrowCallout">
          <a:avLst>
            <a:gd name="adj1" fmla="val 50000"/>
            <a:gd name="adj2" fmla="val 20000"/>
            <a:gd name="adj3" fmla="val 20000"/>
            <a:gd name="adj4" fmla="val 100000"/>
          </a:avLst>
        </a:prstGeom>
        <a:solidFill>
          <a:schemeClr val="accent3">
            <a:tint val="40000"/>
            <a:alpha val="90000"/>
            <a:hueOff val="2029141"/>
            <a:satOff val="100000"/>
            <a:lumOff val="1779"/>
            <a:alphaOff val="0"/>
          </a:schemeClr>
        </a:solidFill>
        <a:ln w="12700" cap="flat" cmpd="sng" algn="ctr">
          <a:solidFill>
            <a:schemeClr val="accent3">
              <a:tint val="40000"/>
              <a:alpha val="90000"/>
              <a:hueOff val="2029141"/>
              <a:satOff val="100000"/>
              <a:lumOff val="177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3327" tIns="165100" rIns="183327" bIns="165100" numCol="1" spcCol="1270" anchor="t" anchorCtr="0">
          <a:noAutofit/>
        </a:bodyPr>
        <a:lstStyle/>
        <a:p>
          <a:pPr marL="0" lvl="0" indent="0" algn="l" defTabSz="622300">
            <a:lnSpc>
              <a:spcPct val="90000"/>
            </a:lnSpc>
            <a:spcBef>
              <a:spcPct val="0"/>
            </a:spcBef>
            <a:spcAft>
              <a:spcPct val="35000"/>
            </a:spcAft>
            <a:buNone/>
          </a:pPr>
          <a:r>
            <a:rPr lang="en-US" sz="1400" kern="1200" dirty="0"/>
            <a:t>Step 2: provide interaction and communication that rises above merely being polite and forms a relationship with the guest.</a:t>
          </a:r>
        </a:p>
      </dsp:txBody>
      <dsp:txXfrm>
        <a:off x="2582322" y="1875872"/>
        <a:ext cx="2324090" cy="1621620"/>
      </dsp:txXfrm>
    </dsp:sp>
  </dsp:spTree>
</dsp:drawing>
</file>

<file path=ppt/diagrams/layout1.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1B3B6D-6848-294E-8BDA-156FD643A102}" type="datetimeFigureOut">
              <a:rPr lang="en-US" smtClean="0"/>
              <a:t>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D9D133-7D18-DE4D-BD1A-4D6204BBF6C6}" type="slidenum">
              <a:rPr lang="en-US" smtClean="0"/>
              <a:t>‹#›</a:t>
            </a:fld>
            <a:endParaRPr lang="en-US"/>
          </a:p>
        </p:txBody>
      </p:sp>
    </p:spTree>
    <p:extLst>
      <p:ext uri="{BB962C8B-B14F-4D97-AF65-F5344CB8AC3E}">
        <p14:creationId xmlns:p14="http://schemas.microsoft.com/office/powerpoint/2010/main" val="39515199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 presentation about the role and importance of quality of service, hospitality and guest services for Intercontinental, a brand that is part of the IHG Group. </a:t>
            </a:r>
          </a:p>
        </p:txBody>
      </p:sp>
      <p:sp>
        <p:nvSpPr>
          <p:cNvPr id="4" name="Slide Number Placeholder 3"/>
          <p:cNvSpPr>
            <a:spLocks noGrp="1"/>
          </p:cNvSpPr>
          <p:nvPr>
            <p:ph type="sldNum" sz="quarter" idx="5"/>
          </p:nvPr>
        </p:nvSpPr>
        <p:spPr/>
        <p:txBody>
          <a:bodyPr/>
          <a:lstStyle/>
          <a:p>
            <a:fld id="{6AD9D133-7D18-DE4D-BD1A-4D6204BBF6C6}" type="slidenum">
              <a:rPr lang="en-US" smtClean="0"/>
              <a:t>1</a:t>
            </a:fld>
            <a:endParaRPr lang="en-US"/>
          </a:p>
        </p:txBody>
      </p:sp>
    </p:spTree>
    <p:extLst>
      <p:ext uri="{BB962C8B-B14F-4D97-AF65-F5344CB8AC3E}">
        <p14:creationId xmlns:p14="http://schemas.microsoft.com/office/powerpoint/2010/main" val="2799512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are going to start with a brief introduction about the hotel and its brand identity. After this, we will find out what literature says about the general role of guest services, and we will see how Intercontinental makes use of guest services and facilities specifically. A brief discussion about service quality will follow, and how Intercontinental manages to meet and exceed expectations of customers. The conclusion will summaries the main points and ideas of this presentation.</a:t>
            </a:r>
          </a:p>
        </p:txBody>
      </p:sp>
      <p:sp>
        <p:nvSpPr>
          <p:cNvPr id="4" name="Slide Number Placeholder 3"/>
          <p:cNvSpPr>
            <a:spLocks noGrp="1"/>
          </p:cNvSpPr>
          <p:nvPr>
            <p:ph type="sldNum" sz="quarter" idx="5"/>
          </p:nvPr>
        </p:nvSpPr>
        <p:spPr/>
        <p:txBody>
          <a:bodyPr/>
          <a:lstStyle/>
          <a:p>
            <a:fld id="{6AD9D133-7D18-DE4D-BD1A-4D6204BBF6C6}" type="slidenum">
              <a:rPr lang="en-US" smtClean="0"/>
              <a:t>2</a:t>
            </a:fld>
            <a:endParaRPr lang="en-US"/>
          </a:p>
        </p:txBody>
      </p:sp>
    </p:spTree>
    <p:extLst>
      <p:ext uri="{BB962C8B-B14F-4D97-AF65-F5344CB8AC3E}">
        <p14:creationId xmlns:p14="http://schemas.microsoft.com/office/powerpoint/2010/main" val="4699299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consumption of luxury services has been blossoming internationally. Intercontinental Hotel brand, also known as one of the most iconic hotels of the IHG Group represents one of the most luxurious brands of the world. </a:t>
            </a:r>
            <a:r>
              <a:rPr lang="en-GB" b="0" i="0" dirty="0">
                <a:solidFill>
                  <a:srgbClr val="202122"/>
                </a:solidFill>
                <a:effectLst/>
                <a:latin typeface="Arial" panose="020B0604020202020204" pitchFamily="34" charset="0"/>
              </a:rPr>
              <a:t>As of January 2023, there were 208 InterContinental hotels worldwide across all continents. Because </a:t>
            </a:r>
            <a:r>
              <a:rPr lang="en-US" sz="1800" dirty="0">
                <a:effectLst/>
                <a:latin typeface="Calibri" panose="020F0502020204030204" pitchFamily="34" charset="0"/>
                <a:ea typeface="DengXian" panose="02010600030101010101" pitchFamily="2" charset="-122"/>
                <a:cs typeface="Arial" panose="020B0604020202020204" pitchFamily="34" charset="0"/>
              </a:rPr>
              <a:t>InterContinental Hotels &amp; Resorts presents itself as one of the largest international luxury hotels, many customers arrive here with very high expectations. Furthermore, the focus of this presentation will fall upon understanding how the InterContinental Brand has created a very popular brand image and how the brand makes use of of quality service, hospitality and guest services to meet and exceed the expectations of their customers. </a:t>
            </a:r>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6AD9D133-7D18-DE4D-BD1A-4D6204BBF6C6}" type="slidenum">
              <a:rPr lang="en-US" smtClean="0"/>
              <a:t>3</a:t>
            </a:fld>
            <a:endParaRPr lang="en-US"/>
          </a:p>
        </p:txBody>
      </p:sp>
    </p:spTree>
    <p:extLst>
      <p:ext uri="{BB962C8B-B14F-4D97-AF65-F5344CB8AC3E}">
        <p14:creationId xmlns:p14="http://schemas.microsoft.com/office/powerpoint/2010/main" val="3248176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order to develop a deeper understanding of the brand, </a:t>
            </a:r>
            <a:r>
              <a:rPr lang="en-GB" dirty="0"/>
              <a:t>Ribeiro da Cunha (2017) established a comprehensive analysis of the brand identity and the current positioning that they hold within the market. When it comes to their physical assets, the brand boasts impressive achievements, such as being the largest international luxury chain.. They are also well known for both tangible and intangible benefits, such as dining experiences and high-end interior design, impressive architectural projects, each with a unique approach to the culture. They claim to offer intangible benefits such as trust and recognition to their customers. </a:t>
            </a:r>
          </a:p>
          <a:p>
            <a:r>
              <a:rPr lang="en-GB" dirty="0"/>
              <a:t>The identity of the brand also comes with the type of customer that they target. Its market segment is known for wanting to gain  high value from their travel, and they seek to experience authentic and welcoming experiences. Furthermore, this market segment has a higher budget, and the travel patterns include business travelling ten times a year with some leisure time throughout the seasons. Whilst the customers can be described as refined, they are not looking for display of the status but rather a more comfortable experience.</a:t>
            </a:r>
          </a:p>
          <a:p>
            <a:r>
              <a:rPr lang="en-GB" dirty="0"/>
              <a:t>The values that brand holds “detail orientation”, “authentic”, “welcoming” are at the core of the services that they offer, and they are often integrated in everything that they do. They have a culture of heritage and sustainability as well as taking care of their employee. </a:t>
            </a:r>
          </a:p>
          <a:p>
            <a:r>
              <a:rPr lang="en-GB" dirty="0"/>
              <a:t>Further in this presentation I will discuss how this brand image reflect in the services and facilities that they provide to their guests, and how these are integrated in the customer journey. </a:t>
            </a:r>
          </a:p>
          <a:p>
            <a:endParaRPr lang="en-US" dirty="0"/>
          </a:p>
        </p:txBody>
      </p:sp>
      <p:sp>
        <p:nvSpPr>
          <p:cNvPr id="4" name="Slide Number Placeholder 3"/>
          <p:cNvSpPr>
            <a:spLocks noGrp="1"/>
          </p:cNvSpPr>
          <p:nvPr>
            <p:ph type="sldNum" sz="quarter" idx="5"/>
          </p:nvPr>
        </p:nvSpPr>
        <p:spPr/>
        <p:txBody>
          <a:bodyPr/>
          <a:lstStyle/>
          <a:p>
            <a:fld id="{6AD9D133-7D18-DE4D-BD1A-4D6204BBF6C6}" type="slidenum">
              <a:rPr lang="en-US" smtClean="0"/>
              <a:t>4</a:t>
            </a:fld>
            <a:endParaRPr lang="en-US"/>
          </a:p>
        </p:txBody>
      </p:sp>
    </p:spTree>
    <p:extLst>
      <p:ext uri="{BB962C8B-B14F-4D97-AF65-F5344CB8AC3E}">
        <p14:creationId xmlns:p14="http://schemas.microsoft.com/office/powerpoint/2010/main" val="651498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02124"/>
                </a:solidFill>
                <a:effectLst/>
                <a:latin typeface="arial" panose="020B0604020202020204" pitchFamily="34" charset="0"/>
              </a:rPr>
              <a:t>Guest services are defined as the "</a:t>
            </a:r>
            <a:r>
              <a:rPr lang="en-GB" b="1" i="0" dirty="0">
                <a:solidFill>
                  <a:srgbClr val="202124"/>
                </a:solidFill>
                <a:effectLst/>
                <a:latin typeface="arial" panose="020B0604020202020204" pitchFamily="34" charset="0"/>
              </a:rPr>
              <a:t>The assistance and advice provided by a hotel to those people who make reservations, stay and buy products and services at the hotel</a:t>
            </a:r>
            <a:r>
              <a:rPr lang="en-GB" b="0" i="0" dirty="0">
                <a:solidFill>
                  <a:srgbClr val="202124"/>
                </a:solidFill>
                <a:effectLst/>
                <a:latin typeface="arial" panose="020B0604020202020204" pitchFamily="34" charset="0"/>
              </a:rPr>
              <a:t>.”. Essentially, guest service is how a hotel can respond when guests express a need or when things go wrong. Through guest services hotels can meet and exceed the expectations. </a:t>
            </a:r>
            <a:r>
              <a:rPr lang="en-GB" b="0" i="0" dirty="0">
                <a:solidFill>
                  <a:srgbClr val="000000"/>
                </a:solidFill>
                <a:effectLst/>
                <a:latin typeface="PT Serif" panose="020A0603040505020204" pitchFamily="18" charset="77"/>
              </a:rPr>
              <a:t>Guest service is delivering experiences that at least meet, and hopefully exceed expectations. Fundamentally, this requires providing a safe, secure, clean, updated and comfortable accommodation, which of course is the starting point. Oftentimes, guest services require for all different departments, product and services to come together in order to deliver and make the guest feel that they are truly interacting with the hotel. </a:t>
            </a:r>
            <a:endParaRPr lang="en-US" dirty="0"/>
          </a:p>
        </p:txBody>
      </p:sp>
      <p:sp>
        <p:nvSpPr>
          <p:cNvPr id="4" name="Slide Number Placeholder 3"/>
          <p:cNvSpPr>
            <a:spLocks noGrp="1"/>
          </p:cNvSpPr>
          <p:nvPr>
            <p:ph type="sldNum" sz="quarter" idx="5"/>
          </p:nvPr>
        </p:nvSpPr>
        <p:spPr/>
        <p:txBody>
          <a:bodyPr/>
          <a:lstStyle/>
          <a:p>
            <a:fld id="{6AD9D133-7D18-DE4D-BD1A-4D6204BBF6C6}" type="slidenum">
              <a:rPr lang="en-US" smtClean="0"/>
              <a:t>5</a:t>
            </a:fld>
            <a:endParaRPr lang="en-US"/>
          </a:p>
        </p:txBody>
      </p:sp>
    </p:spTree>
    <p:extLst>
      <p:ext uri="{BB962C8B-B14F-4D97-AF65-F5344CB8AC3E}">
        <p14:creationId xmlns:p14="http://schemas.microsoft.com/office/powerpoint/2010/main" val="3029293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every hotel, guest services play a supporting role, and the nature and scope of their actions may differ. When it comes to Intercontinental, the Guest Services team support all the other departments to ensure a guest is met with a genuine welcome and that their needs are attended throughout their stay. Guest services are there to ensures that the guests enjoy a laid-back but original and luxurious experiences without any fuss, and therefore a central scope for them is to premediate all needs. For instance, if a guest is there to celebrate a birthday, the guest services team will make all calls and arrangements to ensure that the person has a reservation at a restaurant, that they receive all letters and flowers in time. If a guest had an issue with their bill, the guest services will be there to assist and solve the issue. </a:t>
            </a:r>
          </a:p>
          <a:p>
            <a:endParaRPr lang="en-US" dirty="0">
              <a:solidFill>
                <a:srgbClr val="C00000"/>
              </a:solidFill>
            </a:endParaRP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6AD9D133-7D18-DE4D-BD1A-4D6204BBF6C6}" type="slidenum">
              <a:rPr lang="en-US" smtClean="0"/>
              <a:t>6</a:t>
            </a:fld>
            <a:endParaRPr lang="en-US"/>
          </a:p>
        </p:txBody>
      </p:sp>
    </p:spTree>
    <p:extLst>
      <p:ext uri="{BB962C8B-B14F-4D97-AF65-F5344CB8AC3E}">
        <p14:creationId xmlns:p14="http://schemas.microsoft.com/office/powerpoint/2010/main" val="3821377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of InterContinental’s success may have something with do with </a:t>
            </a:r>
            <a:r>
              <a:rPr lang="en-US" sz="1800" dirty="0">
                <a:effectLst/>
                <a:latin typeface="Calibri" panose="020F0502020204030204" pitchFamily="34" charset="0"/>
                <a:ea typeface="DengXian" panose="02010600030101010101" pitchFamily="2" charset="-122"/>
                <a:cs typeface="Arial" panose="020B0604020202020204" pitchFamily="34" charset="0"/>
              </a:rPr>
              <a:t>with its prime location in burgeoning business districts, convention centers, and nearby shopping malls, which enhances its visibility and helps attract international conventioneers. Nevertheless, the hotel’s success depends heavily on its ability to provide high end facilities such as 24h Concierge, luxurious spa, gyms and restaurants, which all provide overlapping comfort in order to meet the guest’s expectation. Because of this, the brand has implemented visible strategies to upgrade facilities regularly in order to demonstrate that they provide the best possible service for customers. Furthermore, it has been argued that customer only rate tangible benefits such as facilities only sixth in rank based on contribute to service quality. Therefore, service quality does not mean only providing luxurious facilities but dealing with requirements effectively. </a:t>
            </a:r>
          </a:p>
          <a:p>
            <a:endParaRPr lang="en-US" sz="1800" dirty="0">
              <a:effectLst/>
              <a:latin typeface="Calibri" panose="020F0502020204030204" pitchFamily="34" charset="0"/>
              <a:ea typeface="DengXian" panose="02010600030101010101" pitchFamily="2" charset="-122"/>
              <a:cs typeface="Arial" panose="020B0604020202020204" pitchFamily="34" charset="0"/>
            </a:endParaRPr>
          </a:p>
          <a:p>
            <a:endParaRPr lang="en-US" sz="1800" dirty="0">
              <a:effectLst/>
              <a:latin typeface="Calibri" panose="020F0502020204030204" pitchFamily="34" charset="0"/>
              <a:ea typeface="DengXian" panose="02010600030101010101" pitchFamily="2" charset="-122"/>
              <a:cs typeface="Arial" panose="020B0604020202020204" pitchFamily="34" charset="0"/>
            </a:endParaRPr>
          </a:p>
        </p:txBody>
      </p:sp>
      <p:sp>
        <p:nvSpPr>
          <p:cNvPr id="4" name="Slide Number Placeholder 3"/>
          <p:cNvSpPr>
            <a:spLocks noGrp="1"/>
          </p:cNvSpPr>
          <p:nvPr>
            <p:ph type="sldNum" sz="quarter" idx="5"/>
          </p:nvPr>
        </p:nvSpPr>
        <p:spPr/>
        <p:txBody>
          <a:bodyPr/>
          <a:lstStyle/>
          <a:p>
            <a:fld id="{6AD9D133-7D18-DE4D-BD1A-4D6204BBF6C6}" type="slidenum">
              <a:rPr lang="en-US" smtClean="0"/>
              <a:t>7</a:t>
            </a:fld>
            <a:endParaRPr lang="en-US"/>
          </a:p>
        </p:txBody>
      </p:sp>
    </p:spTree>
    <p:extLst>
      <p:ext uri="{BB962C8B-B14F-4D97-AF65-F5344CB8AC3E}">
        <p14:creationId xmlns:p14="http://schemas.microsoft.com/office/powerpoint/2010/main" val="2783562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give more examples of how Guest Services support the operation of the hotel, complementing the facilities, Coyle and Dale (1993) identify other critical aspects that customers place before facilities. For instance, problem handling such as problems with the invoices and staff attitude as well as keeping promises are top critical aspects that customers consider. </a:t>
            </a:r>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6AD9D133-7D18-DE4D-BD1A-4D6204BBF6C6}" type="slidenum">
              <a:rPr lang="en-US" smtClean="0"/>
              <a:t>8</a:t>
            </a:fld>
            <a:endParaRPr lang="en-US"/>
          </a:p>
        </p:txBody>
      </p:sp>
    </p:spTree>
    <p:extLst>
      <p:ext uri="{BB962C8B-B14F-4D97-AF65-F5344CB8AC3E}">
        <p14:creationId xmlns:p14="http://schemas.microsoft.com/office/powerpoint/2010/main" val="7064301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Furthermore, the delivery of quality service explains the need to consider the role and function of guest services in general. Delivering quality of service can help to gain a competitive advantage over the market and it gives the hotel and change to be different and gain loyalty. When it comes to Intercontinental, the guest services team do two things that help deliver outstanding service. Firstly, they use a loyalty program to memorize guest information, and they use that in order to tailor unique experiences. Secondly, they are constantly upgrading and reviewing their guest services in order to ensure an up-to-date full experience is created. </a:t>
            </a:r>
          </a:p>
        </p:txBody>
      </p:sp>
      <p:sp>
        <p:nvSpPr>
          <p:cNvPr id="4" name="Slide Number Placeholder 3"/>
          <p:cNvSpPr>
            <a:spLocks noGrp="1"/>
          </p:cNvSpPr>
          <p:nvPr>
            <p:ph type="sldNum" sz="quarter" idx="5"/>
          </p:nvPr>
        </p:nvSpPr>
        <p:spPr/>
        <p:txBody>
          <a:bodyPr/>
          <a:lstStyle/>
          <a:p>
            <a:fld id="{6AD9D133-7D18-DE4D-BD1A-4D6204BBF6C6}" type="slidenum">
              <a:rPr lang="en-US" smtClean="0"/>
              <a:t>9</a:t>
            </a:fld>
            <a:endParaRPr lang="en-US"/>
          </a:p>
        </p:txBody>
      </p:sp>
    </p:spTree>
    <p:extLst>
      <p:ext uri="{BB962C8B-B14F-4D97-AF65-F5344CB8AC3E}">
        <p14:creationId xmlns:p14="http://schemas.microsoft.com/office/powerpoint/2010/main" val="42900053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conclude, the role of Guest Services at Intercontinental Group are critical in ensuring quality of service. They are the core of the business that puts information together, they interact with the guest in order to create unforgettable experiences. Combined with luxurious facilities The Guest Services allow for the customer to receive an experience that goes above the standard, and they establish customer satisfaction which contributes to business imagine, customer loyalty and provide sustainable advantage in the competitive market. </a:t>
            </a:r>
          </a:p>
          <a:p>
            <a:endParaRPr lang="en-US" sz="1200" dirty="0"/>
          </a:p>
          <a:p>
            <a:endParaRPr lang="en-US" dirty="0"/>
          </a:p>
        </p:txBody>
      </p:sp>
      <p:sp>
        <p:nvSpPr>
          <p:cNvPr id="4" name="Slide Number Placeholder 3"/>
          <p:cNvSpPr>
            <a:spLocks noGrp="1"/>
          </p:cNvSpPr>
          <p:nvPr>
            <p:ph type="sldNum" sz="quarter" idx="5"/>
          </p:nvPr>
        </p:nvSpPr>
        <p:spPr/>
        <p:txBody>
          <a:bodyPr/>
          <a:lstStyle/>
          <a:p>
            <a:fld id="{6AD9D133-7D18-DE4D-BD1A-4D6204BBF6C6}" type="slidenum">
              <a:rPr lang="en-US" smtClean="0"/>
              <a:t>10</a:t>
            </a:fld>
            <a:endParaRPr lang="en-US"/>
          </a:p>
        </p:txBody>
      </p:sp>
    </p:spTree>
    <p:extLst>
      <p:ext uri="{BB962C8B-B14F-4D97-AF65-F5344CB8AC3E}">
        <p14:creationId xmlns:p14="http://schemas.microsoft.com/office/powerpoint/2010/main" val="21476730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D9D133-7D18-DE4D-BD1A-4D6204BBF6C6}" type="slidenum">
              <a:rPr lang="en-US" smtClean="0"/>
              <a:t>11</a:t>
            </a:fld>
            <a:endParaRPr lang="en-US"/>
          </a:p>
        </p:txBody>
      </p:sp>
    </p:spTree>
    <p:extLst>
      <p:ext uri="{BB962C8B-B14F-4D97-AF65-F5344CB8AC3E}">
        <p14:creationId xmlns:p14="http://schemas.microsoft.com/office/powerpoint/2010/main" val="595380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739F3-4579-5EC0-AD07-892BEBC076F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DE4C4F0-86AF-9C0B-B640-9E71B8839D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F0C688A-E224-0774-3A06-BA2BA5AC9DAE}"/>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5" name="Footer Placeholder 4">
            <a:extLst>
              <a:ext uri="{FF2B5EF4-FFF2-40B4-BE49-F238E27FC236}">
                <a16:creationId xmlns:a16="http://schemas.microsoft.com/office/drawing/2014/main" id="{69101AE6-BF98-1F2D-2CB2-1E96511D5D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4FC651-FC12-1F60-69DD-5B933E1BF163}"/>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3273880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78694-9FB1-D871-9264-F27EA5470DE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E7E5F89-3503-995A-E605-4FCDAB5E569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C48D7EF-CDE0-727D-D41E-9AB25998252A}"/>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5" name="Footer Placeholder 4">
            <a:extLst>
              <a:ext uri="{FF2B5EF4-FFF2-40B4-BE49-F238E27FC236}">
                <a16:creationId xmlns:a16="http://schemas.microsoft.com/office/drawing/2014/main" id="{184B9A3F-F752-3A2D-EE04-AF757895F2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AC20BB-6D14-EE57-D07F-3ABA4E09612F}"/>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4028275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0C99C-BB48-C332-A8CF-D4C0F345B1B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BFFF13C-D8C0-C9C5-8BB6-8947ED5F9F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4C76D39-E5DC-6279-B620-BA41E47BF516}"/>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5" name="Footer Placeholder 4">
            <a:extLst>
              <a:ext uri="{FF2B5EF4-FFF2-40B4-BE49-F238E27FC236}">
                <a16:creationId xmlns:a16="http://schemas.microsoft.com/office/drawing/2014/main" id="{7ED99C8B-48F3-8E36-A950-FCD8BEF3E1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B8AC18-383C-1FC4-320C-80D39200678D}"/>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2570117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81F90-A31F-3557-E76E-53C43F9C5E9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3EEAB39-B869-3497-7E65-D751EB9C912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4859C20-C9A6-69FB-9C46-34313CC21AB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7A4636E-2502-CA4E-625A-118E562246AF}"/>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6" name="Footer Placeholder 5">
            <a:extLst>
              <a:ext uri="{FF2B5EF4-FFF2-40B4-BE49-F238E27FC236}">
                <a16:creationId xmlns:a16="http://schemas.microsoft.com/office/drawing/2014/main" id="{5218B365-A22D-A73A-4B69-29DE09372F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1B8A5-ED7D-6381-3449-CE4F5B07A38E}"/>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3254013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022B0A-ABAF-9E8B-CB20-88357C169E24}"/>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CBE21B7-CDD5-8516-7865-D0E8CCDB41C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7FA227B-AE5F-1643-DE28-734FF760D6A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91C04EA-6BED-2176-0212-4C6619DE1F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C182EAB-49CD-30F3-31C0-4B60BF3F5BD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BAD0ED9-D8BC-FDEF-1C1D-ED726AB3B565}"/>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8" name="Footer Placeholder 7">
            <a:extLst>
              <a:ext uri="{FF2B5EF4-FFF2-40B4-BE49-F238E27FC236}">
                <a16:creationId xmlns:a16="http://schemas.microsoft.com/office/drawing/2014/main" id="{EB9501A6-0FE4-C0FB-35B0-375BE8B5724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E243EEA-DBB4-19C0-B51C-A105D463653A}"/>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1683246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CF899-64CE-2A13-D2DA-C46057CB75B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CF4E9E3-CECE-CD1D-23CA-D0DB046F9E70}"/>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4" name="Footer Placeholder 3">
            <a:extLst>
              <a:ext uri="{FF2B5EF4-FFF2-40B4-BE49-F238E27FC236}">
                <a16:creationId xmlns:a16="http://schemas.microsoft.com/office/drawing/2014/main" id="{66836815-4192-3281-70C7-9A1B6D0E692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45DD3A6-969D-CEEB-EF68-47ED2B707EFD}"/>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1293434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3A7FB3-84A0-5DBA-0438-D9CCE12962F3}"/>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3" name="Footer Placeholder 2">
            <a:extLst>
              <a:ext uri="{FF2B5EF4-FFF2-40B4-BE49-F238E27FC236}">
                <a16:creationId xmlns:a16="http://schemas.microsoft.com/office/drawing/2014/main" id="{AF05D793-692F-4A3E-9810-B17F8660528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FC14232-6A21-F10F-E427-6DE9BDA4E0B3}"/>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3164920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5BC6E-A69B-68DA-4AC3-FFC4F346225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061BE06-0936-111C-D1D7-63B401C773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6362F03-270B-E172-D6DD-2A2F105799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8F048DA-BCE0-D9B7-AF1C-9D57B8B30EFF}"/>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6" name="Footer Placeholder 5">
            <a:extLst>
              <a:ext uri="{FF2B5EF4-FFF2-40B4-BE49-F238E27FC236}">
                <a16:creationId xmlns:a16="http://schemas.microsoft.com/office/drawing/2014/main" id="{CA6BEFC1-2CFA-4055-353F-D77BC80270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FE1CBC-81CD-450C-E48F-AEC847DC752B}"/>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3394173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37276-1923-5249-B9BA-C851BC28BBB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500C9E6-3610-C9B3-5A4F-EAFC98CD7E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B69BE7B-21D0-85D4-D871-D4D2C78902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A528372-A5AE-68C6-B47F-52F0C1735C0F}"/>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6" name="Footer Placeholder 5">
            <a:extLst>
              <a:ext uri="{FF2B5EF4-FFF2-40B4-BE49-F238E27FC236}">
                <a16:creationId xmlns:a16="http://schemas.microsoft.com/office/drawing/2014/main" id="{F6635B91-350B-F0FA-B1F0-56B991F206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045D8D-6FAE-F401-61E6-7080586D04F2}"/>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4073050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D51D8-C6E8-AD8B-E55D-16F3ADEB529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7AAFD61-0BEF-C282-C2AD-6086469AF9F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2BBA998-EDEB-7DFA-9C21-7ED2EDF776F9}"/>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5" name="Footer Placeholder 4">
            <a:extLst>
              <a:ext uri="{FF2B5EF4-FFF2-40B4-BE49-F238E27FC236}">
                <a16:creationId xmlns:a16="http://schemas.microsoft.com/office/drawing/2014/main" id="{88337154-7BCC-85C3-77B8-29497DCC16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0C03C8-278A-A53B-2C96-1B10C28401E8}"/>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754137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B77860-BC6B-BA45-A273-98246EE85B0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2AA249E-1ED7-530A-6655-27924B633A7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13BF7E7-24CD-2B50-70ED-2B3650575BDC}"/>
              </a:ext>
            </a:extLst>
          </p:cNvPr>
          <p:cNvSpPr>
            <a:spLocks noGrp="1"/>
          </p:cNvSpPr>
          <p:nvPr>
            <p:ph type="dt" sz="half" idx="10"/>
          </p:nvPr>
        </p:nvSpPr>
        <p:spPr/>
        <p:txBody>
          <a:bodyPr/>
          <a:lstStyle/>
          <a:p>
            <a:fld id="{3635D040-4970-124B-B8F2-CF1CEDA3E24F}" type="datetimeFigureOut">
              <a:rPr lang="en-US" smtClean="0"/>
              <a:t>2/8/2023</a:t>
            </a:fld>
            <a:endParaRPr lang="en-US"/>
          </a:p>
        </p:txBody>
      </p:sp>
      <p:sp>
        <p:nvSpPr>
          <p:cNvPr id="5" name="Footer Placeholder 4">
            <a:extLst>
              <a:ext uri="{FF2B5EF4-FFF2-40B4-BE49-F238E27FC236}">
                <a16:creationId xmlns:a16="http://schemas.microsoft.com/office/drawing/2014/main" id="{D2E51B06-54C2-2CF7-11C5-D4881296E7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E4E1BC-C43F-70EC-3F41-CA25BF430803}"/>
              </a:ext>
            </a:extLst>
          </p:cNvPr>
          <p:cNvSpPr>
            <a:spLocks noGrp="1"/>
          </p:cNvSpPr>
          <p:nvPr>
            <p:ph type="sldNum" sz="quarter" idx="12"/>
          </p:nvPr>
        </p:nvSpPr>
        <p:spPr/>
        <p:txBody>
          <a:bodyPr/>
          <a:lstStyle/>
          <a:p>
            <a:fld id="{C92F5F35-4DA0-5444-A4DD-9B731EE26619}" type="slidenum">
              <a:rPr lang="en-US" smtClean="0"/>
              <a:t>‹#›</a:t>
            </a:fld>
            <a:endParaRPr lang="en-US"/>
          </a:p>
        </p:txBody>
      </p:sp>
    </p:spTree>
    <p:extLst>
      <p:ext uri="{BB962C8B-B14F-4D97-AF65-F5344CB8AC3E}">
        <p14:creationId xmlns:p14="http://schemas.microsoft.com/office/powerpoint/2010/main" val="4126043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D7B5DE-5FDD-B046-5AE7-EE539ADA4AE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DD3096D-61A1-CD4F-8C10-9C84D7F426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FF34D9C-A7F8-F9A3-2EC6-4BC78D88DE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35D040-4970-124B-B8F2-CF1CEDA3E24F}" type="datetimeFigureOut">
              <a:rPr lang="en-US" smtClean="0"/>
              <a:t>2/8/2023</a:t>
            </a:fld>
            <a:endParaRPr lang="en-US"/>
          </a:p>
        </p:txBody>
      </p:sp>
      <p:sp>
        <p:nvSpPr>
          <p:cNvPr id="5" name="Footer Placeholder 4">
            <a:extLst>
              <a:ext uri="{FF2B5EF4-FFF2-40B4-BE49-F238E27FC236}">
                <a16:creationId xmlns:a16="http://schemas.microsoft.com/office/drawing/2014/main" id="{6A4A5E0D-B00C-A290-8715-19ECA7E641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CF23D81-37F2-6403-B063-D54F20AA52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F5F35-4DA0-5444-A4DD-9B731EE26619}" type="slidenum">
              <a:rPr lang="en-US" smtClean="0"/>
              <a:t>‹#›</a:t>
            </a:fld>
            <a:endParaRPr lang="en-US"/>
          </a:p>
        </p:txBody>
      </p:sp>
    </p:spTree>
    <p:extLst>
      <p:ext uri="{BB962C8B-B14F-4D97-AF65-F5344CB8AC3E}">
        <p14:creationId xmlns:p14="http://schemas.microsoft.com/office/powerpoint/2010/main" val="3716980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6083447"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5990"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74FA60AC-B751-C571-6E9E-83DDCB5395F2}"/>
              </a:ext>
            </a:extLst>
          </p:cNvPr>
          <p:cNvSpPr>
            <a:spLocks noGrp="1"/>
          </p:cNvSpPr>
          <p:nvPr>
            <p:ph type="subTitle" idx="1"/>
          </p:nvPr>
        </p:nvSpPr>
        <p:spPr>
          <a:xfrm>
            <a:off x="6235908" y="4287187"/>
            <a:ext cx="5519105" cy="1806503"/>
          </a:xfrm>
        </p:spPr>
        <p:txBody>
          <a:bodyPr anchor="b">
            <a:normAutofit/>
          </a:bodyPr>
          <a:lstStyle/>
          <a:p>
            <a:r>
              <a:rPr lang="en-US" sz="2800" dirty="0">
                <a:latin typeface="Corsiva Hebrew" pitchFamily="2" charset="-79"/>
                <a:cs typeface="Corsiva Hebrew" pitchFamily="2" charset="-79"/>
              </a:rPr>
              <a:t>THE ROLE AND IMPORTANCE OF QUALITY SERVICE, HOSPITALITY AND GUEST SERVICES </a:t>
            </a:r>
          </a:p>
        </p:txBody>
      </p:sp>
      <p:pic>
        <p:nvPicPr>
          <p:cNvPr id="1028" name="Picture 4">
            <a:extLst>
              <a:ext uri="{FF2B5EF4-FFF2-40B4-BE49-F238E27FC236}">
                <a16:creationId xmlns:a16="http://schemas.microsoft.com/office/drawing/2014/main" id="{99D38810-9D1A-A8D4-4C1B-4252D5FA9E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483" b="4"/>
          <a:stretch/>
        </p:blipFill>
        <p:spPr bwMode="auto">
          <a:xfrm>
            <a:off x="2387443" y="400610"/>
            <a:ext cx="7417114" cy="3631744"/>
          </a:xfrm>
          <a:prstGeom prst="rect">
            <a:avLst/>
          </a:prstGeom>
          <a:noFill/>
          <a:effectLst>
            <a:softEdge rad="41331"/>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D8357E6-27B0-DE30-0C1A-E076E3502EED}"/>
              </a:ext>
            </a:extLst>
          </p:cNvPr>
          <p:cNvSpPr txBox="1"/>
          <p:nvPr/>
        </p:nvSpPr>
        <p:spPr>
          <a:xfrm>
            <a:off x="254832" y="5441727"/>
            <a:ext cx="3867463" cy="1323439"/>
          </a:xfrm>
          <a:prstGeom prst="rect">
            <a:avLst/>
          </a:prstGeom>
          <a:noFill/>
        </p:spPr>
        <p:txBody>
          <a:bodyPr wrap="square" rtlCol="0">
            <a:spAutoFit/>
          </a:bodyPr>
          <a:lstStyle/>
          <a:p>
            <a:r>
              <a:rPr lang="en-US" sz="1600" b="1" dirty="0">
                <a:solidFill>
                  <a:schemeClr val="bg1"/>
                </a:solidFill>
                <a:latin typeface="Corsiva Hebrew" pitchFamily="2" charset="-79"/>
                <a:cs typeface="Corsiva Hebrew" pitchFamily="2" charset="-79"/>
              </a:rPr>
              <a:t>Student name: Stefano Di Guida</a:t>
            </a:r>
          </a:p>
          <a:p>
            <a:r>
              <a:rPr lang="en-US" sz="1600" b="1" dirty="0">
                <a:solidFill>
                  <a:schemeClr val="bg1"/>
                </a:solidFill>
                <a:latin typeface="Corsiva Hebrew" pitchFamily="2" charset="-79"/>
                <a:cs typeface="Corsiva Hebrew" pitchFamily="2" charset="-79"/>
              </a:rPr>
              <a:t>Hospitality and Guest Services</a:t>
            </a:r>
          </a:p>
          <a:p>
            <a:r>
              <a:rPr lang="en-US" sz="1600" b="1" dirty="0">
                <a:solidFill>
                  <a:schemeClr val="bg1"/>
                </a:solidFill>
                <a:latin typeface="Corsiva Hebrew" pitchFamily="2" charset="-79"/>
                <a:cs typeface="Corsiva Hebrew" pitchFamily="2" charset="-79"/>
              </a:rPr>
              <a:t>BMIH4003</a:t>
            </a:r>
          </a:p>
          <a:p>
            <a:r>
              <a:rPr lang="en-US" sz="1600" b="1" dirty="0">
                <a:solidFill>
                  <a:schemeClr val="bg1"/>
                </a:solidFill>
                <a:latin typeface="Corsiva Hebrew" pitchFamily="2" charset="-79"/>
                <a:cs typeface="Corsiva Hebrew" pitchFamily="2" charset="-79"/>
              </a:rPr>
              <a:t>Student’s ID</a:t>
            </a:r>
            <a:r>
              <a:rPr lang="en-US" sz="1600" b="1">
                <a:solidFill>
                  <a:schemeClr val="bg1"/>
                </a:solidFill>
                <a:latin typeface="Corsiva Hebrew" pitchFamily="2" charset="-79"/>
                <a:cs typeface="Corsiva Hebrew" pitchFamily="2" charset="-79"/>
              </a:rPr>
              <a:t>: 2207147</a:t>
            </a:r>
            <a:endParaRPr lang="en-GB" sz="1800" dirty="0">
              <a:effectLst/>
              <a:latin typeface="Calibri" panose="020F0502020204030204" pitchFamily="34" charset="0"/>
              <a:ea typeface="DengXian" panose="020B0503020204020204" pitchFamily="2" charset="-122"/>
              <a:cs typeface="Arial" panose="020B0604020202020204" pitchFamily="34" charset="0"/>
            </a:endParaRPr>
          </a:p>
          <a:p>
            <a:endParaRPr lang="en-US" sz="1600" b="1" dirty="0">
              <a:solidFill>
                <a:schemeClr val="bg1"/>
              </a:solidFill>
              <a:latin typeface="Corsiva Hebrew" pitchFamily="2" charset="-79"/>
              <a:cs typeface="Corsiva Hebrew" pitchFamily="2" charset="-79"/>
            </a:endParaRPr>
          </a:p>
        </p:txBody>
      </p:sp>
    </p:spTree>
    <p:extLst>
      <p:ext uri="{BB962C8B-B14F-4D97-AF65-F5344CB8AC3E}">
        <p14:creationId xmlns:p14="http://schemas.microsoft.com/office/powerpoint/2010/main" val="3613610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61E7EDE-CB4A-402F-B0FB-8640C35891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C2BBEB8-4077-499F-80FD-AA9827A8D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395" y="608243"/>
            <a:ext cx="3380205" cy="544507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03BAC3-3198-C86B-3F3F-D4CDAA0BEBBD}"/>
              </a:ext>
            </a:extLst>
          </p:cNvPr>
          <p:cNvSpPr>
            <a:spLocks noGrp="1"/>
          </p:cNvSpPr>
          <p:nvPr>
            <p:ph type="title"/>
          </p:nvPr>
        </p:nvSpPr>
        <p:spPr>
          <a:xfrm>
            <a:off x="1316791" y="1005303"/>
            <a:ext cx="2032490" cy="4427309"/>
          </a:xfrm>
        </p:spPr>
        <p:txBody>
          <a:bodyPr>
            <a:normAutofit/>
          </a:bodyPr>
          <a:lstStyle/>
          <a:p>
            <a:r>
              <a:rPr lang="en-US" sz="3200" b="1" dirty="0">
                <a:solidFill>
                  <a:schemeClr val="bg1"/>
                </a:solidFill>
                <a:latin typeface="Corsiva Hebrew" pitchFamily="2" charset="-79"/>
                <a:cs typeface="Corsiva Hebrew" pitchFamily="2" charset="-79"/>
              </a:rPr>
              <a:t>Contents</a:t>
            </a:r>
          </a:p>
        </p:txBody>
      </p:sp>
      <p:sp>
        <p:nvSpPr>
          <p:cNvPr id="3" name="Content Placeholder 2">
            <a:extLst>
              <a:ext uri="{FF2B5EF4-FFF2-40B4-BE49-F238E27FC236}">
                <a16:creationId xmlns:a16="http://schemas.microsoft.com/office/drawing/2014/main" id="{039EBD3E-C049-23E9-7ACF-D99AB139FB67}"/>
              </a:ext>
            </a:extLst>
          </p:cNvPr>
          <p:cNvSpPr>
            <a:spLocks noGrp="1"/>
          </p:cNvSpPr>
          <p:nvPr>
            <p:ph idx="1"/>
          </p:nvPr>
        </p:nvSpPr>
        <p:spPr>
          <a:xfrm>
            <a:off x="5336498" y="1288934"/>
            <a:ext cx="5801194" cy="4280132"/>
          </a:xfrm>
        </p:spPr>
        <p:txBody>
          <a:bodyPr anchor="ctr">
            <a:normAutofit/>
          </a:bodyPr>
          <a:lstStyle/>
          <a:p>
            <a:r>
              <a:rPr lang="en-US" sz="2000" dirty="0">
                <a:latin typeface="Corsiva Hebrew" pitchFamily="2" charset="-79"/>
                <a:cs typeface="Corsiva Hebrew" pitchFamily="2" charset="-79"/>
              </a:rPr>
              <a:t>Introduction</a:t>
            </a:r>
          </a:p>
          <a:p>
            <a:r>
              <a:rPr lang="en-US" sz="2000" dirty="0">
                <a:latin typeface="Corsiva Hebrew" pitchFamily="2" charset="-79"/>
                <a:cs typeface="Corsiva Hebrew" pitchFamily="2" charset="-79"/>
              </a:rPr>
              <a:t>Brand Identity of Intercontinental</a:t>
            </a:r>
          </a:p>
          <a:p>
            <a:r>
              <a:rPr lang="en-US" sz="2000" dirty="0">
                <a:latin typeface="Corsiva Hebrew" pitchFamily="2" charset="-79"/>
                <a:cs typeface="Corsiva Hebrew" pitchFamily="2" charset="-79"/>
              </a:rPr>
              <a:t>General Role of Guest Services</a:t>
            </a:r>
          </a:p>
          <a:p>
            <a:r>
              <a:rPr lang="en-US" sz="2000" dirty="0">
                <a:latin typeface="Corsiva Hebrew" pitchFamily="2" charset="-79"/>
                <a:cs typeface="Corsiva Hebrew" pitchFamily="2" charset="-79"/>
              </a:rPr>
              <a:t>Guest Services Nature, Scope and Role at Intercontinental</a:t>
            </a:r>
          </a:p>
          <a:p>
            <a:r>
              <a:rPr lang="en-US" sz="2000" dirty="0">
                <a:latin typeface="Corsiva Hebrew" pitchFamily="2" charset="-79"/>
                <a:cs typeface="Corsiva Hebrew" pitchFamily="2" charset="-79"/>
              </a:rPr>
              <a:t>The Role of Facilities</a:t>
            </a:r>
          </a:p>
          <a:p>
            <a:r>
              <a:rPr lang="en-US" sz="2000" dirty="0">
                <a:latin typeface="Corsiva Hebrew" pitchFamily="2" charset="-79"/>
                <a:cs typeface="Corsiva Hebrew" pitchFamily="2" charset="-79"/>
              </a:rPr>
              <a:t>How Guests Services Complement Facilities</a:t>
            </a:r>
          </a:p>
          <a:p>
            <a:r>
              <a:rPr lang="en-US" sz="2000" dirty="0">
                <a:latin typeface="Corsiva Hebrew" pitchFamily="2" charset="-79"/>
                <a:cs typeface="Corsiva Hebrew" pitchFamily="2" charset="-79"/>
              </a:rPr>
              <a:t>Meeting and Exceeding Expectations</a:t>
            </a:r>
          </a:p>
          <a:p>
            <a:r>
              <a:rPr lang="en-US" sz="2000" dirty="0">
                <a:latin typeface="Corsiva Hebrew" pitchFamily="2" charset="-79"/>
                <a:cs typeface="Corsiva Hebrew" pitchFamily="2" charset="-79"/>
              </a:rPr>
              <a:t>Conclusion</a:t>
            </a:r>
          </a:p>
          <a:p>
            <a:endParaRPr lang="en-US" sz="2000" dirty="0"/>
          </a:p>
        </p:txBody>
      </p:sp>
      <p:sp>
        <p:nvSpPr>
          <p:cNvPr id="12" name="Rectangle 11">
            <a:extLst>
              <a:ext uri="{FF2B5EF4-FFF2-40B4-BE49-F238E27FC236}">
                <a16:creationId xmlns:a16="http://schemas.microsoft.com/office/drawing/2014/main" id="{6F3B7728-0C26-4662-B285-85C645523C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053319"/>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28C367AD-9838-470A-87EF-678609CC8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770606"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0CF1642-4E76-4223-A010-6334380A2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4236"/>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57682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INTERCONTINENTAL LONDON PARK LANE, AN IHG HOTEL - Updated 2023 Prices &amp;  Reviews (England)">
            <a:extLst>
              <a:ext uri="{FF2B5EF4-FFF2-40B4-BE49-F238E27FC236}">
                <a16:creationId xmlns:a16="http://schemas.microsoft.com/office/drawing/2014/main" id="{B93A2651-A7D8-40A1-88A3-524805C5D40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179" r="16405" b="913"/>
          <a:stretch/>
        </p:blipFill>
        <p:spPr bwMode="auto">
          <a:xfrm>
            <a:off x="3523488" y="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EF5E104-626B-F809-C644-D8FE6E910F79}"/>
              </a:ext>
            </a:extLst>
          </p:cNvPr>
          <p:cNvSpPr>
            <a:spLocks noGrp="1"/>
          </p:cNvSpPr>
          <p:nvPr>
            <p:ph type="title"/>
          </p:nvPr>
        </p:nvSpPr>
        <p:spPr>
          <a:xfrm>
            <a:off x="1088044" y="812612"/>
            <a:ext cx="2694710" cy="563458"/>
          </a:xfrm>
        </p:spPr>
        <p:txBody>
          <a:bodyPr vert="horz" lIns="91440" tIns="45720" rIns="91440" bIns="45720" rtlCol="0" anchor="b">
            <a:noAutofit/>
          </a:bodyPr>
          <a:lstStyle/>
          <a:p>
            <a:r>
              <a:rPr lang="en-US" sz="3200" dirty="0">
                <a:latin typeface="Corsiva Hebrew" pitchFamily="2" charset="-79"/>
                <a:cs typeface="Corsiva Hebrew" pitchFamily="2" charset="-79"/>
              </a:rPr>
              <a:t>Introduction</a:t>
            </a:r>
          </a:p>
        </p:txBody>
      </p:sp>
      <p:sp>
        <p:nvSpPr>
          <p:cNvPr id="2059" name="Rectangle 205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61" name="Rectangle 206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2A62F487-8C45-EAAC-051C-314F2D3CA90C}"/>
              </a:ext>
            </a:extLst>
          </p:cNvPr>
          <p:cNvSpPr txBox="1"/>
          <p:nvPr/>
        </p:nvSpPr>
        <p:spPr>
          <a:xfrm>
            <a:off x="481029" y="1632857"/>
            <a:ext cx="3977640" cy="3416320"/>
          </a:xfrm>
          <a:prstGeom prst="rect">
            <a:avLst/>
          </a:prstGeom>
          <a:noFill/>
        </p:spPr>
        <p:txBody>
          <a:bodyPr wrap="square" rtlCol="0">
            <a:spAutoFit/>
          </a:bodyPr>
          <a:lstStyle/>
          <a:p>
            <a:pPr marL="285750" indent="-285750">
              <a:buFont typeface="Arial" panose="020B0604020202020204" pitchFamily="34" charset="0"/>
              <a:buChar char="•"/>
            </a:pPr>
            <a:r>
              <a:rPr lang="en-US" dirty="0"/>
              <a:t>InterContinental represents one of the most iconic hotels brands of the IHG Group</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208 InterContinental hotels worldwide across all continents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GB" dirty="0">
                <a:solidFill>
                  <a:srgbClr val="3D3935"/>
                </a:solidFill>
              </a:rPr>
              <a:t>The hotels </a:t>
            </a:r>
            <a:r>
              <a:rPr lang="en-GB" i="0" dirty="0">
                <a:solidFill>
                  <a:srgbClr val="3D3935"/>
                </a:solidFill>
                <a:effectLst/>
              </a:rPr>
              <a:t>combine personalised service and exclusive privileges to elevate experiences </a:t>
            </a:r>
          </a:p>
          <a:p>
            <a:endParaRPr lang="en-US" dirty="0"/>
          </a:p>
          <a:p>
            <a:pPr marL="285750" indent="-285750">
              <a:buFont typeface="Arial" panose="020B0604020202020204" pitchFamily="34" charset="0"/>
              <a:buChar char="•"/>
            </a:pPr>
            <a:endParaRPr lang="en-US" dirty="0"/>
          </a:p>
        </p:txBody>
      </p:sp>
      <p:sp>
        <p:nvSpPr>
          <p:cNvPr id="6" name="TextBox 5">
            <a:extLst>
              <a:ext uri="{FF2B5EF4-FFF2-40B4-BE49-F238E27FC236}">
                <a16:creationId xmlns:a16="http://schemas.microsoft.com/office/drawing/2014/main" id="{22B3EDB6-B417-91C5-E9D8-05D8A8310E06}"/>
              </a:ext>
            </a:extLst>
          </p:cNvPr>
          <p:cNvSpPr txBox="1"/>
          <p:nvPr/>
        </p:nvSpPr>
        <p:spPr>
          <a:xfrm>
            <a:off x="206334" y="6232317"/>
            <a:ext cx="3781049" cy="369332"/>
          </a:xfrm>
          <a:prstGeom prst="rect">
            <a:avLst/>
          </a:prstGeom>
          <a:noFill/>
        </p:spPr>
        <p:txBody>
          <a:bodyPr wrap="square" rtlCol="0">
            <a:spAutoFit/>
          </a:bodyPr>
          <a:lstStyle/>
          <a:p>
            <a:r>
              <a:rPr lang="en-US" dirty="0"/>
              <a:t>(IHG ,2023;, </a:t>
            </a:r>
            <a:r>
              <a:rPr lang="en-GB" dirty="0"/>
              <a:t>Ribeiro da Cunha, 2007)</a:t>
            </a:r>
            <a:endParaRPr lang="en-US" dirty="0"/>
          </a:p>
        </p:txBody>
      </p:sp>
    </p:spTree>
    <p:extLst>
      <p:ext uri="{BB962C8B-B14F-4D97-AF65-F5344CB8AC3E}">
        <p14:creationId xmlns:p14="http://schemas.microsoft.com/office/powerpoint/2010/main" val="68722805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F98D60D-4D3B-2D68-417D-C5E798974D3A}"/>
              </a:ext>
            </a:extLst>
          </p:cNvPr>
          <p:cNvPicPr>
            <a:picLocks noChangeAspect="1"/>
          </p:cNvPicPr>
          <p:nvPr/>
        </p:nvPicPr>
        <p:blipFill>
          <a:blip r:embed="rId3"/>
          <a:stretch>
            <a:fillRect/>
          </a:stretch>
        </p:blipFill>
        <p:spPr>
          <a:xfrm>
            <a:off x="416696" y="517190"/>
            <a:ext cx="11358607" cy="5823620"/>
          </a:xfrm>
          <a:prstGeom prst="rect">
            <a:avLst/>
          </a:prstGeom>
        </p:spPr>
      </p:pic>
      <p:sp>
        <p:nvSpPr>
          <p:cNvPr id="6" name="TextBox 5">
            <a:extLst>
              <a:ext uri="{FF2B5EF4-FFF2-40B4-BE49-F238E27FC236}">
                <a16:creationId xmlns:a16="http://schemas.microsoft.com/office/drawing/2014/main" id="{9B1A4558-AEF6-D161-743D-FAE0487D092A}"/>
              </a:ext>
            </a:extLst>
          </p:cNvPr>
          <p:cNvSpPr txBox="1"/>
          <p:nvPr/>
        </p:nvSpPr>
        <p:spPr>
          <a:xfrm>
            <a:off x="7060367" y="6340810"/>
            <a:ext cx="5006715" cy="646331"/>
          </a:xfrm>
          <a:prstGeom prst="rect">
            <a:avLst/>
          </a:prstGeom>
          <a:noFill/>
        </p:spPr>
        <p:txBody>
          <a:bodyPr wrap="square" rtlCol="0">
            <a:spAutoFit/>
          </a:bodyPr>
          <a:lstStyle/>
          <a:p>
            <a:r>
              <a:rPr lang="en-GB" dirty="0"/>
              <a:t>(Ribeiro da Cunha 2017; Kapferer, 2015, IHG, 2017)</a:t>
            </a:r>
            <a:endParaRPr lang="en-US" dirty="0"/>
          </a:p>
          <a:p>
            <a:endParaRPr lang="en-US" dirty="0"/>
          </a:p>
        </p:txBody>
      </p:sp>
      <p:sp>
        <p:nvSpPr>
          <p:cNvPr id="7" name="TextBox 6">
            <a:extLst>
              <a:ext uri="{FF2B5EF4-FFF2-40B4-BE49-F238E27FC236}">
                <a16:creationId xmlns:a16="http://schemas.microsoft.com/office/drawing/2014/main" id="{52A23857-65C9-A9A0-8E66-10355A361B2B}"/>
              </a:ext>
            </a:extLst>
          </p:cNvPr>
          <p:cNvSpPr txBox="1"/>
          <p:nvPr/>
        </p:nvSpPr>
        <p:spPr>
          <a:xfrm>
            <a:off x="4991725" y="374754"/>
            <a:ext cx="2473377" cy="830997"/>
          </a:xfrm>
          <a:prstGeom prst="rect">
            <a:avLst/>
          </a:prstGeom>
          <a:noFill/>
        </p:spPr>
        <p:txBody>
          <a:bodyPr wrap="square" rtlCol="0">
            <a:spAutoFit/>
          </a:bodyPr>
          <a:lstStyle/>
          <a:p>
            <a:pPr algn="ctr"/>
            <a:r>
              <a:rPr lang="en-US" sz="2400" b="1" dirty="0">
                <a:latin typeface="Corsiva Hebrew" pitchFamily="2" charset="-79"/>
                <a:cs typeface="Corsiva Hebrew" pitchFamily="2" charset="-79"/>
              </a:rPr>
              <a:t>BRAND IDENTITY</a:t>
            </a:r>
          </a:p>
        </p:txBody>
      </p:sp>
    </p:spTree>
    <p:extLst>
      <p:ext uri="{BB962C8B-B14F-4D97-AF65-F5344CB8AC3E}">
        <p14:creationId xmlns:p14="http://schemas.microsoft.com/office/powerpoint/2010/main" val="2786336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4FFBEE45-F140-49D5-85EA-C78C24340B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822B03-4950-4902-5636-F62804DC8D97}"/>
              </a:ext>
            </a:extLst>
          </p:cNvPr>
          <p:cNvSpPr>
            <a:spLocks noGrp="1"/>
          </p:cNvSpPr>
          <p:nvPr>
            <p:ph type="title"/>
          </p:nvPr>
        </p:nvSpPr>
        <p:spPr>
          <a:xfrm>
            <a:off x="838200" y="365125"/>
            <a:ext cx="10515600" cy="1073931"/>
          </a:xfrm>
        </p:spPr>
        <p:txBody>
          <a:bodyPr vert="horz" lIns="91440" tIns="45720" rIns="91440" bIns="45720" rtlCol="0" anchor="ctr">
            <a:noAutofit/>
          </a:bodyPr>
          <a:lstStyle/>
          <a:p>
            <a:r>
              <a:rPr lang="en-US" sz="3600" b="1" kern="1200" dirty="0">
                <a:solidFill>
                  <a:schemeClr val="tx1"/>
                </a:solidFill>
                <a:latin typeface="Corsiva Hebrew" pitchFamily="2" charset="-79"/>
                <a:cs typeface="Corsiva Hebrew" pitchFamily="2" charset="-79"/>
              </a:rPr>
              <a:t>Guest services, general role and function general</a:t>
            </a:r>
          </a:p>
        </p:txBody>
      </p:sp>
      <p:sp>
        <p:nvSpPr>
          <p:cNvPr id="3" name="Content Placeholder 2">
            <a:extLst>
              <a:ext uri="{FF2B5EF4-FFF2-40B4-BE49-F238E27FC236}">
                <a16:creationId xmlns:a16="http://schemas.microsoft.com/office/drawing/2014/main" id="{6D5F7373-3CB6-3521-1BFC-990153035324}"/>
              </a:ext>
            </a:extLst>
          </p:cNvPr>
          <p:cNvSpPr>
            <a:spLocks noGrp="1"/>
          </p:cNvSpPr>
          <p:nvPr>
            <p:ph idx="1"/>
          </p:nvPr>
        </p:nvSpPr>
        <p:spPr>
          <a:xfrm>
            <a:off x="1828800" y="1804182"/>
            <a:ext cx="9084039" cy="1828444"/>
          </a:xfrm>
        </p:spPr>
        <p:txBody>
          <a:bodyPr vert="horz" lIns="91440" tIns="45720" rIns="91440" bIns="45720" rtlCol="0">
            <a:normAutofit/>
          </a:bodyPr>
          <a:lstStyle/>
          <a:p>
            <a:pPr marL="0" indent="0" algn="ctr">
              <a:buNone/>
            </a:pPr>
            <a:r>
              <a:rPr lang="en-US" sz="2000" b="1" dirty="0"/>
              <a:t>"The assistance and advice provided by a hotel to those people who make reservations, stay and buy products and services at the hotel." </a:t>
            </a:r>
          </a:p>
        </p:txBody>
      </p:sp>
      <p:graphicFrame>
        <p:nvGraphicFramePr>
          <p:cNvPr id="26" name="TextBox 3">
            <a:extLst>
              <a:ext uri="{FF2B5EF4-FFF2-40B4-BE49-F238E27FC236}">
                <a16:creationId xmlns:a16="http://schemas.microsoft.com/office/drawing/2014/main" id="{BCC52A9D-D2DB-66C0-054C-3BC3B1D97D8D}"/>
              </a:ext>
            </a:extLst>
          </p:cNvPr>
          <p:cNvGraphicFramePr/>
          <p:nvPr>
            <p:extLst>
              <p:ext uri="{D42A27DB-BD31-4B8C-83A1-F6EECF244321}">
                <p14:modId xmlns:p14="http://schemas.microsoft.com/office/powerpoint/2010/main" val="1499608610"/>
              </p:ext>
            </p:extLst>
          </p:nvPr>
        </p:nvGraphicFramePr>
        <p:xfrm>
          <a:off x="3266072" y="2671343"/>
          <a:ext cx="5164645" cy="37304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32F58104-69F4-8232-4F74-21A8EFDF00EB}"/>
              </a:ext>
            </a:extLst>
          </p:cNvPr>
          <p:cNvSpPr txBox="1"/>
          <p:nvPr/>
        </p:nvSpPr>
        <p:spPr>
          <a:xfrm>
            <a:off x="8308648" y="6308209"/>
            <a:ext cx="4002374" cy="369332"/>
          </a:xfrm>
          <a:prstGeom prst="rect">
            <a:avLst/>
          </a:prstGeom>
          <a:noFill/>
        </p:spPr>
        <p:txBody>
          <a:bodyPr wrap="square" rtlCol="0">
            <a:spAutoFit/>
          </a:bodyPr>
          <a:lstStyle/>
          <a:p>
            <a:r>
              <a:rPr lang="en-US" dirty="0"/>
              <a:t>(Baek et al., 2020; Ariffin, 2018)</a:t>
            </a:r>
          </a:p>
        </p:txBody>
      </p:sp>
    </p:spTree>
    <p:extLst>
      <p:ext uri="{BB962C8B-B14F-4D97-AF65-F5344CB8AC3E}">
        <p14:creationId xmlns:p14="http://schemas.microsoft.com/office/powerpoint/2010/main" val="8101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What is a luxury concierge?">
            <a:extLst>
              <a:ext uri="{FF2B5EF4-FFF2-40B4-BE49-F238E27FC236}">
                <a16:creationId xmlns:a16="http://schemas.microsoft.com/office/drawing/2014/main" id="{5A48EADC-F5F5-3D76-E195-8CEA9AA55A6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447" r="25882" b="5643"/>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4104">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DAA0AAA-5ED6-6DEA-03F4-66A9F9CAFAA5}"/>
              </a:ext>
            </a:extLst>
          </p:cNvPr>
          <p:cNvSpPr>
            <a:spLocks noGrp="1"/>
          </p:cNvSpPr>
          <p:nvPr>
            <p:ph type="title"/>
          </p:nvPr>
        </p:nvSpPr>
        <p:spPr>
          <a:xfrm>
            <a:off x="371094" y="1161288"/>
            <a:ext cx="3438144" cy="1124712"/>
          </a:xfrm>
        </p:spPr>
        <p:txBody>
          <a:bodyPr anchor="b">
            <a:normAutofit/>
          </a:bodyPr>
          <a:lstStyle/>
          <a:p>
            <a:r>
              <a:rPr lang="en-US" sz="2400" b="1">
                <a:latin typeface="Corsiva Hebrew" pitchFamily="2" charset="-79"/>
                <a:cs typeface="Corsiva Hebrew" pitchFamily="2" charset="-79"/>
              </a:rPr>
              <a:t>Guest Services of InterContinental: nature, scope and role</a:t>
            </a:r>
          </a:p>
        </p:txBody>
      </p:sp>
      <p:sp>
        <p:nvSpPr>
          <p:cNvPr id="4107" name="Rectangle 410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109" name="Rectangle 410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CAC8B0B-3783-3361-F82B-00845ABBB875}"/>
              </a:ext>
            </a:extLst>
          </p:cNvPr>
          <p:cNvSpPr>
            <a:spLocks noGrp="1"/>
          </p:cNvSpPr>
          <p:nvPr>
            <p:ph idx="1"/>
          </p:nvPr>
        </p:nvSpPr>
        <p:spPr>
          <a:xfrm>
            <a:off x="371093" y="2718054"/>
            <a:ext cx="6554363" cy="4139936"/>
          </a:xfrm>
        </p:spPr>
        <p:txBody>
          <a:bodyPr anchor="t">
            <a:normAutofit/>
          </a:bodyPr>
          <a:lstStyle/>
          <a:p>
            <a:r>
              <a:rPr lang="en-GB" sz="2000" dirty="0"/>
              <a:t>Depending on the hotel, the nature and scope of guest services can differ</a:t>
            </a:r>
          </a:p>
          <a:p>
            <a:r>
              <a:rPr lang="en-GB" sz="2000" dirty="0"/>
              <a:t>At Intercontinental Brand, Guest Service play a central, supportive role, communicating both internally and externally with the wider hotel team and local expertise to ensure guests receive personalised experiences</a:t>
            </a:r>
          </a:p>
          <a:p>
            <a:r>
              <a:rPr lang="en-GB" sz="2000" dirty="0"/>
              <a:t>Guest Services cover a wide range of activities including customer care, resolving issues with the bills, taking reservations for restaurants and local activities, arranges special requests and create rewards</a:t>
            </a:r>
            <a:br>
              <a:rPr lang="en-GB" sz="2000" dirty="0"/>
            </a:br>
            <a:endParaRPr lang="en-US" sz="2000" dirty="0"/>
          </a:p>
        </p:txBody>
      </p:sp>
      <p:sp>
        <p:nvSpPr>
          <p:cNvPr id="7" name="TextBox 6">
            <a:extLst>
              <a:ext uri="{FF2B5EF4-FFF2-40B4-BE49-F238E27FC236}">
                <a16:creationId xmlns:a16="http://schemas.microsoft.com/office/drawing/2014/main" id="{7D4D72F5-551E-3B3C-65BC-4DB9B69FD027}"/>
              </a:ext>
            </a:extLst>
          </p:cNvPr>
          <p:cNvSpPr txBox="1"/>
          <p:nvPr/>
        </p:nvSpPr>
        <p:spPr>
          <a:xfrm>
            <a:off x="276756" y="6520029"/>
            <a:ext cx="3626820" cy="369332"/>
          </a:xfrm>
          <a:prstGeom prst="rect">
            <a:avLst/>
          </a:prstGeom>
          <a:noFill/>
        </p:spPr>
        <p:txBody>
          <a:bodyPr wrap="square" rtlCol="0">
            <a:spAutoFit/>
          </a:bodyPr>
          <a:lstStyle/>
          <a:p>
            <a:r>
              <a:rPr lang="en-US" dirty="0"/>
              <a:t>(IHG, 2023; </a:t>
            </a:r>
            <a:r>
              <a:rPr lang="en-GB" dirty="0"/>
              <a:t>Ribeiro da Cunha, 2017)</a:t>
            </a:r>
            <a:endParaRPr lang="en-US" dirty="0"/>
          </a:p>
        </p:txBody>
      </p:sp>
    </p:spTree>
    <p:extLst>
      <p:ext uri="{BB962C8B-B14F-4D97-AF65-F5344CB8AC3E}">
        <p14:creationId xmlns:p14="http://schemas.microsoft.com/office/powerpoint/2010/main" val="12347208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11" name="Rectangle 3110">
            <a:extLst>
              <a:ext uri="{FF2B5EF4-FFF2-40B4-BE49-F238E27FC236}">
                <a16:creationId xmlns:a16="http://schemas.microsoft.com/office/drawing/2014/main" id="{91793900-90FA-49F2-B935-C199708F7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0FCE80-982D-6DCF-ADC1-6D86A9A8DE17}"/>
              </a:ext>
            </a:extLst>
          </p:cNvPr>
          <p:cNvSpPr>
            <a:spLocks noGrp="1"/>
          </p:cNvSpPr>
          <p:nvPr>
            <p:ph type="title"/>
          </p:nvPr>
        </p:nvSpPr>
        <p:spPr>
          <a:xfrm>
            <a:off x="545590" y="411480"/>
            <a:ext cx="3319114" cy="1698432"/>
          </a:xfrm>
        </p:spPr>
        <p:txBody>
          <a:bodyPr>
            <a:normAutofit/>
          </a:bodyPr>
          <a:lstStyle/>
          <a:p>
            <a:pPr algn="ctr"/>
            <a:r>
              <a:rPr lang="en-US" b="1" dirty="0">
                <a:latin typeface="Corsiva Hebrew" pitchFamily="2" charset="-79"/>
                <a:cs typeface="Corsiva Hebrew" pitchFamily="2" charset="-79"/>
              </a:rPr>
              <a:t>Facilities provided</a:t>
            </a:r>
          </a:p>
        </p:txBody>
      </p:sp>
      <p:pic>
        <p:nvPicPr>
          <p:cNvPr id="3078" name="Picture 6" descr="Hospitality &amp; Hotel Gym Equipment | Life Fitness">
            <a:extLst>
              <a:ext uri="{FF2B5EF4-FFF2-40B4-BE49-F238E27FC236}">
                <a16:creationId xmlns:a16="http://schemas.microsoft.com/office/drawing/2014/main" id="{29EE88CA-7FFA-64AD-8CCF-BF20153CA47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9476" r="1" b="4970"/>
          <a:stretch/>
        </p:blipFill>
        <p:spPr bwMode="auto">
          <a:xfrm>
            <a:off x="4381498" y="10"/>
            <a:ext cx="4394336" cy="250951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Restaurant Paris 9 | Historical Restaurant with Terrace Paris">
            <a:extLst>
              <a:ext uri="{FF2B5EF4-FFF2-40B4-BE49-F238E27FC236}">
                <a16:creationId xmlns:a16="http://schemas.microsoft.com/office/drawing/2014/main" id="{70C9CD60-EFAA-2504-D13E-C580A44CCFE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0441" b="15124"/>
          <a:stretch/>
        </p:blipFill>
        <p:spPr bwMode="auto">
          <a:xfrm>
            <a:off x="-1" y="2509525"/>
            <a:ext cx="4381499" cy="434847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20 best spa hotels in the UK for 2023 | Telegraph Travel">
            <a:extLst>
              <a:ext uri="{FF2B5EF4-FFF2-40B4-BE49-F238E27FC236}">
                <a16:creationId xmlns:a16="http://schemas.microsoft.com/office/drawing/2014/main" id="{4A3A0A1D-146A-13F4-013A-4E11858C4FB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534" r="-4" b="-4"/>
          <a:stretch/>
        </p:blipFill>
        <p:spPr bwMode="auto">
          <a:xfrm>
            <a:off x="8807838" y="-2"/>
            <a:ext cx="3384162" cy="2553431"/>
          </a:xfrm>
          <a:prstGeom prst="rect">
            <a:avLst/>
          </a:prstGeom>
          <a:noFill/>
          <a:extLst>
            <a:ext uri="{909E8E84-426E-40DD-AFC4-6F175D3DCCD1}">
              <a14:hiddenFill xmlns:a14="http://schemas.microsoft.com/office/drawing/2010/main">
                <a:solidFill>
                  <a:srgbClr val="FFFFFF"/>
                </a:solidFill>
              </a14:hiddenFill>
            </a:ext>
          </a:extLst>
        </p:spPr>
      </p:pic>
      <p:sp>
        <p:nvSpPr>
          <p:cNvPr id="3113" name="Rectangle 3112">
            <a:extLst>
              <a:ext uri="{FF2B5EF4-FFF2-40B4-BE49-F238E27FC236}">
                <a16:creationId xmlns:a16="http://schemas.microsoft.com/office/drawing/2014/main" id="{A2CDF4EC-7B47-436E-927B-5754042585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489421"/>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5" name="Rectangle 3114">
            <a:extLst>
              <a:ext uri="{FF2B5EF4-FFF2-40B4-BE49-F238E27FC236}">
                <a16:creationId xmlns:a16="http://schemas.microsoft.com/office/drawing/2014/main" id="{EF273D9E-5BEA-459A-918F-AF5ACA2584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20494"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6" name="Content Placeholder 3083">
            <a:extLst>
              <a:ext uri="{FF2B5EF4-FFF2-40B4-BE49-F238E27FC236}">
                <a16:creationId xmlns:a16="http://schemas.microsoft.com/office/drawing/2014/main" id="{90625C66-751A-CDF6-6714-CAF6DB7B0855}"/>
              </a:ext>
            </a:extLst>
          </p:cNvPr>
          <p:cNvSpPr>
            <a:spLocks noGrp="1"/>
          </p:cNvSpPr>
          <p:nvPr>
            <p:ph idx="1"/>
          </p:nvPr>
        </p:nvSpPr>
        <p:spPr>
          <a:xfrm>
            <a:off x="4838698" y="3037490"/>
            <a:ext cx="3452345" cy="3011213"/>
          </a:xfrm>
        </p:spPr>
        <p:txBody>
          <a:bodyPr anchor="ctr">
            <a:normAutofit/>
          </a:bodyPr>
          <a:lstStyle/>
          <a:p>
            <a:r>
              <a:rPr lang="en-US" sz="1600" dirty="0"/>
              <a:t>Prime location</a:t>
            </a:r>
          </a:p>
          <a:p>
            <a:r>
              <a:rPr lang="en-US" sz="1600" dirty="0"/>
              <a:t>24h Concierge</a:t>
            </a:r>
          </a:p>
          <a:p>
            <a:r>
              <a:rPr lang="en-US" sz="1600" dirty="0"/>
              <a:t>Luxurious Spa</a:t>
            </a:r>
          </a:p>
          <a:p>
            <a:r>
              <a:rPr lang="en-US" sz="1600" dirty="0"/>
              <a:t>Gyms</a:t>
            </a:r>
          </a:p>
          <a:p>
            <a:r>
              <a:rPr lang="en-US" sz="1600" dirty="0"/>
              <a:t>Restaurants</a:t>
            </a:r>
          </a:p>
          <a:p>
            <a:r>
              <a:rPr lang="en-US" sz="1600" dirty="0"/>
              <a:t>They all provide overlapping comfort in order to meet guest expectations</a:t>
            </a:r>
          </a:p>
          <a:p>
            <a:r>
              <a:rPr lang="en-US" sz="1600" dirty="0"/>
              <a:t>Strategies focus on upgrading facilities regularly</a:t>
            </a:r>
          </a:p>
          <a:p>
            <a:pPr marL="0" indent="0">
              <a:buNone/>
            </a:pPr>
            <a:endParaRPr lang="en-US" sz="1600" dirty="0"/>
          </a:p>
        </p:txBody>
      </p:sp>
      <p:pic>
        <p:nvPicPr>
          <p:cNvPr id="3074" name="Picture 2" descr="Concierge Services London | Luxury Chauffeur Driven">
            <a:extLst>
              <a:ext uri="{FF2B5EF4-FFF2-40B4-BE49-F238E27FC236}">
                <a16:creationId xmlns:a16="http://schemas.microsoft.com/office/drawing/2014/main" id="{0BE18B70-E2A8-FECC-112B-109C889069C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7729" r="29297"/>
          <a:stretch/>
        </p:blipFill>
        <p:spPr bwMode="auto">
          <a:xfrm>
            <a:off x="8775834" y="2553429"/>
            <a:ext cx="3416166" cy="4304571"/>
          </a:xfrm>
          <a:prstGeom prst="rect">
            <a:avLst/>
          </a:prstGeom>
          <a:noFill/>
          <a:extLst>
            <a:ext uri="{909E8E84-426E-40DD-AFC4-6F175D3DCCD1}">
              <a14:hiddenFill xmlns:a14="http://schemas.microsoft.com/office/drawing/2010/main">
                <a:solidFill>
                  <a:srgbClr val="FFFFFF"/>
                </a:solidFill>
              </a14:hiddenFill>
            </a:ext>
          </a:extLst>
        </p:spPr>
      </p:pic>
      <p:sp>
        <p:nvSpPr>
          <p:cNvPr id="3117" name="Rectangle 3116">
            <a:extLst>
              <a:ext uri="{FF2B5EF4-FFF2-40B4-BE49-F238E27FC236}">
                <a16:creationId xmlns:a16="http://schemas.microsoft.com/office/drawing/2014/main" id="{5DFA5EF5-56B1-49EE-B0BB-69B6399FAD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46833"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E432D0E-FF2F-4C34-C610-4338993FC21B}"/>
              </a:ext>
            </a:extLst>
          </p:cNvPr>
          <p:cNvSpPr txBox="1"/>
          <p:nvPr/>
        </p:nvSpPr>
        <p:spPr>
          <a:xfrm>
            <a:off x="5845305" y="6488669"/>
            <a:ext cx="4381498" cy="369332"/>
          </a:xfrm>
          <a:prstGeom prst="rect">
            <a:avLst/>
          </a:prstGeom>
          <a:noFill/>
        </p:spPr>
        <p:txBody>
          <a:bodyPr wrap="square" rtlCol="0">
            <a:spAutoFit/>
          </a:bodyPr>
          <a:lstStyle/>
          <a:p>
            <a:r>
              <a:rPr lang="en-US" dirty="0"/>
              <a:t>(IHG, 2023, </a:t>
            </a:r>
            <a:r>
              <a:rPr lang="en-US" dirty="0" err="1"/>
              <a:t>Heo</a:t>
            </a:r>
            <a:r>
              <a:rPr lang="en-US" dirty="0"/>
              <a:t> et al., 2015)</a:t>
            </a:r>
          </a:p>
        </p:txBody>
      </p:sp>
    </p:spTree>
    <p:extLst>
      <p:ext uri="{BB962C8B-B14F-4D97-AF65-F5344CB8AC3E}">
        <p14:creationId xmlns:p14="http://schemas.microsoft.com/office/powerpoint/2010/main" val="2755884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What is a luxury concierge?">
            <a:extLst>
              <a:ext uri="{FF2B5EF4-FFF2-40B4-BE49-F238E27FC236}">
                <a16:creationId xmlns:a16="http://schemas.microsoft.com/office/drawing/2014/main" id="{5A48EADC-F5F5-3D76-E195-8CEA9AA55A6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447" r="25882" b="5643"/>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4104">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DAA0AAA-5ED6-6DEA-03F4-66A9F9CAFAA5}"/>
              </a:ext>
            </a:extLst>
          </p:cNvPr>
          <p:cNvSpPr>
            <a:spLocks noGrp="1"/>
          </p:cNvSpPr>
          <p:nvPr>
            <p:ph type="title"/>
          </p:nvPr>
        </p:nvSpPr>
        <p:spPr>
          <a:xfrm>
            <a:off x="291083" y="1592255"/>
            <a:ext cx="3981113" cy="452629"/>
          </a:xfrm>
        </p:spPr>
        <p:txBody>
          <a:bodyPr anchor="b">
            <a:normAutofit fontScale="90000"/>
          </a:bodyPr>
          <a:lstStyle/>
          <a:p>
            <a:r>
              <a:rPr lang="en-US" sz="2400" b="1" dirty="0">
                <a:latin typeface="Corsiva Hebrew" pitchFamily="2" charset="-79"/>
                <a:cs typeface="Corsiva Hebrew" pitchFamily="2" charset="-79"/>
              </a:rPr>
              <a:t>How Guests Services Complement the Facilities</a:t>
            </a:r>
          </a:p>
        </p:txBody>
      </p:sp>
      <p:sp>
        <p:nvSpPr>
          <p:cNvPr id="4107" name="Rectangle 410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109" name="Rectangle 410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CAC8B0B-3783-3361-F82B-00845ABBB875}"/>
              </a:ext>
            </a:extLst>
          </p:cNvPr>
          <p:cNvSpPr>
            <a:spLocks noGrp="1"/>
          </p:cNvSpPr>
          <p:nvPr>
            <p:ph idx="1"/>
          </p:nvPr>
        </p:nvSpPr>
        <p:spPr>
          <a:xfrm>
            <a:off x="371093" y="2718054"/>
            <a:ext cx="5235227" cy="3207258"/>
          </a:xfrm>
        </p:spPr>
        <p:txBody>
          <a:bodyPr anchor="t">
            <a:normAutofit lnSpcReduction="10000"/>
          </a:bodyPr>
          <a:lstStyle/>
          <a:p>
            <a:r>
              <a:rPr lang="en-US" sz="2000" dirty="0"/>
              <a:t>Coyle and Dale (1993) identify other critical aspects that customers place before facilities</a:t>
            </a:r>
          </a:p>
          <a:p>
            <a:r>
              <a:rPr lang="en-US" sz="2000" dirty="0"/>
              <a:t>Problem solving was ranked the highest (e.g., being able to solve problems, having ability, responsibility and authority to put things right and if required, offer compensation)</a:t>
            </a:r>
          </a:p>
          <a:p>
            <a:r>
              <a:rPr lang="en-US" sz="2000" dirty="0"/>
              <a:t>Staff attitude (e.g., positive, can-do attitude)</a:t>
            </a:r>
          </a:p>
          <a:p>
            <a:r>
              <a:rPr lang="en-US" sz="2000" dirty="0"/>
              <a:t>Keeping promises (e.g., living up to expectations and being able to rely that things will be delivered )</a:t>
            </a:r>
          </a:p>
        </p:txBody>
      </p:sp>
      <p:sp>
        <p:nvSpPr>
          <p:cNvPr id="6" name="TextBox 5">
            <a:extLst>
              <a:ext uri="{FF2B5EF4-FFF2-40B4-BE49-F238E27FC236}">
                <a16:creationId xmlns:a16="http://schemas.microsoft.com/office/drawing/2014/main" id="{729AE1E4-7E40-97D0-49B7-7B5B1F6AA3F0}"/>
              </a:ext>
            </a:extLst>
          </p:cNvPr>
          <p:cNvSpPr txBox="1"/>
          <p:nvPr/>
        </p:nvSpPr>
        <p:spPr>
          <a:xfrm>
            <a:off x="4878302" y="6413816"/>
            <a:ext cx="3927423" cy="369332"/>
          </a:xfrm>
          <a:prstGeom prst="rect">
            <a:avLst/>
          </a:prstGeom>
          <a:noFill/>
        </p:spPr>
        <p:txBody>
          <a:bodyPr wrap="square" rtlCol="0">
            <a:spAutoFit/>
          </a:bodyPr>
          <a:lstStyle/>
          <a:p>
            <a:r>
              <a:rPr lang="en-US" dirty="0"/>
              <a:t>(Lu et al., 2015; Coyle and Dale, 1993)</a:t>
            </a:r>
          </a:p>
        </p:txBody>
      </p:sp>
    </p:spTree>
    <p:extLst>
      <p:ext uri="{BB962C8B-B14F-4D97-AF65-F5344CB8AC3E}">
        <p14:creationId xmlns:p14="http://schemas.microsoft.com/office/powerpoint/2010/main" val="875743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FFBEE45-F140-49D5-85EA-C78C24340B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C658E2-0F92-6587-6465-8505B1D9AA0D}"/>
              </a:ext>
            </a:extLst>
          </p:cNvPr>
          <p:cNvSpPr>
            <a:spLocks noGrp="1"/>
          </p:cNvSpPr>
          <p:nvPr>
            <p:ph type="title"/>
          </p:nvPr>
        </p:nvSpPr>
        <p:spPr>
          <a:xfrm>
            <a:off x="738827" y="427935"/>
            <a:ext cx="10515600" cy="1012072"/>
          </a:xfrm>
        </p:spPr>
        <p:txBody>
          <a:bodyPr vert="horz" lIns="91440" tIns="45720" rIns="91440" bIns="45720" rtlCol="0" anchor="ctr">
            <a:normAutofit fontScale="90000"/>
          </a:bodyPr>
          <a:lstStyle/>
          <a:p>
            <a:r>
              <a:rPr lang="en-US" sz="4800" kern="1200" dirty="0">
                <a:solidFill>
                  <a:schemeClr val="tx1"/>
                </a:solidFill>
                <a:latin typeface="Corsiva Hebrew" pitchFamily="2" charset="-79"/>
                <a:cs typeface="Corsiva Hebrew" pitchFamily="2" charset="-79"/>
              </a:rPr>
              <a:t>Quality Service in Hospitality</a:t>
            </a:r>
            <a:br>
              <a:rPr lang="en-US" sz="4800" kern="1200" dirty="0">
                <a:solidFill>
                  <a:schemeClr val="tx1"/>
                </a:solidFill>
                <a:latin typeface="Corsiva Hebrew" pitchFamily="2" charset="-79"/>
                <a:cs typeface="Corsiva Hebrew" pitchFamily="2" charset="-79"/>
              </a:rPr>
            </a:br>
            <a:endParaRPr lang="en-US" sz="4800" kern="1200" dirty="0">
              <a:solidFill>
                <a:schemeClr val="tx1"/>
              </a:solidFill>
              <a:latin typeface="Corsiva Hebrew" pitchFamily="2" charset="-79"/>
              <a:cs typeface="Corsiva Hebrew" pitchFamily="2" charset="-79"/>
            </a:endParaRPr>
          </a:p>
        </p:txBody>
      </p:sp>
      <p:sp>
        <p:nvSpPr>
          <p:cNvPr id="3" name="Content Placeholder 2">
            <a:extLst>
              <a:ext uri="{FF2B5EF4-FFF2-40B4-BE49-F238E27FC236}">
                <a16:creationId xmlns:a16="http://schemas.microsoft.com/office/drawing/2014/main" id="{D5B93B4C-F184-A82D-1DD4-5F6EFEB023B1}"/>
              </a:ext>
            </a:extLst>
          </p:cNvPr>
          <p:cNvSpPr>
            <a:spLocks noGrp="1"/>
          </p:cNvSpPr>
          <p:nvPr>
            <p:ph idx="1"/>
          </p:nvPr>
        </p:nvSpPr>
        <p:spPr>
          <a:xfrm>
            <a:off x="838200" y="2881111"/>
            <a:ext cx="5158427" cy="3730460"/>
          </a:xfrm>
        </p:spPr>
        <p:txBody>
          <a:bodyPr vert="horz" lIns="91440" tIns="45720" rIns="91440" bIns="45720" numCol="1" rtlCol="0">
            <a:normAutofit/>
          </a:bodyPr>
          <a:lstStyle/>
          <a:p>
            <a:pPr marL="0" indent="0">
              <a:buNone/>
            </a:pPr>
            <a:r>
              <a:rPr lang="en-US" sz="2000" b="1" dirty="0"/>
              <a:t>Why is quality of service important in hospitality?</a:t>
            </a:r>
          </a:p>
          <a:p>
            <a:pPr marL="0" indent="0">
              <a:buNone/>
            </a:pPr>
            <a:endParaRPr lang="en-US" sz="2000" dirty="0"/>
          </a:p>
          <a:p>
            <a:r>
              <a:rPr lang="en-US" sz="2000" dirty="0"/>
              <a:t>Gaining a sustainable competitive advantage in the highly competitive market</a:t>
            </a:r>
          </a:p>
          <a:p>
            <a:endParaRPr lang="en-US" sz="2000" dirty="0"/>
          </a:p>
          <a:p>
            <a:r>
              <a:rPr lang="en-US" sz="2000" dirty="0"/>
              <a:t>Gives the hotel a great chance to create competitive differentiation and gaining loyalty</a:t>
            </a:r>
          </a:p>
          <a:p>
            <a:endParaRPr lang="en-US" sz="2000" dirty="0"/>
          </a:p>
          <a:p>
            <a:pPr marL="0"/>
            <a:endParaRPr lang="en-US" sz="2000" dirty="0"/>
          </a:p>
          <a:p>
            <a:pPr marL="0"/>
            <a:endParaRPr lang="en-US" sz="2000" dirty="0"/>
          </a:p>
          <a:p>
            <a:pPr marL="0"/>
            <a:endParaRPr lang="en-US" sz="2000" dirty="0"/>
          </a:p>
          <a:p>
            <a:endParaRPr lang="en-US" sz="2000" dirty="0"/>
          </a:p>
          <a:p>
            <a:pPr marL="0"/>
            <a:endParaRPr lang="en-US" sz="2000" dirty="0"/>
          </a:p>
          <a:p>
            <a:pPr marL="0"/>
            <a:endParaRPr lang="en-US" sz="2000" dirty="0"/>
          </a:p>
        </p:txBody>
      </p:sp>
      <p:sp>
        <p:nvSpPr>
          <p:cNvPr id="4" name="TextBox 3">
            <a:extLst>
              <a:ext uri="{FF2B5EF4-FFF2-40B4-BE49-F238E27FC236}">
                <a16:creationId xmlns:a16="http://schemas.microsoft.com/office/drawing/2014/main" id="{B1A8B981-89DD-FC6B-6838-2CD6F180EB0E}"/>
              </a:ext>
            </a:extLst>
          </p:cNvPr>
          <p:cNvSpPr txBox="1"/>
          <p:nvPr/>
        </p:nvSpPr>
        <p:spPr>
          <a:xfrm>
            <a:off x="6189155" y="2779824"/>
            <a:ext cx="5164645" cy="3730460"/>
          </a:xfrm>
          <a:prstGeom prst="rect">
            <a:avLst/>
          </a:prstGeom>
        </p:spPr>
        <p:txBody>
          <a:bodyPr vert="horz" lIns="91440" tIns="45720" rIns="91440" bIns="45720" rtlCol="0">
            <a:normAutofit/>
          </a:bodyPr>
          <a:lstStyle/>
          <a:p>
            <a:pPr>
              <a:lnSpc>
                <a:spcPct val="90000"/>
              </a:lnSpc>
              <a:spcAft>
                <a:spcPts val="600"/>
              </a:spcAft>
            </a:pPr>
            <a:r>
              <a:rPr lang="en-US" sz="2000" b="1" dirty="0"/>
              <a:t>How does Intercontinental ensure high rates of quality service?</a:t>
            </a:r>
          </a:p>
          <a:p>
            <a:pPr>
              <a:lnSpc>
                <a:spcPct val="90000"/>
              </a:lnSpc>
              <a:spcAft>
                <a:spcPts val="600"/>
              </a:spcAft>
            </a:pPr>
            <a:endParaRPr lang="en-US" sz="2000" dirty="0"/>
          </a:p>
          <a:p>
            <a:pPr marL="285750" indent="-228600">
              <a:lnSpc>
                <a:spcPct val="90000"/>
              </a:lnSpc>
              <a:spcAft>
                <a:spcPts val="600"/>
              </a:spcAft>
              <a:buFont typeface="Arial" panose="020B0604020202020204" pitchFamily="34" charset="0"/>
              <a:buChar char="•"/>
            </a:pPr>
            <a:r>
              <a:rPr lang="en-US" sz="2000" dirty="0"/>
              <a:t>Well known established loyalty program that helps memories guest information. Guest services use the information to create tailored experiences</a:t>
            </a:r>
          </a:p>
          <a:p>
            <a:pPr marL="285750" indent="-228600">
              <a:lnSpc>
                <a:spcPct val="90000"/>
              </a:lnSpc>
              <a:spcAft>
                <a:spcPts val="600"/>
              </a:spcAft>
              <a:buFont typeface="Arial" panose="020B0604020202020204" pitchFamily="34" charset="0"/>
              <a:buChar char="•"/>
            </a:pPr>
            <a:endParaRPr lang="en-US" sz="2000" dirty="0"/>
          </a:p>
          <a:p>
            <a:pPr marL="285750" indent="-228600">
              <a:lnSpc>
                <a:spcPct val="90000"/>
              </a:lnSpc>
              <a:spcAft>
                <a:spcPts val="600"/>
              </a:spcAft>
              <a:buFont typeface="Arial" panose="020B0604020202020204" pitchFamily="34" charset="0"/>
              <a:buChar char="•"/>
            </a:pPr>
            <a:r>
              <a:rPr lang="en-US" sz="2000" dirty="0"/>
              <a:t>Constantly upgrading and using a combination of high-end facilities and Guest Services to ensure a full experience</a:t>
            </a:r>
          </a:p>
          <a:p>
            <a:pPr indent="-228600">
              <a:lnSpc>
                <a:spcPct val="90000"/>
              </a:lnSpc>
              <a:spcAft>
                <a:spcPts val="600"/>
              </a:spcAft>
              <a:buFont typeface="Arial" panose="020B0604020202020204" pitchFamily="34" charset="0"/>
              <a:buChar char="•"/>
            </a:pPr>
            <a:endParaRPr lang="en-US" sz="2000" dirty="0"/>
          </a:p>
        </p:txBody>
      </p:sp>
      <p:pic>
        <p:nvPicPr>
          <p:cNvPr id="6" name="Picture 4">
            <a:extLst>
              <a:ext uri="{FF2B5EF4-FFF2-40B4-BE49-F238E27FC236}">
                <a16:creationId xmlns:a16="http://schemas.microsoft.com/office/drawing/2014/main" id="{A7A949B2-FF39-1616-00F0-636D03119C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483" b="4"/>
          <a:stretch/>
        </p:blipFill>
        <p:spPr bwMode="auto">
          <a:xfrm>
            <a:off x="3867461" y="794479"/>
            <a:ext cx="3913423" cy="1795246"/>
          </a:xfrm>
          <a:prstGeom prst="rect">
            <a:avLst/>
          </a:prstGeom>
          <a:noFill/>
          <a:effectLst>
            <a:softEdge rad="47558"/>
          </a:effectLst>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0F52A48-F4B8-6327-0913-3F4FF57D8872}"/>
              </a:ext>
            </a:extLst>
          </p:cNvPr>
          <p:cNvSpPr txBox="1"/>
          <p:nvPr/>
        </p:nvSpPr>
        <p:spPr>
          <a:xfrm>
            <a:off x="8154649" y="6477859"/>
            <a:ext cx="3912431" cy="369332"/>
          </a:xfrm>
          <a:prstGeom prst="rect">
            <a:avLst/>
          </a:prstGeom>
          <a:noFill/>
        </p:spPr>
        <p:txBody>
          <a:bodyPr wrap="square" rtlCol="0">
            <a:spAutoFit/>
          </a:bodyPr>
          <a:lstStyle/>
          <a:p>
            <a:r>
              <a:rPr lang="en-US" dirty="0"/>
              <a:t>(Zhou et al, 2014, Brady et al., 2005)</a:t>
            </a:r>
          </a:p>
        </p:txBody>
      </p:sp>
    </p:spTree>
    <p:extLst>
      <p:ext uri="{BB962C8B-B14F-4D97-AF65-F5344CB8AC3E}">
        <p14:creationId xmlns:p14="http://schemas.microsoft.com/office/powerpoint/2010/main" val="1705344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6970C7-997A-02BE-22E4-58E53B493660}"/>
              </a:ext>
            </a:extLst>
          </p:cNvPr>
          <p:cNvSpPr>
            <a:spLocks noGrp="1"/>
          </p:cNvSpPr>
          <p:nvPr>
            <p:ph type="title"/>
          </p:nvPr>
        </p:nvSpPr>
        <p:spPr>
          <a:xfrm>
            <a:off x="640080" y="325369"/>
            <a:ext cx="4368602" cy="1956841"/>
          </a:xfrm>
        </p:spPr>
        <p:txBody>
          <a:bodyPr anchor="b">
            <a:normAutofit/>
          </a:bodyPr>
          <a:lstStyle/>
          <a:p>
            <a:r>
              <a:rPr lang="en-US" sz="5400"/>
              <a:t>Conclusion</a:t>
            </a:r>
          </a:p>
        </p:txBody>
      </p:sp>
      <p:sp>
        <p:nvSpPr>
          <p:cNvPr id="717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BFF022-187D-82CC-44E7-F75E9782FEFF}"/>
              </a:ext>
            </a:extLst>
          </p:cNvPr>
          <p:cNvSpPr>
            <a:spLocks noGrp="1"/>
          </p:cNvSpPr>
          <p:nvPr>
            <p:ph idx="1"/>
          </p:nvPr>
        </p:nvSpPr>
        <p:spPr>
          <a:xfrm>
            <a:off x="640080" y="2872899"/>
            <a:ext cx="4243589" cy="3320668"/>
          </a:xfrm>
        </p:spPr>
        <p:txBody>
          <a:bodyPr>
            <a:normAutofit fontScale="92500" lnSpcReduction="20000"/>
          </a:bodyPr>
          <a:lstStyle/>
          <a:p>
            <a:r>
              <a:rPr lang="en-US" sz="2200" dirty="0"/>
              <a:t>Guest Services at Intercontinental Group are critical in ensuring quality of service</a:t>
            </a:r>
          </a:p>
          <a:p>
            <a:r>
              <a:rPr lang="en-US" sz="2200" dirty="0"/>
              <a:t>core of the business that puts information together, they interact with the guest in order to create unforgettable experiences</a:t>
            </a:r>
          </a:p>
          <a:p>
            <a:r>
              <a:rPr lang="en-US" sz="2200" dirty="0"/>
              <a:t>They complement luxurious facilities for an experience that goes above the standard </a:t>
            </a:r>
          </a:p>
          <a:p>
            <a:r>
              <a:rPr lang="en-US" sz="2200" dirty="0"/>
              <a:t>This creates a positive brand image on a competitive market</a:t>
            </a:r>
          </a:p>
        </p:txBody>
      </p:sp>
      <p:pic>
        <p:nvPicPr>
          <p:cNvPr id="7170" name="Picture 2">
            <a:extLst>
              <a:ext uri="{FF2B5EF4-FFF2-40B4-BE49-F238E27FC236}">
                <a16:creationId xmlns:a16="http://schemas.microsoft.com/office/drawing/2014/main" id="{FDE15299-16A5-CBE3-2EC2-0B78410F29C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2" r="2" b="2"/>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5516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22B42-0820-BA5D-6E93-173C5724A3B5}"/>
              </a:ext>
            </a:extLst>
          </p:cNvPr>
          <p:cNvSpPr>
            <a:spLocks noGrp="1"/>
          </p:cNvSpPr>
          <p:nvPr>
            <p:ph type="title"/>
          </p:nvPr>
        </p:nvSpPr>
        <p:spPr/>
        <p:txBody>
          <a:bodyPr/>
          <a:lstStyle/>
          <a:p>
            <a:r>
              <a:rPr lang="en-US" dirty="0"/>
              <a:t> </a:t>
            </a:r>
            <a:r>
              <a:rPr lang="en-US" sz="3600" dirty="0">
                <a:latin typeface="Corsiva Hebrew" pitchFamily="2" charset="-79"/>
                <a:cs typeface="Corsiva Hebrew" pitchFamily="2" charset="-79"/>
              </a:rPr>
              <a:t>References:</a:t>
            </a:r>
            <a:endParaRPr lang="en-US" dirty="0">
              <a:latin typeface="Corsiva Hebrew" pitchFamily="2" charset="-79"/>
              <a:cs typeface="Corsiva Hebrew" pitchFamily="2" charset="-79"/>
            </a:endParaRPr>
          </a:p>
        </p:txBody>
      </p:sp>
      <p:sp>
        <p:nvSpPr>
          <p:cNvPr id="3" name="Content Placeholder 2">
            <a:extLst>
              <a:ext uri="{FF2B5EF4-FFF2-40B4-BE49-F238E27FC236}">
                <a16:creationId xmlns:a16="http://schemas.microsoft.com/office/drawing/2014/main" id="{8726055B-6CB9-740C-DC39-C33627000ECD}"/>
              </a:ext>
            </a:extLst>
          </p:cNvPr>
          <p:cNvSpPr>
            <a:spLocks noGrp="1"/>
          </p:cNvSpPr>
          <p:nvPr>
            <p:ph idx="1"/>
          </p:nvPr>
        </p:nvSpPr>
        <p:spPr/>
        <p:txBody>
          <a:bodyPr>
            <a:normAutofit fontScale="55000" lnSpcReduction="20000"/>
          </a:bodyPr>
          <a:lstStyle/>
          <a:p>
            <a:r>
              <a:rPr lang="en-US" dirty="0"/>
              <a:t> Ariffin, A.A.M., </a:t>
            </a:r>
            <a:r>
              <a:rPr lang="en-US" dirty="0" err="1"/>
              <a:t>Maghzi</a:t>
            </a:r>
            <a:r>
              <a:rPr lang="en-US" dirty="0"/>
              <a:t>, A., Soon, J.L.M. and </a:t>
            </a:r>
            <a:r>
              <a:rPr lang="en-US" dirty="0" err="1"/>
              <a:t>Alam</a:t>
            </a:r>
            <a:r>
              <a:rPr lang="en-US" dirty="0"/>
              <a:t>, S.S., 2018. Exploring the influence of hospitality on guest satisfaction in luxury hotel services. E-review of Tourism Research, 15(1).</a:t>
            </a:r>
          </a:p>
          <a:p>
            <a:r>
              <a:rPr lang="en-US" dirty="0"/>
              <a:t> Baek, J., Choe, Y. and Ok, C.M., 2020. Determinants of hotel guests’ service experiences: an examination of differences between lifestyle and traditional hotels. Journal of Hospitality Marketing &amp; Management, 29(1), pp.88-105. </a:t>
            </a:r>
          </a:p>
          <a:p>
            <a:r>
              <a:rPr lang="en-US" dirty="0"/>
              <a:t>Brady, M.K., </a:t>
            </a:r>
            <a:r>
              <a:rPr lang="en-US" dirty="0" err="1"/>
              <a:t>Bourdeau</a:t>
            </a:r>
            <a:r>
              <a:rPr lang="en-US" dirty="0"/>
              <a:t>, B.L. and </a:t>
            </a:r>
            <a:r>
              <a:rPr lang="en-US" dirty="0" err="1"/>
              <a:t>Heskel</a:t>
            </a:r>
            <a:r>
              <a:rPr lang="en-US" dirty="0"/>
              <a:t>, J., 2005. The importance of brand cues in intangible service industries: an application to investment services. Journal of services marketing </a:t>
            </a:r>
          </a:p>
          <a:p>
            <a:r>
              <a:rPr lang="en-US" dirty="0"/>
              <a:t>Coyle, M.P. and Dale, B.G., 1993. Quality in the hospitality industry: a study. International Journal of Hospitality Management, 12(2), pp.141-153.</a:t>
            </a:r>
          </a:p>
          <a:p>
            <a:r>
              <a:rPr lang="en-US" dirty="0"/>
              <a:t> </a:t>
            </a:r>
            <a:r>
              <a:rPr lang="en-US" dirty="0" err="1"/>
              <a:t>Heo</a:t>
            </a:r>
            <a:r>
              <a:rPr lang="en-US" dirty="0"/>
              <a:t>, C.Y. and Hyun, S.S., 2015. Do luxury room amenities affect guests’ willingness to pay?. International Journal of Hospitality Management, 46, pp.161-168. </a:t>
            </a:r>
          </a:p>
          <a:p>
            <a:r>
              <a:rPr lang="en-US" dirty="0"/>
              <a:t>IHG. 2017. The Uncompromising Customer: Addressing the Paradoxes of the Age of I </a:t>
            </a:r>
          </a:p>
          <a:p>
            <a:r>
              <a:rPr lang="en-US" dirty="0"/>
              <a:t>IHG. 2023. Live the Intercontinental Life. [online] Available </a:t>
            </a:r>
            <a:r>
              <a:rPr lang="en-US" dirty="0" err="1"/>
              <a:t>at:https</a:t>
            </a:r>
            <a:r>
              <a:rPr lang="en-US" dirty="0"/>
              <a:t>://</a:t>
            </a:r>
            <a:r>
              <a:rPr lang="en-US" dirty="0" err="1"/>
              <a:t>www.ihg.com</a:t>
            </a:r>
            <a:r>
              <a:rPr lang="en-US" dirty="0"/>
              <a:t>/intercontinental/hotels/</a:t>
            </a:r>
            <a:r>
              <a:rPr lang="en-US" dirty="0" err="1"/>
              <a:t>gb</a:t>
            </a:r>
            <a:r>
              <a:rPr lang="en-US" dirty="0"/>
              <a:t>/</a:t>
            </a:r>
            <a:r>
              <a:rPr lang="en-US" dirty="0" err="1"/>
              <a:t>en</a:t>
            </a:r>
            <a:r>
              <a:rPr lang="en-US" dirty="0"/>
              <a:t>/reservation [Accessed on 31 January 2023] </a:t>
            </a:r>
          </a:p>
          <a:p>
            <a:r>
              <a:rPr lang="en-US" dirty="0" err="1"/>
              <a:t>Kapferer</a:t>
            </a:r>
            <a:r>
              <a:rPr lang="en-US" dirty="0"/>
              <a:t>, J.N. 2015. </a:t>
            </a:r>
            <a:r>
              <a:rPr lang="en-US" dirty="0" err="1"/>
              <a:t>Kapferer</a:t>
            </a:r>
            <a:r>
              <a:rPr lang="en-US" dirty="0"/>
              <a:t> on Luxury: How Luxury Brands can Grow Yet Remain Rare. London: Kogan Page</a:t>
            </a:r>
          </a:p>
          <a:p>
            <a:r>
              <a:rPr lang="en-US" dirty="0"/>
              <a:t>Lu, C., </a:t>
            </a:r>
            <a:r>
              <a:rPr lang="en-US" dirty="0" err="1"/>
              <a:t>Berchoux</a:t>
            </a:r>
            <a:r>
              <a:rPr lang="en-US" dirty="0"/>
              <a:t>, C., Marek, M.W. and Chen, B., 2015. Service quality and customer satisfaction: qualitative research implications for luxury hotels. International Journal of Culture, Tourism and Hospitality Research, 9(2), pp.168-182.</a:t>
            </a:r>
          </a:p>
          <a:p>
            <a:r>
              <a:rPr lang="en-US" dirty="0"/>
              <a:t>Zhou, L., Ye, S., Pearce, P.L. and Wu, M.Y., 2014. Refreshing hotel satisfaction studies by reconfiguring customer review data. International Journal of Hospitality Management, 38, pp.1-10.</a:t>
            </a:r>
          </a:p>
          <a:p>
            <a:endParaRPr lang="en-US" dirty="0"/>
          </a:p>
        </p:txBody>
      </p:sp>
    </p:spTree>
    <p:extLst>
      <p:ext uri="{BB962C8B-B14F-4D97-AF65-F5344CB8AC3E}">
        <p14:creationId xmlns:p14="http://schemas.microsoft.com/office/powerpoint/2010/main" val="9965813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{5C78908E-697E-684A-8774-10457E3DC3EA}tf10001072</Template>
  <TotalTime>696</TotalTime>
  <Words>2233</Words>
  <Application>Microsoft Office PowerPoint</Application>
  <PresentationFormat>Widescreen</PresentationFormat>
  <Paragraphs>112</Paragraphs>
  <Slides>11</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arial</vt:lpstr>
      <vt:lpstr>Calibri</vt:lpstr>
      <vt:lpstr>Calibri Light</vt:lpstr>
      <vt:lpstr>Corsiva Hebrew</vt:lpstr>
      <vt:lpstr>PT Serif</vt:lpstr>
      <vt:lpstr>Office Theme</vt:lpstr>
      <vt:lpstr>PowerPoint Presentation</vt:lpstr>
      <vt:lpstr>Contents</vt:lpstr>
      <vt:lpstr>Introduction</vt:lpstr>
      <vt:lpstr>PowerPoint Presentation</vt:lpstr>
      <vt:lpstr>Guest services, general role and function general</vt:lpstr>
      <vt:lpstr>Guest Services of InterContinental: nature, scope and role</vt:lpstr>
      <vt:lpstr>Facilities provided</vt:lpstr>
      <vt:lpstr>How Guests Services Complement the Facilities</vt:lpstr>
      <vt:lpstr>Quality Service in Hospitality </vt:lpstr>
      <vt:lpstr>Conclusion</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terms:created xsi:type="dcterms:W3CDTF">2023-01-31T09:27:19Z</dcterms:created>
  <dcterms:modified xsi:type="dcterms:W3CDTF">2023-02-08T13:32:08Z</dcterms:modified>
</cp:coreProperties>
</file>