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6.xml" ContentType="application/vnd.openxmlformats-officedocument.theme+xml"/>
  <Override PartName="/ppt/slideLayouts/slideLayout8.xml" ContentType="application/vnd.openxmlformats-officedocument.presentationml.slideLayout+xml"/>
  <Override PartName="/ppt/theme/theme7.xml" ContentType="application/vnd.openxmlformats-officedocument.theme+xml"/>
  <Override PartName="/ppt/slideLayouts/slideLayout9.xml" ContentType="application/vnd.openxmlformats-officedocument.presentationml.slideLayout+xml"/>
  <Override PartName="/ppt/theme/theme8.xml" ContentType="application/vnd.openxmlformats-officedocument.theme+xml"/>
  <Override PartName="/ppt/slideLayouts/slideLayout10.xml" ContentType="application/vnd.openxmlformats-officedocument.presentationml.slideLayout+xml"/>
  <Override PartName="/ppt/theme/theme9.xml" ContentType="application/vnd.openxmlformats-officedocument.theme+xml"/>
  <Override PartName="/ppt/slideLayouts/slideLayout11.xml" ContentType="application/vnd.openxmlformats-officedocument.presentationml.slideLayout+xml"/>
  <Override PartName="/ppt/theme/theme10.xml" ContentType="application/vnd.openxmlformats-officedocument.theme+xml"/>
  <Override PartName="/ppt/slideLayouts/slideLayout12.xml" ContentType="application/vnd.openxmlformats-officedocument.presentationml.slideLayout+xml"/>
  <Override PartName="/ppt/theme/theme11.xml" ContentType="application/vnd.openxmlformats-officedocument.theme+xml"/>
  <Override PartName="/ppt/slideLayouts/slideLayout13.xml" ContentType="application/vnd.openxmlformats-officedocument.presentationml.slideLayout+xml"/>
  <Override PartName="/ppt/theme/theme12.xml" ContentType="application/vnd.openxmlformats-officedocument.theme+xml"/>
  <Override PartName="/ppt/slideLayouts/slideLayout14.xml" ContentType="application/vnd.openxmlformats-officedocument.presentationml.slideLayout+xml"/>
  <Override PartName="/ppt/theme/theme13.xml" ContentType="application/vnd.openxmlformats-officedocument.theme+xml"/>
  <Override PartName="/ppt/slideLayouts/slideLayout15.xml" ContentType="application/vnd.openxmlformats-officedocument.presentationml.slideLayout+xml"/>
  <Override PartName="/ppt/theme/theme14.xml" ContentType="application/vnd.openxmlformats-officedocument.theme+xml"/>
  <Override PartName="/ppt/slideLayouts/slideLayout16.xml" ContentType="application/vnd.openxmlformats-officedocument.presentationml.slideLayout+xml"/>
  <Override PartName="/ppt/theme/theme15.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16.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17.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18.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62" r:id="rId5"/>
    <p:sldMasterId id="2147483663" r:id="rId6"/>
    <p:sldMasterId id="2147483666" r:id="rId7"/>
    <p:sldMasterId id="2147483668" r:id="rId8"/>
    <p:sldMasterId id="2147483669" r:id="rId9"/>
    <p:sldMasterId id="2147483674" r:id="rId10"/>
    <p:sldMasterId id="2147483752" r:id="rId11"/>
    <p:sldMasterId id="2147483754" r:id="rId12"/>
    <p:sldMasterId id="2147483756" r:id="rId13"/>
    <p:sldMasterId id="2147483758" r:id="rId14"/>
    <p:sldMasterId id="2147483760" r:id="rId15"/>
    <p:sldMasterId id="2147483762" r:id="rId16"/>
    <p:sldMasterId id="2147483764" r:id="rId17"/>
    <p:sldMasterId id="2147483766" r:id="rId18"/>
    <p:sldMasterId id="2147483680" r:id="rId19"/>
    <p:sldMasterId id="2147483724" r:id="rId20"/>
    <p:sldMasterId id="2147483712" r:id="rId21"/>
    <p:sldMasterId id="2147483740" r:id="rId22"/>
  </p:sldMasterIdLst>
  <p:notesMasterIdLst>
    <p:notesMasterId r:id="rId58"/>
  </p:notesMasterIdLst>
  <p:handoutMasterIdLst>
    <p:handoutMasterId r:id="rId59"/>
  </p:handoutMasterIdLst>
  <p:sldIdLst>
    <p:sldId id="256" r:id="rId23"/>
    <p:sldId id="257" r:id="rId24"/>
    <p:sldId id="274" r:id="rId25"/>
    <p:sldId id="268" r:id="rId26"/>
    <p:sldId id="279" r:id="rId27"/>
    <p:sldId id="277" r:id="rId28"/>
    <p:sldId id="275" r:id="rId29"/>
    <p:sldId id="258" r:id="rId30"/>
    <p:sldId id="289" r:id="rId31"/>
    <p:sldId id="259" r:id="rId32"/>
    <p:sldId id="292" r:id="rId33"/>
    <p:sldId id="263" r:id="rId34"/>
    <p:sldId id="276" r:id="rId35"/>
    <p:sldId id="312" r:id="rId36"/>
    <p:sldId id="290" r:id="rId37"/>
    <p:sldId id="291" r:id="rId38"/>
    <p:sldId id="278" r:id="rId39"/>
    <p:sldId id="264" r:id="rId40"/>
    <p:sldId id="280" r:id="rId41"/>
    <p:sldId id="281" r:id="rId42"/>
    <p:sldId id="282" r:id="rId43"/>
    <p:sldId id="270" r:id="rId44"/>
    <p:sldId id="283" r:id="rId45"/>
    <p:sldId id="286" r:id="rId46"/>
    <p:sldId id="287" r:id="rId47"/>
    <p:sldId id="313" r:id="rId48"/>
    <p:sldId id="272" r:id="rId49"/>
    <p:sldId id="261" r:id="rId50"/>
    <p:sldId id="285" r:id="rId51"/>
    <p:sldId id="314" r:id="rId52"/>
    <p:sldId id="308" r:id="rId53"/>
    <p:sldId id="309" r:id="rId54"/>
    <p:sldId id="311" r:id="rId55"/>
    <p:sldId id="315" r:id="rId56"/>
    <p:sldId id="271" r:id="rId5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EA94EA-C8B7-41DD-B3C2-C684BA2B9C62}" v="265" dt="2024-08-05T07:59:09.5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7" d="100"/>
          <a:sy n="97" d="100"/>
        </p:scale>
        <p:origin x="1032" y="96"/>
      </p:cViewPr>
      <p:guideLst/>
    </p:cSldViewPr>
  </p:slideViewPr>
  <p:notesTextViewPr>
    <p:cViewPr>
      <p:scale>
        <a:sx n="1" d="1"/>
        <a:sy n="1" d="1"/>
      </p:scale>
      <p:origin x="0" y="0"/>
    </p:cViewPr>
  </p:notesTextViewPr>
  <p:sorterViewPr>
    <p:cViewPr>
      <p:scale>
        <a:sx n="100" d="100"/>
        <a:sy n="100" d="100"/>
      </p:scale>
      <p:origin x="0" y="-4530"/>
    </p:cViewPr>
  </p:sorter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4.xml"/><Relationship Id="rId21" Type="http://schemas.openxmlformats.org/officeDocument/2006/relationships/slideMaster" Target="slideMasters/slideMaster18.xml"/><Relationship Id="rId34" Type="http://schemas.openxmlformats.org/officeDocument/2006/relationships/slide" Target="slides/slide12.xml"/><Relationship Id="rId42" Type="http://schemas.openxmlformats.org/officeDocument/2006/relationships/slide" Target="slides/slide20.xml"/><Relationship Id="rId47" Type="http://schemas.openxmlformats.org/officeDocument/2006/relationships/slide" Target="slides/slide25.xml"/><Relationship Id="rId50" Type="http://schemas.openxmlformats.org/officeDocument/2006/relationships/slide" Target="slides/slide28.xml"/><Relationship Id="rId55" Type="http://schemas.openxmlformats.org/officeDocument/2006/relationships/slide" Target="slides/slide33.xml"/><Relationship Id="rId63"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7.xml"/><Relationship Id="rId11" Type="http://schemas.openxmlformats.org/officeDocument/2006/relationships/slideMaster" Target="slideMasters/slideMaster8.xml"/><Relationship Id="rId24" Type="http://schemas.openxmlformats.org/officeDocument/2006/relationships/slide" Target="slides/slide2.xml"/><Relationship Id="rId32" Type="http://schemas.openxmlformats.org/officeDocument/2006/relationships/slide" Target="slides/slide10.xml"/><Relationship Id="rId37" Type="http://schemas.openxmlformats.org/officeDocument/2006/relationships/slide" Target="slides/slide15.xml"/><Relationship Id="rId40" Type="http://schemas.openxmlformats.org/officeDocument/2006/relationships/slide" Target="slides/slide18.xml"/><Relationship Id="rId45" Type="http://schemas.openxmlformats.org/officeDocument/2006/relationships/slide" Target="slides/slide23.xml"/><Relationship Id="rId53" Type="http://schemas.openxmlformats.org/officeDocument/2006/relationships/slide" Target="slides/slide31.xml"/><Relationship Id="rId58"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viewProps" Target="viewProps.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5.xml"/><Relationship Id="rId30" Type="http://schemas.openxmlformats.org/officeDocument/2006/relationships/slide" Target="slides/slide8.xml"/><Relationship Id="rId35" Type="http://schemas.openxmlformats.org/officeDocument/2006/relationships/slide" Target="slides/slide13.xml"/><Relationship Id="rId43" Type="http://schemas.openxmlformats.org/officeDocument/2006/relationships/slide" Target="slides/slide21.xml"/><Relationship Id="rId48" Type="http://schemas.openxmlformats.org/officeDocument/2006/relationships/slide" Target="slides/slide26.xml"/><Relationship Id="rId56" Type="http://schemas.openxmlformats.org/officeDocument/2006/relationships/slide" Target="slides/slide34.xml"/><Relationship Id="rId64" Type="http://schemas.microsoft.com/office/2016/11/relationships/changesInfo" Target="changesInfos/changesInfo1.xml"/><Relationship Id="rId8" Type="http://schemas.openxmlformats.org/officeDocument/2006/relationships/slideMaster" Target="slideMasters/slideMaster5.xml"/><Relationship Id="rId51" Type="http://schemas.openxmlformats.org/officeDocument/2006/relationships/slide" Target="slides/slide29.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3.xml"/><Relationship Id="rId33" Type="http://schemas.openxmlformats.org/officeDocument/2006/relationships/slide" Target="slides/slide11.xml"/><Relationship Id="rId38" Type="http://schemas.openxmlformats.org/officeDocument/2006/relationships/slide" Target="slides/slide16.xml"/><Relationship Id="rId46" Type="http://schemas.openxmlformats.org/officeDocument/2006/relationships/slide" Target="slides/slide24.xml"/><Relationship Id="rId59" Type="http://schemas.openxmlformats.org/officeDocument/2006/relationships/handoutMaster" Target="handoutMasters/handoutMaster1.xml"/><Relationship Id="rId20" Type="http://schemas.openxmlformats.org/officeDocument/2006/relationships/slideMaster" Target="slideMasters/slideMaster17.xml"/><Relationship Id="rId41" Type="http://schemas.openxmlformats.org/officeDocument/2006/relationships/slide" Target="slides/slide19.xml"/><Relationship Id="rId54" Type="http://schemas.openxmlformats.org/officeDocument/2006/relationships/slide" Target="slides/slide32.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1.xml"/><Relationship Id="rId28" Type="http://schemas.openxmlformats.org/officeDocument/2006/relationships/slide" Target="slides/slide6.xml"/><Relationship Id="rId36" Type="http://schemas.openxmlformats.org/officeDocument/2006/relationships/slide" Target="slides/slide14.xml"/><Relationship Id="rId49" Type="http://schemas.openxmlformats.org/officeDocument/2006/relationships/slide" Target="slides/slide27.xml"/><Relationship Id="rId57" Type="http://schemas.openxmlformats.org/officeDocument/2006/relationships/slide" Target="slides/slide35.xml"/><Relationship Id="rId10" Type="http://schemas.openxmlformats.org/officeDocument/2006/relationships/slideMaster" Target="slideMasters/slideMaster7.xml"/><Relationship Id="rId31" Type="http://schemas.openxmlformats.org/officeDocument/2006/relationships/slide" Target="slides/slide9.xml"/><Relationship Id="rId44" Type="http://schemas.openxmlformats.org/officeDocument/2006/relationships/slide" Target="slides/slide22.xml"/><Relationship Id="rId52" Type="http://schemas.openxmlformats.org/officeDocument/2006/relationships/slide" Target="slides/slide30.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1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phanie Bradley" userId="bb573b86-6a01-430f-ba3c-43c2b2970490" providerId="ADAL" clId="{9EEA94EA-C8B7-41DD-B3C2-C684BA2B9C62}"/>
    <pc:docChg chg="custSel addSld modSld sldOrd">
      <pc:chgData name="Stephanie Bradley" userId="bb573b86-6a01-430f-ba3c-43c2b2970490" providerId="ADAL" clId="{9EEA94EA-C8B7-41DD-B3C2-C684BA2B9C62}" dt="2024-08-05T08:02:39.835" v="1258"/>
      <pc:docMkLst>
        <pc:docMk/>
      </pc:docMkLst>
      <pc:sldChg chg="modSp mod modAnim">
        <pc:chgData name="Stephanie Bradley" userId="bb573b86-6a01-430f-ba3c-43c2b2970490" providerId="ADAL" clId="{9EEA94EA-C8B7-41DD-B3C2-C684BA2B9C62}" dt="2024-08-05T07:24:11.582" v="224"/>
        <pc:sldMkLst>
          <pc:docMk/>
          <pc:sldMk cId="3458112358" sldId="258"/>
        </pc:sldMkLst>
        <pc:spChg chg="mod">
          <ac:chgData name="Stephanie Bradley" userId="bb573b86-6a01-430f-ba3c-43c2b2970490" providerId="ADAL" clId="{9EEA94EA-C8B7-41DD-B3C2-C684BA2B9C62}" dt="2024-08-05T07:23:44.591" v="218" actId="14100"/>
          <ac:spMkLst>
            <pc:docMk/>
            <pc:sldMk cId="3458112358" sldId="258"/>
            <ac:spMk id="2" creationId="{BE7F4A10-6E9D-5F5C-3756-B3CE9868F8D1}"/>
          </ac:spMkLst>
        </pc:spChg>
        <pc:spChg chg="mod">
          <ac:chgData name="Stephanie Bradley" userId="bb573b86-6a01-430f-ba3c-43c2b2970490" providerId="ADAL" clId="{9EEA94EA-C8B7-41DD-B3C2-C684BA2B9C62}" dt="2024-08-05T07:23:47.711" v="219" actId="14100"/>
          <ac:spMkLst>
            <pc:docMk/>
            <pc:sldMk cId="3458112358" sldId="258"/>
            <ac:spMk id="3" creationId="{B235D67C-81FC-69A8-7CB0-32BD15E83A05}"/>
          </ac:spMkLst>
        </pc:spChg>
      </pc:sldChg>
      <pc:sldChg chg="add ord">
        <pc:chgData name="Stephanie Bradley" userId="bb573b86-6a01-430f-ba3c-43c2b2970490" providerId="ADAL" clId="{9EEA94EA-C8B7-41DD-B3C2-C684BA2B9C62}" dt="2024-08-05T08:02:39.835" v="1258"/>
        <pc:sldMkLst>
          <pc:docMk/>
          <pc:sldMk cId="1341614678" sldId="261"/>
        </pc:sldMkLst>
      </pc:sldChg>
      <pc:sldChg chg="modSp mod modAnim">
        <pc:chgData name="Stephanie Bradley" userId="bb573b86-6a01-430f-ba3c-43c2b2970490" providerId="ADAL" clId="{9EEA94EA-C8B7-41DD-B3C2-C684BA2B9C62}" dt="2024-08-05T07:28:43.856" v="307"/>
        <pc:sldMkLst>
          <pc:docMk/>
          <pc:sldMk cId="3372743932" sldId="268"/>
        </pc:sldMkLst>
        <pc:spChg chg="mod">
          <ac:chgData name="Stephanie Bradley" userId="bb573b86-6a01-430f-ba3c-43c2b2970490" providerId="ADAL" clId="{9EEA94EA-C8B7-41DD-B3C2-C684BA2B9C62}" dt="2024-08-05T07:28:31.092" v="304" actId="20577"/>
          <ac:spMkLst>
            <pc:docMk/>
            <pc:sldMk cId="3372743932" sldId="268"/>
            <ac:spMk id="3" creationId="{227F75B8-2B0C-A34A-833B-9A4DDE3EBCA4}"/>
          </ac:spMkLst>
        </pc:spChg>
      </pc:sldChg>
      <pc:sldChg chg="modSp mod">
        <pc:chgData name="Stephanie Bradley" userId="bb573b86-6a01-430f-ba3c-43c2b2970490" providerId="ADAL" clId="{9EEA94EA-C8B7-41DD-B3C2-C684BA2B9C62}" dt="2024-08-05T07:27:39.032" v="276" actId="20577"/>
        <pc:sldMkLst>
          <pc:docMk/>
          <pc:sldMk cId="2700780719" sldId="271"/>
        </pc:sldMkLst>
        <pc:spChg chg="mod">
          <ac:chgData name="Stephanie Bradley" userId="bb573b86-6a01-430f-ba3c-43c2b2970490" providerId="ADAL" clId="{9EEA94EA-C8B7-41DD-B3C2-C684BA2B9C62}" dt="2024-08-05T07:27:39.032" v="276" actId="20577"/>
          <ac:spMkLst>
            <pc:docMk/>
            <pc:sldMk cId="2700780719" sldId="271"/>
            <ac:spMk id="3" creationId="{6B78F985-86A5-12B7-0553-B46AE5CA9785}"/>
          </ac:spMkLst>
        </pc:spChg>
      </pc:sldChg>
      <pc:sldChg chg="ord">
        <pc:chgData name="Stephanie Bradley" userId="bb573b86-6a01-430f-ba3c-43c2b2970490" providerId="ADAL" clId="{9EEA94EA-C8B7-41DD-B3C2-C684BA2B9C62}" dt="2024-08-05T07:46:00.309" v="733"/>
        <pc:sldMkLst>
          <pc:docMk/>
          <pc:sldMk cId="2148249113" sldId="272"/>
        </pc:sldMkLst>
      </pc:sldChg>
      <pc:sldChg chg="modSp mod modAnim">
        <pc:chgData name="Stephanie Bradley" userId="bb573b86-6a01-430f-ba3c-43c2b2970490" providerId="ADAL" clId="{9EEA94EA-C8B7-41DD-B3C2-C684BA2B9C62}" dt="2024-08-05T07:35:37.515" v="577"/>
        <pc:sldMkLst>
          <pc:docMk/>
          <pc:sldMk cId="3507348010" sldId="275"/>
        </pc:sldMkLst>
        <pc:spChg chg="mod">
          <ac:chgData name="Stephanie Bradley" userId="bb573b86-6a01-430f-ba3c-43c2b2970490" providerId="ADAL" clId="{9EEA94EA-C8B7-41DD-B3C2-C684BA2B9C62}" dt="2024-08-05T07:22:33.168" v="62" actId="20577"/>
          <ac:spMkLst>
            <pc:docMk/>
            <pc:sldMk cId="3507348010" sldId="275"/>
            <ac:spMk id="3" creationId="{8091433B-7781-C3E7-80D6-9300B31EC7A2}"/>
          </ac:spMkLst>
        </pc:spChg>
      </pc:sldChg>
      <pc:sldChg chg="modAnim">
        <pc:chgData name="Stephanie Bradley" userId="bb573b86-6a01-430f-ba3c-43c2b2970490" providerId="ADAL" clId="{9EEA94EA-C8B7-41DD-B3C2-C684BA2B9C62}" dt="2024-08-05T07:30:13.071" v="312"/>
        <pc:sldMkLst>
          <pc:docMk/>
          <pc:sldMk cId="1816100979" sldId="286"/>
        </pc:sldMkLst>
      </pc:sldChg>
      <pc:sldChg chg="modSp modAnim">
        <pc:chgData name="Stephanie Bradley" userId="bb573b86-6a01-430f-ba3c-43c2b2970490" providerId="ADAL" clId="{9EEA94EA-C8B7-41DD-B3C2-C684BA2B9C62}" dt="2024-08-05T07:36:39.584" v="592"/>
        <pc:sldMkLst>
          <pc:docMk/>
          <pc:sldMk cId="917476052" sldId="289"/>
        </pc:sldMkLst>
        <pc:spChg chg="mod">
          <ac:chgData name="Stephanie Bradley" userId="bb573b86-6a01-430f-ba3c-43c2b2970490" providerId="ADAL" clId="{9EEA94EA-C8B7-41DD-B3C2-C684BA2B9C62}" dt="2024-08-05T07:36:30.980" v="590" actId="20577"/>
          <ac:spMkLst>
            <pc:docMk/>
            <pc:sldMk cId="917476052" sldId="289"/>
            <ac:spMk id="3" creationId="{7416CFF4-A63F-7226-01B2-0A6200DE304C}"/>
          </ac:spMkLst>
        </pc:spChg>
      </pc:sldChg>
      <pc:sldChg chg="addSp delSp modSp new mod">
        <pc:chgData name="Stephanie Bradley" userId="bb573b86-6a01-430f-ba3c-43c2b2970490" providerId="ADAL" clId="{9EEA94EA-C8B7-41DD-B3C2-C684BA2B9C62}" dt="2024-08-05T07:25:33.242" v="248" actId="1076"/>
        <pc:sldMkLst>
          <pc:docMk/>
          <pc:sldMk cId="2951346125" sldId="290"/>
        </pc:sldMkLst>
        <pc:spChg chg="mod">
          <ac:chgData name="Stephanie Bradley" userId="bb573b86-6a01-430f-ba3c-43c2b2970490" providerId="ADAL" clId="{9EEA94EA-C8B7-41DD-B3C2-C684BA2B9C62}" dt="2024-08-05T07:24:55.669" v="244" actId="113"/>
          <ac:spMkLst>
            <pc:docMk/>
            <pc:sldMk cId="2951346125" sldId="290"/>
            <ac:spMk id="2" creationId="{4D4226D6-3C4E-E8E8-D8B9-D55308EEEA78}"/>
          </ac:spMkLst>
        </pc:spChg>
        <pc:spChg chg="del">
          <ac:chgData name="Stephanie Bradley" userId="bb573b86-6a01-430f-ba3c-43c2b2970490" providerId="ADAL" clId="{9EEA94EA-C8B7-41DD-B3C2-C684BA2B9C62}" dt="2024-08-05T07:25:28.124" v="245"/>
          <ac:spMkLst>
            <pc:docMk/>
            <pc:sldMk cId="2951346125" sldId="290"/>
            <ac:spMk id="3" creationId="{1C09F82E-F58B-DA31-89E2-D2C2A02F6700}"/>
          </ac:spMkLst>
        </pc:spChg>
        <pc:picChg chg="add mod">
          <ac:chgData name="Stephanie Bradley" userId="bb573b86-6a01-430f-ba3c-43c2b2970490" providerId="ADAL" clId="{9EEA94EA-C8B7-41DD-B3C2-C684BA2B9C62}" dt="2024-08-05T07:25:33.242" v="248" actId="1076"/>
          <ac:picMkLst>
            <pc:docMk/>
            <pc:sldMk cId="2951346125" sldId="290"/>
            <ac:picMk id="5" creationId="{E0B46E11-544D-85A4-2614-0740E383B760}"/>
          </ac:picMkLst>
        </pc:picChg>
      </pc:sldChg>
      <pc:sldChg chg="addSp delSp modSp new mod">
        <pc:chgData name="Stephanie Bradley" userId="bb573b86-6a01-430f-ba3c-43c2b2970490" providerId="ADAL" clId="{9EEA94EA-C8B7-41DD-B3C2-C684BA2B9C62}" dt="2024-08-05T07:27:08.961" v="270" actId="14100"/>
        <pc:sldMkLst>
          <pc:docMk/>
          <pc:sldMk cId="3263557599" sldId="291"/>
        </pc:sldMkLst>
        <pc:spChg chg="mod">
          <ac:chgData name="Stephanie Bradley" userId="bb573b86-6a01-430f-ba3c-43c2b2970490" providerId="ADAL" clId="{9EEA94EA-C8B7-41DD-B3C2-C684BA2B9C62}" dt="2024-08-05T07:25:53.593" v="266" actId="113"/>
          <ac:spMkLst>
            <pc:docMk/>
            <pc:sldMk cId="3263557599" sldId="291"/>
            <ac:spMk id="2" creationId="{8B6A962C-ADA9-6D64-BF26-4E938D321E0D}"/>
          </ac:spMkLst>
        </pc:spChg>
        <pc:spChg chg="del">
          <ac:chgData name="Stephanie Bradley" userId="bb573b86-6a01-430f-ba3c-43c2b2970490" providerId="ADAL" clId="{9EEA94EA-C8B7-41DD-B3C2-C684BA2B9C62}" dt="2024-08-05T07:27:05.135" v="267"/>
          <ac:spMkLst>
            <pc:docMk/>
            <pc:sldMk cId="3263557599" sldId="291"/>
            <ac:spMk id="3" creationId="{5264D27E-CB28-69F4-0FFA-BEEF17C39A8D}"/>
          </ac:spMkLst>
        </pc:spChg>
        <pc:picChg chg="add mod">
          <ac:chgData name="Stephanie Bradley" userId="bb573b86-6a01-430f-ba3c-43c2b2970490" providerId="ADAL" clId="{9EEA94EA-C8B7-41DD-B3C2-C684BA2B9C62}" dt="2024-08-05T07:27:08.961" v="270" actId="14100"/>
          <ac:picMkLst>
            <pc:docMk/>
            <pc:sldMk cId="3263557599" sldId="291"/>
            <ac:picMk id="5" creationId="{2AF81D5B-101F-E7AF-57CB-2A50148B1FF1}"/>
          </ac:picMkLst>
        </pc:picChg>
      </pc:sldChg>
      <pc:sldChg chg="modSp new mod modAnim">
        <pc:chgData name="Stephanie Bradley" userId="bb573b86-6a01-430f-ba3c-43c2b2970490" providerId="ADAL" clId="{9EEA94EA-C8B7-41DD-B3C2-C684BA2B9C62}" dt="2024-08-05T07:32:59.122" v="569"/>
        <pc:sldMkLst>
          <pc:docMk/>
          <pc:sldMk cId="1548058125" sldId="292"/>
        </pc:sldMkLst>
        <pc:spChg chg="mod">
          <ac:chgData name="Stephanie Bradley" userId="bb573b86-6a01-430f-ba3c-43c2b2970490" providerId="ADAL" clId="{9EEA94EA-C8B7-41DD-B3C2-C684BA2B9C62}" dt="2024-08-05T07:31:16.187" v="335" actId="113"/>
          <ac:spMkLst>
            <pc:docMk/>
            <pc:sldMk cId="1548058125" sldId="292"/>
            <ac:spMk id="2" creationId="{87E88BC0-77FC-218C-4FD3-72F7F33BBE66}"/>
          </ac:spMkLst>
        </pc:spChg>
        <pc:spChg chg="mod">
          <ac:chgData name="Stephanie Bradley" userId="bb573b86-6a01-430f-ba3c-43c2b2970490" providerId="ADAL" clId="{9EEA94EA-C8B7-41DD-B3C2-C684BA2B9C62}" dt="2024-08-05T07:32:36.179" v="564" actId="20577"/>
          <ac:spMkLst>
            <pc:docMk/>
            <pc:sldMk cId="1548058125" sldId="292"/>
            <ac:spMk id="3" creationId="{15972F90-E74C-3842-5F9B-9388681CD37D}"/>
          </ac:spMkLst>
        </pc:spChg>
      </pc:sldChg>
      <pc:sldChg chg="delDesignElem">
        <pc:chgData name="Stephanie Bradley" userId="bb573b86-6a01-430f-ba3c-43c2b2970490" providerId="ADAL" clId="{9EEA94EA-C8B7-41DD-B3C2-C684BA2B9C62}" dt="2024-08-05T07:46:29.615" v="734"/>
        <pc:sldMkLst>
          <pc:docMk/>
          <pc:sldMk cId="3777886035" sldId="308"/>
        </pc:sldMkLst>
      </pc:sldChg>
      <pc:sldChg chg="delDesignElem">
        <pc:chgData name="Stephanie Bradley" userId="bb573b86-6a01-430f-ba3c-43c2b2970490" providerId="ADAL" clId="{9EEA94EA-C8B7-41DD-B3C2-C684BA2B9C62}" dt="2024-08-05T07:46:29.631" v="735"/>
        <pc:sldMkLst>
          <pc:docMk/>
          <pc:sldMk cId="1137727879" sldId="309"/>
        </pc:sldMkLst>
      </pc:sldChg>
      <pc:sldChg chg="modSp mod delDesignElem">
        <pc:chgData name="Stephanie Bradley" userId="bb573b86-6a01-430f-ba3c-43c2b2970490" providerId="ADAL" clId="{9EEA94EA-C8B7-41DD-B3C2-C684BA2B9C62}" dt="2024-08-05T07:47:00.515" v="847" actId="20577"/>
        <pc:sldMkLst>
          <pc:docMk/>
          <pc:sldMk cId="3477609925" sldId="311"/>
        </pc:sldMkLst>
        <pc:spChg chg="mod">
          <ac:chgData name="Stephanie Bradley" userId="bb573b86-6a01-430f-ba3c-43c2b2970490" providerId="ADAL" clId="{9EEA94EA-C8B7-41DD-B3C2-C684BA2B9C62}" dt="2024-08-05T07:47:00.515" v="847" actId="20577"/>
          <ac:spMkLst>
            <pc:docMk/>
            <pc:sldMk cId="3477609925" sldId="311"/>
            <ac:spMk id="3" creationId="{701A63B7-5500-96C6-638E-F53C47738F87}"/>
          </ac:spMkLst>
        </pc:spChg>
      </pc:sldChg>
      <pc:sldChg chg="modSp add mod modAnim">
        <pc:chgData name="Stephanie Bradley" userId="bb573b86-6a01-430f-ba3c-43c2b2970490" providerId="ADAL" clId="{9EEA94EA-C8B7-41DD-B3C2-C684BA2B9C62}" dt="2024-08-05T07:44:03.910" v="731" actId="20577"/>
        <pc:sldMkLst>
          <pc:docMk/>
          <pc:sldMk cId="3172914670" sldId="312"/>
        </pc:sldMkLst>
        <pc:spChg chg="mod">
          <ac:chgData name="Stephanie Bradley" userId="bb573b86-6a01-430f-ba3c-43c2b2970490" providerId="ADAL" clId="{9EEA94EA-C8B7-41DD-B3C2-C684BA2B9C62}" dt="2024-08-05T07:43:09.016" v="706" actId="14100"/>
          <ac:spMkLst>
            <pc:docMk/>
            <pc:sldMk cId="3172914670" sldId="312"/>
            <ac:spMk id="2" creationId="{EFA697CE-256B-7A51-C586-A7CC84E204B7}"/>
          </ac:spMkLst>
        </pc:spChg>
        <pc:spChg chg="mod">
          <ac:chgData name="Stephanie Bradley" userId="bb573b86-6a01-430f-ba3c-43c2b2970490" providerId="ADAL" clId="{9EEA94EA-C8B7-41DD-B3C2-C684BA2B9C62}" dt="2024-08-05T07:44:03.910" v="731" actId="20577"/>
          <ac:spMkLst>
            <pc:docMk/>
            <pc:sldMk cId="3172914670" sldId="312"/>
            <ac:spMk id="3" creationId="{BE6AF344-3FA4-1750-E0D3-7A7B2F5B87B4}"/>
          </ac:spMkLst>
        </pc:spChg>
      </pc:sldChg>
      <pc:sldChg chg="addSp delSp modSp new mod setBg modAnim">
        <pc:chgData name="Stephanie Bradley" userId="bb573b86-6a01-430f-ba3c-43c2b2970490" providerId="ADAL" clId="{9EEA94EA-C8B7-41DD-B3C2-C684BA2B9C62}" dt="2024-08-05T07:51:43.854" v="1255"/>
        <pc:sldMkLst>
          <pc:docMk/>
          <pc:sldMk cId="3992099420" sldId="315"/>
        </pc:sldMkLst>
        <pc:spChg chg="mod">
          <ac:chgData name="Stephanie Bradley" userId="bb573b86-6a01-430f-ba3c-43c2b2970490" providerId="ADAL" clId="{9EEA94EA-C8B7-41DD-B3C2-C684BA2B9C62}" dt="2024-08-05T07:48:39.840" v="864" actId="26606"/>
          <ac:spMkLst>
            <pc:docMk/>
            <pc:sldMk cId="3992099420" sldId="315"/>
            <ac:spMk id="2" creationId="{9B50874A-30B1-3E02-05C2-D1E1D183C78E}"/>
          </ac:spMkLst>
        </pc:spChg>
        <pc:spChg chg="del">
          <ac:chgData name="Stephanie Bradley" userId="bb573b86-6a01-430f-ba3c-43c2b2970490" providerId="ADAL" clId="{9EEA94EA-C8B7-41DD-B3C2-C684BA2B9C62}" dt="2024-08-05T07:48:07.062" v="862" actId="931"/>
          <ac:spMkLst>
            <pc:docMk/>
            <pc:sldMk cId="3992099420" sldId="315"/>
            <ac:spMk id="3" creationId="{D4DD5193-7C69-DC9D-9D34-83C0ADF465A5}"/>
          </ac:spMkLst>
        </pc:spChg>
        <pc:spChg chg="add mod">
          <ac:chgData name="Stephanie Bradley" userId="bb573b86-6a01-430f-ba3c-43c2b2970490" providerId="ADAL" clId="{9EEA94EA-C8B7-41DD-B3C2-C684BA2B9C62}" dt="2024-08-05T07:50:47.963" v="1248" actId="20577"/>
          <ac:spMkLst>
            <pc:docMk/>
            <pc:sldMk cId="3992099420" sldId="315"/>
            <ac:spMk id="9" creationId="{B385E363-B242-3472-4AF2-EBC5DA14F57F}"/>
          </ac:spMkLst>
        </pc:spChg>
        <pc:spChg chg="add">
          <ac:chgData name="Stephanie Bradley" userId="bb573b86-6a01-430f-ba3c-43c2b2970490" providerId="ADAL" clId="{9EEA94EA-C8B7-41DD-B3C2-C684BA2B9C62}" dt="2024-08-05T07:48:39.840" v="864" actId="26606"/>
          <ac:spMkLst>
            <pc:docMk/>
            <pc:sldMk cId="3992099420" sldId="315"/>
            <ac:spMk id="12" creationId="{F13C74B1-5B17-4795-BED0-7140497B445A}"/>
          </ac:spMkLst>
        </pc:spChg>
        <pc:spChg chg="add">
          <ac:chgData name="Stephanie Bradley" userId="bb573b86-6a01-430f-ba3c-43c2b2970490" providerId="ADAL" clId="{9EEA94EA-C8B7-41DD-B3C2-C684BA2B9C62}" dt="2024-08-05T07:48:39.840" v="864" actId="26606"/>
          <ac:spMkLst>
            <pc:docMk/>
            <pc:sldMk cId="3992099420" sldId="315"/>
            <ac:spMk id="14" creationId="{D4974D33-8DC5-464E-8C6D-BE58F0669C17}"/>
          </ac:spMkLst>
        </pc:spChg>
        <pc:picChg chg="add mod">
          <ac:chgData name="Stephanie Bradley" userId="bb573b86-6a01-430f-ba3c-43c2b2970490" providerId="ADAL" clId="{9EEA94EA-C8B7-41DD-B3C2-C684BA2B9C62}" dt="2024-08-05T07:48:39.840" v="864" actId="26606"/>
          <ac:picMkLst>
            <pc:docMk/>
            <pc:sldMk cId="3992099420" sldId="315"/>
            <ac:picMk id="5" creationId="{F8F7F817-B716-9582-A4BC-C8709F75C989}"/>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04AC46F-8D2B-1AEF-3930-BF548B52DDC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93FF48-C5F2-3E5A-E9B3-1D7344FF3D5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03F4D05-18AE-4E68-B8A8-14D80C2E0153}" type="datetimeFigureOut">
              <a:rPr lang="en-GB" smtClean="0"/>
              <a:t>05/08/2024</a:t>
            </a:fld>
            <a:endParaRPr lang="en-GB"/>
          </a:p>
        </p:txBody>
      </p:sp>
      <p:sp>
        <p:nvSpPr>
          <p:cNvPr id="4" name="Footer Placeholder 3">
            <a:extLst>
              <a:ext uri="{FF2B5EF4-FFF2-40B4-BE49-F238E27FC236}">
                <a16:creationId xmlns:a16="http://schemas.microsoft.com/office/drawing/2014/main" id="{90087D09-ABC6-B776-A057-F07536DB0E3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0C50446-82CB-B523-ED6B-160E3036907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A62704-0A97-4838-B2DB-30CB1C7FEC4F}" type="slidenum">
              <a:rPr lang="en-GB" smtClean="0"/>
              <a:t>‹#›</a:t>
            </a:fld>
            <a:endParaRPr lang="en-GB"/>
          </a:p>
        </p:txBody>
      </p:sp>
    </p:spTree>
    <p:extLst>
      <p:ext uri="{BB962C8B-B14F-4D97-AF65-F5344CB8AC3E}">
        <p14:creationId xmlns:p14="http://schemas.microsoft.com/office/powerpoint/2010/main" val="23078435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8/5/2024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 through, check for issues</a:t>
            </a:r>
          </a:p>
          <a:p>
            <a:r>
              <a:rPr lang="en-GB" dirty="0"/>
              <a:t>5 mins</a:t>
            </a:r>
          </a:p>
        </p:txBody>
      </p:sp>
      <p:sp>
        <p:nvSpPr>
          <p:cNvPr id="4" name="Slide Number Placeholder 3"/>
          <p:cNvSpPr>
            <a:spLocks noGrp="1"/>
          </p:cNvSpPr>
          <p:nvPr>
            <p:ph type="sldNum" sz="quarter" idx="5"/>
          </p:nvPr>
        </p:nvSpPr>
        <p:spPr/>
        <p:txBody>
          <a:bodyPr/>
          <a:lstStyle/>
          <a:p>
            <a:fld id="{13369AD6-FE78-FF43-93CF-C55F4AFE2516}" type="slidenum">
              <a:rPr lang="en-GB" smtClean="0"/>
              <a:t>4</a:t>
            </a:fld>
            <a:endParaRPr lang="en-GB"/>
          </a:p>
        </p:txBody>
      </p:sp>
    </p:spTree>
    <p:extLst>
      <p:ext uri="{BB962C8B-B14F-4D97-AF65-F5344CB8AC3E}">
        <p14:creationId xmlns:p14="http://schemas.microsoft.com/office/powerpoint/2010/main" val="16815434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Try in the break</a:t>
            </a:r>
          </a:p>
        </p:txBody>
      </p:sp>
      <p:sp>
        <p:nvSpPr>
          <p:cNvPr id="4" name="Slide Number Placeholder 3"/>
          <p:cNvSpPr>
            <a:spLocks noGrp="1"/>
          </p:cNvSpPr>
          <p:nvPr>
            <p:ph type="sldNum" sz="quarter" idx="5"/>
          </p:nvPr>
        </p:nvSpPr>
        <p:spPr/>
        <p:txBody>
          <a:bodyPr/>
          <a:lstStyle/>
          <a:p>
            <a:fld id="{05FFDD11-B3EC-214B-B984-1798BFAD033A}" type="slidenum">
              <a:rPr lang="en-US" smtClean="0"/>
              <a:t>13</a:t>
            </a:fld>
            <a:endParaRPr lang="en-US"/>
          </a:p>
        </p:txBody>
      </p:sp>
    </p:spTree>
    <p:extLst>
      <p:ext uri="{BB962C8B-B14F-4D97-AF65-F5344CB8AC3E}">
        <p14:creationId xmlns:p14="http://schemas.microsoft.com/office/powerpoint/2010/main" val="23381575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Names and 3 things about you</a:t>
            </a:r>
          </a:p>
        </p:txBody>
      </p:sp>
      <p:sp>
        <p:nvSpPr>
          <p:cNvPr id="4" name="Slide Number Placeholder 3"/>
          <p:cNvSpPr>
            <a:spLocks noGrp="1"/>
          </p:cNvSpPr>
          <p:nvPr>
            <p:ph type="sldNum" sz="quarter" idx="5"/>
          </p:nvPr>
        </p:nvSpPr>
        <p:spPr/>
        <p:txBody>
          <a:bodyPr/>
          <a:lstStyle/>
          <a:p>
            <a:fld id="{05FFDD11-B3EC-214B-B984-1798BFAD033A}" type="slidenum">
              <a:rPr lang="en-US" smtClean="0"/>
              <a:t>18</a:t>
            </a:fld>
            <a:endParaRPr lang="en-US"/>
          </a:p>
        </p:txBody>
      </p:sp>
    </p:spTree>
    <p:extLst>
      <p:ext uri="{BB962C8B-B14F-4D97-AF65-F5344CB8AC3E}">
        <p14:creationId xmlns:p14="http://schemas.microsoft.com/office/powerpoint/2010/main" val="17676537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Raise hand to ask a question/make a guess. Me against them. 1 point every time they guess something correctly. 5 mins time limit.</a:t>
            </a:r>
          </a:p>
          <a:p>
            <a:r>
              <a:rPr lang="en-GB"/>
              <a:t>10mins</a:t>
            </a:r>
          </a:p>
        </p:txBody>
      </p:sp>
      <p:sp>
        <p:nvSpPr>
          <p:cNvPr id="4" name="Slide Number Placeholder 3"/>
          <p:cNvSpPr>
            <a:spLocks noGrp="1"/>
          </p:cNvSpPr>
          <p:nvPr>
            <p:ph type="sldNum" sz="quarter" idx="5"/>
          </p:nvPr>
        </p:nvSpPr>
        <p:spPr/>
        <p:txBody>
          <a:bodyPr/>
          <a:lstStyle/>
          <a:p>
            <a:fld id="{13369AD6-FE78-FF43-93CF-C55F4AFE2516}" type="slidenum">
              <a:rPr lang="en-GB" smtClean="0"/>
              <a:t>19</a:t>
            </a:fld>
            <a:endParaRPr lang="en-GB"/>
          </a:p>
        </p:txBody>
      </p:sp>
    </p:spTree>
    <p:extLst>
      <p:ext uri="{BB962C8B-B14F-4D97-AF65-F5344CB8AC3E}">
        <p14:creationId xmlns:p14="http://schemas.microsoft.com/office/powerpoint/2010/main" val="42112978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3369AD6-FE78-FF43-93CF-C55F4AFE2516}" type="slidenum">
              <a:rPr lang="en-GB" smtClean="0"/>
              <a:t>20</a:t>
            </a:fld>
            <a:endParaRPr lang="en-GB"/>
          </a:p>
        </p:txBody>
      </p:sp>
    </p:spTree>
    <p:extLst>
      <p:ext uri="{BB962C8B-B14F-4D97-AF65-F5344CB8AC3E}">
        <p14:creationId xmlns:p14="http://schemas.microsoft.com/office/powerpoint/2010/main" val="10346093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Riddle – accept guesses, then show full riddle</a:t>
            </a:r>
          </a:p>
          <a:p>
            <a:r>
              <a:rPr lang="en-GB"/>
              <a:t>5mins</a:t>
            </a:r>
          </a:p>
        </p:txBody>
      </p:sp>
      <p:sp>
        <p:nvSpPr>
          <p:cNvPr id="4" name="Slide Number Placeholder 3"/>
          <p:cNvSpPr>
            <a:spLocks noGrp="1"/>
          </p:cNvSpPr>
          <p:nvPr>
            <p:ph type="sldNum" sz="quarter" idx="5"/>
          </p:nvPr>
        </p:nvSpPr>
        <p:spPr/>
        <p:txBody>
          <a:bodyPr/>
          <a:lstStyle/>
          <a:p>
            <a:fld id="{13369AD6-FE78-FF43-93CF-C55F4AFE2516}" type="slidenum">
              <a:rPr lang="en-GB" smtClean="0"/>
              <a:t>21</a:t>
            </a:fld>
            <a:endParaRPr lang="en-GB"/>
          </a:p>
        </p:txBody>
      </p:sp>
    </p:spTree>
    <p:extLst>
      <p:ext uri="{BB962C8B-B14F-4D97-AF65-F5344CB8AC3E}">
        <p14:creationId xmlns:p14="http://schemas.microsoft.com/office/powerpoint/2010/main" val="35271753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Ask </a:t>
            </a:r>
            <a:r>
              <a:rPr lang="en-GB" err="1"/>
              <a:t>Ss</a:t>
            </a:r>
            <a:r>
              <a:rPr lang="en-GB"/>
              <a:t> to go into 6 break out rooms – 5 mins limit. Find out as much as you can about your partner. Each partner introduces their partner to me – class votes for best intro (correct, polite, friendly, interesting info, exciting/funny/unusual fact). 25mins</a:t>
            </a:r>
          </a:p>
        </p:txBody>
      </p:sp>
      <p:sp>
        <p:nvSpPr>
          <p:cNvPr id="4" name="Slide Number Placeholder 3"/>
          <p:cNvSpPr>
            <a:spLocks noGrp="1"/>
          </p:cNvSpPr>
          <p:nvPr>
            <p:ph type="sldNum" sz="quarter" idx="5"/>
          </p:nvPr>
        </p:nvSpPr>
        <p:spPr/>
        <p:txBody>
          <a:bodyPr/>
          <a:lstStyle/>
          <a:p>
            <a:fld id="{13369AD6-FE78-FF43-93CF-C55F4AFE2516}" type="slidenum">
              <a:rPr lang="en-GB" smtClean="0"/>
              <a:t>23</a:t>
            </a:fld>
            <a:endParaRPr lang="en-GB"/>
          </a:p>
        </p:txBody>
      </p:sp>
    </p:spTree>
    <p:extLst>
      <p:ext uri="{BB962C8B-B14F-4D97-AF65-F5344CB8AC3E}">
        <p14:creationId xmlns:p14="http://schemas.microsoft.com/office/powerpoint/2010/main" val="2701067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Round class</a:t>
            </a:r>
          </a:p>
        </p:txBody>
      </p:sp>
      <p:sp>
        <p:nvSpPr>
          <p:cNvPr id="4" name="Slide Number Placeholder 3"/>
          <p:cNvSpPr>
            <a:spLocks noGrp="1"/>
          </p:cNvSpPr>
          <p:nvPr>
            <p:ph type="sldNum" sz="quarter" idx="5"/>
          </p:nvPr>
        </p:nvSpPr>
        <p:spPr/>
        <p:txBody>
          <a:bodyPr/>
          <a:lstStyle/>
          <a:p>
            <a:fld id="{05FFDD11-B3EC-214B-B984-1798BFAD033A}" type="slidenum">
              <a:rPr lang="en-US" smtClean="0"/>
              <a:t>27</a:t>
            </a:fld>
            <a:endParaRPr lang="en-US"/>
          </a:p>
        </p:txBody>
      </p:sp>
    </p:spTree>
    <p:extLst>
      <p:ext uri="{BB962C8B-B14F-4D97-AF65-F5344CB8AC3E}">
        <p14:creationId xmlns:p14="http://schemas.microsoft.com/office/powerpoint/2010/main" val="40897114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4 break out rooms – white board – brainstorm things you wish you knew in English/need to know. Then do the survey individually. 15mins.  https://www.surveymonkey.co.uk/r/ZD722NL   </a:t>
            </a:r>
          </a:p>
          <a:p>
            <a:endParaRPr lang="en-GB"/>
          </a:p>
        </p:txBody>
      </p:sp>
      <p:sp>
        <p:nvSpPr>
          <p:cNvPr id="4" name="Slide Number Placeholder 3"/>
          <p:cNvSpPr>
            <a:spLocks noGrp="1"/>
          </p:cNvSpPr>
          <p:nvPr>
            <p:ph type="sldNum" sz="quarter" idx="5"/>
          </p:nvPr>
        </p:nvSpPr>
        <p:spPr/>
        <p:txBody>
          <a:bodyPr/>
          <a:lstStyle/>
          <a:p>
            <a:fld id="{13369AD6-FE78-FF43-93CF-C55F4AFE2516}" type="slidenum">
              <a:rPr lang="en-GB" smtClean="0"/>
              <a:t>28</a:t>
            </a:fld>
            <a:endParaRPr lang="en-GB"/>
          </a:p>
        </p:txBody>
      </p:sp>
    </p:spTree>
    <p:extLst>
      <p:ext uri="{BB962C8B-B14F-4D97-AF65-F5344CB8AC3E}">
        <p14:creationId xmlns:p14="http://schemas.microsoft.com/office/powerpoint/2010/main" val="39580875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9.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9.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9.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9.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9.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351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2048649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7FD0D-20CA-8E4E-3D20-38CF03ECAAE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CCEA32A-B662-311C-5B9B-D6363D210C78}"/>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88969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286662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4CC10-A951-2F25-B507-B032B2DADE69}"/>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ABB80EA-DE1B-5F6B-B6B8-50C42036E268}"/>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865594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3440184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685753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4123628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26615392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17016867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4178268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40317774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701503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1254242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41204264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16100210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8/5/2024</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717865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8/5/2024</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896461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8/5/2024</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090279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8/5/2024</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860497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8/5/2024</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91386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8/5/2024</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560214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8/5/2024</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934943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8/5/2024</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795178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8/5/2024</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532125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8/5/2024</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1179962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8/5/2024</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4433515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9174040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23294075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2421751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8/5/2024</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410428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8/5/2024</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77735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8/5/2024</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0803302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8/5/2024</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79445822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8/5/2024</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1120177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8/5/2024</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317489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8/5/2024</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89394767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8/5/2024</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58326541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8/5/2024</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203595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8/5/2024</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5221851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8/5/2024</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6399034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screenshot&#10;&#10;Description automatically generated">
            <a:extLst>
              <a:ext uri="{FF2B5EF4-FFF2-40B4-BE49-F238E27FC236}">
                <a16:creationId xmlns:a16="http://schemas.microsoft.com/office/drawing/2014/main" id="{CB666C83-FBE5-ACA6-584C-F45D604FACE1}"/>
              </a:ext>
            </a:extLst>
          </p:cNvPr>
          <p:cNvPicPr>
            <a:picLocks noChangeAspect="1"/>
          </p:cNvPicPr>
          <p:nvPr userDrawn="1"/>
        </p:nvPicPr>
        <p:blipFill>
          <a:blip r:embed="rId2"/>
          <a:stretch>
            <a:fillRect/>
          </a:stretch>
        </p:blipFill>
        <p:spPr>
          <a:xfrm>
            <a:off x="-1" y="-1"/>
            <a:ext cx="9223513" cy="6917635"/>
          </a:xfrm>
          <a:prstGeom prst="rect">
            <a:avLst/>
          </a:prstGeom>
        </p:spPr>
      </p:pic>
    </p:spTree>
    <p:extLst>
      <p:ext uri="{BB962C8B-B14F-4D97-AF65-F5344CB8AC3E}">
        <p14:creationId xmlns:p14="http://schemas.microsoft.com/office/powerpoint/2010/main" val="398388874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screenshot&#10;&#10;Description automatically generated">
            <a:extLst>
              <a:ext uri="{FF2B5EF4-FFF2-40B4-BE49-F238E27FC236}">
                <a16:creationId xmlns:a16="http://schemas.microsoft.com/office/drawing/2014/main" id="{6323031A-1941-C4FF-D8B7-1CEC9639BEF8}"/>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283959387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white, design&#10;&#10;Description automatically generated">
            <a:extLst>
              <a:ext uri="{FF2B5EF4-FFF2-40B4-BE49-F238E27FC236}">
                <a16:creationId xmlns:a16="http://schemas.microsoft.com/office/drawing/2014/main" id="{62833C6B-FB99-2353-061A-3B753BE63B67}"/>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40525212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white, design&#10;&#10;Description automatically generated">
            <a:extLst>
              <a:ext uri="{FF2B5EF4-FFF2-40B4-BE49-F238E27FC236}">
                <a16:creationId xmlns:a16="http://schemas.microsoft.com/office/drawing/2014/main" id="{A6653FF1-05A1-088B-DD83-29E688DDE40C}"/>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35662873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a:extLst>
              <a:ext uri="{FF2B5EF4-FFF2-40B4-BE49-F238E27FC236}">
                <a16:creationId xmlns:a16="http://schemas.microsoft.com/office/drawing/2014/main" id="{A818634A-2EDC-FB89-083F-8502AE59A3D9}"/>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74088254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white background with black text&#10;&#10;Description automatically generated with low confidence">
            <a:extLst>
              <a:ext uri="{FF2B5EF4-FFF2-40B4-BE49-F238E27FC236}">
                <a16:creationId xmlns:a16="http://schemas.microsoft.com/office/drawing/2014/main" id="{B0D9AD90-1BAB-85D1-E23A-8B07C4815913}"/>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5803116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white background with black text&#10;&#10;Description automatically generated with low confidence">
            <a:extLst>
              <a:ext uri="{FF2B5EF4-FFF2-40B4-BE49-F238E27FC236}">
                <a16:creationId xmlns:a16="http://schemas.microsoft.com/office/drawing/2014/main" id="{EDC8067F-B93D-833B-C01E-F66BFEA872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484105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white background with black text&#10;&#10;Description automatically generated with low confidence">
            <a:extLst>
              <a:ext uri="{FF2B5EF4-FFF2-40B4-BE49-F238E27FC236}">
                <a16:creationId xmlns:a16="http://schemas.microsoft.com/office/drawing/2014/main" id="{4BB500ED-8749-05C0-69FF-9116AAF45AB1}"/>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1464724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8.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9.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10.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10.xml"/><Relationship Id="rId1" Type="http://schemas.openxmlformats.org/officeDocument/2006/relationships/slideLayout" Target="../slideLayouts/slideLayout11.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12.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13.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14.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15.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16.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image" Target="../media/image16.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16.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17.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slideLayout" Target="../slideLayouts/slideLayout29.xml"/><Relationship Id="rId1" Type="http://schemas.openxmlformats.org/officeDocument/2006/relationships/slideLayout" Target="../slideLayouts/slideLayout28.xml"/><Relationship Id="rId5" Type="http://schemas.openxmlformats.org/officeDocument/2006/relationships/image" Target="../media/image17.png"/><Relationship Id="rId4"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image" Target="../media/image18.png"/><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theme" Target="../theme/theme18.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49.xml"/><Relationship Id="rId3" Type="http://schemas.openxmlformats.org/officeDocument/2006/relationships/slideLayout" Target="../slideLayouts/slideLayout44.xml"/><Relationship Id="rId7" Type="http://schemas.openxmlformats.org/officeDocument/2006/relationships/slideLayout" Target="../slideLayouts/slideLayout48.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5" Type="http://schemas.openxmlformats.org/officeDocument/2006/relationships/slideLayout" Target="../slideLayouts/slideLayout46.xml"/><Relationship Id="rId4" Type="http://schemas.openxmlformats.org/officeDocument/2006/relationships/slideLayout" Target="../slideLayouts/slideLayout45.xml"/><Relationship Id="rId9" Type="http://schemas.openxmlformats.org/officeDocument/2006/relationships/theme" Target="../theme/theme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262974614"/>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adge&#10;&#10;Description automatically generated with low confidence">
            <a:extLst>
              <a:ext uri="{FF2B5EF4-FFF2-40B4-BE49-F238E27FC236}">
                <a16:creationId xmlns:a16="http://schemas.microsoft.com/office/drawing/2014/main" id="{321E63E8-38CD-D033-DCAF-C35E9D59516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99328627"/>
      </p:ext>
    </p:extLst>
  </p:cSld>
  <p:clrMap bg1="lt1" tx1="dk1" bg2="lt2" tx2="dk2" accent1="accent1" accent2="accent2" accent3="accent3" accent4="accent4" accent5="accent5" accent6="accent6" hlink="hlink" folHlink="folHlink"/>
  <p:sldLayoutIdLst>
    <p:sldLayoutId id="214748364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rochure&#10;&#10;Description automatically generated with low confidence">
            <a:extLst>
              <a:ext uri="{FF2B5EF4-FFF2-40B4-BE49-F238E27FC236}">
                <a16:creationId xmlns:a16="http://schemas.microsoft.com/office/drawing/2014/main" id="{70687FFB-C9C8-95F0-A402-046B0732843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439537101"/>
      </p:ext>
    </p:extLst>
  </p:cSld>
  <p:clrMap bg1="lt1" tx1="dk1" bg2="lt2" tx2="dk2" accent1="accent1" accent2="accent2" accent3="accent3" accent4="accent4" accent5="accent5" accent6="accent6" hlink="hlink" folHlink="folHlink"/>
  <p:sldLayoutIdLst>
    <p:sldLayoutId id="214748376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551FA688-2EBA-93E0-797B-8D53F6900817}"/>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288790940"/>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font&#10;&#10;Description automatically generated">
            <a:extLst>
              <a:ext uri="{FF2B5EF4-FFF2-40B4-BE49-F238E27FC236}">
                <a16:creationId xmlns:a16="http://schemas.microsoft.com/office/drawing/2014/main" id="{D259B7C1-A8D7-F339-5012-17BB3E13611E}"/>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339742971"/>
      </p:ext>
    </p:extLst>
  </p:cSld>
  <p:clrMap bg1="lt1" tx1="dk1" bg2="lt2" tx2="dk2" accent1="accent1" accent2="accent2" accent3="accent3" accent4="accent4" accent5="accent5" accent6="accent6" hlink="hlink" folHlink="folHlink"/>
  <p:sldLayoutIdLst>
    <p:sldLayoutId id="214748376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21761218"/>
      </p:ext>
    </p:extLst>
  </p:cSld>
  <p:clrMap bg1="lt1" tx1="dk1" bg2="lt2" tx2="dk2" accent1="accent1" accent2="accent2" accent3="accent3" accent4="accent4" accent5="accent5" accent6="accent6" hlink="hlink" folHlink="folHlink"/>
  <p:sldLayoutIdLst>
    <p:sldLayoutId id="2147483670" r:id="rId1"/>
    <p:sldLayoutId id="214748367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and white background&#10;&#10;Description automatically generated with low confidence">
            <a:extLst>
              <a:ext uri="{FF2B5EF4-FFF2-40B4-BE49-F238E27FC236}">
                <a16:creationId xmlns:a16="http://schemas.microsoft.com/office/drawing/2014/main" id="{EA17DCD5-2337-493E-15B5-B3D914EFD698}"/>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919443053"/>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ree, cloud, house, sky&#10;&#10;Description automatically generated">
            <a:extLst>
              <a:ext uri="{FF2B5EF4-FFF2-40B4-BE49-F238E27FC236}">
                <a16:creationId xmlns:a16="http://schemas.microsoft.com/office/drawing/2014/main" id="{7D3A0B8D-8F1B-BBD7-763E-306A1918458B}"/>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474841858"/>
      </p:ext>
    </p:extLst>
  </p:cSld>
  <p:clrMap bg1="lt1" tx1="dk1" bg2="lt2" tx2="dk2" accent1="accent1" accent2="accent2" accent3="accent3" accent4="accent4" accent5="accent5" accent6="accent6" hlink="hlink" folHlink="folHlink"/>
  <p:sldLayoutIdLst>
    <p:sldLayoutId id="21474837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cloud, grass, text&#10;&#10;Description automatically generated">
            <a:extLst>
              <a:ext uri="{FF2B5EF4-FFF2-40B4-BE49-F238E27FC236}">
                <a16:creationId xmlns:a16="http://schemas.microsoft.com/office/drawing/2014/main" id="{FD64A1D8-C4BB-C68E-DD4E-12E4B52E658B}"/>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681636072"/>
      </p:ext>
    </p:extLst>
  </p:cSld>
  <p:clrMap bg1="lt1" tx1="dk1" bg2="lt2" tx2="dk2" accent1="accent1" accent2="accent2" accent3="accent3" accent4="accent4" accent5="accent5" accent6="accent6" hlink="hlink" folHlink="folHlink"/>
  <p:sldLayoutIdLst>
    <p:sldLayoutId id="214748375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cloud&#10;&#10;Description automatically generated">
            <a:extLst>
              <a:ext uri="{FF2B5EF4-FFF2-40B4-BE49-F238E27FC236}">
                <a16:creationId xmlns:a16="http://schemas.microsoft.com/office/drawing/2014/main" id="{B6E7C2A9-67AF-B453-A32C-8398FDC3064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506151876"/>
      </p:ext>
    </p:extLst>
  </p:cSld>
  <p:clrMap bg1="lt1" tx1="dk1" bg2="lt2" tx2="dk2" accent1="accent1" accent2="accent2" accent3="accent3" accent4="accent4" accent5="accent5" accent6="accent6" hlink="hlink" folHlink="folHlink"/>
  <p:sldLayoutIdLst>
    <p:sldLayoutId id="214748375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uilding&#10;&#10;Description automatically generated with low confidence">
            <a:extLst>
              <a:ext uri="{FF2B5EF4-FFF2-40B4-BE49-F238E27FC236}">
                <a16:creationId xmlns:a16="http://schemas.microsoft.com/office/drawing/2014/main" id="{EC565704-B489-D021-F781-93D2D4B3EEFE}"/>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078632150"/>
      </p:ext>
    </p:extLst>
  </p:cSld>
  <p:clrMap bg1="lt1" tx1="dk1" bg2="lt2" tx2="dk2" accent1="accent1" accent2="accent2" accent3="accent3" accent4="accent4" accent5="accent5" accent6="accent6" hlink="hlink" folHlink="folHlink"/>
  <p:sldLayoutIdLst>
    <p:sldLayoutId id="214748375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screenshot&#10;&#10;Description automatically generated">
            <a:extLst>
              <a:ext uri="{FF2B5EF4-FFF2-40B4-BE49-F238E27FC236}">
                <a16:creationId xmlns:a16="http://schemas.microsoft.com/office/drawing/2014/main" id="{8C16B6D9-FB9C-49F3-2582-C99E877F12B9}"/>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267377243"/>
      </p:ext>
    </p:extLst>
  </p:cSld>
  <p:clrMap bg1="lt1" tx1="dk1" bg2="lt2" tx2="dk2" accent1="accent1" accent2="accent2" accent3="accent3" accent4="accent4" accent5="accent5" accent6="accent6" hlink="hlink" folHlink="folHlink"/>
  <p:sldLayoutIdLst>
    <p:sldLayoutId id="21474837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text, screenshot, building&#10;&#10;Description automatically generated">
            <a:extLst>
              <a:ext uri="{FF2B5EF4-FFF2-40B4-BE49-F238E27FC236}">
                <a16:creationId xmlns:a16="http://schemas.microsoft.com/office/drawing/2014/main" id="{42885A91-394F-610C-FB99-7E0485978FE1}"/>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394821867"/>
      </p:ext>
    </p:extLst>
  </p:cSld>
  <p:clrMap bg1="lt1" tx1="dk1" bg2="lt2" tx2="dk2" accent1="accent1" accent2="accent2" accent3="accent3" accent4="accent4" accent5="accent5" accent6="accent6" hlink="hlink" folHlink="folHlink"/>
  <p:sldLayoutIdLst>
    <p:sldLayoutId id="21474837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close-up of a building&#10;&#10;Description automatically generated with low confidence">
            <a:extLst>
              <a:ext uri="{FF2B5EF4-FFF2-40B4-BE49-F238E27FC236}">
                <a16:creationId xmlns:a16="http://schemas.microsoft.com/office/drawing/2014/main" id="{80BB21EE-854B-4A5D-4B38-92F4066580F7}"/>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716903093"/>
      </p:ext>
    </p:extLst>
  </p:cSld>
  <p:clrMap bg1="lt1" tx1="dk1" bg2="lt2" tx2="dk2" accent1="accent1" accent2="accent2" accent3="accent3" accent4="accent4" accent5="accent5" accent6="accent6" hlink="hlink" folHlink="folHlink"/>
  <p:sldLayoutIdLst>
    <p:sldLayoutId id="214748376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ky, tree, plant&#10;&#10;Description automatically generated">
            <a:extLst>
              <a:ext uri="{FF2B5EF4-FFF2-40B4-BE49-F238E27FC236}">
                <a16:creationId xmlns:a16="http://schemas.microsoft.com/office/drawing/2014/main" id="{A6CE6DCC-5EFF-0C9E-9F78-1881B15D3240}"/>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107452737"/>
      </p:ext>
    </p:extLst>
  </p:cSld>
  <p:clrMap bg1="lt1" tx1="dk1" bg2="lt2" tx2="dk2" accent1="accent1" accent2="accent2" accent3="accent3" accent4="accent4" accent5="accent5" accent6="accent6" hlink="hlink" folHlink="folHlink"/>
  <p:sldLayoutIdLst>
    <p:sldLayoutId id="21474837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businesscard, design&#10;&#10;Description automatically generated">
            <a:extLst>
              <a:ext uri="{FF2B5EF4-FFF2-40B4-BE49-F238E27FC236}">
                <a16:creationId xmlns:a16="http://schemas.microsoft.com/office/drawing/2014/main" id="{289E7878-B3D1-6FC5-87DB-108CA1BA808E}"/>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251622122"/>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10;&#10;Description automatically generated">
            <a:extLst>
              <a:ext uri="{FF2B5EF4-FFF2-40B4-BE49-F238E27FC236}">
                <a16:creationId xmlns:a16="http://schemas.microsoft.com/office/drawing/2014/main" id="{A6A14B7B-8C7E-6FAF-1CC1-93662CD7B4CB}"/>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65431678"/>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design&#10;&#10;Description automatically generated">
            <a:extLst>
              <a:ext uri="{FF2B5EF4-FFF2-40B4-BE49-F238E27FC236}">
                <a16:creationId xmlns:a16="http://schemas.microsoft.com/office/drawing/2014/main" id="{5C687F51-381C-2C10-F251-1D289F363341}"/>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24443458"/>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9703660"/>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6" r:id="rId3"/>
    <p:sldLayoutId id="2147483747" r:id="rId4"/>
    <p:sldLayoutId id="2147483750" r:id="rId5"/>
    <p:sldLayoutId id="2147483751" r:id="rId6"/>
    <p:sldLayoutId id="2147483748" r:id="rId7"/>
    <p:sldLayoutId id="214748374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hyperlink" Target="mailto:s.bradley@uwtsd.ac.uk" TargetMode="Externa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 Id="rId9" Type="http://schemas.openxmlformats.org/officeDocument/2006/relationships/image" Target="../media/image34.jpeg"/></Relationships>
</file>

<file path=ppt/slides/_rels/slide20.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notesSlide" Target="../notesSlides/notesSlide5.xml"/><Relationship Id="rId1" Type="http://schemas.openxmlformats.org/officeDocument/2006/relationships/slideLayout" Target="../slideLayouts/slideLayout18.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 Id="rId9" Type="http://schemas.openxmlformats.org/officeDocument/2006/relationships/image" Target="../media/image34.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hyperlink" Target="https://www.oxfordlearnersdictionaries.com/definition/english/track_1?q=track" TargetMode="Externa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hyperlink" Target="mailto:Michelle.blease@uwtsd.ac.uk" TargetMode="Externa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hyperlink" Target="https://www.surveymonkey.co.uk/r/ZD722NL" TargetMode="External"/><Relationship Id="rId2" Type="http://schemas.openxmlformats.org/officeDocument/2006/relationships/notesSlide" Target="../notesSlides/notesSlide9.xml"/><Relationship Id="rId1" Type="http://schemas.openxmlformats.org/officeDocument/2006/relationships/slideLayout" Target="../slideLayouts/slideLayout18.xml"/><Relationship Id="rId4" Type="http://schemas.openxmlformats.org/officeDocument/2006/relationships/hyperlink" Target="https://www.surveymonkey.com/analyze/znrb5UnUl9BQnUK2w2hoGciK6diRpIzmcknHYkPkjps_3D?tab_clicked=1"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www.morfalanesurgery.wales.nhs.uk/pages/3354-register-with-us-as-a-new-patient" TargetMode="Externa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s://shop.uwtsd.ac.uk/" TargetMode="Externa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3744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EE76C-41F4-4A96-7D20-B4E0A78D38AB}"/>
              </a:ext>
            </a:extLst>
          </p:cNvPr>
          <p:cNvSpPr>
            <a:spLocks noGrp="1"/>
          </p:cNvSpPr>
          <p:nvPr>
            <p:ph type="title"/>
          </p:nvPr>
        </p:nvSpPr>
        <p:spPr/>
        <p:txBody>
          <a:bodyPr/>
          <a:lstStyle/>
          <a:p>
            <a:br>
              <a:rPr lang="en-GB" b="1" dirty="0"/>
            </a:br>
            <a:br>
              <a:rPr lang="en-GB" b="1" dirty="0"/>
            </a:br>
            <a:r>
              <a:rPr lang="en-GB" sz="3600" b="1" dirty="0"/>
              <a:t>Pre-Sessional Programme</a:t>
            </a:r>
            <a:br>
              <a:rPr lang="en-GB" sz="3600" b="1" dirty="0"/>
            </a:br>
            <a:br>
              <a:rPr lang="en-GB" dirty="0"/>
            </a:br>
            <a:r>
              <a:rPr lang="en-GB" dirty="0"/>
              <a:t>with Stephanie Bradley, Dip. Ed., Dip TEFLA, MA</a:t>
            </a:r>
            <a:br>
              <a:rPr lang="en-GB" dirty="0"/>
            </a:br>
            <a:br>
              <a:rPr lang="en-GB" dirty="0"/>
            </a:br>
            <a:br>
              <a:rPr lang="en-GB" dirty="0"/>
            </a:br>
            <a:r>
              <a:rPr lang="en-GB" dirty="0"/>
              <a:t>5</a:t>
            </a:r>
            <a:r>
              <a:rPr lang="en-GB" baseline="30000" dirty="0"/>
              <a:t>th</a:t>
            </a:r>
            <a:r>
              <a:rPr lang="en-GB" dirty="0"/>
              <a:t> August – 13</a:t>
            </a:r>
            <a:r>
              <a:rPr lang="en-GB" baseline="30000" dirty="0"/>
              <a:t>th</a:t>
            </a:r>
            <a:r>
              <a:rPr lang="en-GB" dirty="0"/>
              <a:t> September 2024</a:t>
            </a:r>
          </a:p>
        </p:txBody>
      </p:sp>
    </p:spTree>
    <p:extLst>
      <p:ext uri="{BB962C8B-B14F-4D97-AF65-F5344CB8AC3E}">
        <p14:creationId xmlns:p14="http://schemas.microsoft.com/office/powerpoint/2010/main" val="436309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ED7AA-853C-22EB-4DFD-02C80A142FCE}"/>
              </a:ext>
            </a:extLst>
          </p:cNvPr>
          <p:cNvSpPr>
            <a:spLocks noGrp="1"/>
          </p:cNvSpPr>
          <p:nvPr>
            <p:ph type="title"/>
          </p:nvPr>
        </p:nvSpPr>
        <p:spPr/>
        <p:txBody>
          <a:bodyPr/>
          <a:lstStyle/>
          <a:p>
            <a:pPr algn="ctr"/>
            <a:br>
              <a:rPr lang="en-GB"/>
            </a:br>
            <a:r>
              <a:rPr lang="en-GB"/>
              <a:t>10 Week Course (12 PSE)</a:t>
            </a:r>
            <a:br>
              <a:rPr lang="en-GB"/>
            </a:br>
            <a:br>
              <a:rPr lang="en-GB"/>
            </a:br>
            <a:r>
              <a:rPr lang="en-GB" b="1"/>
              <a:t>WEEK ONE</a:t>
            </a:r>
            <a:br>
              <a:rPr lang="en-GB" b="1"/>
            </a:br>
            <a:br>
              <a:rPr lang="en-GB" b="1"/>
            </a:br>
            <a:r>
              <a:rPr lang="en-GB" b="1"/>
              <a:t>- </a:t>
            </a:r>
            <a:r>
              <a:rPr lang="en-GB"/>
              <a:t>Course Introduction</a:t>
            </a:r>
            <a:br>
              <a:rPr lang="en-GB"/>
            </a:br>
            <a:r>
              <a:rPr lang="en-GB"/>
              <a:t>- Getting to Know Each Other</a:t>
            </a:r>
            <a:br>
              <a:rPr lang="en-GB"/>
            </a:br>
            <a:r>
              <a:rPr lang="en-GB"/>
              <a:t>- Exploring Teams and Class Apps</a:t>
            </a:r>
            <a:br>
              <a:rPr lang="en-GB"/>
            </a:br>
            <a:r>
              <a:rPr lang="en-GB"/>
              <a:t>- Needs Analysis</a:t>
            </a:r>
          </a:p>
        </p:txBody>
      </p:sp>
    </p:spTree>
    <p:extLst>
      <p:ext uri="{BB962C8B-B14F-4D97-AF65-F5344CB8AC3E}">
        <p14:creationId xmlns:p14="http://schemas.microsoft.com/office/powerpoint/2010/main" val="22584466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29EA7-7342-7A49-B755-8A5CD823666B}"/>
              </a:ext>
            </a:extLst>
          </p:cNvPr>
          <p:cNvSpPr>
            <a:spLocks noGrp="1"/>
          </p:cNvSpPr>
          <p:nvPr>
            <p:ph type="title"/>
          </p:nvPr>
        </p:nvSpPr>
        <p:spPr/>
        <p:txBody>
          <a:bodyPr/>
          <a:lstStyle/>
          <a:p>
            <a:r>
              <a:rPr lang="en-GB" b="1">
                <a:solidFill>
                  <a:srgbClr val="002060"/>
                </a:solidFill>
              </a:rPr>
              <a:t>Course Etiquette</a:t>
            </a:r>
          </a:p>
        </p:txBody>
      </p:sp>
      <p:sp>
        <p:nvSpPr>
          <p:cNvPr id="3" name="Content Placeholder 2">
            <a:extLst>
              <a:ext uri="{FF2B5EF4-FFF2-40B4-BE49-F238E27FC236}">
                <a16:creationId xmlns:a16="http://schemas.microsoft.com/office/drawing/2014/main" id="{227F75B8-2B0C-A34A-833B-9A4DDE3EBCA4}"/>
              </a:ext>
            </a:extLst>
          </p:cNvPr>
          <p:cNvSpPr>
            <a:spLocks noGrp="1"/>
          </p:cNvSpPr>
          <p:nvPr>
            <p:ph idx="1"/>
          </p:nvPr>
        </p:nvSpPr>
        <p:spPr>
          <a:xfrm>
            <a:off x="628650" y="1114425"/>
            <a:ext cx="7886700" cy="5062538"/>
          </a:xfrm>
        </p:spPr>
        <p:txBody>
          <a:bodyPr>
            <a:normAutofit lnSpcReduction="10000"/>
          </a:bodyPr>
          <a:lstStyle/>
          <a:p>
            <a:r>
              <a:rPr lang="en-GB" dirty="0"/>
              <a:t>Complete all self-study tasks on time.</a:t>
            </a:r>
          </a:p>
          <a:p>
            <a:r>
              <a:rPr lang="en-GB" dirty="0"/>
              <a:t>Come to all sessions with your device, paper and pen, coursebooks.</a:t>
            </a:r>
          </a:p>
          <a:p>
            <a:r>
              <a:rPr lang="en-GB" dirty="0"/>
              <a:t>Be punctual.</a:t>
            </a:r>
          </a:p>
          <a:p>
            <a:r>
              <a:rPr lang="en-GB" dirty="0"/>
              <a:t>Be considerate of others at all times - in class and in accommodation.</a:t>
            </a:r>
          </a:p>
          <a:p>
            <a:r>
              <a:rPr lang="en-GB" dirty="0"/>
              <a:t>Participate (ask and answer questions) </a:t>
            </a:r>
          </a:p>
          <a:p>
            <a:r>
              <a:rPr lang="en-GB" dirty="0"/>
              <a:t>Listen to others (we learn from one another)</a:t>
            </a:r>
          </a:p>
          <a:p>
            <a:r>
              <a:rPr lang="en-GB" dirty="0"/>
              <a:t>Have fun! (you get out what you put in!)</a:t>
            </a:r>
          </a:p>
          <a:p>
            <a:r>
              <a:rPr lang="en-GB" dirty="0"/>
              <a:t>Communicate (let your tutor know 24 hours in advance if you need to be absent from a session)</a:t>
            </a:r>
          </a:p>
        </p:txBody>
      </p:sp>
    </p:spTree>
    <p:extLst>
      <p:ext uri="{BB962C8B-B14F-4D97-AF65-F5344CB8AC3E}">
        <p14:creationId xmlns:p14="http://schemas.microsoft.com/office/powerpoint/2010/main" val="3372743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additive="base">
                                        <p:cTn id="2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 calcmode="lin" valueType="num">
                                      <p:cBhvr additive="base">
                                        <p:cTn id="3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 calcmode="lin" valueType="num">
                                      <p:cBhvr additive="base">
                                        <p:cTn id="4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3">
                                            <p:txEl>
                                              <p:pRg st="6" end="6"/>
                                            </p:txEl>
                                          </p:spTgt>
                                        </p:tgtEl>
                                        <p:attrNameLst>
                                          <p:attrName>style.visibility</p:attrName>
                                        </p:attrNameLst>
                                      </p:cBhvr>
                                      <p:to>
                                        <p:strVal val="visible"/>
                                      </p:to>
                                    </p:set>
                                    <p:animEffect transition="in" filter="fade">
                                      <p:cBhvr>
                                        <p:cTn id="46" dur="1000"/>
                                        <p:tgtEl>
                                          <p:spTgt spid="3">
                                            <p:txEl>
                                              <p:pRg st="6" end="6"/>
                                            </p:txEl>
                                          </p:spTgt>
                                        </p:tgtEl>
                                      </p:cBhvr>
                                    </p:animEffect>
                                    <p:anim calcmode="lin" valueType="num">
                                      <p:cBhvr>
                                        <p:cTn id="4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3">
                                            <p:txEl>
                                              <p:pRg st="7" end="7"/>
                                            </p:txEl>
                                          </p:spTgt>
                                        </p:tgtEl>
                                        <p:attrNameLst>
                                          <p:attrName>style.visibility</p:attrName>
                                        </p:attrNameLst>
                                      </p:cBhvr>
                                      <p:to>
                                        <p:strVal val="visible"/>
                                      </p:to>
                                    </p:set>
                                    <p:animEffect transition="in" filter="fade">
                                      <p:cBhvr>
                                        <p:cTn id="53" dur="1000"/>
                                        <p:tgtEl>
                                          <p:spTgt spid="3">
                                            <p:txEl>
                                              <p:pRg st="7" end="7"/>
                                            </p:txEl>
                                          </p:spTgt>
                                        </p:tgtEl>
                                      </p:cBhvr>
                                    </p:animEffect>
                                    <p:anim calcmode="lin" valueType="num">
                                      <p:cBhvr>
                                        <p:cTn id="54"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82486-FD08-293D-4C67-4ED231CA58A1}"/>
              </a:ext>
            </a:extLst>
          </p:cNvPr>
          <p:cNvSpPr>
            <a:spLocks noGrp="1"/>
          </p:cNvSpPr>
          <p:nvPr>
            <p:ph type="title"/>
          </p:nvPr>
        </p:nvSpPr>
        <p:spPr/>
        <p:txBody>
          <a:bodyPr/>
          <a:lstStyle/>
          <a:p>
            <a:r>
              <a:rPr lang="en-GB" b="1">
                <a:solidFill>
                  <a:srgbClr val="002060"/>
                </a:solidFill>
              </a:rPr>
              <a:t>Aims</a:t>
            </a:r>
          </a:p>
        </p:txBody>
      </p:sp>
      <p:sp>
        <p:nvSpPr>
          <p:cNvPr id="3" name="Content Placeholder 2">
            <a:extLst>
              <a:ext uri="{FF2B5EF4-FFF2-40B4-BE49-F238E27FC236}">
                <a16:creationId xmlns:a16="http://schemas.microsoft.com/office/drawing/2014/main" id="{316C4641-5D7B-E8D1-58C0-AC98F8DD60A3}"/>
              </a:ext>
            </a:extLst>
          </p:cNvPr>
          <p:cNvSpPr>
            <a:spLocks noGrp="1"/>
          </p:cNvSpPr>
          <p:nvPr>
            <p:ph idx="1"/>
          </p:nvPr>
        </p:nvSpPr>
        <p:spPr>
          <a:xfrm>
            <a:off x="628650" y="1304925"/>
            <a:ext cx="7886700" cy="4872038"/>
          </a:xfrm>
        </p:spPr>
        <p:txBody>
          <a:bodyPr/>
          <a:lstStyle/>
          <a:p>
            <a:pPr marL="0" indent="0">
              <a:buNone/>
            </a:pPr>
            <a:r>
              <a:rPr lang="en-GB"/>
              <a:t>Today we will:</a:t>
            </a:r>
          </a:p>
          <a:p>
            <a:r>
              <a:rPr lang="en-GB"/>
              <a:t>1. Get to know each other</a:t>
            </a:r>
          </a:p>
          <a:p>
            <a:r>
              <a:rPr lang="en-GB"/>
              <a:t>2. Find out about your learning needs</a:t>
            </a:r>
          </a:p>
          <a:p>
            <a:r>
              <a:rPr lang="en-GB"/>
              <a:t>3. Find out about the course</a:t>
            </a:r>
          </a:p>
          <a:p>
            <a:r>
              <a:rPr lang="en-GB"/>
              <a:t>4. Understand the course assessment</a:t>
            </a:r>
          </a:p>
          <a:p>
            <a:r>
              <a:rPr lang="en-GB"/>
              <a:t>5. Understand how to access any online course materials.</a:t>
            </a:r>
          </a:p>
          <a:p>
            <a:r>
              <a:rPr lang="en-GB"/>
              <a:t>6. Find out about life on campus (including IT)</a:t>
            </a:r>
          </a:p>
          <a:p>
            <a:endParaRPr lang="en-GB"/>
          </a:p>
        </p:txBody>
      </p:sp>
    </p:spTree>
    <p:extLst>
      <p:ext uri="{BB962C8B-B14F-4D97-AF65-F5344CB8AC3E}">
        <p14:creationId xmlns:p14="http://schemas.microsoft.com/office/powerpoint/2010/main" val="17093395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5B0B8-F1E5-8E12-B73B-0C3E8FC0903B}"/>
              </a:ext>
            </a:extLst>
          </p:cNvPr>
          <p:cNvSpPr>
            <a:spLocks noGrp="1"/>
          </p:cNvSpPr>
          <p:nvPr>
            <p:ph type="title"/>
          </p:nvPr>
        </p:nvSpPr>
        <p:spPr/>
        <p:txBody>
          <a:bodyPr/>
          <a:lstStyle/>
          <a:p>
            <a:br>
              <a:rPr lang="en-GB"/>
            </a:br>
            <a:br>
              <a:rPr lang="en-GB"/>
            </a:br>
            <a:r>
              <a:rPr lang="en-GB"/>
              <a:t>WEEK ONE</a:t>
            </a:r>
            <a:br>
              <a:rPr lang="en-GB"/>
            </a:br>
            <a:br>
              <a:rPr lang="en-GB"/>
            </a:br>
            <a:br>
              <a:rPr lang="en-GB"/>
            </a:br>
            <a:r>
              <a:rPr lang="en-GB"/>
              <a:t>Day One</a:t>
            </a:r>
            <a:br>
              <a:rPr lang="en-GB"/>
            </a:br>
            <a:br>
              <a:rPr lang="en-GB"/>
            </a:br>
            <a:br>
              <a:rPr lang="en-GB"/>
            </a:br>
            <a:r>
              <a:rPr lang="en-GB"/>
              <a:t>Session One</a:t>
            </a:r>
          </a:p>
        </p:txBody>
      </p:sp>
      <p:sp>
        <p:nvSpPr>
          <p:cNvPr id="3" name="Text Placeholder 2">
            <a:extLst>
              <a:ext uri="{FF2B5EF4-FFF2-40B4-BE49-F238E27FC236}">
                <a16:creationId xmlns:a16="http://schemas.microsoft.com/office/drawing/2014/main" id="{E59E4643-C805-F4EA-EA41-6D9CE5CD232F}"/>
              </a:ext>
            </a:extLst>
          </p:cNvPr>
          <p:cNvSpPr>
            <a:spLocks noGrp="1"/>
          </p:cNvSpPr>
          <p:nvPr>
            <p:ph type="body" sz="quarter" idx="10"/>
          </p:nvPr>
        </p:nvSpPr>
        <p:spPr/>
        <p:txBody>
          <a:bodyPr/>
          <a:lstStyle/>
          <a:p>
            <a:endParaRPr lang="en-GB"/>
          </a:p>
          <a:p>
            <a:endParaRPr lang="en-GB"/>
          </a:p>
          <a:p>
            <a:endParaRPr lang="en-GB"/>
          </a:p>
          <a:p>
            <a:pPr marL="342900" indent="-342900">
              <a:buFont typeface="Arial" panose="020B0604020202020204" pitchFamily="34" charset="0"/>
              <a:buChar char="•"/>
            </a:pPr>
            <a:r>
              <a:rPr lang="en-GB"/>
              <a:t>Induction</a:t>
            </a:r>
          </a:p>
          <a:p>
            <a:pPr marL="342900" indent="-342900">
              <a:buFont typeface="Arial" panose="020B0604020202020204" pitchFamily="34" charset="0"/>
              <a:buChar char="•"/>
            </a:pPr>
            <a:r>
              <a:rPr lang="en-GB"/>
              <a:t>Tour of Campus</a:t>
            </a:r>
          </a:p>
          <a:p>
            <a:pPr marL="342900" indent="-342900">
              <a:buFont typeface="Arial" panose="020B0604020202020204" pitchFamily="34" charset="0"/>
              <a:buChar char="•"/>
            </a:pPr>
            <a:r>
              <a:rPr lang="en-GB"/>
              <a:t>Introduction to the Course</a:t>
            </a:r>
          </a:p>
          <a:p>
            <a:pPr marL="342900" indent="-342900">
              <a:buFont typeface="Arial" panose="020B0604020202020204" pitchFamily="34" charset="0"/>
              <a:buChar char="•"/>
            </a:pPr>
            <a:r>
              <a:rPr lang="en-GB"/>
              <a:t>Getting to Know Each Other</a:t>
            </a:r>
          </a:p>
        </p:txBody>
      </p:sp>
    </p:spTree>
    <p:extLst>
      <p:ext uri="{BB962C8B-B14F-4D97-AF65-F5344CB8AC3E}">
        <p14:creationId xmlns:p14="http://schemas.microsoft.com/office/powerpoint/2010/main" val="1377350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CB032-67E8-E17B-6ABF-FDDC8AF623CD}"/>
              </a:ext>
            </a:extLst>
          </p:cNvPr>
          <p:cNvSpPr>
            <a:spLocks noGrp="1"/>
          </p:cNvSpPr>
          <p:nvPr>
            <p:ph type="title"/>
          </p:nvPr>
        </p:nvSpPr>
        <p:spPr/>
        <p:txBody>
          <a:bodyPr/>
          <a:lstStyle/>
          <a:p>
            <a:r>
              <a:rPr lang="en-GB" b="1">
                <a:solidFill>
                  <a:srgbClr val="002060"/>
                </a:solidFill>
              </a:rPr>
              <a:t>About This Course</a:t>
            </a:r>
          </a:p>
        </p:txBody>
      </p:sp>
      <p:sp>
        <p:nvSpPr>
          <p:cNvPr id="3" name="Content Placeholder 2">
            <a:extLst>
              <a:ext uri="{FF2B5EF4-FFF2-40B4-BE49-F238E27FC236}">
                <a16:creationId xmlns:a16="http://schemas.microsoft.com/office/drawing/2014/main" id="{8091433B-7781-C3E7-80D6-9300B31EC7A2}"/>
              </a:ext>
            </a:extLst>
          </p:cNvPr>
          <p:cNvSpPr>
            <a:spLocks noGrp="1"/>
          </p:cNvSpPr>
          <p:nvPr>
            <p:ph idx="1"/>
          </p:nvPr>
        </p:nvSpPr>
        <p:spPr>
          <a:xfrm>
            <a:off x="628650" y="1104900"/>
            <a:ext cx="7886700" cy="5072063"/>
          </a:xfrm>
        </p:spPr>
        <p:txBody>
          <a:bodyPr/>
          <a:lstStyle/>
          <a:p>
            <a:r>
              <a:rPr lang="en-GB" dirty="0"/>
              <a:t>20 hours every week plus individual study time.</a:t>
            </a:r>
          </a:p>
          <a:p>
            <a:r>
              <a:rPr lang="en-GB" dirty="0"/>
              <a:t>Mondays – Wednesdays 10:00 – 12:00 &amp; 13:30-15:30 </a:t>
            </a:r>
          </a:p>
          <a:p>
            <a:r>
              <a:rPr lang="en-GB" dirty="0"/>
              <a:t>Thursdays 10:00 - 13:00 &amp; 14:30 - 16:30</a:t>
            </a:r>
          </a:p>
          <a:p>
            <a:r>
              <a:rPr lang="en-GB" dirty="0"/>
              <a:t>Fridays 10:00 - 13:00</a:t>
            </a:r>
          </a:p>
          <a:p>
            <a:r>
              <a:rPr lang="en-GB" dirty="0"/>
              <a:t>Classroom T&amp;L 14. </a:t>
            </a:r>
          </a:p>
          <a:p>
            <a:r>
              <a:rPr lang="en-GB" dirty="0"/>
              <a:t>You will need: a mobile device for accessing learning apps, and paper notebook and pen.</a:t>
            </a:r>
          </a:p>
          <a:p>
            <a:pPr>
              <a:buFontTx/>
              <a:buChar char="-"/>
            </a:pPr>
            <a:r>
              <a:rPr lang="en-GB" dirty="0"/>
              <a:t>Access to the </a:t>
            </a:r>
            <a:r>
              <a:rPr lang="en-GB" dirty="0" err="1"/>
              <a:t>Skillful</a:t>
            </a:r>
            <a:r>
              <a:rPr lang="en-GB" dirty="0"/>
              <a:t> 3 e-books and workbooks.</a:t>
            </a:r>
          </a:p>
          <a:p>
            <a:pPr>
              <a:buFontTx/>
              <a:buChar char="-"/>
            </a:pPr>
            <a:r>
              <a:rPr lang="en-GB" dirty="0" err="1"/>
              <a:t>Skillful</a:t>
            </a:r>
            <a:r>
              <a:rPr lang="en-GB" dirty="0"/>
              <a:t> 3 R&amp;W &amp; S&amp;L coursebooks.</a:t>
            </a:r>
          </a:p>
        </p:txBody>
      </p:sp>
    </p:spTree>
    <p:extLst>
      <p:ext uri="{BB962C8B-B14F-4D97-AF65-F5344CB8AC3E}">
        <p14:creationId xmlns:p14="http://schemas.microsoft.com/office/powerpoint/2010/main" val="3507348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1000"/>
                                        <p:tgtEl>
                                          <p:spTgt spid="3">
                                            <p:txEl>
                                              <p:pRg st="4" end="4"/>
                                            </p:txEl>
                                          </p:spTgt>
                                        </p:tgtEl>
                                      </p:cBhvr>
                                    </p:animEffect>
                                    <p:anim calcmode="lin" valueType="num">
                                      <p:cBhvr>
                                        <p:cTn id="3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additive="base">
                                        <p:cTn id="3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3">
                                            <p:txEl>
                                              <p:pRg st="6" end="6"/>
                                            </p:txEl>
                                          </p:spTgt>
                                        </p:tgtEl>
                                        <p:attrNameLst>
                                          <p:attrName>style.visibility</p:attrName>
                                        </p:attrNameLst>
                                      </p:cBhvr>
                                      <p:to>
                                        <p:strVal val="visible"/>
                                      </p:to>
                                    </p:set>
                                    <p:animEffect transition="in" filter="fade">
                                      <p:cBhvr>
                                        <p:cTn id="45" dur="1000"/>
                                        <p:tgtEl>
                                          <p:spTgt spid="3">
                                            <p:txEl>
                                              <p:pRg st="6" end="6"/>
                                            </p:txEl>
                                          </p:spTgt>
                                        </p:tgtEl>
                                      </p:cBhvr>
                                    </p:animEffect>
                                    <p:anim calcmode="lin" valueType="num">
                                      <p:cBhvr>
                                        <p:cTn id="4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fade">
                                      <p:cBhvr>
                                        <p:cTn id="52" dur="1000"/>
                                        <p:tgtEl>
                                          <p:spTgt spid="3">
                                            <p:txEl>
                                              <p:pRg st="7" end="7"/>
                                            </p:txEl>
                                          </p:spTgt>
                                        </p:tgtEl>
                                      </p:cBhvr>
                                    </p:animEffect>
                                    <p:anim calcmode="lin" valueType="num">
                                      <p:cBhvr>
                                        <p:cTn id="5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F4A10-6E9D-5F5C-3756-B3CE9868F8D1}"/>
              </a:ext>
            </a:extLst>
          </p:cNvPr>
          <p:cNvSpPr>
            <a:spLocks noGrp="1"/>
          </p:cNvSpPr>
          <p:nvPr>
            <p:ph type="title"/>
          </p:nvPr>
        </p:nvSpPr>
        <p:spPr>
          <a:xfrm>
            <a:off x="628650" y="365126"/>
            <a:ext cx="7886700" cy="578772"/>
          </a:xfrm>
        </p:spPr>
        <p:txBody>
          <a:bodyPr/>
          <a:lstStyle/>
          <a:p>
            <a:r>
              <a:rPr lang="en-GB" b="1" dirty="0">
                <a:solidFill>
                  <a:srgbClr val="002060"/>
                </a:solidFill>
              </a:rPr>
              <a:t>Class Rules</a:t>
            </a:r>
          </a:p>
        </p:txBody>
      </p:sp>
      <p:sp>
        <p:nvSpPr>
          <p:cNvPr id="3" name="Content Placeholder 2">
            <a:extLst>
              <a:ext uri="{FF2B5EF4-FFF2-40B4-BE49-F238E27FC236}">
                <a16:creationId xmlns:a16="http://schemas.microsoft.com/office/drawing/2014/main" id="{B235D67C-81FC-69A8-7CB0-32BD15E83A05}"/>
              </a:ext>
            </a:extLst>
          </p:cNvPr>
          <p:cNvSpPr>
            <a:spLocks noGrp="1"/>
          </p:cNvSpPr>
          <p:nvPr>
            <p:ph idx="1"/>
          </p:nvPr>
        </p:nvSpPr>
        <p:spPr>
          <a:xfrm>
            <a:off x="628650" y="943899"/>
            <a:ext cx="7886700" cy="1302774"/>
          </a:xfrm>
        </p:spPr>
        <p:txBody>
          <a:bodyPr/>
          <a:lstStyle/>
          <a:p>
            <a:pPr>
              <a:buFont typeface="Wingdings" panose="05000000000000000000" pitchFamily="2" charset="2"/>
              <a:buChar char="§"/>
            </a:pPr>
            <a:r>
              <a:rPr lang="en-GB" dirty="0"/>
              <a:t>Switch off your mobile phone in class unless the lecturer requests you use it for an activity.</a:t>
            </a:r>
          </a:p>
          <a:p>
            <a:pPr>
              <a:buFont typeface="Wingdings" panose="05000000000000000000" pitchFamily="2" charset="2"/>
              <a:buChar char="§"/>
            </a:pPr>
            <a:r>
              <a:rPr lang="en-GB" dirty="0"/>
              <a:t>DO NOT use Co-Pilot, Chat GPT, </a:t>
            </a:r>
            <a:r>
              <a:rPr lang="en-GB" dirty="0" err="1"/>
              <a:t>Wechat</a:t>
            </a:r>
            <a:r>
              <a:rPr lang="en-GB" dirty="0"/>
              <a:t> or any other electronic help. This is an assessed course.</a:t>
            </a:r>
          </a:p>
          <a:p>
            <a:pPr>
              <a:buFont typeface="Wingdings" panose="05000000000000000000" pitchFamily="2" charset="2"/>
              <a:buChar char="§"/>
            </a:pPr>
            <a:r>
              <a:rPr lang="en-GB" dirty="0"/>
              <a:t>Do all the self-study tasks. These will be set each day.</a:t>
            </a:r>
          </a:p>
          <a:p>
            <a:pPr>
              <a:buFont typeface="Wingdings" panose="05000000000000000000" pitchFamily="2" charset="2"/>
              <a:buChar char="§"/>
            </a:pPr>
            <a:r>
              <a:rPr lang="en-GB" dirty="0"/>
              <a:t>This course is taught using the Communicative Approach. This means there will sometimes be small group speaking activities. You must participate in all activities – this is part of the course assessment.</a:t>
            </a:r>
          </a:p>
          <a:p>
            <a:pPr>
              <a:buFont typeface="Wingdings" panose="05000000000000000000" pitchFamily="2" charset="2"/>
              <a:buChar char="§"/>
            </a:pPr>
            <a:r>
              <a:rPr lang="en-GB" dirty="0"/>
              <a:t>You must attend all sessions.</a:t>
            </a:r>
          </a:p>
          <a:p>
            <a:pPr>
              <a:buFont typeface="Wingdings" panose="05000000000000000000" pitchFamily="2" charset="2"/>
              <a:buChar char="§"/>
            </a:pPr>
            <a:endParaRPr lang="en-GB" dirty="0"/>
          </a:p>
        </p:txBody>
      </p:sp>
    </p:spTree>
    <p:extLst>
      <p:ext uri="{BB962C8B-B14F-4D97-AF65-F5344CB8AC3E}">
        <p14:creationId xmlns:p14="http://schemas.microsoft.com/office/powerpoint/2010/main" val="3458112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additive="base">
                                        <p:cTn id="2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 calcmode="lin" valueType="num">
                                      <p:cBhvr additive="base">
                                        <p:cTn id="3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15455-1197-987D-1762-488DA289A5CC}"/>
              </a:ext>
            </a:extLst>
          </p:cNvPr>
          <p:cNvSpPr>
            <a:spLocks noGrp="1"/>
          </p:cNvSpPr>
          <p:nvPr>
            <p:ph type="title"/>
          </p:nvPr>
        </p:nvSpPr>
        <p:spPr/>
        <p:txBody>
          <a:bodyPr/>
          <a:lstStyle/>
          <a:p>
            <a:r>
              <a:rPr lang="en-GB"/>
              <a:t>Course Assessment</a:t>
            </a:r>
          </a:p>
        </p:txBody>
      </p:sp>
      <p:sp>
        <p:nvSpPr>
          <p:cNvPr id="3" name="Content Placeholder 2">
            <a:extLst>
              <a:ext uri="{FF2B5EF4-FFF2-40B4-BE49-F238E27FC236}">
                <a16:creationId xmlns:a16="http://schemas.microsoft.com/office/drawing/2014/main" id="{7416CFF4-A63F-7226-01B2-0A6200DE304C}"/>
              </a:ext>
            </a:extLst>
          </p:cNvPr>
          <p:cNvSpPr>
            <a:spLocks noGrp="1"/>
          </p:cNvSpPr>
          <p:nvPr>
            <p:ph idx="1"/>
          </p:nvPr>
        </p:nvSpPr>
        <p:spPr/>
        <p:txBody>
          <a:bodyPr/>
          <a:lstStyle/>
          <a:p>
            <a:pPr marL="0" indent="0">
              <a:buNone/>
            </a:pPr>
            <a:r>
              <a:rPr lang="en-GB" dirty="0"/>
              <a:t>1) </a:t>
            </a:r>
            <a:r>
              <a:rPr lang="en-GB" dirty="0">
                <a:solidFill>
                  <a:srgbClr val="0070C0"/>
                </a:solidFill>
              </a:rPr>
              <a:t>Continuous Assessment</a:t>
            </a:r>
          </a:p>
          <a:p>
            <a:r>
              <a:rPr lang="en-GB" dirty="0"/>
              <a:t>This includes scores for </a:t>
            </a:r>
            <a:r>
              <a:rPr lang="en-GB" b="1" dirty="0"/>
              <a:t>attendance</a:t>
            </a:r>
            <a:r>
              <a:rPr lang="en-GB" dirty="0"/>
              <a:t>, </a:t>
            </a:r>
            <a:r>
              <a:rPr lang="en-GB" b="1" dirty="0"/>
              <a:t>participation</a:t>
            </a:r>
            <a:r>
              <a:rPr lang="en-GB" dirty="0"/>
              <a:t>, and </a:t>
            </a:r>
            <a:r>
              <a:rPr lang="en-GB" b="1" dirty="0"/>
              <a:t>self-study</a:t>
            </a:r>
            <a:r>
              <a:rPr lang="en-GB" dirty="0"/>
              <a:t>.</a:t>
            </a:r>
          </a:p>
          <a:p>
            <a:pPr marL="0" indent="0">
              <a:buNone/>
            </a:pPr>
            <a:r>
              <a:rPr lang="en-GB" dirty="0"/>
              <a:t>2) </a:t>
            </a:r>
            <a:r>
              <a:rPr lang="en-GB" dirty="0">
                <a:solidFill>
                  <a:srgbClr val="0070C0"/>
                </a:solidFill>
              </a:rPr>
              <a:t>Portfolio</a:t>
            </a:r>
          </a:p>
          <a:p>
            <a:r>
              <a:rPr lang="en-GB" dirty="0"/>
              <a:t>We will discuss this later in the course. </a:t>
            </a:r>
          </a:p>
          <a:p>
            <a:r>
              <a:rPr lang="en-GB" dirty="0"/>
              <a:t>A portfolio is a folder containing the best of your </a:t>
            </a:r>
            <a:r>
              <a:rPr lang="en-GB" b="1" dirty="0"/>
              <a:t>speaking, listening, reading</a:t>
            </a:r>
            <a:r>
              <a:rPr lang="en-GB" dirty="0"/>
              <a:t> and </a:t>
            </a:r>
            <a:r>
              <a:rPr lang="en-GB" b="1" dirty="0"/>
              <a:t>writing</a:t>
            </a:r>
            <a:r>
              <a:rPr lang="en-GB" dirty="0"/>
              <a:t> skill work, produced during the course.</a:t>
            </a:r>
          </a:p>
        </p:txBody>
      </p:sp>
    </p:spTree>
    <p:extLst>
      <p:ext uri="{BB962C8B-B14F-4D97-AF65-F5344CB8AC3E}">
        <p14:creationId xmlns:p14="http://schemas.microsoft.com/office/powerpoint/2010/main" val="917476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barn(inVertical)">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barn(inVertical)">
                                      <p:cBhvr>
                                        <p:cTn id="3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F8C7E-F078-DA93-6986-0B270241089C}"/>
              </a:ext>
            </a:extLst>
          </p:cNvPr>
          <p:cNvSpPr>
            <a:spLocks noGrp="1"/>
          </p:cNvSpPr>
          <p:nvPr>
            <p:ph type="title"/>
          </p:nvPr>
        </p:nvSpPr>
        <p:spPr/>
        <p:txBody>
          <a:bodyPr/>
          <a:lstStyle/>
          <a:p>
            <a:r>
              <a:rPr lang="en-GB" b="1">
                <a:solidFill>
                  <a:srgbClr val="002060"/>
                </a:solidFill>
              </a:rPr>
              <a:t>Participation </a:t>
            </a:r>
          </a:p>
        </p:txBody>
      </p:sp>
      <p:sp>
        <p:nvSpPr>
          <p:cNvPr id="3" name="Content Placeholder 2">
            <a:extLst>
              <a:ext uri="{FF2B5EF4-FFF2-40B4-BE49-F238E27FC236}">
                <a16:creationId xmlns:a16="http://schemas.microsoft.com/office/drawing/2014/main" id="{B6519E29-E98B-187D-A52E-377641D49F20}"/>
              </a:ext>
            </a:extLst>
          </p:cNvPr>
          <p:cNvSpPr>
            <a:spLocks noGrp="1"/>
          </p:cNvSpPr>
          <p:nvPr>
            <p:ph idx="1"/>
          </p:nvPr>
        </p:nvSpPr>
        <p:spPr>
          <a:xfrm>
            <a:off x="628650" y="1283110"/>
            <a:ext cx="7886700" cy="4893853"/>
          </a:xfrm>
        </p:spPr>
        <p:txBody>
          <a:bodyPr/>
          <a:lstStyle/>
          <a:p>
            <a:r>
              <a:rPr lang="en-GB"/>
              <a:t>Active participation is required at all times.</a:t>
            </a:r>
          </a:p>
          <a:p>
            <a:r>
              <a:rPr lang="en-GB"/>
              <a:t>Students who do not do the coursebook activities and who do not speak in class have not participated.</a:t>
            </a:r>
          </a:p>
          <a:p>
            <a:r>
              <a:rPr lang="en-GB"/>
              <a:t>If you have to miss a class, you must inform your lecturer by email in advance of the class.</a:t>
            </a:r>
          </a:p>
          <a:p>
            <a:pPr marL="0" indent="0">
              <a:buNone/>
            </a:pPr>
            <a:endParaRPr lang="en-GB"/>
          </a:p>
          <a:p>
            <a:r>
              <a:rPr lang="en-GB" b="1">
                <a:solidFill>
                  <a:srgbClr val="002060"/>
                </a:solidFill>
              </a:rPr>
              <a:t>Students who do not participate will not pass this course.</a:t>
            </a:r>
          </a:p>
          <a:p>
            <a:endParaRPr lang="en-GB"/>
          </a:p>
        </p:txBody>
      </p:sp>
    </p:spTree>
    <p:extLst>
      <p:ext uri="{BB962C8B-B14F-4D97-AF65-F5344CB8AC3E}">
        <p14:creationId xmlns:p14="http://schemas.microsoft.com/office/powerpoint/2010/main" val="3096365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88BC0-77FC-218C-4FD3-72F7F33BBE66}"/>
              </a:ext>
            </a:extLst>
          </p:cNvPr>
          <p:cNvSpPr>
            <a:spLocks noGrp="1"/>
          </p:cNvSpPr>
          <p:nvPr>
            <p:ph type="title"/>
          </p:nvPr>
        </p:nvSpPr>
        <p:spPr/>
        <p:txBody>
          <a:bodyPr/>
          <a:lstStyle/>
          <a:p>
            <a:r>
              <a:rPr lang="en-GB" b="1" dirty="0">
                <a:solidFill>
                  <a:schemeClr val="accent1"/>
                </a:solidFill>
              </a:rPr>
              <a:t>Introduce yourself</a:t>
            </a:r>
          </a:p>
        </p:txBody>
      </p:sp>
      <p:sp>
        <p:nvSpPr>
          <p:cNvPr id="3" name="Content Placeholder 2">
            <a:extLst>
              <a:ext uri="{FF2B5EF4-FFF2-40B4-BE49-F238E27FC236}">
                <a16:creationId xmlns:a16="http://schemas.microsoft.com/office/drawing/2014/main" id="{15972F90-E74C-3842-5F9B-9388681CD37D}"/>
              </a:ext>
            </a:extLst>
          </p:cNvPr>
          <p:cNvSpPr>
            <a:spLocks noGrp="1"/>
          </p:cNvSpPr>
          <p:nvPr>
            <p:ph idx="1"/>
          </p:nvPr>
        </p:nvSpPr>
        <p:spPr>
          <a:xfrm>
            <a:off x="628650" y="1101214"/>
            <a:ext cx="7886700" cy="5075750"/>
          </a:xfrm>
        </p:spPr>
        <p:txBody>
          <a:bodyPr/>
          <a:lstStyle/>
          <a:p>
            <a:r>
              <a:rPr lang="en-GB" dirty="0"/>
              <a:t>Catch the ball!</a:t>
            </a:r>
          </a:p>
          <a:p>
            <a:endParaRPr lang="en-GB" dirty="0"/>
          </a:p>
          <a:p>
            <a:r>
              <a:rPr lang="en-GB" dirty="0"/>
              <a:t>Give the name you want us to call you in class.</a:t>
            </a:r>
          </a:p>
          <a:p>
            <a:endParaRPr lang="en-GB" dirty="0"/>
          </a:p>
          <a:p>
            <a:r>
              <a:rPr lang="en-GB" dirty="0"/>
              <a:t>Add one interest or hobby</a:t>
            </a:r>
          </a:p>
          <a:p>
            <a:endParaRPr lang="en-GB" dirty="0"/>
          </a:p>
          <a:p>
            <a:r>
              <a:rPr lang="en-GB" dirty="0"/>
              <a:t>Add your major/first degree</a:t>
            </a:r>
          </a:p>
          <a:p>
            <a:endParaRPr lang="en-GB" dirty="0"/>
          </a:p>
          <a:p>
            <a:r>
              <a:rPr lang="en-GB" dirty="0"/>
              <a:t>What you applied to study at UWTSD</a:t>
            </a:r>
          </a:p>
        </p:txBody>
      </p:sp>
    </p:spTree>
    <p:extLst>
      <p:ext uri="{BB962C8B-B14F-4D97-AF65-F5344CB8AC3E}">
        <p14:creationId xmlns:p14="http://schemas.microsoft.com/office/powerpoint/2010/main" val="154805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fade">
                                      <p:cBhvr>
                                        <p:cTn id="18" dur="1000"/>
                                        <p:tgtEl>
                                          <p:spTgt spid="3">
                                            <p:txEl>
                                              <p:pRg st="4" end="4"/>
                                            </p:txEl>
                                          </p:spTgt>
                                        </p:tgtEl>
                                      </p:cBhvr>
                                    </p:animEffect>
                                    <p:anim calcmode="lin" valueType="num">
                                      <p:cBhvr>
                                        <p:cTn id="1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1000"/>
                                        <p:tgtEl>
                                          <p:spTgt spid="3">
                                            <p:txEl>
                                              <p:pRg st="6" end="6"/>
                                            </p:txEl>
                                          </p:spTgt>
                                        </p:tgtEl>
                                      </p:cBhvr>
                                    </p:animEffect>
                                    <p:anim calcmode="lin" valueType="num">
                                      <p:cBhvr>
                                        <p:cTn id="2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1000"/>
                                        <p:tgtEl>
                                          <p:spTgt spid="3">
                                            <p:txEl>
                                              <p:pRg st="8" end="8"/>
                                            </p:txEl>
                                          </p:spTgt>
                                        </p:tgtEl>
                                      </p:cBhvr>
                                    </p:animEffect>
                                    <p:anim calcmode="lin" valueType="num">
                                      <p:cBhvr>
                                        <p:cTn id="3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F68A1-7E4D-894D-9BD3-CF37A85C9FD8}"/>
              </a:ext>
            </a:extLst>
          </p:cNvPr>
          <p:cNvSpPr>
            <a:spLocks noGrp="1"/>
          </p:cNvSpPr>
          <p:nvPr>
            <p:ph type="title"/>
          </p:nvPr>
        </p:nvSpPr>
        <p:spPr/>
        <p:txBody>
          <a:bodyPr/>
          <a:lstStyle/>
          <a:p>
            <a:r>
              <a:rPr lang="en-GB" b="1">
                <a:solidFill>
                  <a:srgbClr val="002060"/>
                </a:solidFill>
              </a:rPr>
              <a:t>Course  Books</a:t>
            </a:r>
          </a:p>
        </p:txBody>
      </p:sp>
      <p:sp>
        <p:nvSpPr>
          <p:cNvPr id="3" name="Content Placeholder 2">
            <a:extLst>
              <a:ext uri="{FF2B5EF4-FFF2-40B4-BE49-F238E27FC236}">
                <a16:creationId xmlns:a16="http://schemas.microsoft.com/office/drawing/2014/main" id="{43B6EF81-2223-3B4B-AD31-1F985AE7264B}"/>
              </a:ext>
            </a:extLst>
          </p:cNvPr>
          <p:cNvSpPr>
            <a:spLocks noGrp="1"/>
          </p:cNvSpPr>
          <p:nvPr>
            <p:ph idx="1"/>
          </p:nvPr>
        </p:nvSpPr>
        <p:spPr>
          <a:xfrm>
            <a:off x="628650" y="952500"/>
            <a:ext cx="7886700" cy="5224463"/>
          </a:xfrm>
        </p:spPr>
        <p:txBody>
          <a:bodyPr>
            <a:normAutofit lnSpcReduction="10000"/>
          </a:bodyPr>
          <a:lstStyle/>
          <a:p>
            <a:endParaRPr lang="en-GB"/>
          </a:p>
          <a:p>
            <a:pPr marL="0" indent="0">
              <a:buNone/>
            </a:pPr>
            <a:r>
              <a:rPr lang="en-GB"/>
              <a:t>Speaking and Listening: </a:t>
            </a:r>
            <a:r>
              <a:rPr lang="en-GB" i="1"/>
              <a:t>Skilful</a:t>
            </a:r>
            <a:r>
              <a:rPr lang="en-GB"/>
              <a:t> level 3</a:t>
            </a:r>
          </a:p>
          <a:p>
            <a:pPr marL="0" indent="0">
              <a:buNone/>
            </a:pPr>
            <a:endParaRPr lang="en-GB"/>
          </a:p>
          <a:p>
            <a:pPr marL="0" indent="0">
              <a:buNone/>
            </a:pPr>
            <a:r>
              <a:rPr lang="en-GB"/>
              <a:t>Reading and Writing: </a:t>
            </a:r>
            <a:r>
              <a:rPr lang="en-GB" i="1"/>
              <a:t>Skilful</a:t>
            </a:r>
            <a:r>
              <a:rPr lang="en-GB"/>
              <a:t> level 3</a:t>
            </a:r>
          </a:p>
          <a:p>
            <a:pPr marL="0" indent="0">
              <a:buNone/>
            </a:pPr>
            <a:endParaRPr lang="en-GB"/>
          </a:p>
          <a:p>
            <a:pPr marL="0" indent="0">
              <a:buNone/>
            </a:pPr>
            <a:r>
              <a:rPr lang="en-GB"/>
              <a:t>NB: To access your e-books:</a:t>
            </a:r>
          </a:p>
          <a:p>
            <a:pPr marL="0" indent="0">
              <a:buNone/>
            </a:pPr>
            <a:r>
              <a:rPr lang="en-GB"/>
              <a:t>Use the codes to activate your coursebooks. </a:t>
            </a:r>
          </a:p>
          <a:p>
            <a:pPr marL="0" indent="0">
              <a:buNone/>
            </a:pPr>
            <a:r>
              <a:rPr lang="en-GB"/>
              <a:t>Use your university email address and write your password in the front of your book.</a:t>
            </a:r>
          </a:p>
          <a:p>
            <a:pPr marL="0" indent="0">
              <a:buNone/>
            </a:pPr>
            <a:r>
              <a:rPr lang="en-GB"/>
              <a:t>Use the class code to access the workbooks for self-study.</a:t>
            </a:r>
          </a:p>
        </p:txBody>
      </p:sp>
    </p:spTree>
    <p:extLst>
      <p:ext uri="{BB962C8B-B14F-4D97-AF65-F5344CB8AC3E}">
        <p14:creationId xmlns:p14="http://schemas.microsoft.com/office/powerpoint/2010/main" val="22425215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80709-B20E-38BF-F6BE-B82D76DCC6E0}"/>
              </a:ext>
            </a:extLst>
          </p:cNvPr>
          <p:cNvSpPr>
            <a:spLocks noGrp="1"/>
          </p:cNvSpPr>
          <p:nvPr>
            <p:ph type="title"/>
          </p:nvPr>
        </p:nvSpPr>
        <p:spPr/>
        <p:txBody>
          <a:bodyPr/>
          <a:lstStyle/>
          <a:p>
            <a:r>
              <a:rPr lang="en-GB" b="1">
                <a:solidFill>
                  <a:srgbClr val="002060"/>
                </a:solidFill>
              </a:rPr>
              <a:t>Course Materials</a:t>
            </a:r>
          </a:p>
        </p:txBody>
      </p:sp>
      <p:sp>
        <p:nvSpPr>
          <p:cNvPr id="3" name="Content Placeholder 2">
            <a:extLst>
              <a:ext uri="{FF2B5EF4-FFF2-40B4-BE49-F238E27FC236}">
                <a16:creationId xmlns:a16="http://schemas.microsoft.com/office/drawing/2014/main" id="{B53A23AB-621F-7634-C5A2-E1136C9C9680}"/>
              </a:ext>
            </a:extLst>
          </p:cNvPr>
          <p:cNvSpPr>
            <a:spLocks noGrp="1"/>
          </p:cNvSpPr>
          <p:nvPr>
            <p:ph idx="1"/>
          </p:nvPr>
        </p:nvSpPr>
        <p:spPr>
          <a:xfrm>
            <a:off x="628650" y="1276350"/>
            <a:ext cx="7886700" cy="4900613"/>
          </a:xfrm>
        </p:spPr>
        <p:txBody>
          <a:bodyPr/>
          <a:lstStyle/>
          <a:p>
            <a:r>
              <a:rPr lang="en-GB"/>
              <a:t>The coursebooks you have access to are:</a:t>
            </a:r>
          </a:p>
          <a:p>
            <a:pPr marL="0" indent="0">
              <a:buNone/>
            </a:pPr>
            <a:r>
              <a:rPr lang="en-GB"/>
              <a:t>Skilful 3 – Speaking and Listening student’s book</a:t>
            </a:r>
          </a:p>
          <a:p>
            <a:pPr marL="0" indent="0">
              <a:buNone/>
            </a:pPr>
            <a:r>
              <a:rPr lang="en-GB"/>
              <a:t>Skilful 3 – Reading and Writing student’s book</a:t>
            </a:r>
          </a:p>
          <a:p>
            <a:pPr marL="0" indent="0">
              <a:buNone/>
            </a:pPr>
            <a:endParaRPr lang="en-GB"/>
          </a:p>
          <a:p>
            <a:r>
              <a:rPr lang="en-GB"/>
              <a:t>The e-books you have access to are:</a:t>
            </a:r>
          </a:p>
          <a:p>
            <a:pPr>
              <a:buFontTx/>
              <a:buChar char="-"/>
            </a:pPr>
            <a:r>
              <a:rPr lang="en-GB"/>
              <a:t>Skilful 3 – Speaking and Listening student’s book</a:t>
            </a:r>
          </a:p>
          <a:p>
            <a:pPr>
              <a:buFontTx/>
              <a:buChar char="-"/>
            </a:pPr>
            <a:r>
              <a:rPr lang="en-GB"/>
              <a:t>Skilful 3 – Speaking and Listening workbook</a:t>
            </a:r>
          </a:p>
          <a:p>
            <a:pPr>
              <a:buFontTx/>
              <a:buChar char="-"/>
            </a:pPr>
            <a:r>
              <a:rPr lang="en-GB"/>
              <a:t>Skilful 3 – Reading and Writing student’s book</a:t>
            </a:r>
          </a:p>
          <a:p>
            <a:pPr>
              <a:buFontTx/>
              <a:buChar char="-"/>
            </a:pPr>
            <a:r>
              <a:rPr lang="en-GB"/>
              <a:t>Skilful 3 – Reading and Writing workbook</a:t>
            </a:r>
          </a:p>
          <a:p>
            <a:endParaRPr lang="en-GB"/>
          </a:p>
        </p:txBody>
      </p:sp>
    </p:spTree>
    <p:extLst>
      <p:ext uri="{BB962C8B-B14F-4D97-AF65-F5344CB8AC3E}">
        <p14:creationId xmlns:p14="http://schemas.microsoft.com/office/powerpoint/2010/main" val="2852123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697CE-256B-7A51-C586-A7CC84E204B7}"/>
              </a:ext>
            </a:extLst>
          </p:cNvPr>
          <p:cNvSpPr>
            <a:spLocks noGrp="1"/>
          </p:cNvSpPr>
          <p:nvPr>
            <p:ph type="title"/>
          </p:nvPr>
        </p:nvSpPr>
        <p:spPr>
          <a:xfrm>
            <a:off x="628650" y="365126"/>
            <a:ext cx="7886700" cy="726256"/>
          </a:xfrm>
        </p:spPr>
        <p:txBody>
          <a:bodyPr/>
          <a:lstStyle/>
          <a:p>
            <a:r>
              <a:rPr lang="en-GB" b="1" dirty="0">
                <a:solidFill>
                  <a:schemeClr val="tx2"/>
                </a:solidFill>
              </a:rPr>
              <a:t>Coursebooks</a:t>
            </a:r>
          </a:p>
        </p:txBody>
      </p:sp>
      <p:sp>
        <p:nvSpPr>
          <p:cNvPr id="3" name="Content Placeholder 2">
            <a:extLst>
              <a:ext uri="{FF2B5EF4-FFF2-40B4-BE49-F238E27FC236}">
                <a16:creationId xmlns:a16="http://schemas.microsoft.com/office/drawing/2014/main" id="{BE6AF344-3FA4-1750-E0D3-7A7B2F5B87B4}"/>
              </a:ext>
            </a:extLst>
          </p:cNvPr>
          <p:cNvSpPr>
            <a:spLocks noGrp="1"/>
          </p:cNvSpPr>
          <p:nvPr>
            <p:ph idx="1"/>
          </p:nvPr>
        </p:nvSpPr>
        <p:spPr>
          <a:xfrm>
            <a:off x="628650" y="1179871"/>
            <a:ext cx="7886700" cy="4997092"/>
          </a:xfrm>
        </p:spPr>
        <p:txBody>
          <a:bodyPr/>
          <a:lstStyle/>
          <a:p>
            <a:r>
              <a:rPr lang="en-GB" dirty="0"/>
              <a:t>Scratch off the code at the front of the S&amp;L book.</a:t>
            </a:r>
          </a:p>
          <a:p>
            <a:r>
              <a:rPr lang="en-GB" dirty="0"/>
              <a:t>Use your email and create a password to join the e-book.</a:t>
            </a:r>
          </a:p>
          <a:p>
            <a:r>
              <a:rPr lang="en-GB" b="1" dirty="0">
                <a:solidFill>
                  <a:srgbClr val="FF0000"/>
                </a:solidFill>
              </a:rPr>
              <a:t>Write down your password.</a:t>
            </a:r>
          </a:p>
          <a:p>
            <a:r>
              <a:rPr lang="en-GB" dirty="0"/>
              <a:t>Read pages 6-7.</a:t>
            </a:r>
          </a:p>
          <a:p>
            <a:endParaRPr lang="en-GB" dirty="0"/>
          </a:p>
          <a:p>
            <a:r>
              <a:rPr lang="en-GB" dirty="0"/>
              <a:t>Now do the same for the R&amp;W book.</a:t>
            </a:r>
          </a:p>
          <a:p>
            <a:r>
              <a:rPr lang="en-GB" dirty="0"/>
              <a:t> Read pages 6-7. What is the same and what is different about this book and the S&amp;L book?</a:t>
            </a:r>
          </a:p>
        </p:txBody>
      </p:sp>
    </p:spTree>
    <p:extLst>
      <p:ext uri="{BB962C8B-B14F-4D97-AF65-F5344CB8AC3E}">
        <p14:creationId xmlns:p14="http://schemas.microsoft.com/office/powerpoint/2010/main" val="3172914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1000"/>
                                        <p:tgtEl>
                                          <p:spTgt spid="3">
                                            <p:txEl>
                                              <p:pRg st="2" end="2"/>
                                            </p:txEl>
                                          </p:spTgt>
                                        </p:tgtEl>
                                      </p:cBhvr>
                                    </p:animEffect>
                                    <p:anim calcmode="lin" valueType="num">
                                      <p:cBhvr>
                                        <p:cTn id="21"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226D6-3C4E-E8E8-D8B9-D55308EEEA78}"/>
              </a:ext>
            </a:extLst>
          </p:cNvPr>
          <p:cNvSpPr>
            <a:spLocks noGrp="1"/>
          </p:cNvSpPr>
          <p:nvPr>
            <p:ph type="title"/>
          </p:nvPr>
        </p:nvSpPr>
        <p:spPr/>
        <p:txBody>
          <a:bodyPr/>
          <a:lstStyle/>
          <a:p>
            <a:r>
              <a:rPr lang="en-GB" b="1" dirty="0">
                <a:solidFill>
                  <a:schemeClr val="accent1"/>
                </a:solidFill>
              </a:rPr>
              <a:t>R&amp;W book code</a:t>
            </a:r>
          </a:p>
        </p:txBody>
      </p:sp>
      <p:pic>
        <p:nvPicPr>
          <p:cNvPr id="5" name="Content Placeholder 4" descr="A white tablet with a screen showing a student's information&#10;&#10;Description automatically generated">
            <a:extLst>
              <a:ext uri="{FF2B5EF4-FFF2-40B4-BE49-F238E27FC236}">
                <a16:creationId xmlns:a16="http://schemas.microsoft.com/office/drawing/2014/main" id="{E0B46E11-544D-85A4-2614-0740E383B760}"/>
              </a:ext>
            </a:extLst>
          </p:cNvPr>
          <p:cNvPicPr>
            <a:picLocks noGrp="1" noChangeAspect="1"/>
          </p:cNvPicPr>
          <p:nvPr>
            <p:ph idx="1"/>
          </p:nvPr>
        </p:nvPicPr>
        <p:blipFill>
          <a:blip r:embed="rId2"/>
          <a:stretch>
            <a:fillRect/>
          </a:stretch>
        </p:blipFill>
        <p:spPr>
          <a:xfrm>
            <a:off x="628650" y="1253331"/>
            <a:ext cx="7803933" cy="4351338"/>
          </a:xfrm>
        </p:spPr>
      </p:pic>
    </p:spTree>
    <p:extLst>
      <p:ext uri="{BB962C8B-B14F-4D97-AF65-F5344CB8AC3E}">
        <p14:creationId xmlns:p14="http://schemas.microsoft.com/office/powerpoint/2010/main" val="29513461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A962C-ADA9-6D64-BF26-4E938D321E0D}"/>
              </a:ext>
            </a:extLst>
          </p:cNvPr>
          <p:cNvSpPr>
            <a:spLocks noGrp="1"/>
          </p:cNvSpPr>
          <p:nvPr>
            <p:ph type="title"/>
          </p:nvPr>
        </p:nvSpPr>
        <p:spPr/>
        <p:txBody>
          <a:bodyPr/>
          <a:lstStyle/>
          <a:p>
            <a:r>
              <a:rPr lang="en-GB" b="1" dirty="0">
                <a:solidFill>
                  <a:schemeClr val="accent1"/>
                </a:solidFill>
              </a:rPr>
              <a:t>S&amp;L book code</a:t>
            </a:r>
          </a:p>
        </p:txBody>
      </p:sp>
      <p:pic>
        <p:nvPicPr>
          <p:cNvPr id="5" name="Content Placeholder 4" descr="A white tablet with a screen showing a screen&#10;&#10;Description automatically generated">
            <a:extLst>
              <a:ext uri="{FF2B5EF4-FFF2-40B4-BE49-F238E27FC236}">
                <a16:creationId xmlns:a16="http://schemas.microsoft.com/office/drawing/2014/main" id="{2AF81D5B-101F-E7AF-57CB-2A50148B1FF1}"/>
              </a:ext>
            </a:extLst>
          </p:cNvPr>
          <p:cNvPicPr>
            <a:picLocks noGrp="1" noChangeAspect="1"/>
          </p:cNvPicPr>
          <p:nvPr>
            <p:ph idx="1"/>
          </p:nvPr>
        </p:nvPicPr>
        <p:blipFill>
          <a:blip r:embed="rId2"/>
          <a:stretch>
            <a:fillRect/>
          </a:stretch>
        </p:blipFill>
        <p:spPr>
          <a:xfrm>
            <a:off x="628650" y="963561"/>
            <a:ext cx="7886700" cy="5011697"/>
          </a:xfrm>
        </p:spPr>
      </p:pic>
    </p:spTree>
    <p:extLst>
      <p:ext uri="{BB962C8B-B14F-4D97-AF65-F5344CB8AC3E}">
        <p14:creationId xmlns:p14="http://schemas.microsoft.com/office/powerpoint/2010/main" val="32635575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D2C33-DBFA-6F48-80EC-7DBF7C0E2E00}"/>
              </a:ext>
            </a:extLst>
          </p:cNvPr>
          <p:cNvSpPr>
            <a:spLocks noGrp="1"/>
          </p:cNvSpPr>
          <p:nvPr>
            <p:ph type="title"/>
          </p:nvPr>
        </p:nvSpPr>
        <p:spPr/>
        <p:txBody>
          <a:bodyPr/>
          <a:lstStyle/>
          <a:p>
            <a:r>
              <a:rPr lang="en-GB" b="1">
                <a:solidFill>
                  <a:srgbClr val="002060"/>
                </a:solidFill>
              </a:rPr>
              <a:t>Any Problems?</a:t>
            </a:r>
          </a:p>
        </p:txBody>
      </p:sp>
      <p:sp>
        <p:nvSpPr>
          <p:cNvPr id="3" name="Content Placeholder 2">
            <a:extLst>
              <a:ext uri="{FF2B5EF4-FFF2-40B4-BE49-F238E27FC236}">
                <a16:creationId xmlns:a16="http://schemas.microsoft.com/office/drawing/2014/main" id="{3A812F57-482C-BB3C-C395-11B0CE64A9C5}"/>
              </a:ext>
            </a:extLst>
          </p:cNvPr>
          <p:cNvSpPr>
            <a:spLocks noGrp="1"/>
          </p:cNvSpPr>
          <p:nvPr>
            <p:ph idx="1"/>
          </p:nvPr>
        </p:nvSpPr>
        <p:spPr>
          <a:xfrm>
            <a:off x="628650" y="1524000"/>
            <a:ext cx="7886700" cy="4652963"/>
          </a:xfrm>
        </p:spPr>
        <p:txBody>
          <a:bodyPr/>
          <a:lstStyle/>
          <a:p>
            <a:r>
              <a:rPr lang="en-GB"/>
              <a:t>Please tell me by the end of today if you cannot open your e-books or</a:t>
            </a:r>
          </a:p>
          <a:p>
            <a:r>
              <a:rPr lang="en-GB"/>
              <a:t>If you have any other technical issues.</a:t>
            </a:r>
          </a:p>
          <a:p>
            <a:endParaRPr lang="en-GB"/>
          </a:p>
          <a:p>
            <a:pPr marL="0" indent="0">
              <a:buNone/>
            </a:pPr>
            <a:r>
              <a:rPr lang="en-GB" b="1"/>
              <a:t>Ways to Communicate with me outside class</a:t>
            </a:r>
            <a:r>
              <a:rPr lang="en-GB"/>
              <a:t>:</a:t>
            </a:r>
          </a:p>
          <a:p>
            <a:r>
              <a:rPr lang="en-GB"/>
              <a:t>Send me a message on Teams.</a:t>
            </a:r>
          </a:p>
          <a:p>
            <a:r>
              <a:rPr lang="en-GB"/>
              <a:t>Send me an email </a:t>
            </a:r>
            <a:r>
              <a:rPr lang="en-GB">
                <a:hlinkClick r:id="rId2"/>
              </a:rPr>
              <a:t>s.bradley@uwtsd.ac.uk</a:t>
            </a:r>
            <a:r>
              <a:rPr lang="en-GB"/>
              <a:t> </a:t>
            </a:r>
          </a:p>
          <a:p>
            <a:endParaRPr lang="en-GB"/>
          </a:p>
        </p:txBody>
      </p:sp>
    </p:spTree>
    <p:extLst>
      <p:ext uri="{BB962C8B-B14F-4D97-AF65-F5344CB8AC3E}">
        <p14:creationId xmlns:p14="http://schemas.microsoft.com/office/powerpoint/2010/main" val="37251142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B9273-2AE8-81EA-58B4-553A5052C7E3}"/>
              </a:ext>
            </a:extLst>
          </p:cNvPr>
          <p:cNvSpPr>
            <a:spLocks noGrp="1"/>
          </p:cNvSpPr>
          <p:nvPr>
            <p:ph type="title"/>
          </p:nvPr>
        </p:nvSpPr>
        <p:spPr/>
        <p:txBody>
          <a:bodyPr/>
          <a:lstStyle/>
          <a:p>
            <a:r>
              <a:rPr lang="en-GB" b="1">
                <a:solidFill>
                  <a:srgbClr val="002060"/>
                </a:solidFill>
              </a:rPr>
              <a:t>Session Aim</a:t>
            </a:r>
          </a:p>
        </p:txBody>
      </p:sp>
      <p:sp>
        <p:nvSpPr>
          <p:cNvPr id="5" name="Content Placeholder 4">
            <a:extLst>
              <a:ext uri="{FF2B5EF4-FFF2-40B4-BE49-F238E27FC236}">
                <a16:creationId xmlns:a16="http://schemas.microsoft.com/office/drawing/2014/main" id="{05EF1A7E-C455-B86A-DE02-B0AC3C865D0C}"/>
              </a:ext>
            </a:extLst>
          </p:cNvPr>
          <p:cNvSpPr>
            <a:spLocks noGrp="1"/>
          </p:cNvSpPr>
          <p:nvPr>
            <p:ph idx="1"/>
          </p:nvPr>
        </p:nvSpPr>
        <p:spPr/>
        <p:txBody>
          <a:bodyPr/>
          <a:lstStyle/>
          <a:p>
            <a:pPr marL="0" indent="0">
              <a:buNone/>
            </a:pPr>
            <a:r>
              <a:rPr lang="en-GB" sz="3200" b="1">
                <a:solidFill>
                  <a:srgbClr val="002060"/>
                </a:solidFill>
              </a:rPr>
              <a:t>Speaking and Listening</a:t>
            </a:r>
          </a:p>
          <a:p>
            <a:pPr marL="0" indent="0">
              <a:buNone/>
            </a:pPr>
            <a:endParaRPr lang="en-GB" sz="3200" b="1">
              <a:solidFill>
                <a:srgbClr val="002060"/>
              </a:solidFill>
            </a:endParaRPr>
          </a:p>
          <a:p>
            <a:pPr marL="0" indent="0">
              <a:buNone/>
            </a:pPr>
            <a:r>
              <a:rPr lang="en-GB" sz="3200">
                <a:solidFill>
                  <a:srgbClr val="002060"/>
                </a:solidFill>
              </a:rPr>
              <a:t>Find out your lecturer, find out about your classmates.</a:t>
            </a:r>
          </a:p>
          <a:p>
            <a:pPr marL="0" indent="0">
              <a:buNone/>
            </a:pPr>
            <a:r>
              <a:rPr lang="en-GB" sz="3200">
                <a:solidFill>
                  <a:srgbClr val="002060"/>
                </a:solidFill>
              </a:rPr>
              <a:t>Tell us about yourself.</a:t>
            </a:r>
          </a:p>
        </p:txBody>
      </p:sp>
    </p:spTree>
    <p:extLst>
      <p:ext uri="{BB962C8B-B14F-4D97-AF65-F5344CB8AC3E}">
        <p14:creationId xmlns:p14="http://schemas.microsoft.com/office/powerpoint/2010/main" val="35133707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a:solidFill>
                  <a:srgbClr val="002060"/>
                </a:solidFill>
              </a:rPr>
              <a:t>Find out more…</a:t>
            </a:r>
          </a:p>
        </p:txBody>
      </p:sp>
      <p:pic>
        <p:nvPicPr>
          <p:cNvPr id="5" name="Content Placeholder 4">
            <a:extLst>
              <a:ext uri="{FF2B5EF4-FFF2-40B4-BE49-F238E27FC236}">
                <a16:creationId xmlns:a16="http://schemas.microsoft.com/office/drawing/2014/main" id="{CAB660AD-7F46-CE4C-836F-A0272B5A4DE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1520" y="1228868"/>
            <a:ext cx="2341033" cy="1755775"/>
          </a:xfrm>
        </p:spPr>
      </p:pic>
      <p:pic>
        <p:nvPicPr>
          <p:cNvPr id="7" name="Picture 6">
            <a:extLst>
              <a:ext uri="{FF2B5EF4-FFF2-40B4-BE49-F238E27FC236}">
                <a16:creationId xmlns:a16="http://schemas.microsoft.com/office/drawing/2014/main" id="{7E852FF4-E07B-EC40-BAD4-BF43E52914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4557" y="3009296"/>
            <a:ext cx="6502400" cy="2552700"/>
          </a:xfrm>
          <a:prstGeom prst="rect">
            <a:avLst/>
          </a:prstGeom>
        </p:spPr>
      </p:pic>
      <p:pic>
        <p:nvPicPr>
          <p:cNvPr id="9" name="Picture 8">
            <a:extLst>
              <a:ext uri="{FF2B5EF4-FFF2-40B4-BE49-F238E27FC236}">
                <a16:creationId xmlns:a16="http://schemas.microsoft.com/office/drawing/2014/main" id="{C69BA2D4-1ACF-3340-A4C4-9B37F5B2AA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6430874" y="3116726"/>
            <a:ext cx="2756926" cy="2067694"/>
          </a:xfrm>
          <a:prstGeom prst="rect">
            <a:avLst/>
          </a:prstGeom>
        </p:spPr>
      </p:pic>
      <p:pic>
        <p:nvPicPr>
          <p:cNvPr id="11" name="Picture 10">
            <a:extLst>
              <a:ext uri="{FF2B5EF4-FFF2-40B4-BE49-F238E27FC236}">
                <a16:creationId xmlns:a16="http://schemas.microsoft.com/office/drawing/2014/main" id="{79DCA360-5490-5241-A17B-BCB4CE20081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67944" y="1333468"/>
            <a:ext cx="2798068" cy="2095672"/>
          </a:xfrm>
          <a:prstGeom prst="rect">
            <a:avLst/>
          </a:prstGeom>
        </p:spPr>
      </p:pic>
      <p:pic>
        <p:nvPicPr>
          <p:cNvPr id="13" name="Picture 12">
            <a:extLst>
              <a:ext uri="{FF2B5EF4-FFF2-40B4-BE49-F238E27FC236}">
                <a16:creationId xmlns:a16="http://schemas.microsoft.com/office/drawing/2014/main" id="{A533BE81-6B3E-834F-8DFA-78191EAE2E4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42724" y="1278142"/>
            <a:ext cx="1375048" cy="1718810"/>
          </a:xfrm>
          <a:prstGeom prst="rect">
            <a:avLst/>
          </a:prstGeom>
        </p:spPr>
      </p:pic>
      <p:pic>
        <p:nvPicPr>
          <p:cNvPr id="15" name="Picture 14">
            <a:extLst>
              <a:ext uri="{FF2B5EF4-FFF2-40B4-BE49-F238E27FC236}">
                <a16:creationId xmlns:a16="http://schemas.microsoft.com/office/drawing/2014/main" id="{4BC4B9DC-C941-7B48-B5CC-25243E6E449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16024" y="3429140"/>
            <a:ext cx="2843808" cy="2132856"/>
          </a:xfrm>
          <a:prstGeom prst="rect">
            <a:avLst/>
          </a:prstGeom>
        </p:spPr>
      </p:pic>
      <p:pic>
        <p:nvPicPr>
          <p:cNvPr id="17" name="Picture 16">
            <a:extLst>
              <a:ext uri="{FF2B5EF4-FFF2-40B4-BE49-F238E27FC236}">
                <a16:creationId xmlns:a16="http://schemas.microsoft.com/office/drawing/2014/main" id="{DDDA8382-D4DF-7645-98F4-1AC3C7AA77B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50367" y="835610"/>
            <a:ext cx="2560797" cy="1924174"/>
          </a:xfrm>
          <a:prstGeom prst="rect">
            <a:avLst/>
          </a:prstGeom>
        </p:spPr>
      </p:pic>
    </p:spTree>
    <p:extLst>
      <p:ext uri="{BB962C8B-B14F-4D97-AF65-F5344CB8AC3E}">
        <p14:creationId xmlns:p14="http://schemas.microsoft.com/office/powerpoint/2010/main" val="19474632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a:t>Find out more…</a:t>
            </a:r>
          </a:p>
        </p:txBody>
      </p:sp>
      <p:pic>
        <p:nvPicPr>
          <p:cNvPr id="5" name="Content Placeholder 4">
            <a:extLst>
              <a:ext uri="{FF2B5EF4-FFF2-40B4-BE49-F238E27FC236}">
                <a16:creationId xmlns:a16="http://schemas.microsoft.com/office/drawing/2014/main" id="{CAB660AD-7F46-CE4C-836F-A0272B5A4DE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1520" y="1228868"/>
            <a:ext cx="2341033" cy="1755775"/>
          </a:xfrm>
        </p:spPr>
      </p:pic>
      <p:pic>
        <p:nvPicPr>
          <p:cNvPr id="7" name="Picture 6">
            <a:extLst>
              <a:ext uri="{FF2B5EF4-FFF2-40B4-BE49-F238E27FC236}">
                <a16:creationId xmlns:a16="http://schemas.microsoft.com/office/drawing/2014/main" id="{7E852FF4-E07B-EC40-BAD4-BF43E52914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4557" y="3009296"/>
            <a:ext cx="6502400" cy="2552700"/>
          </a:xfrm>
          <a:prstGeom prst="rect">
            <a:avLst/>
          </a:prstGeom>
        </p:spPr>
      </p:pic>
      <p:pic>
        <p:nvPicPr>
          <p:cNvPr id="9" name="Picture 8">
            <a:extLst>
              <a:ext uri="{FF2B5EF4-FFF2-40B4-BE49-F238E27FC236}">
                <a16:creationId xmlns:a16="http://schemas.microsoft.com/office/drawing/2014/main" id="{C69BA2D4-1ACF-3340-A4C4-9B37F5B2AA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6468517" y="3152718"/>
            <a:ext cx="2756926" cy="2067694"/>
          </a:xfrm>
          <a:prstGeom prst="rect">
            <a:avLst/>
          </a:prstGeom>
        </p:spPr>
      </p:pic>
      <p:pic>
        <p:nvPicPr>
          <p:cNvPr id="11" name="Picture 10">
            <a:extLst>
              <a:ext uri="{FF2B5EF4-FFF2-40B4-BE49-F238E27FC236}">
                <a16:creationId xmlns:a16="http://schemas.microsoft.com/office/drawing/2014/main" id="{79DCA360-5490-5241-A17B-BCB4CE20081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67944" y="1333468"/>
            <a:ext cx="2798068" cy="2095672"/>
          </a:xfrm>
          <a:prstGeom prst="rect">
            <a:avLst/>
          </a:prstGeom>
        </p:spPr>
      </p:pic>
      <p:pic>
        <p:nvPicPr>
          <p:cNvPr id="13" name="Picture 12">
            <a:extLst>
              <a:ext uri="{FF2B5EF4-FFF2-40B4-BE49-F238E27FC236}">
                <a16:creationId xmlns:a16="http://schemas.microsoft.com/office/drawing/2014/main" id="{A533BE81-6B3E-834F-8DFA-78191EAE2E4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42724" y="1278142"/>
            <a:ext cx="1375048" cy="1718810"/>
          </a:xfrm>
          <a:prstGeom prst="rect">
            <a:avLst/>
          </a:prstGeom>
        </p:spPr>
      </p:pic>
      <p:pic>
        <p:nvPicPr>
          <p:cNvPr id="15" name="Picture 14">
            <a:extLst>
              <a:ext uri="{FF2B5EF4-FFF2-40B4-BE49-F238E27FC236}">
                <a16:creationId xmlns:a16="http://schemas.microsoft.com/office/drawing/2014/main" id="{4BC4B9DC-C941-7B48-B5CC-25243E6E449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4557" y="3379352"/>
            <a:ext cx="2843808" cy="2132856"/>
          </a:xfrm>
          <a:prstGeom prst="rect">
            <a:avLst/>
          </a:prstGeom>
        </p:spPr>
      </p:pic>
      <p:pic>
        <p:nvPicPr>
          <p:cNvPr id="17" name="Picture 16">
            <a:extLst>
              <a:ext uri="{FF2B5EF4-FFF2-40B4-BE49-F238E27FC236}">
                <a16:creationId xmlns:a16="http://schemas.microsoft.com/office/drawing/2014/main" id="{DDDA8382-D4DF-7645-98F4-1AC3C7AA77B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50367" y="835610"/>
            <a:ext cx="2560797" cy="1924174"/>
          </a:xfrm>
          <a:prstGeom prst="rect">
            <a:avLst/>
          </a:prstGeom>
        </p:spPr>
      </p:pic>
      <p:sp>
        <p:nvSpPr>
          <p:cNvPr id="3" name="TextBox 2">
            <a:extLst>
              <a:ext uri="{FF2B5EF4-FFF2-40B4-BE49-F238E27FC236}">
                <a16:creationId xmlns:a16="http://schemas.microsoft.com/office/drawing/2014/main" id="{880DFCD2-BE6E-6743-872F-27063E6C6DAB}"/>
              </a:ext>
            </a:extLst>
          </p:cNvPr>
          <p:cNvSpPr txBox="1"/>
          <p:nvPr/>
        </p:nvSpPr>
        <p:spPr>
          <a:xfrm>
            <a:off x="1510963" y="2497134"/>
            <a:ext cx="960456" cy="369332"/>
          </a:xfrm>
          <a:prstGeom prst="rect">
            <a:avLst/>
          </a:prstGeom>
          <a:noFill/>
        </p:spPr>
        <p:txBody>
          <a:bodyPr wrap="none" rtlCol="0">
            <a:spAutoFit/>
          </a:bodyPr>
          <a:lstStyle/>
          <a:p>
            <a:r>
              <a:rPr lang="en-GB">
                <a:solidFill>
                  <a:schemeClr val="bg1"/>
                </a:solidFill>
              </a:rPr>
              <a:t>Pandora</a:t>
            </a:r>
          </a:p>
        </p:txBody>
      </p:sp>
      <p:sp>
        <p:nvSpPr>
          <p:cNvPr id="4" name="TextBox 3">
            <a:extLst>
              <a:ext uri="{FF2B5EF4-FFF2-40B4-BE49-F238E27FC236}">
                <a16:creationId xmlns:a16="http://schemas.microsoft.com/office/drawing/2014/main" id="{39BF2976-B8BB-D648-95C1-C8D4398B6BC8}"/>
              </a:ext>
            </a:extLst>
          </p:cNvPr>
          <p:cNvSpPr txBox="1"/>
          <p:nvPr/>
        </p:nvSpPr>
        <p:spPr>
          <a:xfrm>
            <a:off x="2726525" y="1534713"/>
            <a:ext cx="1207446" cy="369332"/>
          </a:xfrm>
          <a:prstGeom prst="rect">
            <a:avLst/>
          </a:prstGeom>
          <a:noFill/>
        </p:spPr>
        <p:txBody>
          <a:bodyPr wrap="none" rtlCol="0">
            <a:spAutoFit/>
          </a:bodyPr>
          <a:lstStyle/>
          <a:p>
            <a:r>
              <a:rPr lang="en-GB"/>
              <a:t>Pipa, Brazil</a:t>
            </a:r>
          </a:p>
        </p:txBody>
      </p:sp>
      <p:sp>
        <p:nvSpPr>
          <p:cNvPr id="6" name="TextBox 5">
            <a:extLst>
              <a:ext uri="{FF2B5EF4-FFF2-40B4-BE49-F238E27FC236}">
                <a16:creationId xmlns:a16="http://schemas.microsoft.com/office/drawing/2014/main" id="{6E989FEB-0CF2-D948-898C-1B9CD099DF34}"/>
              </a:ext>
            </a:extLst>
          </p:cNvPr>
          <p:cNvSpPr txBox="1"/>
          <p:nvPr/>
        </p:nvSpPr>
        <p:spPr>
          <a:xfrm>
            <a:off x="4609820" y="1737423"/>
            <a:ext cx="1714315" cy="369332"/>
          </a:xfrm>
          <a:prstGeom prst="rect">
            <a:avLst/>
          </a:prstGeom>
          <a:noFill/>
        </p:spPr>
        <p:txBody>
          <a:bodyPr wrap="none" rtlCol="0">
            <a:spAutoFit/>
          </a:bodyPr>
          <a:lstStyle/>
          <a:p>
            <a:r>
              <a:rPr lang="en-GB"/>
              <a:t>Hoi An, Vietnam</a:t>
            </a:r>
          </a:p>
        </p:txBody>
      </p:sp>
      <p:sp>
        <p:nvSpPr>
          <p:cNvPr id="8" name="TextBox 7">
            <a:extLst>
              <a:ext uri="{FF2B5EF4-FFF2-40B4-BE49-F238E27FC236}">
                <a16:creationId xmlns:a16="http://schemas.microsoft.com/office/drawing/2014/main" id="{1128353F-13EB-664B-8792-754F524A69B1}"/>
              </a:ext>
            </a:extLst>
          </p:cNvPr>
          <p:cNvSpPr txBox="1"/>
          <p:nvPr/>
        </p:nvSpPr>
        <p:spPr>
          <a:xfrm>
            <a:off x="6306696" y="1107196"/>
            <a:ext cx="2504468" cy="369332"/>
          </a:xfrm>
          <a:prstGeom prst="rect">
            <a:avLst/>
          </a:prstGeom>
          <a:noFill/>
        </p:spPr>
        <p:txBody>
          <a:bodyPr wrap="none" rtlCol="0">
            <a:spAutoFit/>
          </a:bodyPr>
          <a:lstStyle/>
          <a:p>
            <a:r>
              <a:rPr lang="en-GB"/>
              <a:t>Snowdonia, North Wales</a:t>
            </a:r>
          </a:p>
        </p:txBody>
      </p:sp>
      <p:sp>
        <p:nvSpPr>
          <p:cNvPr id="10" name="TextBox 9">
            <a:extLst>
              <a:ext uri="{FF2B5EF4-FFF2-40B4-BE49-F238E27FC236}">
                <a16:creationId xmlns:a16="http://schemas.microsoft.com/office/drawing/2014/main" id="{FB6CFC3B-7938-0A45-82F6-656158327A71}"/>
              </a:ext>
            </a:extLst>
          </p:cNvPr>
          <p:cNvSpPr txBox="1"/>
          <p:nvPr/>
        </p:nvSpPr>
        <p:spPr>
          <a:xfrm>
            <a:off x="557741" y="4253135"/>
            <a:ext cx="2530624" cy="646331"/>
          </a:xfrm>
          <a:prstGeom prst="rect">
            <a:avLst/>
          </a:prstGeom>
          <a:noFill/>
        </p:spPr>
        <p:txBody>
          <a:bodyPr wrap="square" rtlCol="0">
            <a:spAutoFit/>
          </a:bodyPr>
          <a:lstStyle/>
          <a:p>
            <a:r>
              <a:rPr lang="en-GB" b="1">
                <a:solidFill>
                  <a:srgbClr val="FF0000"/>
                </a:solidFill>
              </a:rPr>
              <a:t>Chinese 80</a:t>
            </a:r>
            <a:r>
              <a:rPr lang="en-GB" b="1" baseline="30000">
                <a:solidFill>
                  <a:srgbClr val="FF0000"/>
                </a:solidFill>
              </a:rPr>
              <a:t>th</a:t>
            </a:r>
            <a:r>
              <a:rPr lang="en-GB" b="1">
                <a:solidFill>
                  <a:srgbClr val="FF0000"/>
                </a:solidFill>
              </a:rPr>
              <a:t> birthday </a:t>
            </a:r>
          </a:p>
          <a:p>
            <a:pPr algn="ctr"/>
            <a:r>
              <a:rPr lang="en-GB" b="1">
                <a:solidFill>
                  <a:srgbClr val="FF0000"/>
                </a:solidFill>
              </a:rPr>
              <a:t>Banquet</a:t>
            </a:r>
          </a:p>
        </p:txBody>
      </p:sp>
      <p:sp>
        <p:nvSpPr>
          <p:cNvPr id="12" name="TextBox 11">
            <a:extLst>
              <a:ext uri="{FF2B5EF4-FFF2-40B4-BE49-F238E27FC236}">
                <a16:creationId xmlns:a16="http://schemas.microsoft.com/office/drawing/2014/main" id="{4298AACB-9DF9-524B-8A16-356E7F7C82A9}"/>
              </a:ext>
            </a:extLst>
          </p:cNvPr>
          <p:cNvSpPr txBox="1"/>
          <p:nvPr/>
        </p:nvSpPr>
        <p:spPr>
          <a:xfrm>
            <a:off x="4139952" y="4076448"/>
            <a:ext cx="1797287" cy="369332"/>
          </a:xfrm>
          <a:prstGeom prst="rect">
            <a:avLst/>
          </a:prstGeom>
          <a:noFill/>
        </p:spPr>
        <p:txBody>
          <a:bodyPr wrap="none" rtlCol="0">
            <a:spAutoFit/>
          </a:bodyPr>
          <a:lstStyle/>
          <a:p>
            <a:r>
              <a:rPr lang="en-GB">
                <a:solidFill>
                  <a:schemeClr val="bg1"/>
                </a:solidFill>
              </a:rPr>
              <a:t>Dartmoor, Devon</a:t>
            </a:r>
          </a:p>
        </p:txBody>
      </p:sp>
      <p:sp>
        <p:nvSpPr>
          <p:cNvPr id="14" name="TextBox 13">
            <a:extLst>
              <a:ext uri="{FF2B5EF4-FFF2-40B4-BE49-F238E27FC236}">
                <a16:creationId xmlns:a16="http://schemas.microsoft.com/office/drawing/2014/main" id="{3715D2A8-DBB3-714E-B814-08CACBACF523}"/>
              </a:ext>
            </a:extLst>
          </p:cNvPr>
          <p:cNvSpPr txBox="1"/>
          <p:nvPr/>
        </p:nvSpPr>
        <p:spPr>
          <a:xfrm>
            <a:off x="6981863" y="3655412"/>
            <a:ext cx="1829302" cy="923330"/>
          </a:xfrm>
          <a:prstGeom prst="rect">
            <a:avLst/>
          </a:prstGeom>
          <a:noFill/>
        </p:spPr>
        <p:txBody>
          <a:bodyPr wrap="square" rtlCol="0">
            <a:spAutoFit/>
          </a:bodyPr>
          <a:lstStyle/>
          <a:p>
            <a:r>
              <a:rPr lang="en-GB">
                <a:solidFill>
                  <a:schemeClr val="bg1"/>
                </a:solidFill>
              </a:rPr>
              <a:t>Pandora and </a:t>
            </a:r>
            <a:r>
              <a:rPr lang="en-GB" err="1">
                <a:solidFill>
                  <a:schemeClr val="bg1"/>
                </a:solidFill>
              </a:rPr>
              <a:t>Mitsy</a:t>
            </a:r>
            <a:endParaRPr lang="en-GB">
              <a:solidFill>
                <a:schemeClr val="bg1"/>
              </a:solidFill>
            </a:endParaRPr>
          </a:p>
          <a:p>
            <a:r>
              <a:rPr lang="en-GB">
                <a:solidFill>
                  <a:schemeClr val="bg1"/>
                </a:solidFill>
              </a:rPr>
              <a:t> go for a walk</a:t>
            </a:r>
          </a:p>
        </p:txBody>
      </p:sp>
    </p:spTree>
    <p:extLst>
      <p:ext uri="{BB962C8B-B14F-4D97-AF65-F5344CB8AC3E}">
        <p14:creationId xmlns:p14="http://schemas.microsoft.com/office/powerpoint/2010/main" val="5839041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GB" sz="4000"/>
              <a:t>I keep six honest serving men. </a:t>
            </a:r>
          </a:p>
          <a:p>
            <a:pPr marL="0" indent="0" algn="ctr">
              <a:buNone/>
            </a:pPr>
            <a:r>
              <a:rPr lang="en-GB" sz="4000"/>
              <a:t>They taught me all I know. </a:t>
            </a:r>
          </a:p>
          <a:p>
            <a:pPr marL="0" indent="0">
              <a:buNone/>
            </a:pPr>
            <a:endParaRPr lang="en-GB" sz="4000"/>
          </a:p>
          <a:p>
            <a:pPr marL="0" indent="0" algn="ctr">
              <a:buNone/>
            </a:pPr>
            <a:r>
              <a:rPr lang="en-GB" sz="4000">
                <a:solidFill>
                  <a:srgbClr val="FF0000"/>
                </a:solidFill>
              </a:rPr>
              <a:t>Their names are:</a:t>
            </a:r>
          </a:p>
        </p:txBody>
      </p:sp>
      <p:sp>
        <p:nvSpPr>
          <p:cNvPr id="4" name="TextBox 3">
            <a:extLst>
              <a:ext uri="{FF2B5EF4-FFF2-40B4-BE49-F238E27FC236}">
                <a16:creationId xmlns:a16="http://schemas.microsoft.com/office/drawing/2014/main" id="{A9A05B9C-30AF-E942-8873-3EFC9DF1B654}"/>
              </a:ext>
            </a:extLst>
          </p:cNvPr>
          <p:cNvSpPr txBox="1"/>
          <p:nvPr/>
        </p:nvSpPr>
        <p:spPr>
          <a:xfrm>
            <a:off x="3275856" y="620688"/>
            <a:ext cx="2304256" cy="707886"/>
          </a:xfrm>
          <a:prstGeom prst="rect">
            <a:avLst/>
          </a:prstGeom>
          <a:noFill/>
        </p:spPr>
        <p:txBody>
          <a:bodyPr wrap="square" rtlCol="0">
            <a:spAutoFit/>
          </a:bodyPr>
          <a:lstStyle/>
          <a:p>
            <a:pPr algn="ctr"/>
            <a:r>
              <a:rPr lang="en-GB" sz="4000">
                <a:solidFill>
                  <a:srgbClr val="002060"/>
                </a:solidFill>
              </a:rPr>
              <a:t>A Riddle:</a:t>
            </a:r>
            <a:endParaRPr lang="en-GB" sz="2000">
              <a:solidFill>
                <a:srgbClr val="002060"/>
              </a:solidFill>
            </a:endParaRPr>
          </a:p>
        </p:txBody>
      </p:sp>
    </p:spTree>
    <p:extLst>
      <p:ext uri="{BB962C8B-B14F-4D97-AF65-F5344CB8AC3E}">
        <p14:creationId xmlns:p14="http://schemas.microsoft.com/office/powerpoint/2010/main" val="42283894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2923C-D301-2A4A-B4F8-EEF6E4C752E7}"/>
              </a:ext>
            </a:extLst>
          </p:cNvPr>
          <p:cNvSpPr>
            <a:spLocks noGrp="1"/>
          </p:cNvSpPr>
          <p:nvPr>
            <p:ph type="title"/>
          </p:nvPr>
        </p:nvSpPr>
        <p:spPr/>
        <p:txBody>
          <a:bodyPr/>
          <a:lstStyle/>
          <a:p>
            <a:r>
              <a:rPr lang="en-GB" b="1">
                <a:solidFill>
                  <a:srgbClr val="002060"/>
                </a:solidFill>
              </a:rPr>
              <a:t>Asking Questions</a:t>
            </a:r>
          </a:p>
        </p:txBody>
      </p:sp>
      <p:sp>
        <p:nvSpPr>
          <p:cNvPr id="3" name="Content Placeholder 2">
            <a:extLst>
              <a:ext uri="{FF2B5EF4-FFF2-40B4-BE49-F238E27FC236}">
                <a16:creationId xmlns:a16="http://schemas.microsoft.com/office/drawing/2014/main" id="{F3FAE6B5-CE37-CF4B-AA59-B3CEF576B0F1}"/>
              </a:ext>
            </a:extLst>
          </p:cNvPr>
          <p:cNvSpPr>
            <a:spLocks noGrp="1"/>
          </p:cNvSpPr>
          <p:nvPr>
            <p:ph idx="1"/>
          </p:nvPr>
        </p:nvSpPr>
        <p:spPr/>
        <p:txBody>
          <a:bodyPr/>
          <a:lstStyle/>
          <a:p>
            <a:pPr algn="ctr">
              <a:buNone/>
            </a:pPr>
            <a:endParaRPr lang="en-GB"/>
          </a:p>
          <a:p>
            <a:pPr algn="ctr">
              <a:buNone/>
            </a:pPr>
            <a:r>
              <a:rPr lang="en-GB"/>
              <a:t>“I keep six honest serving men</a:t>
            </a:r>
          </a:p>
          <a:p>
            <a:pPr algn="ctr">
              <a:buNone/>
            </a:pPr>
            <a:r>
              <a:rPr lang="en-GB"/>
              <a:t>(They taught me all I know)</a:t>
            </a:r>
          </a:p>
          <a:p>
            <a:pPr algn="ctr">
              <a:buNone/>
            </a:pPr>
            <a:r>
              <a:rPr lang="en-GB"/>
              <a:t>Their names are What and Why and When</a:t>
            </a:r>
          </a:p>
          <a:p>
            <a:pPr algn="ctr">
              <a:buNone/>
            </a:pPr>
            <a:r>
              <a:rPr lang="en-GB"/>
              <a:t>And How and Where and Who”</a:t>
            </a:r>
          </a:p>
          <a:p>
            <a:pPr algn="r">
              <a:buNone/>
            </a:pPr>
            <a:r>
              <a:rPr lang="en-GB" i="1"/>
              <a:t>Rudyard Kipling</a:t>
            </a:r>
          </a:p>
          <a:p>
            <a:endParaRPr lang="en-GB"/>
          </a:p>
        </p:txBody>
      </p:sp>
    </p:spTree>
    <p:extLst>
      <p:ext uri="{BB962C8B-B14F-4D97-AF65-F5344CB8AC3E}">
        <p14:creationId xmlns:p14="http://schemas.microsoft.com/office/powerpoint/2010/main" val="42101953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B6C7B-C6FA-EE47-BE0F-C354C92A8783}"/>
              </a:ext>
            </a:extLst>
          </p:cNvPr>
          <p:cNvSpPr>
            <a:spLocks noGrp="1"/>
          </p:cNvSpPr>
          <p:nvPr>
            <p:ph type="title"/>
          </p:nvPr>
        </p:nvSpPr>
        <p:spPr/>
        <p:txBody>
          <a:bodyPr/>
          <a:lstStyle/>
          <a:p>
            <a:r>
              <a:rPr lang="en-GB" b="1">
                <a:solidFill>
                  <a:srgbClr val="002060"/>
                </a:solidFill>
              </a:rPr>
              <a:t>Introduce your partner</a:t>
            </a:r>
          </a:p>
        </p:txBody>
      </p:sp>
      <p:sp>
        <p:nvSpPr>
          <p:cNvPr id="3" name="Content Placeholder 2">
            <a:extLst>
              <a:ext uri="{FF2B5EF4-FFF2-40B4-BE49-F238E27FC236}">
                <a16:creationId xmlns:a16="http://schemas.microsoft.com/office/drawing/2014/main" id="{62F60619-E3FB-884D-B0D7-640AA2CF9484}"/>
              </a:ext>
            </a:extLst>
          </p:cNvPr>
          <p:cNvSpPr>
            <a:spLocks noGrp="1"/>
          </p:cNvSpPr>
          <p:nvPr>
            <p:ph idx="1"/>
          </p:nvPr>
        </p:nvSpPr>
        <p:spPr>
          <a:ln w="12700">
            <a:solidFill>
              <a:schemeClr val="tx1"/>
            </a:solidFill>
          </a:ln>
        </p:spPr>
        <p:txBody>
          <a:bodyPr>
            <a:normAutofit/>
          </a:bodyPr>
          <a:lstStyle/>
          <a:p>
            <a:pPr marL="0" indent="0">
              <a:buNone/>
            </a:pPr>
            <a:r>
              <a:rPr lang="en-GB" b="1">
                <a:solidFill>
                  <a:srgbClr val="FF0000"/>
                </a:solidFill>
              </a:rPr>
              <a:t>          </a:t>
            </a:r>
          </a:p>
          <a:p>
            <a:pPr marL="0" indent="0">
              <a:buNone/>
            </a:pPr>
            <a:r>
              <a:rPr lang="en-GB" b="1">
                <a:solidFill>
                  <a:srgbClr val="FF0000"/>
                </a:solidFill>
              </a:rPr>
              <a:t>How (often/long/far)?</a:t>
            </a:r>
          </a:p>
          <a:p>
            <a:pPr marL="0" indent="0" algn="ctr">
              <a:buNone/>
            </a:pPr>
            <a:r>
              <a:rPr lang="en-GB" b="1">
                <a:solidFill>
                  <a:srgbClr val="00B050"/>
                </a:solidFill>
              </a:rPr>
              <a:t>                                              When?</a:t>
            </a:r>
            <a:endParaRPr lang="en-GB"/>
          </a:p>
          <a:p>
            <a:pPr marL="0" indent="0">
              <a:buNone/>
            </a:pPr>
            <a:r>
              <a:rPr lang="en-GB" b="1">
                <a:solidFill>
                  <a:srgbClr val="FFC000"/>
                </a:solidFill>
              </a:rPr>
              <a:t>                           Why?         </a:t>
            </a:r>
          </a:p>
          <a:p>
            <a:pPr marL="0" indent="0">
              <a:buNone/>
            </a:pPr>
            <a:endParaRPr lang="en-GB" b="1">
              <a:solidFill>
                <a:srgbClr val="FFC000"/>
              </a:solidFill>
            </a:endParaRPr>
          </a:p>
          <a:p>
            <a:pPr marL="0" indent="0">
              <a:buNone/>
            </a:pPr>
            <a:r>
              <a:rPr lang="en-GB" b="1">
                <a:solidFill>
                  <a:srgbClr val="00B050"/>
                </a:solidFill>
              </a:rPr>
              <a:t>      Who?</a:t>
            </a:r>
          </a:p>
          <a:p>
            <a:pPr marL="0" indent="0" algn="ctr">
              <a:buNone/>
            </a:pPr>
            <a:r>
              <a:rPr lang="en-GB" b="1">
                <a:solidFill>
                  <a:srgbClr val="FF0000"/>
                </a:solidFill>
              </a:rPr>
              <a:t>                Where?</a:t>
            </a:r>
          </a:p>
          <a:p>
            <a:pPr marL="0" indent="0" algn="r">
              <a:buNone/>
            </a:pPr>
            <a:r>
              <a:rPr lang="en-GB" b="1">
                <a:solidFill>
                  <a:srgbClr val="FFC000"/>
                </a:solidFill>
              </a:rPr>
              <a:t>What?</a:t>
            </a:r>
          </a:p>
        </p:txBody>
      </p:sp>
    </p:spTree>
    <p:extLst>
      <p:ext uri="{BB962C8B-B14F-4D97-AF65-F5344CB8AC3E}">
        <p14:creationId xmlns:p14="http://schemas.microsoft.com/office/powerpoint/2010/main" val="29696743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50015-F693-B84B-A508-9DAF5CB63036}"/>
              </a:ext>
            </a:extLst>
          </p:cNvPr>
          <p:cNvSpPr>
            <a:spLocks noGrp="1"/>
          </p:cNvSpPr>
          <p:nvPr>
            <p:ph type="title"/>
          </p:nvPr>
        </p:nvSpPr>
        <p:spPr/>
        <p:txBody>
          <a:bodyPr/>
          <a:lstStyle/>
          <a:p>
            <a:r>
              <a:rPr lang="en-GB" sz="4800" b="1">
                <a:solidFill>
                  <a:srgbClr val="002060"/>
                </a:solidFill>
              </a:rPr>
              <a:t>Important!</a:t>
            </a:r>
            <a:br>
              <a:rPr lang="en-GB" b="1">
                <a:solidFill>
                  <a:srgbClr val="002060"/>
                </a:solidFill>
              </a:rPr>
            </a:br>
            <a:r>
              <a:rPr lang="en-GB" sz="3600" b="1">
                <a:solidFill>
                  <a:srgbClr val="002060"/>
                </a:solidFill>
              </a:rPr>
              <a:t>This is an assessed course, therefore -</a:t>
            </a:r>
          </a:p>
        </p:txBody>
      </p:sp>
      <p:sp>
        <p:nvSpPr>
          <p:cNvPr id="3" name="Content Placeholder 2">
            <a:extLst>
              <a:ext uri="{FF2B5EF4-FFF2-40B4-BE49-F238E27FC236}">
                <a16:creationId xmlns:a16="http://schemas.microsoft.com/office/drawing/2014/main" id="{D03FC1A7-2713-ED4D-9BDA-FB8D953CA65C}"/>
              </a:ext>
            </a:extLst>
          </p:cNvPr>
          <p:cNvSpPr>
            <a:spLocks noGrp="1"/>
          </p:cNvSpPr>
          <p:nvPr>
            <p:ph idx="1"/>
          </p:nvPr>
        </p:nvSpPr>
        <p:spPr/>
        <p:txBody>
          <a:bodyPr lIns="91440" tIns="45720" rIns="91440" bIns="45720" anchor="t">
            <a:normAutofit fontScale="92500" lnSpcReduction="20000"/>
          </a:bodyPr>
          <a:lstStyle/>
          <a:p>
            <a:r>
              <a:rPr lang="en-GB" dirty="0"/>
              <a:t>No use of software to translate speech or text is permitted.</a:t>
            </a:r>
            <a:endParaRPr lang="en-GB" dirty="0">
              <a:ea typeface="Calibri" panose="020F0502020204030204"/>
              <a:cs typeface="Calibri" panose="020F0502020204030204"/>
            </a:endParaRPr>
          </a:p>
          <a:p>
            <a:r>
              <a:rPr lang="en-GB" dirty="0"/>
              <a:t>The use of Chat GPT or similar is not permitted.</a:t>
            </a:r>
          </a:p>
          <a:p>
            <a:r>
              <a:rPr lang="en-GB" dirty="0"/>
              <a:t>Speech will be assessed on fluency i.e. the ability to speak without pre-preparing answers.</a:t>
            </a:r>
          </a:p>
          <a:p>
            <a:r>
              <a:rPr lang="en-GB" dirty="0"/>
              <a:t>English–English dictionaries should be used: e.g. </a:t>
            </a:r>
            <a:r>
              <a:rPr lang="en-GB" dirty="0">
                <a:ea typeface="+mn-lt"/>
                <a:cs typeface="+mn-lt"/>
                <a:hlinkClick r:id="rId2"/>
              </a:rPr>
              <a:t>track noun - Definition, pictures, pronunciation and usage notes | Oxford Advanced Learner's Dictionary at OxfordLearnersDictionaries.com</a:t>
            </a:r>
            <a:r>
              <a:rPr lang="en-GB" dirty="0">
                <a:ea typeface="+mn-lt"/>
                <a:cs typeface="+mn-lt"/>
              </a:rPr>
              <a:t> </a:t>
            </a:r>
          </a:p>
          <a:p>
            <a:r>
              <a:rPr lang="en-GB" dirty="0"/>
              <a:t>The use of AI for writing essays is strictly forbidden. All assessments will be written under exam conditions using pen and paper. </a:t>
            </a:r>
          </a:p>
          <a:p>
            <a:endParaRPr lang="en-GB" dirty="0"/>
          </a:p>
          <a:p>
            <a:endParaRPr lang="en-GB" dirty="0"/>
          </a:p>
          <a:p>
            <a:endParaRPr lang="en-GB" dirty="0"/>
          </a:p>
        </p:txBody>
      </p:sp>
    </p:spTree>
    <p:extLst>
      <p:ext uri="{BB962C8B-B14F-4D97-AF65-F5344CB8AC3E}">
        <p14:creationId xmlns:p14="http://schemas.microsoft.com/office/powerpoint/2010/main" val="1816100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1000"/>
                                        <p:tgtEl>
                                          <p:spTgt spid="3">
                                            <p:txEl>
                                              <p:pRg st="2" end="2"/>
                                            </p:txEl>
                                          </p:spTgt>
                                        </p:tgtEl>
                                      </p:cBhvr>
                                    </p:animEffect>
                                    <p:anim calcmode="lin" valueType="num">
                                      <p:cBhvr>
                                        <p:cTn id="21"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1000"/>
                                        <p:tgtEl>
                                          <p:spTgt spid="3">
                                            <p:txEl>
                                              <p:pRg st="3" end="3"/>
                                            </p:txEl>
                                          </p:spTgt>
                                        </p:tgtEl>
                                      </p:cBhvr>
                                    </p:animEffect>
                                    <p:anim calcmode="lin" valueType="num">
                                      <p:cBhvr>
                                        <p:cTn id="2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7DD99-2976-EA4A-A29A-FC5AB86178A7}"/>
              </a:ext>
            </a:extLst>
          </p:cNvPr>
          <p:cNvSpPr>
            <a:spLocks noGrp="1"/>
          </p:cNvSpPr>
          <p:nvPr>
            <p:ph type="title"/>
          </p:nvPr>
        </p:nvSpPr>
        <p:spPr/>
        <p:txBody>
          <a:bodyPr/>
          <a:lstStyle/>
          <a:p>
            <a:r>
              <a:rPr lang="en-GB" b="1">
                <a:solidFill>
                  <a:srgbClr val="002060"/>
                </a:solidFill>
              </a:rPr>
              <a:t>Course Expectations</a:t>
            </a:r>
          </a:p>
        </p:txBody>
      </p:sp>
      <p:sp>
        <p:nvSpPr>
          <p:cNvPr id="3" name="Content Placeholder 2">
            <a:extLst>
              <a:ext uri="{FF2B5EF4-FFF2-40B4-BE49-F238E27FC236}">
                <a16:creationId xmlns:a16="http://schemas.microsoft.com/office/drawing/2014/main" id="{B56E8FC0-392C-C541-9738-B6117B5D2C3B}"/>
              </a:ext>
            </a:extLst>
          </p:cNvPr>
          <p:cNvSpPr>
            <a:spLocks noGrp="1"/>
          </p:cNvSpPr>
          <p:nvPr>
            <p:ph idx="1"/>
          </p:nvPr>
        </p:nvSpPr>
        <p:spPr/>
        <p:txBody>
          <a:bodyPr>
            <a:normAutofit/>
          </a:bodyPr>
          <a:lstStyle/>
          <a:p>
            <a:r>
              <a:rPr lang="en-GB"/>
              <a:t>1. </a:t>
            </a:r>
            <a:r>
              <a:rPr lang="en-GB" b="1">
                <a:solidFill>
                  <a:srgbClr val="002060"/>
                </a:solidFill>
              </a:rPr>
              <a:t>100% attendance</a:t>
            </a:r>
          </a:p>
          <a:p>
            <a:r>
              <a:rPr lang="en-GB"/>
              <a:t>2. </a:t>
            </a:r>
            <a:r>
              <a:rPr lang="en-GB" b="1">
                <a:solidFill>
                  <a:srgbClr val="002060"/>
                </a:solidFill>
              </a:rPr>
              <a:t>100% engagement</a:t>
            </a:r>
            <a:r>
              <a:rPr lang="en-GB" b="1"/>
              <a:t> </a:t>
            </a:r>
            <a:r>
              <a:rPr lang="en-GB"/>
              <a:t>(You can do this by: </a:t>
            </a:r>
            <a:r>
              <a:rPr lang="en-GB" sz="3000"/>
              <a:t> participating actively in all tasks, including speaking English together in small group activities, contributing to class discussions without being nominated, keeping up with all homework and assignments, talking to your tutor in Tutorials, completing your learner’s diary)</a:t>
            </a:r>
          </a:p>
        </p:txBody>
      </p:sp>
    </p:spTree>
    <p:extLst>
      <p:ext uri="{BB962C8B-B14F-4D97-AF65-F5344CB8AC3E}">
        <p14:creationId xmlns:p14="http://schemas.microsoft.com/office/powerpoint/2010/main" val="21468342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70CCA-B7CE-1320-961E-E12FFA3A7A27}"/>
              </a:ext>
            </a:extLst>
          </p:cNvPr>
          <p:cNvSpPr>
            <a:spLocks noGrp="1"/>
          </p:cNvSpPr>
          <p:nvPr>
            <p:ph type="title"/>
          </p:nvPr>
        </p:nvSpPr>
        <p:spPr>
          <a:xfrm>
            <a:off x="628650" y="365125"/>
            <a:ext cx="7886700" cy="1881964"/>
          </a:xfrm>
        </p:spPr>
        <p:txBody>
          <a:bodyPr/>
          <a:lstStyle/>
          <a:p>
            <a:pPr algn="ctr"/>
            <a:r>
              <a:rPr lang="en-GB" b="1">
                <a:solidFill>
                  <a:schemeClr val="tx2"/>
                </a:solidFill>
              </a:rPr>
              <a:t>Need to contact the course manager?</a:t>
            </a:r>
          </a:p>
        </p:txBody>
      </p:sp>
      <p:sp>
        <p:nvSpPr>
          <p:cNvPr id="3" name="Content Placeholder 2">
            <a:extLst>
              <a:ext uri="{FF2B5EF4-FFF2-40B4-BE49-F238E27FC236}">
                <a16:creationId xmlns:a16="http://schemas.microsoft.com/office/drawing/2014/main" id="{E29775C3-CAAB-3D12-3D8C-7D7D5115BCF1}"/>
              </a:ext>
            </a:extLst>
          </p:cNvPr>
          <p:cNvSpPr>
            <a:spLocks noGrp="1"/>
          </p:cNvSpPr>
          <p:nvPr>
            <p:ph idx="1"/>
          </p:nvPr>
        </p:nvSpPr>
        <p:spPr/>
        <p:txBody>
          <a:bodyPr/>
          <a:lstStyle/>
          <a:p>
            <a:pPr marL="0" indent="0" algn="ctr">
              <a:buNone/>
            </a:pPr>
            <a:endParaRPr lang="en-GB">
              <a:hlinkClick r:id="rId2"/>
            </a:endParaRPr>
          </a:p>
          <a:p>
            <a:pPr marL="0" indent="0" algn="ctr">
              <a:buNone/>
            </a:pPr>
            <a:endParaRPr lang="en-GB">
              <a:hlinkClick r:id="rId2"/>
            </a:endParaRPr>
          </a:p>
          <a:p>
            <a:pPr marL="0" indent="0" algn="ctr">
              <a:buNone/>
            </a:pPr>
            <a:endParaRPr lang="en-GB">
              <a:hlinkClick r:id="rId2"/>
            </a:endParaRPr>
          </a:p>
          <a:p>
            <a:pPr marL="0" indent="0" algn="ctr">
              <a:buNone/>
            </a:pPr>
            <a:r>
              <a:rPr lang="en-GB">
                <a:hlinkClick r:id="rId2"/>
              </a:rPr>
              <a:t>michelle.blease@uwtsd.ac.uk</a:t>
            </a:r>
            <a:r>
              <a:rPr lang="en-GB"/>
              <a:t> </a:t>
            </a:r>
          </a:p>
          <a:p>
            <a:pPr marL="0" indent="0" algn="ctr">
              <a:buNone/>
            </a:pPr>
            <a:endParaRPr lang="en-GB"/>
          </a:p>
          <a:p>
            <a:pPr marL="0" indent="0" algn="ctr">
              <a:buNone/>
            </a:pPr>
            <a:r>
              <a:rPr lang="en-GB"/>
              <a:t>Questions about your visa</a:t>
            </a:r>
          </a:p>
          <a:p>
            <a:pPr marL="0" indent="0" algn="ctr">
              <a:buNone/>
            </a:pPr>
            <a:r>
              <a:rPr lang="en-GB"/>
              <a:t>If you lose your ID card</a:t>
            </a:r>
          </a:p>
          <a:p>
            <a:pPr marL="0" indent="0" algn="ctr">
              <a:buNone/>
            </a:pPr>
            <a:r>
              <a:rPr lang="en-GB"/>
              <a:t>Request absence</a:t>
            </a:r>
          </a:p>
        </p:txBody>
      </p:sp>
    </p:spTree>
    <p:extLst>
      <p:ext uri="{BB962C8B-B14F-4D97-AF65-F5344CB8AC3E}">
        <p14:creationId xmlns:p14="http://schemas.microsoft.com/office/powerpoint/2010/main" val="4330516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0F0F1-141C-F190-3A0F-8096A5C21D18}"/>
              </a:ext>
            </a:extLst>
          </p:cNvPr>
          <p:cNvSpPr>
            <a:spLocks noGrp="1"/>
          </p:cNvSpPr>
          <p:nvPr>
            <p:ph type="title"/>
          </p:nvPr>
        </p:nvSpPr>
        <p:spPr/>
        <p:txBody>
          <a:bodyPr/>
          <a:lstStyle/>
          <a:p>
            <a:r>
              <a:rPr lang="en-GB" b="1">
                <a:solidFill>
                  <a:srgbClr val="002060"/>
                </a:solidFill>
              </a:rPr>
              <a:t>Summary</a:t>
            </a:r>
          </a:p>
        </p:txBody>
      </p:sp>
      <p:sp>
        <p:nvSpPr>
          <p:cNvPr id="3" name="Content Placeholder 2">
            <a:extLst>
              <a:ext uri="{FF2B5EF4-FFF2-40B4-BE49-F238E27FC236}">
                <a16:creationId xmlns:a16="http://schemas.microsoft.com/office/drawing/2014/main" id="{FAE213F4-F44E-145B-4462-B474FBAA9655}"/>
              </a:ext>
            </a:extLst>
          </p:cNvPr>
          <p:cNvSpPr>
            <a:spLocks noGrp="1"/>
          </p:cNvSpPr>
          <p:nvPr>
            <p:ph idx="1"/>
          </p:nvPr>
        </p:nvSpPr>
        <p:spPr/>
        <p:txBody>
          <a:bodyPr lIns="91440" tIns="45720" rIns="91440" bIns="45720" anchor="t"/>
          <a:lstStyle/>
          <a:p>
            <a:endParaRPr lang="en-GB"/>
          </a:p>
          <a:p>
            <a:endParaRPr lang="en-GB"/>
          </a:p>
          <a:p>
            <a:endParaRPr lang="en-GB"/>
          </a:p>
          <a:p>
            <a:r>
              <a:rPr lang="en-GB"/>
              <a:t>What do you know about the course so far?</a:t>
            </a:r>
          </a:p>
          <a:p>
            <a:pPr marL="0" indent="0">
              <a:buNone/>
            </a:pPr>
            <a:endParaRPr lang="en-GB">
              <a:ea typeface="Calibri" panose="020F0502020204030204"/>
              <a:cs typeface="Calibri" panose="020F0502020204030204"/>
            </a:endParaRPr>
          </a:p>
          <a:p>
            <a:pPr marL="0" indent="0">
              <a:buNone/>
            </a:pPr>
            <a:endParaRPr lang="en-GB">
              <a:ea typeface="Calibri" panose="020F0502020204030204"/>
              <a:cs typeface="Calibri" panose="020F0502020204030204"/>
            </a:endParaRPr>
          </a:p>
        </p:txBody>
      </p:sp>
    </p:spTree>
    <p:extLst>
      <p:ext uri="{BB962C8B-B14F-4D97-AF65-F5344CB8AC3E}">
        <p14:creationId xmlns:p14="http://schemas.microsoft.com/office/powerpoint/2010/main" val="21482491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F38F9-1103-834C-80CB-56259D20E7DC}"/>
              </a:ext>
            </a:extLst>
          </p:cNvPr>
          <p:cNvSpPr>
            <a:spLocks noGrp="1"/>
          </p:cNvSpPr>
          <p:nvPr>
            <p:ph type="title"/>
          </p:nvPr>
        </p:nvSpPr>
        <p:spPr/>
        <p:txBody>
          <a:bodyPr>
            <a:normAutofit/>
          </a:bodyPr>
          <a:lstStyle/>
          <a:p>
            <a:r>
              <a:rPr lang="en-GB"/>
              <a:t>About Our </a:t>
            </a:r>
            <a:r>
              <a:rPr lang="en-GB" b="1"/>
              <a:t>Learning Needs</a:t>
            </a:r>
          </a:p>
        </p:txBody>
      </p:sp>
      <p:sp>
        <p:nvSpPr>
          <p:cNvPr id="3" name="Content Placeholder 2">
            <a:extLst>
              <a:ext uri="{FF2B5EF4-FFF2-40B4-BE49-F238E27FC236}">
                <a16:creationId xmlns:a16="http://schemas.microsoft.com/office/drawing/2014/main" id="{872E9E9E-E141-4A42-BD94-90D47CA0DA65}"/>
              </a:ext>
            </a:extLst>
          </p:cNvPr>
          <p:cNvSpPr>
            <a:spLocks noGrp="1"/>
          </p:cNvSpPr>
          <p:nvPr>
            <p:ph idx="1"/>
          </p:nvPr>
        </p:nvSpPr>
        <p:spPr/>
        <p:txBody>
          <a:bodyPr lIns="91440" tIns="45720" rIns="91440" bIns="45720" anchor="t"/>
          <a:lstStyle/>
          <a:p>
            <a:pPr marL="0" indent="0">
              <a:buNone/>
            </a:pPr>
            <a:r>
              <a:rPr lang="en-GB" i="1" dirty="0"/>
              <a:t>Do the survey:</a:t>
            </a:r>
          </a:p>
          <a:p>
            <a:pPr marL="0" indent="0">
              <a:buNone/>
            </a:pPr>
            <a:endParaRPr lang="en-GB" i="1" dirty="0"/>
          </a:p>
          <a:p>
            <a:r>
              <a:rPr lang="en-GB" sz="3600" i="1" dirty="0">
                <a:hlinkClick r:id="rId3"/>
              </a:rPr>
              <a:t>https://www.surveymonkey.co.uk/r/ZD722NL</a:t>
            </a:r>
            <a:r>
              <a:rPr lang="en-GB" sz="3600" i="1" dirty="0"/>
              <a:t> </a:t>
            </a:r>
          </a:p>
          <a:p>
            <a:endParaRPr lang="en-GB" sz="3600" i="1" dirty="0">
              <a:cs typeface="Calibri"/>
            </a:endParaRPr>
          </a:p>
          <a:p>
            <a:r>
              <a:rPr lang="en-GB" sz="3600" dirty="0">
                <a:ea typeface="+mn-lt"/>
                <a:cs typeface="+mn-lt"/>
                <a:hlinkClick r:id="rId4"/>
              </a:rPr>
              <a:t>SurveyMonkey </a:t>
            </a:r>
            <a:r>
              <a:rPr lang="en-GB" sz="3600" dirty="0" err="1">
                <a:ea typeface="+mn-lt"/>
                <a:cs typeface="+mn-lt"/>
                <a:hlinkClick r:id="rId4"/>
              </a:rPr>
              <a:t>Analyze</a:t>
            </a:r>
            <a:r>
              <a:rPr lang="en-GB" sz="3600" dirty="0">
                <a:ea typeface="+mn-lt"/>
                <a:cs typeface="+mn-lt"/>
                <a:hlinkClick r:id="rId4"/>
              </a:rPr>
              <a:t> - Pre Sessional 2023 Needs Analysis</a:t>
            </a:r>
            <a:r>
              <a:rPr lang="en-GB" sz="3600" i="1" dirty="0">
                <a:ea typeface="+mn-lt"/>
                <a:cs typeface="+mn-lt"/>
              </a:rPr>
              <a:t> </a:t>
            </a:r>
            <a:endParaRPr lang="en-GB" sz="3600" i="1" dirty="0">
              <a:cs typeface="Calibri"/>
            </a:endParaRPr>
          </a:p>
        </p:txBody>
      </p:sp>
    </p:spTree>
    <p:extLst>
      <p:ext uri="{BB962C8B-B14F-4D97-AF65-F5344CB8AC3E}">
        <p14:creationId xmlns:p14="http://schemas.microsoft.com/office/powerpoint/2010/main" val="13416146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ED173-E8F5-7F00-C48D-78B31563F8FB}"/>
              </a:ext>
            </a:extLst>
          </p:cNvPr>
          <p:cNvSpPr>
            <a:spLocks noGrp="1"/>
          </p:cNvSpPr>
          <p:nvPr>
            <p:ph type="title"/>
          </p:nvPr>
        </p:nvSpPr>
        <p:spPr/>
        <p:txBody>
          <a:bodyPr/>
          <a:lstStyle/>
          <a:p>
            <a:pPr algn="ctr"/>
            <a:r>
              <a:rPr lang="en-GB" b="1">
                <a:solidFill>
                  <a:schemeClr val="accent1"/>
                </a:solidFill>
              </a:rPr>
              <a:t>Where to eat on campus</a:t>
            </a:r>
          </a:p>
        </p:txBody>
      </p:sp>
      <p:sp>
        <p:nvSpPr>
          <p:cNvPr id="3" name="Content Placeholder 2">
            <a:extLst>
              <a:ext uri="{FF2B5EF4-FFF2-40B4-BE49-F238E27FC236}">
                <a16:creationId xmlns:a16="http://schemas.microsoft.com/office/drawing/2014/main" id="{97368284-CA29-9F7C-96EC-480D83369948}"/>
              </a:ext>
            </a:extLst>
          </p:cNvPr>
          <p:cNvSpPr>
            <a:spLocks noGrp="1"/>
          </p:cNvSpPr>
          <p:nvPr>
            <p:ph sz="half" idx="1"/>
          </p:nvPr>
        </p:nvSpPr>
        <p:spPr>
          <a:xfrm>
            <a:off x="628650" y="1362075"/>
            <a:ext cx="3724275" cy="4814888"/>
          </a:xfrm>
        </p:spPr>
        <p:txBody>
          <a:bodyPr/>
          <a:lstStyle/>
          <a:p>
            <a:r>
              <a:rPr lang="en-GB"/>
              <a:t>The </a:t>
            </a:r>
            <a:r>
              <a:rPr lang="en-GB" b="1">
                <a:solidFill>
                  <a:srgbClr val="0070C0"/>
                </a:solidFill>
              </a:rPr>
              <a:t>Merlin restaurant</a:t>
            </a:r>
          </a:p>
          <a:p>
            <a:pPr marL="0" indent="0">
              <a:buNone/>
            </a:pPr>
            <a:r>
              <a:rPr lang="en-GB"/>
              <a:t>Hot meals from 8:30 – 14:30</a:t>
            </a:r>
          </a:p>
          <a:p>
            <a:pPr marL="0" indent="0">
              <a:buNone/>
            </a:pPr>
            <a:r>
              <a:rPr lang="en-GB"/>
              <a:t>It’s cheap!</a:t>
            </a:r>
          </a:p>
          <a:p>
            <a:pPr marL="0" indent="0">
              <a:buNone/>
            </a:pPr>
            <a:endParaRPr lang="en-GB"/>
          </a:p>
          <a:p>
            <a:r>
              <a:rPr lang="en-GB"/>
              <a:t>Or head over to S4C and have soup and snacks at </a:t>
            </a:r>
            <a:r>
              <a:rPr lang="en-GB" b="1">
                <a:solidFill>
                  <a:srgbClr val="0070C0"/>
                </a:solidFill>
              </a:rPr>
              <a:t>Y </a:t>
            </a:r>
            <a:r>
              <a:rPr lang="en-GB" b="1" err="1">
                <a:solidFill>
                  <a:srgbClr val="0070C0"/>
                </a:solidFill>
              </a:rPr>
              <a:t>Gegin</a:t>
            </a:r>
            <a:r>
              <a:rPr lang="en-GB" b="1">
                <a:solidFill>
                  <a:srgbClr val="0070C0"/>
                </a:solidFill>
              </a:rPr>
              <a:t> Café </a:t>
            </a:r>
            <a:r>
              <a:rPr lang="en-GB"/>
              <a:t>from 8:30 -4pm</a:t>
            </a:r>
          </a:p>
          <a:p>
            <a:pPr marL="0" indent="0">
              <a:buNone/>
            </a:pPr>
            <a:r>
              <a:rPr lang="en-GB"/>
              <a:t>It’s delicious!</a:t>
            </a:r>
          </a:p>
        </p:txBody>
      </p:sp>
      <p:sp>
        <p:nvSpPr>
          <p:cNvPr id="4" name="Content Placeholder 3">
            <a:extLst>
              <a:ext uri="{FF2B5EF4-FFF2-40B4-BE49-F238E27FC236}">
                <a16:creationId xmlns:a16="http://schemas.microsoft.com/office/drawing/2014/main" id="{BD9D7242-B01A-3DF6-B2DA-1DDE2C34AF34}"/>
              </a:ext>
            </a:extLst>
          </p:cNvPr>
          <p:cNvSpPr>
            <a:spLocks noGrp="1"/>
          </p:cNvSpPr>
          <p:nvPr>
            <p:ph sz="half" idx="2"/>
          </p:nvPr>
        </p:nvSpPr>
        <p:spPr/>
        <p:txBody>
          <a:bodyPr/>
          <a:lstStyle/>
          <a:p>
            <a:pPr marL="0" indent="0">
              <a:buNone/>
            </a:pPr>
            <a:endParaRPr lang="en-GB" b="1">
              <a:solidFill>
                <a:srgbClr val="0070C0"/>
              </a:solidFill>
            </a:endParaRPr>
          </a:p>
          <a:p>
            <a:r>
              <a:rPr lang="en-GB" b="1" err="1">
                <a:solidFill>
                  <a:srgbClr val="0070C0"/>
                </a:solidFill>
              </a:rPr>
              <a:t>Cwad</a:t>
            </a:r>
            <a:r>
              <a:rPr lang="en-GB" b="1">
                <a:solidFill>
                  <a:srgbClr val="0070C0"/>
                </a:solidFill>
              </a:rPr>
              <a:t> Café</a:t>
            </a:r>
          </a:p>
          <a:p>
            <a:pPr marL="0" indent="0">
              <a:buNone/>
            </a:pPr>
            <a:r>
              <a:rPr lang="en-GB"/>
              <a:t>Sandwiches &amp; snacks from 08:30 – 15:30</a:t>
            </a:r>
          </a:p>
          <a:p>
            <a:pPr marL="0" indent="0">
              <a:buNone/>
            </a:pPr>
            <a:r>
              <a:rPr lang="en-GB"/>
              <a:t>It’s convenient!</a:t>
            </a:r>
          </a:p>
          <a:p>
            <a:endParaRPr lang="en-GB"/>
          </a:p>
          <a:p>
            <a:endParaRPr lang="en-GB"/>
          </a:p>
        </p:txBody>
      </p:sp>
    </p:spTree>
    <p:extLst>
      <p:ext uri="{BB962C8B-B14F-4D97-AF65-F5344CB8AC3E}">
        <p14:creationId xmlns:p14="http://schemas.microsoft.com/office/powerpoint/2010/main" val="329168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1000"/>
                                        <p:tgtEl>
                                          <p:spTgt spid="4">
                                            <p:txEl>
                                              <p:pRg st="1" end="1"/>
                                            </p:txEl>
                                          </p:spTgt>
                                        </p:tgtEl>
                                      </p:cBhvr>
                                    </p:animEffect>
                                    <p:anim calcmode="lin" valueType="num">
                                      <p:cBhvr>
                                        <p:cTn id="2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1" end="1"/>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4">
                                            <p:txEl>
                                              <p:pRg st="2" end="2"/>
                                            </p:txEl>
                                          </p:spTgt>
                                        </p:tgtEl>
                                        <p:attrNameLst>
                                          <p:attrName>style.visibility</p:attrName>
                                        </p:attrNameLst>
                                      </p:cBhvr>
                                      <p:to>
                                        <p:strVal val="visible"/>
                                      </p:to>
                                    </p:set>
                                    <p:animEffect transition="in" filter="fade">
                                      <p:cBhvr>
                                        <p:cTn id="26" dur="1000"/>
                                        <p:tgtEl>
                                          <p:spTgt spid="4">
                                            <p:txEl>
                                              <p:pRg st="2" end="2"/>
                                            </p:txEl>
                                          </p:spTgt>
                                        </p:tgtEl>
                                      </p:cBhvr>
                                    </p:animEffect>
                                    <p:anim calcmode="lin" valueType="num">
                                      <p:cBhvr>
                                        <p:cTn id="27"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animEffect transition="in" filter="fade">
                                      <p:cBhvr>
                                        <p:cTn id="31" dur="1000"/>
                                        <p:tgtEl>
                                          <p:spTgt spid="4">
                                            <p:txEl>
                                              <p:pRg st="3" end="3"/>
                                            </p:txEl>
                                          </p:spTgt>
                                        </p:tgtEl>
                                      </p:cBhvr>
                                    </p:animEffect>
                                    <p:anim calcmode="lin" valueType="num">
                                      <p:cBhvr>
                                        <p:cTn id="32"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Effect transition="in" filter="fade">
                                      <p:cBhvr>
                                        <p:cTn id="38" dur="1000"/>
                                        <p:tgtEl>
                                          <p:spTgt spid="3">
                                            <p:txEl>
                                              <p:pRg st="4" end="4"/>
                                            </p:txEl>
                                          </p:spTgt>
                                        </p:tgtEl>
                                      </p:cBhvr>
                                    </p:animEffect>
                                    <p:anim calcmode="lin" valueType="num">
                                      <p:cBhvr>
                                        <p:cTn id="3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4" end="4"/>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0"/>
                                        <p:tgtEl>
                                          <p:spTgt spid="3">
                                            <p:txEl>
                                              <p:pRg st="5" end="5"/>
                                            </p:txEl>
                                          </p:spTgt>
                                        </p:tgtEl>
                                      </p:cBhvr>
                                    </p:animEffect>
                                    <p:anim calcmode="lin" valueType="num">
                                      <p:cBhvr>
                                        <p:cTn id="4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D6A2B-1D10-7D8E-5111-FDFF195B4AB4}"/>
              </a:ext>
            </a:extLst>
          </p:cNvPr>
          <p:cNvSpPr>
            <a:spLocks noGrp="1"/>
          </p:cNvSpPr>
          <p:nvPr>
            <p:ph type="title"/>
          </p:nvPr>
        </p:nvSpPr>
        <p:spPr/>
        <p:txBody>
          <a:bodyPr/>
          <a:lstStyle/>
          <a:p>
            <a:r>
              <a:rPr lang="en-GB" b="1">
                <a:solidFill>
                  <a:schemeClr val="accent1"/>
                </a:solidFill>
              </a:rPr>
              <a:t>Where to shop for food</a:t>
            </a:r>
          </a:p>
        </p:txBody>
      </p:sp>
      <p:sp>
        <p:nvSpPr>
          <p:cNvPr id="3" name="Content Placeholder 2">
            <a:extLst>
              <a:ext uri="{FF2B5EF4-FFF2-40B4-BE49-F238E27FC236}">
                <a16:creationId xmlns:a16="http://schemas.microsoft.com/office/drawing/2014/main" id="{2F0A979A-C9F4-2417-3984-30E63B65EAC5}"/>
              </a:ext>
            </a:extLst>
          </p:cNvPr>
          <p:cNvSpPr>
            <a:spLocks noGrp="1"/>
          </p:cNvSpPr>
          <p:nvPr>
            <p:ph idx="1"/>
          </p:nvPr>
        </p:nvSpPr>
        <p:spPr>
          <a:xfrm>
            <a:off x="628650" y="1167320"/>
            <a:ext cx="7886700" cy="5009644"/>
          </a:xfrm>
        </p:spPr>
        <p:txBody>
          <a:bodyPr/>
          <a:lstStyle/>
          <a:p>
            <a:pPr marL="0" indent="0">
              <a:buNone/>
            </a:pPr>
            <a:r>
              <a:rPr lang="en-GB">
                <a:solidFill>
                  <a:srgbClr val="0070C0"/>
                </a:solidFill>
              </a:rPr>
              <a:t>SUPERMARKETS</a:t>
            </a:r>
          </a:p>
          <a:p>
            <a:r>
              <a:rPr lang="en-GB"/>
              <a:t>The Coop -  Job Well Road (the nearest).</a:t>
            </a:r>
          </a:p>
          <a:p>
            <a:r>
              <a:rPr lang="en-GB"/>
              <a:t>Tesco -  (the biggest choice, can book an online delivery).</a:t>
            </a:r>
          </a:p>
          <a:p>
            <a:pPr marL="0" indent="0">
              <a:buNone/>
            </a:pPr>
            <a:r>
              <a:rPr lang="en-GB"/>
              <a:t> </a:t>
            </a:r>
            <a:r>
              <a:rPr lang="en-GB">
                <a:solidFill>
                  <a:srgbClr val="0070C0"/>
                </a:solidFill>
              </a:rPr>
              <a:t>Shops in Carmarthen</a:t>
            </a:r>
            <a:r>
              <a:rPr lang="en-GB"/>
              <a:t> (25-minute walk):</a:t>
            </a:r>
          </a:p>
          <a:p>
            <a:r>
              <a:rPr lang="en-GB"/>
              <a:t>Marks &amp; Spencer (M&amp;S) good quality food.</a:t>
            </a:r>
          </a:p>
          <a:p>
            <a:r>
              <a:rPr lang="en-GB"/>
              <a:t>Aardvark, Lammas Road:  health food, vegetarian and vegan food.</a:t>
            </a:r>
          </a:p>
          <a:p>
            <a:pPr marL="0" indent="0">
              <a:buNone/>
            </a:pPr>
            <a:r>
              <a:rPr lang="en-GB">
                <a:solidFill>
                  <a:srgbClr val="0070C0"/>
                </a:solidFill>
              </a:rPr>
              <a:t>Nearest Chinese supermarket: </a:t>
            </a:r>
            <a:r>
              <a:rPr lang="en-GB"/>
              <a:t>Swansea.</a:t>
            </a:r>
          </a:p>
          <a:p>
            <a:pPr marL="0" indent="0">
              <a:buNone/>
            </a:pPr>
            <a:r>
              <a:rPr lang="en-GB">
                <a:solidFill>
                  <a:srgbClr val="0070C0"/>
                </a:solidFill>
              </a:rPr>
              <a:t>Online shopping? </a:t>
            </a:r>
            <a:r>
              <a:rPr lang="en-GB"/>
              <a:t>Use Amazon – they deliver.</a:t>
            </a:r>
          </a:p>
          <a:p>
            <a:pPr marL="0" indent="0">
              <a:buNone/>
            </a:pPr>
            <a:endParaRPr lang="en-GB"/>
          </a:p>
          <a:p>
            <a:endParaRPr lang="en-GB"/>
          </a:p>
        </p:txBody>
      </p:sp>
    </p:spTree>
    <p:extLst>
      <p:ext uri="{BB962C8B-B14F-4D97-AF65-F5344CB8AC3E}">
        <p14:creationId xmlns:p14="http://schemas.microsoft.com/office/powerpoint/2010/main" val="157869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1000"/>
                                        <p:tgtEl>
                                          <p:spTgt spid="3">
                                            <p:txEl>
                                              <p:pRg st="2" end="2"/>
                                            </p:txEl>
                                          </p:spTgt>
                                        </p:tgtEl>
                                      </p:cBhvr>
                                    </p:animEffect>
                                    <p:anim calcmode="lin" valueType="num">
                                      <p:cBhvr>
                                        <p:cTn id="21"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1000"/>
                                        <p:tgtEl>
                                          <p:spTgt spid="3">
                                            <p:txEl>
                                              <p:pRg st="4" end="4"/>
                                            </p:txEl>
                                          </p:spTgt>
                                        </p:tgtEl>
                                      </p:cBhvr>
                                    </p:animEffect>
                                    <p:anim calcmode="lin" valueType="num">
                                      <p:cBhvr>
                                        <p:cTn id="3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Effect transition="in" filter="fade">
                                      <p:cBhvr>
                                        <p:cTn id="40" dur="1000"/>
                                        <p:tgtEl>
                                          <p:spTgt spid="3">
                                            <p:txEl>
                                              <p:pRg st="5" end="5"/>
                                            </p:txEl>
                                          </p:spTgt>
                                        </p:tgtEl>
                                      </p:cBhvr>
                                    </p:animEffect>
                                    <p:anim calcmode="lin" valueType="num">
                                      <p:cBhvr>
                                        <p:cTn id="41"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additive="base">
                                        <p:cTn id="4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3">
                                            <p:txEl>
                                              <p:pRg st="7" end="7"/>
                                            </p:txEl>
                                          </p:spTgt>
                                        </p:tgtEl>
                                        <p:attrNameLst>
                                          <p:attrName>style.visibility</p:attrName>
                                        </p:attrNameLst>
                                      </p:cBhvr>
                                      <p:to>
                                        <p:strVal val="visible"/>
                                      </p:to>
                                    </p:set>
                                    <p:anim calcmode="lin" valueType="num">
                                      <p:cBhvr additive="base">
                                        <p:cTn id="5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FFA6CE-28F7-CEDC-4425-0CF9868D6F7A}"/>
              </a:ext>
            </a:extLst>
          </p:cNvPr>
          <p:cNvSpPr>
            <a:spLocks noGrp="1"/>
          </p:cNvSpPr>
          <p:nvPr>
            <p:ph type="title"/>
          </p:nvPr>
        </p:nvSpPr>
        <p:spPr>
          <a:xfrm>
            <a:off x="473202" y="502920"/>
            <a:ext cx="2564892" cy="1463040"/>
          </a:xfrm>
        </p:spPr>
        <p:txBody>
          <a:bodyPr anchor="ctr">
            <a:normAutofit/>
          </a:bodyPr>
          <a:lstStyle/>
          <a:p>
            <a:r>
              <a:rPr lang="en-GB" sz="3300" b="1">
                <a:solidFill>
                  <a:schemeClr val="accent1"/>
                </a:solidFill>
              </a:rPr>
              <a:t>Register with a doctor</a:t>
            </a:r>
          </a:p>
        </p:txBody>
      </p:sp>
      <p:sp>
        <p:nvSpPr>
          <p:cNvPr id="3" name="Content Placeholder 2">
            <a:extLst>
              <a:ext uri="{FF2B5EF4-FFF2-40B4-BE49-F238E27FC236}">
                <a16:creationId xmlns:a16="http://schemas.microsoft.com/office/drawing/2014/main" id="{DB30B92B-86E5-8670-4C64-49B20A6D7434}"/>
              </a:ext>
            </a:extLst>
          </p:cNvPr>
          <p:cNvSpPr>
            <a:spLocks noGrp="1"/>
          </p:cNvSpPr>
          <p:nvPr>
            <p:ph idx="1"/>
          </p:nvPr>
        </p:nvSpPr>
        <p:spPr>
          <a:xfrm>
            <a:off x="3490721" y="502920"/>
            <a:ext cx="5170932" cy="1463040"/>
          </a:xfrm>
        </p:spPr>
        <p:txBody>
          <a:bodyPr anchor="ctr">
            <a:normAutofit/>
          </a:bodyPr>
          <a:lstStyle/>
          <a:p>
            <a:r>
              <a:rPr lang="en-US" sz="1900">
                <a:hlinkClick r:id="rId2"/>
              </a:rPr>
              <a:t>Register with us as a New Patient - Morfa Lane Surgery (wales.nhs.uk)</a:t>
            </a:r>
            <a:r>
              <a:rPr lang="en-US" sz="1900"/>
              <a:t> </a:t>
            </a:r>
          </a:p>
          <a:p>
            <a:endParaRPr lang="en-GB" sz="1900"/>
          </a:p>
        </p:txBody>
      </p:sp>
      <p:pic>
        <p:nvPicPr>
          <p:cNvPr id="5" name="Picture 4" descr="A blue building with a sign&#10;&#10;Description automatically generated">
            <a:extLst>
              <a:ext uri="{FF2B5EF4-FFF2-40B4-BE49-F238E27FC236}">
                <a16:creationId xmlns:a16="http://schemas.microsoft.com/office/drawing/2014/main" id="{DCD80562-B079-E1BA-BA02-DA70EB866BDF}"/>
              </a:ext>
            </a:extLst>
          </p:cNvPr>
          <p:cNvPicPr>
            <a:picLocks noChangeAspect="1"/>
          </p:cNvPicPr>
          <p:nvPr/>
        </p:nvPicPr>
        <p:blipFill>
          <a:blip r:embed="rId3"/>
          <a:stretch>
            <a:fillRect/>
          </a:stretch>
        </p:blipFill>
        <p:spPr>
          <a:xfrm>
            <a:off x="473202" y="2612451"/>
            <a:ext cx="8188452" cy="3316322"/>
          </a:xfrm>
          <a:prstGeom prst="rect">
            <a:avLst/>
          </a:prstGeom>
        </p:spPr>
      </p:pic>
    </p:spTree>
    <p:extLst>
      <p:ext uri="{BB962C8B-B14F-4D97-AF65-F5344CB8AC3E}">
        <p14:creationId xmlns:p14="http://schemas.microsoft.com/office/powerpoint/2010/main" val="37778860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map of a city&#10;&#10;Description automatically generated">
            <a:extLst>
              <a:ext uri="{FF2B5EF4-FFF2-40B4-BE49-F238E27FC236}">
                <a16:creationId xmlns:a16="http://schemas.microsoft.com/office/drawing/2014/main" id="{8A2F8D3B-6644-4600-D852-8BEE5179AF29}"/>
              </a:ext>
            </a:extLst>
          </p:cNvPr>
          <p:cNvPicPr>
            <a:picLocks noChangeAspect="1"/>
          </p:cNvPicPr>
          <p:nvPr/>
        </p:nvPicPr>
        <p:blipFill>
          <a:blip r:embed="rId2"/>
          <a:stretch>
            <a:fillRect/>
          </a:stretch>
        </p:blipFill>
        <p:spPr>
          <a:xfrm>
            <a:off x="342900" y="553212"/>
            <a:ext cx="8458200" cy="5751576"/>
          </a:xfrm>
          <a:prstGeom prst="rect">
            <a:avLst/>
          </a:prstGeom>
        </p:spPr>
      </p:pic>
    </p:spTree>
    <p:extLst>
      <p:ext uri="{BB962C8B-B14F-4D97-AF65-F5344CB8AC3E}">
        <p14:creationId xmlns:p14="http://schemas.microsoft.com/office/powerpoint/2010/main" val="11377278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69C54-9267-6625-9B8C-FE46AF8E1E39}"/>
              </a:ext>
            </a:extLst>
          </p:cNvPr>
          <p:cNvSpPr>
            <a:spLocks noGrp="1"/>
          </p:cNvSpPr>
          <p:nvPr>
            <p:ph type="title"/>
          </p:nvPr>
        </p:nvSpPr>
        <p:spPr>
          <a:xfrm>
            <a:off x="840699" y="687480"/>
            <a:ext cx="5605629" cy="994172"/>
          </a:xfrm>
        </p:spPr>
        <p:txBody>
          <a:bodyPr>
            <a:normAutofit/>
          </a:bodyPr>
          <a:lstStyle/>
          <a:p>
            <a:r>
              <a:rPr lang="en-GB" sz="3850" b="1">
                <a:solidFill>
                  <a:schemeClr val="accent1"/>
                </a:solidFill>
              </a:rPr>
              <a:t>Shop (Welsh: </a:t>
            </a:r>
            <a:r>
              <a:rPr lang="en-GB" sz="3850" b="1" i="1" err="1">
                <a:solidFill>
                  <a:schemeClr val="accent1"/>
                </a:solidFill>
              </a:rPr>
              <a:t>siop</a:t>
            </a:r>
            <a:r>
              <a:rPr lang="en-GB" sz="3850" b="1">
                <a:solidFill>
                  <a:schemeClr val="accent1"/>
                </a:solidFill>
              </a:rPr>
              <a:t>)</a:t>
            </a:r>
          </a:p>
        </p:txBody>
      </p:sp>
      <p:sp>
        <p:nvSpPr>
          <p:cNvPr id="3" name="Content Placeholder 2">
            <a:extLst>
              <a:ext uri="{FF2B5EF4-FFF2-40B4-BE49-F238E27FC236}">
                <a16:creationId xmlns:a16="http://schemas.microsoft.com/office/drawing/2014/main" id="{701A63B7-5500-96C6-638E-F53C47738F87}"/>
              </a:ext>
            </a:extLst>
          </p:cNvPr>
          <p:cNvSpPr>
            <a:spLocks noGrp="1"/>
          </p:cNvSpPr>
          <p:nvPr>
            <p:ph idx="1"/>
          </p:nvPr>
        </p:nvSpPr>
        <p:spPr>
          <a:xfrm>
            <a:off x="852321" y="2227943"/>
            <a:ext cx="5033221" cy="3788227"/>
          </a:xfrm>
        </p:spPr>
        <p:txBody>
          <a:bodyPr anchor="ctr">
            <a:normAutofit/>
          </a:bodyPr>
          <a:lstStyle/>
          <a:p>
            <a:r>
              <a:rPr lang="en-GB" sz="2100" dirty="0"/>
              <a:t>The campus shop is online only during the summer.</a:t>
            </a:r>
          </a:p>
          <a:p>
            <a:r>
              <a:rPr lang="en-GB" sz="2100" dirty="0"/>
              <a:t>You need to order online and use the Click &amp; Collect service.</a:t>
            </a:r>
          </a:p>
          <a:p>
            <a:r>
              <a:rPr lang="en-US" sz="2100" dirty="0">
                <a:hlinkClick r:id="rId2"/>
              </a:rPr>
              <a:t>Home - The Shop (uwtsd.ac.uk)</a:t>
            </a:r>
            <a:endParaRPr lang="en-US" sz="2100" dirty="0"/>
          </a:p>
          <a:p>
            <a:endParaRPr lang="en-GB" sz="2100" dirty="0"/>
          </a:p>
        </p:txBody>
      </p:sp>
      <p:pic>
        <p:nvPicPr>
          <p:cNvPr id="5" name="Picture 4" descr="A white logo with a black background&#10;&#10;Description automatically generated">
            <a:extLst>
              <a:ext uri="{FF2B5EF4-FFF2-40B4-BE49-F238E27FC236}">
                <a16:creationId xmlns:a16="http://schemas.microsoft.com/office/drawing/2014/main" id="{131A6E54-DB09-C0B7-8660-D74A43E54190}"/>
              </a:ext>
            </a:extLst>
          </p:cNvPr>
          <p:cNvPicPr>
            <a:picLocks noChangeAspect="1"/>
          </p:cNvPicPr>
          <p:nvPr/>
        </p:nvPicPr>
        <p:blipFill>
          <a:blip r:embed="rId3"/>
          <a:stretch>
            <a:fillRect/>
          </a:stretch>
        </p:blipFill>
        <p:spPr>
          <a:xfrm>
            <a:off x="6465356" y="3277123"/>
            <a:ext cx="1462672" cy="319491"/>
          </a:xfrm>
          <a:prstGeom prst="rect">
            <a:avLst/>
          </a:prstGeom>
        </p:spPr>
      </p:pic>
    </p:spTree>
    <p:extLst>
      <p:ext uri="{BB962C8B-B14F-4D97-AF65-F5344CB8AC3E}">
        <p14:creationId xmlns:p14="http://schemas.microsoft.com/office/powerpoint/2010/main" val="34776099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50874A-30B1-3E02-05C2-D1E1D183C78E}"/>
              </a:ext>
            </a:extLst>
          </p:cNvPr>
          <p:cNvSpPr>
            <a:spLocks noGrp="1"/>
          </p:cNvSpPr>
          <p:nvPr>
            <p:ph type="title"/>
          </p:nvPr>
        </p:nvSpPr>
        <p:spPr>
          <a:xfrm>
            <a:off x="480060" y="325369"/>
            <a:ext cx="3276451" cy="1956841"/>
          </a:xfrm>
        </p:spPr>
        <p:txBody>
          <a:bodyPr anchor="b">
            <a:normAutofit/>
          </a:bodyPr>
          <a:lstStyle/>
          <a:p>
            <a:r>
              <a:rPr lang="en-GB" sz="4700" b="1" dirty="0"/>
              <a:t>Fire Drill!</a:t>
            </a:r>
          </a:p>
        </p:txBody>
      </p:sp>
      <p:sp>
        <p:nvSpPr>
          <p:cNvPr id="14"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060" y="2586994"/>
            <a:ext cx="2606040" cy="18288"/>
          </a:xfrm>
          <a:custGeom>
            <a:avLst/>
            <a:gdLst>
              <a:gd name="connsiteX0" fmla="*/ 0 w 2606040"/>
              <a:gd name="connsiteY0" fmla="*/ 0 h 18288"/>
              <a:gd name="connsiteX1" fmla="*/ 625450 w 2606040"/>
              <a:gd name="connsiteY1" fmla="*/ 0 h 18288"/>
              <a:gd name="connsiteX2" fmla="*/ 1224839 w 2606040"/>
              <a:gd name="connsiteY2" fmla="*/ 0 h 18288"/>
              <a:gd name="connsiteX3" fmla="*/ 1824228 w 2606040"/>
              <a:gd name="connsiteY3" fmla="*/ 0 h 18288"/>
              <a:gd name="connsiteX4" fmla="*/ 2606040 w 2606040"/>
              <a:gd name="connsiteY4" fmla="*/ 0 h 18288"/>
              <a:gd name="connsiteX5" fmla="*/ 2606040 w 2606040"/>
              <a:gd name="connsiteY5" fmla="*/ 18288 h 18288"/>
              <a:gd name="connsiteX6" fmla="*/ 1902409 w 2606040"/>
              <a:gd name="connsiteY6" fmla="*/ 18288 h 18288"/>
              <a:gd name="connsiteX7" fmla="*/ 1276960 w 2606040"/>
              <a:gd name="connsiteY7" fmla="*/ 18288 h 18288"/>
              <a:gd name="connsiteX8" fmla="*/ 677570 w 2606040"/>
              <a:gd name="connsiteY8" fmla="*/ 18288 h 18288"/>
              <a:gd name="connsiteX9" fmla="*/ 0 w 2606040"/>
              <a:gd name="connsiteY9" fmla="*/ 18288 h 18288"/>
              <a:gd name="connsiteX10" fmla="*/ 0 w 2606040"/>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06040" h="18288" fill="none" extrusionOk="0">
                <a:moveTo>
                  <a:pt x="0" y="0"/>
                </a:moveTo>
                <a:cubicBezTo>
                  <a:pt x="266776" y="-600"/>
                  <a:pt x="322756" y="3201"/>
                  <a:pt x="625450" y="0"/>
                </a:cubicBezTo>
                <a:cubicBezTo>
                  <a:pt x="928144" y="-3201"/>
                  <a:pt x="968141" y="9269"/>
                  <a:pt x="1224839" y="0"/>
                </a:cubicBezTo>
                <a:cubicBezTo>
                  <a:pt x="1481537" y="-9269"/>
                  <a:pt x="1569059" y="21947"/>
                  <a:pt x="1824228" y="0"/>
                </a:cubicBezTo>
                <a:cubicBezTo>
                  <a:pt x="2079397" y="-21947"/>
                  <a:pt x="2326053" y="-10194"/>
                  <a:pt x="2606040" y="0"/>
                </a:cubicBezTo>
                <a:cubicBezTo>
                  <a:pt x="2605462" y="4771"/>
                  <a:pt x="2606793" y="12323"/>
                  <a:pt x="2606040" y="18288"/>
                </a:cubicBezTo>
                <a:cubicBezTo>
                  <a:pt x="2256758" y="31410"/>
                  <a:pt x="2173673" y="-12878"/>
                  <a:pt x="1902409" y="18288"/>
                </a:cubicBezTo>
                <a:cubicBezTo>
                  <a:pt x="1631145" y="49454"/>
                  <a:pt x="1461378" y="5466"/>
                  <a:pt x="1276960" y="18288"/>
                </a:cubicBezTo>
                <a:cubicBezTo>
                  <a:pt x="1092542" y="31110"/>
                  <a:pt x="890442" y="13213"/>
                  <a:pt x="677570" y="18288"/>
                </a:cubicBezTo>
                <a:cubicBezTo>
                  <a:pt x="464698" y="23364"/>
                  <a:pt x="187648" y="35837"/>
                  <a:pt x="0" y="18288"/>
                </a:cubicBezTo>
                <a:cubicBezTo>
                  <a:pt x="841" y="12879"/>
                  <a:pt x="-726" y="3977"/>
                  <a:pt x="0" y="0"/>
                </a:cubicBezTo>
                <a:close/>
              </a:path>
              <a:path w="2606040" h="18288" stroke="0" extrusionOk="0">
                <a:moveTo>
                  <a:pt x="0" y="0"/>
                </a:moveTo>
                <a:cubicBezTo>
                  <a:pt x="197231" y="3803"/>
                  <a:pt x="358914" y="-9291"/>
                  <a:pt x="599389" y="0"/>
                </a:cubicBezTo>
                <a:cubicBezTo>
                  <a:pt x="839864" y="9291"/>
                  <a:pt x="979371" y="8509"/>
                  <a:pt x="1303020" y="0"/>
                </a:cubicBezTo>
                <a:cubicBezTo>
                  <a:pt x="1626669" y="-8509"/>
                  <a:pt x="1726300" y="7440"/>
                  <a:pt x="1876349" y="0"/>
                </a:cubicBezTo>
                <a:cubicBezTo>
                  <a:pt x="2026398" y="-7440"/>
                  <a:pt x="2430712" y="17957"/>
                  <a:pt x="2606040" y="0"/>
                </a:cubicBezTo>
                <a:cubicBezTo>
                  <a:pt x="2605426" y="8857"/>
                  <a:pt x="2606544" y="13619"/>
                  <a:pt x="2606040" y="18288"/>
                </a:cubicBezTo>
                <a:cubicBezTo>
                  <a:pt x="2393024" y="2241"/>
                  <a:pt x="2191161" y="39259"/>
                  <a:pt x="1980590" y="18288"/>
                </a:cubicBezTo>
                <a:cubicBezTo>
                  <a:pt x="1770019" y="-2683"/>
                  <a:pt x="1476440" y="36114"/>
                  <a:pt x="1276960" y="18288"/>
                </a:cubicBezTo>
                <a:cubicBezTo>
                  <a:pt x="1077480" y="463"/>
                  <a:pt x="880988" y="42125"/>
                  <a:pt x="651510" y="18288"/>
                </a:cubicBezTo>
                <a:cubicBezTo>
                  <a:pt x="422032" y="-5549"/>
                  <a:pt x="130744" y="-1947"/>
                  <a:pt x="0" y="18288"/>
                </a:cubicBezTo>
                <a:cubicBezTo>
                  <a:pt x="-487" y="10816"/>
                  <a:pt x="-839" y="6058"/>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a:extLst>
              <a:ext uri="{FF2B5EF4-FFF2-40B4-BE49-F238E27FC236}">
                <a16:creationId xmlns:a16="http://schemas.microsoft.com/office/drawing/2014/main" id="{B385E363-B242-3472-4AF2-EBC5DA14F57F}"/>
              </a:ext>
            </a:extLst>
          </p:cNvPr>
          <p:cNvSpPr>
            <a:spLocks noGrp="1"/>
          </p:cNvSpPr>
          <p:nvPr>
            <p:ph idx="1"/>
          </p:nvPr>
        </p:nvSpPr>
        <p:spPr>
          <a:xfrm>
            <a:off x="480060" y="2872899"/>
            <a:ext cx="3182691" cy="3320668"/>
          </a:xfrm>
        </p:spPr>
        <p:txBody>
          <a:bodyPr>
            <a:normAutofit fontScale="92500" lnSpcReduction="20000"/>
          </a:bodyPr>
          <a:lstStyle/>
          <a:p>
            <a:r>
              <a:rPr lang="en-US" sz="1900" dirty="0"/>
              <a:t>There will be a fire practice in your accommodation.</a:t>
            </a:r>
          </a:p>
          <a:p>
            <a:r>
              <a:rPr lang="en-US" sz="1900" dirty="0"/>
              <a:t>This will probably be early in the morning.</a:t>
            </a:r>
          </a:p>
          <a:p>
            <a:r>
              <a:rPr lang="en-US" sz="1900" dirty="0"/>
              <a:t>When you hear the bell, you must leave the building.</a:t>
            </a:r>
          </a:p>
          <a:p>
            <a:r>
              <a:rPr lang="en-US" sz="1900" dirty="0"/>
              <a:t>You must leave immediately.</a:t>
            </a:r>
          </a:p>
          <a:p>
            <a:r>
              <a:rPr lang="en-US" sz="1900" dirty="0"/>
              <a:t>Do not pick up your things.</a:t>
            </a:r>
          </a:p>
          <a:p>
            <a:r>
              <a:rPr lang="en-US" sz="1900" b="1" dirty="0">
                <a:solidFill>
                  <a:srgbClr val="FF0000"/>
                </a:solidFill>
              </a:rPr>
              <a:t>You must leave within 4 minutes.</a:t>
            </a:r>
          </a:p>
          <a:p>
            <a:r>
              <a:rPr lang="en-US" sz="1900" b="1" dirty="0"/>
              <a:t>If you do not succeed, there will be another fire drill!</a:t>
            </a:r>
          </a:p>
        </p:txBody>
      </p:sp>
      <p:pic>
        <p:nvPicPr>
          <p:cNvPr id="5" name="Content Placeholder 4" descr="Flames of fire on black background">
            <a:extLst>
              <a:ext uri="{FF2B5EF4-FFF2-40B4-BE49-F238E27FC236}">
                <a16:creationId xmlns:a16="http://schemas.microsoft.com/office/drawing/2014/main" id="{F8F7F817-B716-9582-A4BC-C8709F75C989}"/>
              </a:ext>
            </a:extLst>
          </p:cNvPr>
          <p:cNvPicPr>
            <a:picLocks noChangeAspect="1"/>
          </p:cNvPicPr>
          <p:nvPr/>
        </p:nvPicPr>
        <p:blipFill>
          <a:blip r:embed="rId2"/>
          <a:srcRect l="21776" r="28009" b="-1"/>
          <a:stretch/>
        </p:blipFill>
        <p:spPr>
          <a:xfrm>
            <a:off x="3983776" y="10"/>
            <a:ext cx="5159081"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99209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Effect transition="in" filter="fade">
                                      <p:cBhvr>
                                        <p:cTn id="13" dur="1000"/>
                                        <p:tgtEl>
                                          <p:spTgt spid="9">
                                            <p:txEl>
                                              <p:pRg st="1" end="1"/>
                                            </p:txEl>
                                          </p:spTgt>
                                        </p:tgtEl>
                                      </p:cBhvr>
                                    </p:animEffect>
                                    <p:anim calcmode="lin" valueType="num">
                                      <p:cBhvr>
                                        <p:cTn id="14"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9">
                                            <p:txEl>
                                              <p:pRg st="2" end="2"/>
                                            </p:txEl>
                                          </p:spTgt>
                                        </p:tgtEl>
                                        <p:attrNameLst>
                                          <p:attrName>style.visibility</p:attrName>
                                        </p:attrNameLst>
                                      </p:cBhvr>
                                      <p:to>
                                        <p:strVal val="visible"/>
                                      </p:to>
                                    </p:set>
                                    <p:animEffect transition="in" filter="fade">
                                      <p:cBhvr>
                                        <p:cTn id="20" dur="1000"/>
                                        <p:tgtEl>
                                          <p:spTgt spid="9">
                                            <p:txEl>
                                              <p:pRg st="2" end="2"/>
                                            </p:txEl>
                                          </p:spTgt>
                                        </p:tgtEl>
                                      </p:cBhvr>
                                    </p:animEffect>
                                    <p:anim calcmode="lin" valueType="num">
                                      <p:cBhvr>
                                        <p:cTn id="21"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fade">
                                      <p:cBhvr>
                                        <p:cTn id="27" dur="1000"/>
                                        <p:tgtEl>
                                          <p:spTgt spid="9">
                                            <p:txEl>
                                              <p:pRg st="3" end="3"/>
                                            </p:txEl>
                                          </p:spTgt>
                                        </p:tgtEl>
                                      </p:cBhvr>
                                    </p:animEffect>
                                    <p:anim calcmode="lin" valueType="num">
                                      <p:cBhvr>
                                        <p:cTn id="28"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9">
                                            <p:txEl>
                                              <p:pRg st="4" end="4"/>
                                            </p:txEl>
                                          </p:spTgt>
                                        </p:tgtEl>
                                        <p:attrNameLst>
                                          <p:attrName>style.visibility</p:attrName>
                                        </p:attrNameLst>
                                      </p:cBhvr>
                                      <p:to>
                                        <p:strVal val="visible"/>
                                      </p:to>
                                    </p:set>
                                    <p:animEffect transition="in" filter="fade">
                                      <p:cBhvr>
                                        <p:cTn id="34" dur="1000"/>
                                        <p:tgtEl>
                                          <p:spTgt spid="9">
                                            <p:txEl>
                                              <p:pRg st="4" end="4"/>
                                            </p:txEl>
                                          </p:spTgt>
                                        </p:tgtEl>
                                      </p:cBhvr>
                                    </p:animEffect>
                                    <p:anim calcmode="lin" valueType="num">
                                      <p:cBhvr>
                                        <p:cTn id="35"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9">
                                            <p:txEl>
                                              <p:pRg st="5" end="5"/>
                                            </p:txEl>
                                          </p:spTgt>
                                        </p:tgtEl>
                                        <p:attrNameLst>
                                          <p:attrName>style.visibility</p:attrName>
                                        </p:attrNameLst>
                                      </p:cBhvr>
                                      <p:to>
                                        <p:strVal val="visible"/>
                                      </p:to>
                                    </p:set>
                                    <p:animEffect transition="in" filter="barn(inVertical)">
                                      <p:cBhvr>
                                        <p:cTn id="41" dur="500"/>
                                        <p:tgtEl>
                                          <p:spTgt spid="9">
                                            <p:txEl>
                                              <p:pRg st="5" end="5"/>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9">
                                            <p:txEl>
                                              <p:pRg st="6" end="6"/>
                                            </p:txEl>
                                          </p:spTgt>
                                        </p:tgtEl>
                                        <p:attrNameLst>
                                          <p:attrName>style.visibility</p:attrName>
                                        </p:attrNameLst>
                                      </p:cBhvr>
                                      <p:to>
                                        <p:strVal val="visible"/>
                                      </p:to>
                                    </p:set>
                                    <p:anim calcmode="lin" valueType="num">
                                      <p:cBhvr additive="base">
                                        <p:cTn id="46"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1EF57-7532-5F43-2801-F792AD4F97E7}"/>
              </a:ext>
            </a:extLst>
          </p:cNvPr>
          <p:cNvSpPr>
            <a:spLocks noGrp="1"/>
          </p:cNvSpPr>
          <p:nvPr>
            <p:ph type="title"/>
          </p:nvPr>
        </p:nvSpPr>
        <p:spPr/>
        <p:txBody>
          <a:bodyPr/>
          <a:lstStyle/>
          <a:p>
            <a:r>
              <a:rPr lang="en-GB" sz="4000" b="1">
                <a:solidFill>
                  <a:srgbClr val="002060"/>
                </a:solidFill>
              </a:rPr>
              <a:t>Homework </a:t>
            </a:r>
            <a:br>
              <a:rPr lang="en-GB" sz="3200" b="1">
                <a:solidFill>
                  <a:srgbClr val="002060"/>
                </a:solidFill>
              </a:rPr>
            </a:br>
            <a:r>
              <a:rPr lang="en-GB" sz="3200" b="1">
                <a:solidFill>
                  <a:srgbClr val="002060"/>
                </a:solidFill>
              </a:rPr>
              <a:t>Upload on Team Assignments before next class.</a:t>
            </a:r>
          </a:p>
        </p:txBody>
      </p:sp>
      <p:sp>
        <p:nvSpPr>
          <p:cNvPr id="3" name="Content Placeholder 2">
            <a:extLst>
              <a:ext uri="{FF2B5EF4-FFF2-40B4-BE49-F238E27FC236}">
                <a16:creationId xmlns:a16="http://schemas.microsoft.com/office/drawing/2014/main" id="{6B78F985-86A5-12B7-0553-B46AE5CA9785}"/>
              </a:ext>
            </a:extLst>
          </p:cNvPr>
          <p:cNvSpPr>
            <a:spLocks noGrp="1"/>
          </p:cNvSpPr>
          <p:nvPr>
            <p:ph idx="1"/>
          </p:nvPr>
        </p:nvSpPr>
        <p:spPr/>
        <p:txBody>
          <a:bodyPr/>
          <a:lstStyle/>
          <a:p>
            <a:r>
              <a:rPr lang="en-GB" dirty="0"/>
              <a:t>Write </a:t>
            </a:r>
            <a:r>
              <a:rPr lang="en-GB" dirty="0">
                <a:solidFill>
                  <a:srgbClr val="002060"/>
                </a:solidFill>
              </a:rPr>
              <a:t>100-200 words</a:t>
            </a:r>
            <a:r>
              <a:rPr lang="en-GB" dirty="0"/>
              <a:t> introducing yourself.</a:t>
            </a:r>
          </a:p>
          <a:p>
            <a:r>
              <a:rPr lang="en-GB" dirty="0"/>
              <a:t>Tell us where you are from and where you study/have studied and a little about your family, friends and pets.</a:t>
            </a:r>
          </a:p>
          <a:p>
            <a:r>
              <a:rPr lang="en-GB" dirty="0"/>
              <a:t>You should include your interests, your area of study (and any qualifications) as well as your future plans.</a:t>
            </a:r>
          </a:p>
          <a:p>
            <a:r>
              <a:rPr lang="en-GB" dirty="0"/>
              <a:t>Do not use AI or Chat GPT. It is important to know what your writing abilities truly are.</a:t>
            </a:r>
          </a:p>
          <a:p>
            <a:endParaRPr lang="en-GB" dirty="0"/>
          </a:p>
          <a:p>
            <a:pPr marL="0" indent="0">
              <a:buNone/>
            </a:pPr>
            <a:endParaRPr lang="en-GB" dirty="0"/>
          </a:p>
          <a:p>
            <a:pPr marL="0" indent="0">
              <a:buNone/>
            </a:pPr>
            <a:endParaRPr lang="en-GB" dirty="0"/>
          </a:p>
          <a:p>
            <a:endParaRPr lang="en-GB" dirty="0"/>
          </a:p>
        </p:txBody>
      </p:sp>
    </p:spTree>
    <p:extLst>
      <p:ext uri="{BB962C8B-B14F-4D97-AF65-F5344CB8AC3E}">
        <p14:creationId xmlns:p14="http://schemas.microsoft.com/office/powerpoint/2010/main" val="2700780719"/>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1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2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3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4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5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6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7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8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03dbf9b-b85b-46a0-94f1-894078c07ecd" xsi:nil="true"/>
    <lcf76f155ced4ddcb4097134ff3c332f xmlns="211f9404-bca0-4bcf-9c1d-965ccb6f8d2d">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5" ma:contentTypeDescription="Create a new document." ma:contentTypeScope="" ma:versionID="f22164921e69ada7df33b474d3dcac3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e2230e2f827e95bf01ad4d49bcae7e1"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BB19A8E-FFDD-4962-83DB-375666F083D2}">
  <ds:schemaRefs>
    <ds:schemaRef ds:uri="http://schemas.microsoft.com/sharepoint/v3/contenttype/forms"/>
  </ds:schemaRefs>
</ds:datastoreItem>
</file>

<file path=customXml/itemProps2.xml><?xml version="1.0" encoding="utf-8"?>
<ds:datastoreItem xmlns:ds="http://schemas.openxmlformats.org/officeDocument/2006/customXml" ds:itemID="{E8CB21A0-8CF4-435C-9D93-2C7E1309F06A}">
  <ds:schemaRefs>
    <ds:schemaRef ds:uri="211f9404-bca0-4bcf-9c1d-965ccb6f8d2d"/>
    <ds:schemaRef ds:uri="303dbf9b-b85b-46a0-94f1-894078c07ecd"/>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6A1B967D-DC7F-4C05-B411-2B4022817C7F}">
  <ds:schemaRefs>
    <ds:schemaRef ds:uri="211f9404-bca0-4bcf-9c1d-965ccb6f8d2d"/>
    <ds:schemaRef ds:uri="303dbf9b-b85b-46a0-94f1-894078c07e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41</TotalTime>
  <Words>1690</Words>
  <Application>Microsoft Office PowerPoint</Application>
  <PresentationFormat>On-screen Show (4:3)</PresentationFormat>
  <Paragraphs>229</Paragraphs>
  <Slides>35</Slides>
  <Notes>9</Notes>
  <HiddenSlides>0</HiddenSlides>
  <MMClips>0</MMClips>
  <ScaleCrop>false</ScaleCrop>
  <HeadingPairs>
    <vt:vector size="6" baseType="variant">
      <vt:variant>
        <vt:lpstr>Fonts Used</vt:lpstr>
      </vt:variant>
      <vt:variant>
        <vt:i4>4</vt:i4>
      </vt:variant>
      <vt:variant>
        <vt:lpstr>Theme</vt:lpstr>
      </vt:variant>
      <vt:variant>
        <vt:i4>19</vt:i4>
      </vt:variant>
      <vt:variant>
        <vt:lpstr>Slide Titles</vt:lpstr>
      </vt:variant>
      <vt:variant>
        <vt:i4>35</vt:i4>
      </vt:variant>
    </vt:vector>
  </HeadingPairs>
  <TitlesOfParts>
    <vt:vector size="58" baseType="lpstr">
      <vt:lpstr>Aptos</vt:lpstr>
      <vt:lpstr>Arial</vt:lpstr>
      <vt:lpstr>Calibri</vt:lpstr>
      <vt:lpstr>Wingdings</vt:lpstr>
      <vt:lpstr>Holding PAge</vt:lpstr>
      <vt:lpstr>Title Slide 1</vt:lpstr>
      <vt:lpstr>Title Slide 2</vt:lpstr>
      <vt:lpstr>Title Slide 3</vt:lpstr>
      <vt:lpstr>Title Slide 4</vt:lpstr>
      <vt:lpstr>Sub Title 1</vt:lpstr>
      <vt:lpstr>Sub Title 3</vt:lpstr>
      <vt:lpstr>1_Sub Title 3</vt:lpstr>
      <vt:lpstr>2_Sub Title 3</vt:lpstr>
      <vt:lpstr>3_Sub Title 3</vt:lpstr>
      <vt:lpstr>4_Sub Title 3</vt:lpstr>
      <vt:lpstr>5_Sub Title 3</vt:lpstr>
      <vt:lpstr>6_Sub Title 3</vt:lpstr>
      <vt:lpstr>7_Sub Title 3</vt:lpstr>
      <vt:lpstr>8_Sub Title 3</vt:lpstr>
      <vt:lpstr>Text 1</vt:lpstr>
      <vt:lpstr>Text 4</vt:lpstr>
      <vt:lpstr>Text Break / Info Slide 1</vt:lpstr>
      <vt:lpstr>UWTSD Logo Only_Image Bkgrnd</vt:lpstr>
      <vt:lpstr>PowerPoint Presentation</vt:lpstr>
      <vt:lpstr>  Pre-Sessional Programme  with Stephanie Bradley, Dip. Ed., Dip TEFLA, MA   5th August – 13th September 2024</vt:lpstr>
      <vt:lpstr> 10 Week Course (12 PSE)  WEEK ONE  - Course Introduction - Getting to Know Each Other - Exploring Teams and Class Apps - Needs Analysis</vt:lpstr>
      <vt:lpstr>Course Etiquette</vt:lpstr>
      <vt:lpstr>Aims</vt:lpstr>
      <vt:lpstr>  WEEK ONE   Day One   Session One</vt:lpstr>
      <vt:lpstr>About This Course</vt:lpstr>
      <vt:lpstr>Class Rules</vt:lpstr>
      <vt:lpstr>Course Assessment</vt:lpstr>
      <vt:lpstr>Participation </vt:lpstr>
      <vt:lpstr>Introduce yourself</vt:lpstr>
      <vt:lpstr>Course  Books</vt:lpstr>
      <vt:lpstr>Course Materials</vt:lpstr>
      <vt:lpstr>Coursebooks</vt:lpstr>
      <vt:lpstr>R&amp;W book code</vt:lpstr>
      <vt:lpstr>S&amp;L book code</vt:lpstr>
      <vt:lpstr>Any Problems?</vt:lpstr>
      <vt:lpstr>Session Aim</vt:lpstr>
      <vt:lpstr>Find out more…</vt:lpstr>
      <vt:lpstr>Find out more…</vt:lpstr>
      <vt:lpstr>PowerPoint Presentation</vt:lpstr>
      <vt:lpstr>Asking Questions</vt:lpstr>
      <vt:lpstr>Introduce your partner</vt:lpstr>
      <vt:lpstr>Important! This is an assessed course, therefore -</vt:lpstr>
      <vt:lpstr>Course Expectations</vt:lpstr>
      <vt:lpstr>Need to contact the course manager?</vt:lpstr>
      <vt:lpstr>Summary</vt:lpstr>
      <vt:lpstr>About Our Learning Needs</vt:lpstr>
      <vt:lpstr>Where to eat on campus</vt:lpstr>
      <vt:lpstr>Where to shop for food</vt:lpstr>
      <vt:lpstr>Register with a doctor</vt:lpstr>
      <vt:lpstr>PowerPoint Presentation</vt:lpstr>
      <vt:lpstr>Shop (Welsh: siop)</vt:lpstr>
      <vt:lpstr>Fire Drill!</vt:lpstr>
      <vt:lpstr>Homework  Upload on Team Assignments before next class.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Stephanie Bradley</cp:lastModifiedBy>
  <cp:revision>10</cp:revision>
  <dcterms:created xsi:type="dcterms:W3CDTF">2021-03-10T12:10:47Z</dcterms:created>
  <dcterms:modified xsi:type="dcterms:W3CDTF">2024-08-05T08:02:51Z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