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15"/>
  </p:notesMasterIdLst>
  <p:handoutMasterIdLst>
    <p:handoutMasterId r:id="rId16"/>
  </p:handoutMasterIdLst>
  <p:sldIdLst>
    <p:sldId id="271" r:id="rId3"/>
    <p:sldId id="287" r:id="rId4"/>
    <p:sldId id="288" r:id="rId5"/>
    <p:sldId id="289" r:id="rId6"/>
    <p:sldId id="262" r:id="rId7"/>
    <p:sldId id="264" r:id="rId8"/>
    <p:sldId id="298" r:id="rId9"/>
    <p:sldId id="303" r:id="rId10"/>
    <p:sldId id="299" r:id="rId11"/>
    <p:sldId id="300" r:id="rId12"/>
    <p:sldId id="304" r:id="rId13"/>
    <p:sldId id="270" r:id="rId14"/>
  </p:sldIdLst>
  <p:sldSz cx="12192000" cy="6858000"/>
  <p:notesSz cx="6858000" cy="9144000"/>
  <p:embeddedFontLst>
    <p:embeddedFont>
      <p:font typeface="汉仪中简黑简" panose="00020600040101010101" charset="-122"/>
      <p:regular r:id="rId20"/>
    </p:embeddedFont>
    <p:embeddedFont>
      <p:font typeface="汉仪力量黑简" panose="00020600040101010101" charset="-122"/>
      <p:regular r:id="rId21"/>
    </p:embeddedFont>
    <p:embeddedFont>
      <p:font typeface="方正大标宋简体" panose="03000509000000000000" charset="-122"/>
      <p:regular r:id="rId22"/>
    </p:embeddedFont>
    <p:embeddedFont>
      <p:font typeface="Calibri" panose="020F0502020204030204" charset="0"/>
      <p:regular r:id="rId23"/>
      <p:bold r:id="rId24"/>
      <p:italic r:id="rId25"/>
      <p:boldItalic r:id="rId26"/>
    </p:embeddedFont>
    <p:embeddedFont>
      <p:font typeface="汉仪大黑" panose="01010104010101010101" charset="-122"/>
      <p:regular r:id="rId27"/>
    </p:embeddedFont>
    <p:embeddedFont>
      <p:font typeface="微软雅黑" panose="020B0503020204020204" charset="-122"/>
      <p:regular r:id="rId28"/>
    </p:embeddedFont>
  </p:embeddedFontLst>
  <p:custDataLst>
    <p:tags r:id="rId29"/>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59"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2B4663"/>
    <a:srgbClr val="A9BDD1"/>
    <a:srgbClr val="94ACBC"/>
    <a:srgbClr val="5C7885"/>
    <a:srgbClr val="68BAB0"/>
    <a:srgbClr val="92DED5"/>
    <a:srgbClr val="B1ECF6"/>
    <a:srgbClr val="D9D9D9"/>
    <a:srgbClr val="DCDC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90" autoAdjust="0"/>
    <p:restoredTop sz="94660"/>
  </p:normalViewPr>
  <p:slideViewPr>
    <p:cSldViewPr snapToGrid="0" showGuides="1">
      <p:cViewPr>
        <p:scale>
          <a:sx n="25" d="100"/>
          <a:sy n="25" d="100"/>
        </p:scale>
        <p:origin x="1206" y="1050"/>
      </p:cViewPr>
      <p:guideLst>
        <p:guide orient="horz" pos="2159"/>
        <p:guide pos="384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9" Type="http://schemas.openxmlformats.org/officeDocument/2006/relationships/tags" Target="tags/tag80.xml"/><Relationship Id="rId28" Type="http://schemas.openxmlformats.org/officeDocument/2006/relationships/font" Target="fonts/font9.fntdata"/><Relationship Id="rId27" Type="http://schemas.openxmlformats.org/officeDocument/2006/relationships/font" Target="fonts/font8.fntdata"/><Relationship Id="rId26" Type="http://schemas.openxmlformats.org/officeDocument/2006/relationships/font" Target="fonts/font7.fntdata"/><Relationship Id="rId25" Type="http://schemas.openxmlformats.org/officeDocument/2006/relationships/font" Target="fonts/font6.fntdata"/><Relationship Id="rId24" Type="http://schemas.openxmlformats.org/officeDocument/2006/relationships/font" Target="fonts/font5.fntdata"/><Relationship Id="rId23" Type="http://schemas.openxmlformats.org/officeDocument/2006/relationships/font" Target="fonts/font4.fntdata"/><Relationship Id="rId22" Type="http://schemas.openxmlformats.org/officeDocument/2006/relationships/font" Target="fonts/font3.fntdata"/><Relationship Id="rId21" Type="http://schemas.openxmlformats.org/officeDocument/2006/relationships/font" Target="fonts/font2.fntdata"/><Relationship Id="rId20" Type="http://schemas.openxmlformats.org/officeDocument/2006/relationships/font" Target="fonts/font1.fntdata"/><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handoutMaster" Target="handoutMasters/handoutMaster1.xml"/><Relationship Id="rId15" Type="http://schemas.openxmlformats.org/officeDocument/2006/relationships/notesMaster" Target="notesMasters/notesMaster1.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smtClean="0"/>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1.xml"/><Relationship Id="rId4" Type="http://schemas.openxmlformats.org/officeDocument/2006/relationships/tags" Target="../tags/tag65.xml"/><Relationship Id="rId3" Type="http://schemas.openxmlformats.org/officeDocument/2006/relationships/tags" Target="../tags/tag64.xml"/><Relationship Id="rId2" Type="http://schemas.openxmlformats.org/officeDocument/2006/relationships/tags" Target="../tags/tag63.xml"/><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66.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67.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68.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69.xml"/></Relationships>
</file>

<file path=ppt/slides/_rels/slide6.xml.rels><?xml version="1.0" encoding="UTF-8" standalone="yes"?>
<Relationships xmlns="http://schemas.openxmlformats.org/package/2006/relationships"><Relationship Id="rId4" Type="http://schemas.openxmlformats.org/officeDocument/2006/relationships/slideLayout" Target="../slideLayouts/slideLayout1.xml"/><Relationship Id="rId3" Type="http://schemas.openxmlformats.org/officeDocument/2006/relationships/tags" Target="../tags/tag71.xml"/><Relationship Id="rId2" Type="http://schemas.openxmlformats.org/officeDocument/2006/relationships/image" Target="../media/image4.png"/><Relationship Id="rId1" Type="http://schemas.openxmlformats.org/officeDocument/2006/relationships/tags" Target="../tags/tag70.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2.xml"/></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1.xml"/><Relationship Id="rId4" Type="http://schemas.openxmlformats.org/officeDocument/2006/relationships/tags" Target="../tags/tag75.xml"/><Relationship Id="rId3" Type="http://schemas.openxmlformats.org/officeDocument/2006/relationships/image" Target="../media/image5.png"/><Relationship Id="rId2" Type="http://schemas.openxmlformats.org/officeDocument/2006/relationships/tags" Target="../tags/tag74.xml"/><Relationship Id="rId1" Type="http://schemas.openxmlformats.org/officeDocument/2006/relationships/tags" Target="../tags/tag73.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6.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7.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7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tags" Target="../tags/tag79.xml"/><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2B4663"/>
        </a:solidFill>
        <a:effectLst/>
      </p:bgPr>
    </p:bg>
    <p:spTree>
      <p:nvGrpSpPr>
        <p:cNvPr id="1" name=""/>
        <p:cNvGrpSpPr/>
        <p:nvPr/>
      </p:nvGrpSpPr>
      <p:grpSpPr>
        <a:xfrm>
          <a:off x="0" y="0"/>
          <a:ext cx="0" cy="0"/>
          <a:chOff x="0" y="0"/>
          <a:chExt cx="0" cy="0"/>
        </a:xfrm>
      </p:grpSpPr>
      <p:grpSp>
        <p:nvGrpSpPr>
          <p:cNvPr id="6" name="组合 5"/>
          <p:cNvGrpSpPr/>
          <p:nvPr/>
        </p:nvGrpSpPr>
        <p:grpSpPr>
          <a:xfrm>
            <a:off x="799969" y="372042"/>
            <a:ext cx="10705989" cy="6118710"/>
            <a:chOff x="1260" y="586"/>
            <a:chExt cx="16860" cy="9636"/>
          </a:xfrm>
        </p:grpSpPr>
        <p:sp>
          <p:nvSpPr>
            <p:cNvPr id="16" name="椭圆 15"/>
            <p:cNvSpPr/>
            <p:nvPr/>
          </p:nvSpPr>
          <p:spPr>
            <a:xfrm>
              <a:off x="4782" y="586"/>
              <a:ext cx="9636" cy="9636"/>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椭圆 16"/>
            <p:cNvSpPr/>
            <p:nvPr/>
          </p:nvSpPr>
          <p:spPr>
            <a:xfrm>
              <a:off x="5741" y="1545"/>
              <a:ext cx="7717" cy="7717"/>
            </a:xfrm>
            <a:prstGeom prst="ellipse">
              <a:avLst/>
            </a:prstGeom>
            <a:gradFill flip="none" rotWithShape="1">
              <a:gsLst>
                <a:gs pos="55000">
                  <a:schemeClr val="bg1">
                    <a:alpha val="0"/>
                  </a:schemeClr>
                </a:gs>
                <a:gs pos="100000">
                  <a:schemeClr val="bg1"/>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2" name="http://photo-static-api.fotomore.com/creative/vcg/400/version23/VCG41477120898.jpg" descr="&amp;pky190_sjzg_VCG41477120898&amp;2&amp;src_toppic_inpsrchzd1&amp;"/>
            <p:cNvPicPr>
              <a:picLocks noChangeAspect="1"/>
            </p:cNvPicPr>
            <p:nvPr/>
          </p:nvPicPr>
          <p:blipFill>
            <a:blip r:embed="rId1"/>
            <a:srcRect l="1886" t="17483" r="8268" b="22162"/>
            <a:stretch>
              <a:fillRect/>
            </a:stretch>
          </p:blipFill>
          <p:spPr>
            <a:xfrm>
              <a:off x="6341" y="2146"/>
              <a:ext cx="6518" cy="6518"/>
            </a:xfrm>
            <a:custGeom>
              <a:avLst/>
              <a:gdLst/>
              <a:ahLst/>
              <a:cxnLst>
                <a:cxn ang="3">
                  <a:pos x="hc" y="t"/>
                </a:cxn>
                <a:cxn ang="cd2">
                  <a:pos x="l" y="vc"/>
                </a:cxn>
                <a:cxn ang="cd4">
                  <a:pos x="hc" y="b"/>
                </a:cxn>
                <a:cxn ang="0">
                  <a:pos x="r" y="vc"/>
                </a:cxn>
              </a:cxnLst>
              <a:rect l="l" t="t" r="r" b="b"/>
              <a:pathLst>
                <a:path w="6518" h="6518">
                  <a:moveTo>
                    <a:pt x="0" y="3259"/>
                  </a:moveTo>
                  <a:cubicBezTo>
                    <a:pt x="0" y="1459"/>
                    <a:pt x="1459" y="0"/>
                    <a:pt x="3259" y="0"/>
                  </a:cubicBezTo>
                  <a:cubicBezTo>
                    <a:pt x="5059" y="0"/>
                    <a:pt x="6518" y="1459"/>
                    <a:pt x="6518" y="3259"/>
                  </a:cubicBezTo>
                  <a:cubicBezTo>
                    <a:pt x="6518" y="5059"/>
                    <a:pt x="5059" y="6518"/>
                    <a:pt x="3259" y="6518"/>
                  </a:cubicBezTo>
                  <a:cubicBezTo>
                    <a:pt x="1459" y="6518"/>
                    <a:pt x="0" y="5059"/>
                    <a:pt x="0" y="3259"/>
                  </a:cubicBezTo>
                  <a:close/>
                </a:path>
              </a:pathLst>
            </a:custGeom>
            <a:ln w="9525">
              <a:solidFill>
                <a:srgbClr val="000000">
                  <a:alpha val="0"/>
                </a:srgbClr>
              </a:solidFill>
            </a:ln>
          </p:spPr>
        </p:pic>
        <p:cxnSp>
          <p:nvCxnSpPr>
            <p:cNvPr id="13" name="直接连接符 12"/>
            <p:cNvCxnSpPr/>
            <p:nvPr/>
          </p:nvCxnSpPr>
          <p:spPr>
            <a:xfrm flipV="1">
              <a:off x="15101" y="917"/>
              <a:ext cx="3019" cy="1719"/>
            </a:xfrm>
            <a:prstGeom prst="line">
              <a:avLst/>
            </a:prstGeom>
            <a:ln w="28575" cap="rnd">
              <a:gradFill>
                <a:gsLst>
                  <a:gs pos="100000">
                    <a:schemeClr val="bg1">
                      <a:alpha val="0"/>
                    </a:schemeClr>
                  </a:gs>
                  <a:gs pos="0">
                    <a:schemeClr val="bg1"/>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flipV="1">
              <a:off x="1260" y="7671"/>
              <a:ext cx="3019" cy="1719"/>
            </a:xfrm>
            <a:prstGeom prst="line">
              <a:avLst/>
            </a:prstGeom>
            <a:ln w="28575" cap="rnd">
              <a:gradFill>
                <a:gsLst>
                  <a:gs pos="0">
                    <a:schemeClr val="bg1">
                      <a:alpha val="0"/>
                    </a:schemeClr>
                  </a:gs>
                  <a:gs pos="100000">
                    <a:schemeClr val="bg1"/>
                  </a:gs>
                </a:gsLst>
                <a:lin ang="5400000" scaled="1"/>
              </a:gradFill>
            </a:ln>
          </p:spPr>
          <p:style>
            <a:lnRef idx="1">
              <a:schemeClr val="accent1"/>
            </a:lnRef>
            <a:fillRef idx="0">
              <a:schemeClr val="accent1"/>
            </a:fillRef>
            <a:effectRef idx="0">
              <a:schemeClr val="accent1"/>
            </a:effectRef>
            <a:fontRef idx="minor">
              <a:schemeClr val="tx1"/>
            </a:fontRef>
          </p:style>
        </p:cxnSp>
        <p:sp>
          <p:nvSpPr>
            <p:cNvPr id="4" name="椭圆 3"/>
            <p:cNvSpPr/>
            <p:nvPr/>
          </p:nvSpPr>
          <p:spPr>
            <a:xfrm>
              <a:off x="6341" y="2146"/>
              <a:ext cx="6518" cy="6518"/>
            </a:xfrm>
            <a:prstGeom prst="ellipse">
              <a:avLst/>
            </a:prstGeom>
            <a:solidFill>
              <a:srgbClr val="2B4663">
                <a:alpha val="72000"/>
              </a:srgb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圆角矩形 2"/>
            <p:cNvSpPr/>
            <p:nvPr/>
          </p:nvSpPr>
          <p:spPr>
            <a:xfrm>
              <a:off x="8534" y="7581"/>
              <a:ext cx="2132" cy="485"/>
            </a:xfrm>
            <a:prstGeom prst="roundRect">
              <a:avLst/>
            </a:prstGeom>
            <a:solidFill>
              <a:schemeClr val="bg1">
                <a:alpha val="77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中简黑简" panose="00020600040101010101" charset="-122"/>
                <a:ea typeface="汉仪中简黑简" panose="00020600040101010101" charset="-122"/>
                <a:sym typeface="汉仪雅酷黑简" panose="00020600040101010101" charset="-122"/>
              </a:endParaRPr>
            </a:p>
          </p:txBody>
        </p:sp>
        <p:sp>
          <p:nvSpPr>
            <p:cNvPr id="23" name="文本框 22" descr="7b0a20202020227461726765744d6f64756c65223a202270726f636573734f6e6c696e65466f6e7473220a7d0a"/>
            <p:cNvSpPr txBox="1"/>
            <p:nvPr/>
          </p:nvSpPr>
          <p:spPr>
            <a:xfrm>
              <a:off x="8620" y="7581"/>
              <a:ext cx="2047" cy="486"/>
            </a:xfrm>
            <a:prstGeom prst="rect">
              <a:avLst/>
            </a:prstGeom>
            <a:noFill/>
          </p:spPr>
          <p:txBody>
            <a:bodyPr wrap="square" rtlCol="0" anchor="t">
              <a:noAutofit/>
            </a:bodyPr>
            <a:lstStyle/>
            <a:p>
              <a:pPr algn="l"/>
              <a:r>
                <a:rPr lang="en-US" altLang="zh-CN" sz="1400" dirty="0">
                  <a:solidFill>
                    <a:srgbClr val="2B4663"/>
                  </a:solidFill>
                  <a:latin typeface="汉仪中简黑简" panose="00020600040101010101" charset="-122"/>
                  <a:ea typeface="汉仪中简黑简" panose="00020600040101010101" charset="-122"/>
                  <a:cs typeface="汉仪中简黑简" panose="00020600040101010101" charset="-122"/>
                  <a:sym typeface="汉仪力量黑简" panose="00020600040101010101" charset="-122"/>
                </a:rPr>
                <a:t>  Jiale Tong</a:t>
              </a:r>
              <a:endParaRPr lang="en-US" altLang="zh-CN" sz="1400" dirty="0">
                <a:solidFill>
                  <a:srgbClr val="2B4663"/>
                </a:solidFill>
                <a:latin typeface="汉仪中简黑简" panose="00020600040101010101" charset="-122"/>
                <a:ea typeface="汉仪中简黑简" panose="00020600040101010101" charset="-122"/>
                <a:cs typeface="汉仪中简黑简" panose="00020600040101010101" charset="-122"/>
                <a:sym typeface="汉仪力量黑简" panose="00020600040101010101" charset="-122"/>
              </a:endParaRPr>
            </a:p>
          </p:txBody>
        </p:sp>
      </p:grpSp>
      <p:sp>
        <p:nvSpPr>
          <p:cNvPr id="5" name="Title 1"/>
          <p:cNvSpPr>
            <a:spLocks noGrp="1"/>
          </p:cNvSpPr>
          <p:nvPr>
            <p:ph type="ctrTitle"/>
            <p:custDataLst>
              <p:tags r:id="rId2"/>
            </p:custDataLst>
          </p:nvPr>
        </p:nvSpPr>
        <p:spPr>
          <a:xfrm>
            <a:off x="2023982" y="2376204"/>
            <a:ext cx="8144134" cy="1373070"/>
          </a:xfrm>
        </p:spPr>
        <p:txBody>
          <a:bodyPr>
            <a:noAutofit/>
          </a:bodyPr>
          <a:p>
            <a:r>
              <a:rPr lang="en-US" sz="4400" dirty="0" smtClean="0">
                <a:solidFill>
                  <a:schemeClr val="bg2"/>
                </a:solidFill>
                <a:latin typeface="方正大标宋简体" panose="03000509000000000000" charset="-122"/>
                <a:ea typeface="方正大标宋简体" panose="03000509000000000000" charset="-122"/>
              </a:rPr>
              <a:t>ORGANIZATIONAL CASE STUDY</a:t>
            </a:r>
            <a:endParaRPr lang="en-US" sz="4400" dirty="0" smtClean="0">
              <a:solidFill>
                <a:schemeClr val="bg2"/>
              </a:solidFill>
              <a:latin typeface="方正大标宋简体" panose="03000509000000000000" charset="-122"/>
              <a:ea typeface="方正大标宋简体" panose="03000509000000000000" charset="-122"/>
            </a:endParaRPr>
          </a:p>
        </p:txBody>
      </p:sp>
      <p:sp>
        <p:nvSpPr>
          <p:cNvPr id="7" name="Subtitle 2"/>
          <p:cNvSpPr>
            <a:spLocks noGrp="1"/>
          </p:cNvSpPr>
          <p:nvPr>
            <p:ph type="subTitle" idx="1"/>
            <p:custDataLst>
              <p:tags r:id="rId3"/>
            </p:custDataLst>
          </p:nvPr>
        </p:nvSpPr>
        <p:spPr>
          <a:xfrm>
            <a:off x="4567555" y="3749040"/>
            <a:ext cx="5074920" cy="763905"/>
          </a:xfrm>
        </p:spPr>
        <p:txBody>
          <a:bodyPr/>
          <a:p>
            <a:r>
              <a:rPr lang="en-US" dirty="0" smtClean="0">
                <a:solidFill>
                  <a:schemeClr val="bg2"/>
                </a:solidFill>
              </a:rPr>
              <a:t>APPLE INC.</a:t>
            </a:r>
            <a:endParaRPr lang="en-US" dirty="0" smtClean="0">
              <a:solidFill>
                <a:schemeClr val="bg2"/>
              </a:solidFill>
            </a:endParaRPr>
          </a:p>
        </p:txBody>
      </p:sp>
    </p:spTree>
    <p:custDataLst>
      <p:tags r:id="rId4"/>
    </p:custData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B466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79180"/>
            <a:ext cx="9144000" cy="1068636"/>
          </a:xfrm>
        </p:spPr>
        <p:txBody>
          <a:bodyPr>
            <a:normAutofit/>
          </a:bodyPr>
          <a:p>
            <a:r>
              <a:rPr lang="en-US" sz="3600" dirty="0" smtClean="0">
                <a:solidFill>
                  <a:schemeClr val="bg2"/>
                </a:solidFill>
                <a:sym typeface="+mn-ea"/>
              </a:rPr>
              <a:t>INTRODUCTION</a:t>
            </a:r>
            <a:endParaRPr lang="en-US" sz="3600" dirty="0" smtClean="0">
              <a:solidFill>
                <a:schemeClr val="bg2"/>
              </a:solidFill>
              <a:latin typeface="Times New Roman" panose="02020603050405020304" pitchFamily="18" charset="0"/>
              <a:cs typeface="Times New Roman" panose="02020603050405020304" pitchFamily="18" charset="0"/>
              <a:sym typeface="+mn-ea"/>
            </a:endParaRPr>
          </a:p>
        </p:txBody>
      </p:sp>
      <p:sp>
        <p:nvSpPr>
          <p:cNvPr id="3" name="Subtitle 2"/>
          <p:cNvSpPr>
            <a:spLocks noGrp="1"/>
          </p:cNvSpPr>
          <p:nvPr>
            <p:ph type="subTitle" idx="1"/>
          </p:nvPr>
        </p:nvSpPr>
        <p:spPr>
          <a:xfrm>
            <a:off x="5972175" y="1899920"/>
            <a:ext cx="5299710" cy="3883660"/>
          </a:xfrm>
        </p:spPr>
        <p:txBody>
          <a:bodyPr>
            <a:noAutofit/>
          </a:bodyPr>
          <a:p>
            <a:pPr marL="342900" indent="-342900" algn="l">
              <a:buFont typeface="Wingdings" panose="05000000000000000000" pitchFamily="2" charset="2"/>
              <a:buChar char="v"/>
            </a:pPr>
            <a:r>
              <a:rPr lang="en-US" sz="1600" dirty="0" smtClean="0">
                <a:solidFill>
                  <a:schemeClr val="bg2"/>
                </a:solidFill>
                <a:latin typeface="Times New Roman" panose="02020603050405020304" pitchFamily="18" charset="0"/>
                <a:cs typeface="Times New Roman" panose="02020603050405020304" pitchFamily="18" charset="0"/>
                <a:sym typeface="+mn-ea"/>
              </a:rPr>
              <a:t>Apple Inc. is a multinational technology company that was founded in 1976 by Steve Jobs, Steve Wozniak, and Ronald Wayne. </a:t>
            </a:r>
            <a:endParaRPr lang="en-US" sz="16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600" dirty="0" smtClean="0">
                <a:solidFill>
                  <a:schemeClr val="bg2"/>
                </a:solidFill>
                <a:latin typeface="Times New Roman" panose="02020603050405020304" pitchFamily="18" charset="0"/>
                <a:cs typeface="Times New Roman" panose="02020603050405020304" pitchFamily="18" charset="0"/>
                <a:sym typeface="+mn-ea"/>
              </a:rPr>
              <a:t>The company is headquartered in Cupertino, California and is best known for its innovative products, such as the iPhone, iPad, Mac computers, and Apple Watch. </a:t>
            </a:r>
            <a:endParaRPr lang="en-US" sz="16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600" dirty="0" smtClean="0">
                <a:solidFill>
                  <a:schemeClr val="bg2"/>
                </a:solidFill>
                <a:latin typeface="Times New Roman" panose="02020603050405020304" pitchFamily="18" charset="0"/>
                <a:cs typeface="Times New Roman" panose="02020603050405020304" pitchFamily="18" charset="0"/>
                <a:sym typeface="+mn-ea"/>
              </a:rPr>
              <a:t>Apple's software portfolio includes the </a:t>
            </a:r>
            <a:r>
              <a:rPr lang="en-US" sz="1600" dirty="0" err="1" smtClean="0">
                <a:solidFill>
                  <a:schemeClr val="bg2"/>
                </a:solidFill>
                <a:latin typeface="Times New Roman" panose="02020603050405020304" pitchFamily="18" charset="0"/>
                <a:cs typeface="Times New Roman" panose="02020603050405020304" pitchFamily="18" charset="0"/>
                <a:sym typeface="+mn-ea"/>
              </a:rPr>
              <a:t>MacOS</a:t>
            </a:r>
            <a:r>
              <a:rPr lang="en-US" sz="1600" dirty="0" smtClean="0">
                <a:solidFill>
                  <a:schemeClr val="bg2"/>
                </a:solidFill>
                <a:latin typeface="Times New Roman" panose="02020603050405020304" pitchFamily="18" charset="0"/>
                <a:cs typeface="Times New Roman" panose="02020603050405020304" pitchFamily="18" charset="0"/>
                <a:sym typeface="+mn-ea"/>
              </a:rPr>
              <a:t> and iOS operating systems, the iTunes media player, the Safari web browser, and the iWork and </a:t>
            </a:r>
            <a:r>
              <a:rPr lang="en-US" sz="1600" dirty="0" err="1" smtClean="0">
                <a:solidFill>
                  <a:schemeClr val="bg2"/>
                </a:solidFill>
                <a:latin typeface="Times New Roman" panose="02020603050405020304" pitchFamily="18" charset="0"/>
                <a:cs typeface="Times New Roman" panose="02020603050405020304" pitchFamily="18" charset="0"/>
                <a:sym typeface="+mn-ea"/>
              </a:rPr>
              <a:t>iLife</a:t>
            </a:r>
            <a:r>
              <a:rPr lang="en-US" sz="1600" dirty="0" smtClean="0">
                <a:solidFill>
                  <a:schemeClr val="bg2"/>
                </a:solidFill>
                <a:latin typeface="Times New Roman" panose="02020603050405020304" pitchFamily="18" charset="0"/>
                <a:cs typeface="Times New Roman" panose="02020603050405020304" pitchFamily="18" charset="0"/>
                <a:sym typeface="+mn-ea"/>
              </a:rPr>
              <a:t> creativity and productivity suites (Agarwal &amp; Ansell, 2016)</a:t>
            </a:r>
            <a:endParaRPr lang="en-US" sz="1600" dirty="0" smtClean="0">
              <a:solidFill>
                <a:schemeClr val="bg2"/>
              </a:solidFill>
              <a:effectLst/>
              <a:latin typeface="Times New Roman" panose="02020603050405020304" pitchFamily="18" charset="0"/>
              <a:ea typeface="Calibri" panose="020F0502020204030204" charset="0"/>
              <a:cs typeface="Times New Roman" panose="02020603050405020304" pitchFamily="18" charset="0"/>
              <a:sym typeface="+mn-ea"/>
            </a:endParaRPr>
          </a:p>
        </p:txBody>
      </p:sp>
      <p:pic>
        <p:nvPicPr>
          <p:cNvPr id="5" name="http://photo-static-api.fotomore.com/creative/vcg/400/version23/VCG41157568262.jpg" descr="C:\Users\dell\Desktop\图片1.png图片1"/>
          <p:cNvPicPr>
            <a:picLocks noChangeAspect="1"/>
          </p:cNvPicPr>
          <p:nvPr/>
        </p:nvPicPr>
        <p:blipFill>
          <a:blip r:embed="rId1"/>
          <a:srcRect/>
          <a:stretch>
            <a:fillRect/>
          </a:stretch>
        </p:blipFill>
        <p:spPr>
          <a:xfrm>
            <a:off x="1351915" y="2431415"/>
            <a:ext cx="4230370" cy="2820035"/>
          </a:xfrm>
          <a:custGeom>
            <a:avLst/>
            <a:gdLst/>
            <a:ahLst/>
            <a:cxnLst>
              <a:cxn ang="3">
                <a:pos x="hc" y="t"/>
              </a:cxn>
              <a:cxn ang="cd2">
                <a:pos x="l" y="vc"/>
              </a:cxn>
              <a:cxn ang="cd4">
                <a:pos x="hc" y="b"/>
              </a:cxn>
              <a:cxn ang="0">
                <a:pos x="r" y="vc"/>
              </a:cxn>
            </a:cxnLst>
            <a:rect l="l" t="t" r="r" b="b"/>
            <a:pathLst>
              <a:path w="2909" h="2909">
                <a:moveTo>
                  <a:pt x="1203" y="108"/>
                </a:moveTo>
                <a:cubicBezTo>
                  <a:pt x="1353" y="-39"/>
                  <a:pt x="1594" y="-36"/>
                  <a:pt x="1740" y="115"/>
                </a:cubicBezTo>
                <a:lnTo>
                  <a:pt x="2801" y="1203"/>
                </a:lnTo>
                <a:cubicBezTo>
                  <a:pt x="2948" y="1353"/>
                  <a:pt x="2945" y="1594"/>
                  <a:pt x="2795" y="1740"/>
                </a:cubicBezTo>
                <a:lnTo>
                  <a:pt x="1707" y="2801"/>
                </a:lnTo>
                <a:cubicBezTo>
                  <a:pt x="1556" y="2948"/>
                  <a:pt x="1316" y="2945"/>
                  <a:pt x="1169" y="2795"/>
                </a:cubicBezTo>
                <a:lnTo>
                  <a:pt x="108" y="1707"/>
                </a:lnTo>
                <a:cubicBezTo>
                  <a:pt x="-39" y="1556"/>
                  <a:pt x="-36" y="1316"/>
                  <a:pt x="115" y="1169"/>
                </a:cubicBezTo>
                <a:lnTo>
                  <a:pt x="1203" y="108"/>
                </a:lnTo>
                <a:close/>
              </a:path>
            </a:pathLst>
          </a:custGeom>
          <a:ln w="28575">
            <a:solidFill>
              <a:schemeClr val="bg1"/>
            </a:solidFill>
          </a:ln>
          <a:effectLst>
            <a:outerShdw blurRad="330200" dist="63500" dir="5400000" algn="t" rotWithShape="0">
              <a:prstClr val="black">
                <a:alpha val="29000"/>
              </a:prstClr>
            </a:outerShdw>
          </a:effectLst>
        </p:spPr>
      </p:pic>
    </p:spTree>
    <p:custDataLst>
      <p:tags r:id="rId2"/>
    </p:custData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B466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98930" y="562197"/>
            <a:ext cx="9144000" cy="793214"/>
          </a:xfrm>
        </p:spPr>
        <p:txBody>
          <a:bodyPr>
            <a:normAutofit/>
          </a:bodyPr>
          <a:p>
            <a:r>
              <a:rPr lang="en-US" sz="3600" dirty="0" smtClean="0">
                <a:solidFill>
                  <a:schemeClr val="bg2"/>
                </a:solidFill>
                <a:sym typeface="+mn-ea"/>
              </a:rPr>
              <a:t>BACKGROUND OF APPLE INC.</a:t>
            </a:r>
            <a:endParaRPr lang="en-US" sz="3600" dirty="0" smtClean="0">
              <a:solidFill>
                <a:schemeClr val="bg2"/>
              </a:solidFill>
              <a:latin typeface="Times New Roman" panose="02020603050405020304" pitchFamily="18" charset="0"/>
              <a:cs typeface="Times New Roman" panose="02020603050405020304" pitchFamily="18" charset="0"/>
              <a:sym typeface="+mn-ea"/>
            </a:endParaRPr>
          </a:p>
        </p:txBody>
      </p:sp>
      <p:sp>
        <p:nvSpPr>
          <p:cNvPr id="3" name="Subtitle 2"/>
          <p:cNvSpPr>
            <a:spLocks noGrp="1"/>
          </p:cNvSpPr>
          <p:nvPr>
            <p:ph type="subTitle" idx="1"/>
          </p:nvPr>
        </p:nvSpPr>
        <p:spPr>
          <a:xfrm>
            <a:off x="1195070" y="1661795"/>
            <a:ext cx="5953125" cy="4500880"/>
          </a:xfrm>
        </p:spPr>
        <p:txBody>
          <a:bodyPr>
            <a:noAutofit/>
          </a:bodyPr>
          <a:p>
            <a:pPr marL="342900" indent="-342900" algn="l">
              <a:buFont typeface="Wingdings" panose="05000000000000000000" pitchFamily="2" charset="2"/>
              <a:buChar char="v"/>
            </a:pPr>
            <a:r>
              <a:rPr lang="en-US" sz="1400" dirty="0" smtClean="0">
                <a:solidFill>
                  <a:schemeClr val="bg2"/>
                </a:solidFill>
                <a:latin typeface="Times New Roman" panose="02020603050405020304" pitchFamily="18" charset="0"/>
                <a:cs typeface="Times New Roman" panose="02020603050405020304" pitchFamily="18" charset="0"/>
                <a:sym typeface="+mn-ea"/>
              </a:rPr>
              <a:t>Apple Inc. was founded on April 1, 1976, in Cupertino, California by Steve Jobs, Steve Wozniak, and Ronald Wayne. </a:t>
            </a:r>
            <a:endParaRPr lang="en-US" sz="14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400" dirty="0" smtClean="0">
                <a:solidFill>
                  <a:schemeClr val="bg2"/>
                </a:solidFill>
                <a:latin typeface="Times New Roman" panose="02020603050405020304" pitchFamily="18" charset="0"/>
                <a:cs typeface="Times New Roman" panose="02020603050405020304" pitchFamily="18" charset="0"/>
                <a:sym typeface="+mn-ea"/>
              </a:rPr>
              <a:t>The company began as a computer hardware and software company, producing the Apple I and Apple II personal computers. </a:t>
            </a:r>
            <a:endParaRPr lang="en-US" sz="14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400" dirty="0" smtClean="0">
                <a:solidFill>
                  <a:schemeClr val="bg2"/>
                </a:solidFill>
                <a:latin typeface="Times New Roman" panose="02020603050405020304" pitchFamily="18" charset="0"/>
                <a:cs typeface="Times New Roman" panose="02020603050405020304" pitchFamily="18" charset="0"/>
                <a:sym typeface="+mn-ea"/>
              </a:rPr>
              <a:t>In the 1980s, Apple introduced several groundbreaking products such as the Macintosh computer and the LaserWriter printer, which helped popularize the graphical user interface and desktop publishing.</a:t>
            </a:r>
            <a:endParaRPr lang="en-US" sz="14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400" dirty="0" smtClean="0">
                <a:solidFill>
                  <a:schemeClr val="bg2"/>
                </a:solidFill>
                <a:latin typeface="Times New Roman" panose="02020603050405020304" pitchFamily="18" charset="0"/>
                <a:cs typeface="Times New Roman" panose="02020603050405020304" pitchFamily="18" charset="0"/>
                <a:sym typeface="+mn-ea"/>
              </a:rPr>
              <a:t>However, in the 1990s, Apple faced significant financial difficulties and eventually shifted its focus to developing and marketing consumer electronics, such as the iPod music player and the iPhone smartphone. </a:t>
            </a:r>
            <a:endParaRPr lang="en-US" sz="14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400" dirty="0" smtClean="0">
                <a:solidFill>
                  <a:schemeClr val="bg2"/>
                </a:solidFill>
                <a:latin typeface="Times New Roman" panose="02020603050405020304" pitchFamily="18" charset="0"/>
                <a:cs typeface="Times New Roman" panose="02020603050405020304" pitchFamily="18" charset="0"/>
                <a:sym typeface="+mn-ea"/>
              </a:rPr>
              <a:t>The success of these products led to a resurgence for the company and helped establish it as a major player in the tech industry.</a:t>
            </a:r>
            <a:endParaRPr lang="en-US" sz="14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endParaRPr lang="en-US" sz="1400" dirty="0" smtClean="0">
              <a:solidFill>
                <a:schemeClr val="bg2"/>
              </a:solidFill>
              <a:latin typeface="Times New Roman" panose="02020603050405020304" pitchFamily="18" charset="0"/>
              <a:ea typeface="Calibri" panose="020F0502020204030204" charset="0"/>
              <a:cs typeface="Times New Roman" panose="02020603050405020304" pitchFamily="18" charset="0"/>
            </a:endParaRPr>
          </a:p>
        </p:txBody>
      </p:sp>
      <p:sp>
        <p:nvSpPr>
          <p:cNvPr id="6" name="圆角矩形 5"/>
          <p:cNvSpPr/>
          <p:nvPr/>
        </p:nvSpPr>
        <p:spPr>
          <a:xfrm>
            <a:off x="8253095" y="1799987"/>
            <a:ext cx="2952750" cy="3962400"/>
          </a:xfrm>
          <a:prstGeom prst="roundRect">
            <a:avLst>
              <a:gd name="adj" fmla="val 10238"/>
            </a:avLst>
          </a:prstGeom>
          <a:solidFill>
            <a:srgbClr val="A9BDD1"/>
          </a:solidFill>
          <a:ln>
            <a:noFill/>
          </a:ln>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9" name="http://photo-static-api.fotomore.com/creative/vcg/400/version23/VCG41157675560.jpg" descr="C:\Users\dell\Desktop\图片2.png图片2"/>
          <p:cNvPicPr>
            <a:picLocks noChangeAspect="1"/>
          </p:cNvPicPr>
          <p:nvPr/>
        </p:nvPicPr>
        <p:blipFill>
          <a:blip r:embed="rId1"/>
          <a:srcRect/>
          <a:stretch>
            <a:fillRect/>
          </a:stretch>
        </p:blipFill>
        <p:spPr>
          <a:xfrm>
            <a:off x="7148195" y="2771854"/>
            <a:ext cx="3600450" cy="2018665"/>
          </a:xfrm>
          <a:custGeom>
            <a:avLst/>
            <a:gdLst/>
            <a:ahLst/>
            <a:cxnLst>
              <a:cxn ang="3">
                <a:pos x="hc" y="t"/>
              </a:cxn>
              <a:cxn ang="cd2">
                <a:pos x="l" y="vc"/>
              </a:cxn>
              <a:cxn ang="cd4">
                <a:pos x="hc" y="b"/>
              </a:cxn>
              <a:cxn ang="0">
                <a:pos x="r" y="vc"/>
              </a:cxn>
            </a:cxnLst>
            <a:rect l="l" t="t" r="r" b="b"/>
            <a:pathLst>
              <a:path w="5670" h="4987">
                <a:moveTo>
                  <a:pt x="0" y="0"/>
                </a:moveTo>
                <a:lnTo>
                  <a:pt x="5670" y="0"/>
                </a:lnTo>
                <a:lnTo>
                  <a:pt x="5670" y="4987"/>
                </a:lnTo>
                <a:lnTo>
                  <a:pt x="0" y="4987"/>
                </a:lnTo>
                <a:lnTo>
                  <a:pt x="0" y="0"/>
                </a:lnTo>
                <a:close/>
              </a:path>
            </a:pathLst>
          </a:custGeom>
          <a:ln>
            <a:solidFill>
              <a:schemeClr val="bg1"/>
            </a:solidFill>
          </a:ln>
          <a:scene3d>
            <a:camera prst="perspectiveLeft"/>
            <a:lightRig rig="threePt" dir="t"/>
          </a:scene3d>
        </p:spPr>
      </p:pic>
    </p:spTree>
    <p:custDataLst>
      <p:tags r:id="rId2"/>
    </p:custData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2B466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85290" y="489340"/>
            <a:ext cx="9144000" cy="1068636"/>
          </a:xfrm>
        </p:spPr>
        <p:txBody>
          <a:bodyPr>
            <a:normAutofit/>
          </a:bodyPr>
          <a:p>
            <a:r>
              <a:rPr lang="en-US" sz="3600" dirty="0" smtClean="0">
                <a:solidFill>
                  <a:schemeClr val="bg2"/>
                </a:solidFill>
                <a:sym typeface="+mn-ea"/>
              </a:rPr>
              <a:t>BACKGROUND OF APPLE INC. </a:t>
            </a:r>
            <a:endParaRPr lang="en-US" sz="3600" dirty="0" smtClean="0">
              <a:solidFill>
                <a:schemeClr val="bg2"/>
              </a:solidFill>
              <a:latin typeface="Times New Roman" panose="02020603050405020304" pitchFamily="18" charset="0"/>
              <a:cs typeface="Times New Roman" panose="02020603050405020304" pitchFamily="18" charset="0"/>
              <a:sym typeface="+mn-ea"/>
            </a:endParaRPr>
          </a:p>
        </p:txBody>
      </p:sp>
      <p:sp>
        <p:nvSpPr>
          <p:cNvPr id="3" name="Subtitle 2"/>
          <p:cNvSpPr>
            <a:spLocks noGrp="1"/>
          </p:cNvSpPr>
          <p:nvPr>
            <p:ph type="subTitle" idx="1"/>
          </p:nvPr>
        </p:nvSpPr>
        <p:spPr>
          <a:xfrm>
            <a:off x="1684977" y="1821682"/>
            <a:ext cx="9144000" cy="4451292"/>
          </a:xfrm>
        </p:spPr>
        <p:txBody>
          <a:bodyPr/>
          <a:p>
            <a:pPr marL="342900" indent="-342900" algn="l">
              <a:buFont typeface="Wingdings" panose="05000000000000000000" pitchFamily="2" charset="2"/>
              <a:buChar char="v"/>
            </a:pPr>
            <a:r>
              <a:rPr lang="en-US" sz="1800" dirty="0" smtClean="0">
                <a:solidFill>
                  <a:schemeClr val="bg2"/>
                </a:solidFill>
                <a:latin typeface="Times New Roman" panose="02020603050405020304" pitchFamily="18" charset="0"/>
                <a:cs typeface="Times New Roman" panose="02020603050405020304" pitchFamily="18" charset="0"/>
                <a:sym typeface="+mn-ea"/>
              </a:rPr>
              <a:t>In recent years, Apple has continued to innovate and expand its product lineup, introducing new products such as the iPad tablet, the Apple Watch smartwatch, and the </a:t>
            </a:r>
            <a:r>
              <a:rPr lang="en-US" sz="1800" dirty="0" err="1" smtClean="0">
                <a:solidFill>
                  <a:schemeClr val="bg2"/>
                </a:solidFill>
                <a:latin typeface="Times New Roman" panose="02020603050405020304" pitchFamily="18" charset="0"/>
                <a:cs typeface="Times New Roman" panose="02020603050405020304" pitchFamily="18" charset="0"/>
                <a:sym typeface="+mn-ea"/>
              </a:rPr>
              <a:t>HomePod</a:t>
            </a:r>
            <a:r>
              <a:rPr lang="en-US" sz="1800" dirty="0" smtClean="0">
                <a:solidFill>
                  <a:schemeClr val="bg2"/>
                </a:solidFill>
                <a:latin typeface="Times New Roman" panose="02020603050405020304" pitchFamily="18" charset="0"/>
                <a:cs typeface="Times New Roman" panose="02020603050405020304" pitchFamily="18" charset="0"/>
                <a:sym typeface="+mn-ea"/>
              </a:rPr>
              <a:t> smart speaker. </a:t>
            </a:r>
            <a:endParaRPr lang="en-US" sz="18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800" dirty="0" smtClean="0">
                <a:solidFill>
                  <a:schemeClr val="bg2"/>
                </a:solidFill>
                <a:latin typeface="Times New Roman" panose="02020603050405020304" pitchFamily="18" charset="0"/>
                <a:cs typeface="Times New Roman" panose="02020603050405020304" pitchFamily="18" charset="0"/>
                <a:sym typeface="+mn-ea"/>
              </a:rPr>
              <a:t>Apple is also committed to environmental sustainability, using renewable energy sources and recycling programs in its operations.</a:t>
            </a:r>
            <a:endParaRPr lang="en-US" sz="18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800" dirty="0" smtClean="0">
                <a:solidFill>
                  <a:schemeClr val="bg2"/>
                </a:solidFill>
                <a:latin typeface="Times New Roman" panose="02020603050405020304" pitchFamily="18" charset="0"/>
                <a:cs typeface="Times New Roman" panose="02020603050405020304" pitchFamily="18" charset="0"/>
                <a:sym typeface="+mn-ea"/>
              </a:rPr>
              <a:t>Today, Apple is one of the largest technology companies in the world and is known for its sleek designs, user-friendly software, and innovative technologies. </a:t>
            </a:r>
            <a:endParaRPr lang="en-US" sz="18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800" dirty="0" smtClean="0">
                <a:solidFill>
                  <a:schemeClr val="bg2"/>
                </a:solidFill>
                <a:latin typeface="Times New Roman" panose="02020603050405020304" pitchFamily="18" charset="0"/>
                <a:cs typeface="Times New Roman" panose="02020603050405020304" pitchFamily="18" charset="0"/>
                <a:sym typeface="+mn-ea"/>
              </a:rPr>
              <a:t>The company's products and services are widely used and highly regarded, and its brand is one of the most valuable in the world.</a:t>
            </a:r>
            <a:endParaRPr lang="en-US" sz="18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endParaRPr lang="en-US" sz="1800" dirty="0" smtClean="0">
              <a:solidFill>
                <a:schemeClr val="bg2"/>
              </a:solidFill>
              <a:effectLst/>
              <a:latin typeface="Times New Roman" panose="02020603050405020304" pitchFamily="18" charset="0"/>
              <a:ea typeface="Calibri" panose="020F0502020204030204" charset="0"/>
              <a:cs typeface="Times New Roman" panose="02020603050405020304" pitchFamily="18" charset="0"/>
            </a:endParaRPr>
          </a:p>
        </p:txBody>
      </p:sp>
    </p:spTree>
    <p:custDataLst>
      <p:tags r:id="rId1"/>
    </p:custData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2B466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14145" y="0"/>
            <a:ext cx="9968230" cy="1120775"/>
          </a:xfrm>
        </p:spPr>
        <p:txBody>
          <a:bodyPr>
            <a:normAutofit fontScale="90000"/>
          </a:bodyPr>
          <a:p>
            <a:r>
              <a:rPr lang="en-US" sz="3600" dirty="0" smtClean="0">
                <a:solidFill>
                  <a:schemeClr val="bg2"/>
                </a:solidFill>
                <a:sym typeface="+mn-ea"/>
              </a:rPr>
              <a:t>KEY CHANGE MANAGEMENT METHODS</a:t>
            </a:r>
            <a:endParaRPr lang="en-US" sz="3600" dirty="0" smtClean="0">
              <a:solidFill>
                <a:schemeClr val="bg2"/>
              </a:solidFill>
              <a:latin typeface="Times New Roman" panose="02020603050405020304" pitchFamily="18" charset="0"/>
              <a:cs typeface="Times New Roman" panose="02020603050405020304" pitchFamily="18" charset="0"/>
              <a:sym typeface="+mn-ea"/>
            </a:endParaRPr>
          </a:p>
        </p:txBody>
      </p:sp>
      <p:sp>
        <p:nvSpPr>
          <p:cNvPr id="3" name="Subtitle 2"/>
          <p:cNvSpPr>
            <a:spLocks noGrp="1"/>
          </p:cNvSpPr>
          <p:nvPr>
            <p:ph type="subTitle" idx="1"/>
          </p:nvPr>
        </p:nvSpPr>
        <p:spPr>
          <a:xfrm>
            <a:off x="1695772" y="1415282"/>
            <a:ext cx="9144000" cy="4781798"/>
          </a:xfrm>
        </p:spPr>
        <p:txBody>
          <a:bodyPr>
            <a:noAutofit/>
          </a:bodyPr>
          <a:p>
            <a:pPr marL="342900" indent="-342900" algn="l">
              <a:buFont typeface="Wingdings" panose="05000000000000000000" pitchFamily="2" charset="2"/>
              <a:buChar char="v"/>
            </a:pPr>
            <a:r>
              <a:rPr lang="en-US" sz="1600" dirty="0" smtClean="0">
                <a:solidFill>
                  <a:schemeClr val="bg2"/>
                </a:solidFill>
                <a:latin typeface="Times New Roman" panose="02020603050405020304" pitchFamily="18" charset="0"/>
                <a:cs typeface="Times New Roman" panose="02020603050405020304" pitchFamily="18" charset="0"/>
                <a:sym typeface="+mn-ea"/>
              </a:rPr>
              <a:t>Apple Inc. has been known for its innovative and successful approach to change management. Here are some of the key change management methods used by the company. Firstly, Apple Inc. can brag of a visionary Leadership. </a:t>
            </a:r>
            <a:endParaRPr lang="en-US" sz="16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600" dirty="0" smtClean="0">
                <a:solidFill>
                  <a:schemeClr val="bg2"/>
                </a:solidFill>
                <a:latin typeface="Times New Roman" panose="02020603050405020304" pitchFamily="18" charset="0"/>
                <a:cs typeface="Times New Roman" panose="02020603050405020304" pitchFamily="18" charset="0"/>
                <a:sym typeface="+mn-ea"/>
              </a:rPr>
              <a:t>Apple has had strong and visionary leaders, such as Steve Jobs, who were able to set a clear vision and direction for the company. This has allowed Apple to anticipate and lead change, rather than simply react to it. </a:t>
            </a:r>
            <a:endParaRPr lang="en-US" sz="16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600" dirty="0" smtClean="0">
                <a:solidFill>
                  <a:schemeClr val="bg2"/>
                </a:solidFill>
                <a:latin typeface="Times New Roman" panose="02020603050405020304" pitchFamily="18" charset="0"/>
                <a:cs typeface="Times New Roman" panose="02020603050405020304" pitchFamily="18" charset="0"/>
                <a:sym typeface="+mn-ea"/>
              </a:rPr>
              <a:t>Secondly, Apple is known for its continuous focus on innovation, which has allowed the company to stay ahead of the curve and drive change in the market. Apple’s simplicity and Design is unmatched. </a:t>
            </a:r>
            <a:endParaRPr lang="en-US" sz="16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600" dirty="0" smtClean="0">
                <a:solidFill>
                  <a:schemeClr val="bg2"/>
                </a:solidFill>
                <a:latin typeface="Times New Roman" panose="02020603050405020304" pitchFamily="18" charset="0"/>
                <a:cs typeface="Times New Roman" panose="02020603050405020304" pitchFamily="18" charset="0"/>
                <a:sym typeface="+mn-ea"/>
              </a:rPr>
              <a:t>Apple has always placed a high value on design and simplicity, which has helped the company create products that are intuitive and easy to use, even as technology becomes increasingly complex (</a:t>
            </a:r>
            <a:r>
              <a:rPr lang="en-US" sz="1600" dirty="0" err="1" smtClean="0">
                <a:solidFill>
                  <a:schemeClr val="bg2"/>
                </a:solidFill>
                <a:latin typeface="Times New Roman" panose="02020603050405020304" pitchFamily="18" charset="0"/>
                <a:cs typeface="Times New Roman" panose="02020603050405020304" pitchFamily="18" charset="0"/>
                <a:sym typeface="+mn-ea"/>
              </a:rPr>
              <a:t>Heracleous</a:t>
            </a:r>
            <a:r>
              <a:rPr lang="en-US" sz="1600" dirty="0" smtClean="0">
                <a:solidFill>
                  <a:schemeClr val="bg2"/>
                </a:solidFill>
                <a:latin typeface="Times New Roman" panose="02020603050405020304" pitchFamily="18" charset="0"/>
                <a:cs typeface="Times New Roman" panose="02020603050405020304" pitchFamily="18" charset="0"/>
                <a:sym typeface="+mn-ea"/>
              </a:rPr>
              <a:t> &amp; </a:t>
            </a:r>
            <a:r>
              <a:rPr lang="en-US" sz="1600" dirty="0" err="1" smtClean="0">
                <a:solidFill>
                  <a:schemeClr val="bg2"/>
                </a:solidFill>
                <a:latin typeface="Times New Roman" panose="02020603050405020304" pitchFamily="18" charset="0"/>
                <a:cs typeface="Times New Roman" panose="02020603050405020304" pitchFamily="18" charset="0"/>
                <a:sym typeface="+mn-ea"/>
              </a:rPr>
              <a:t>Papachroni</a:t>
            </a:r>
            <a:r>
              <a:rPr lang="en-US" sz="1600" dirty="0" smtClean="0">
                <a:solidFill>
                  <a:schemeClr val="bg2"/>
                </a:solidFill>
                <a:latin typeface="Times New Roman" panose="02020603050405020304" pitchFamily="18" charset="0"/>
                <a:cs typeface="Times New Roman" panose="02020603050405020304" pitchFamily="18" charset="0"/>
                <a:sym typeface="+mn-ea"/>
              </a:rPr>
              <a:t>, 2016). </a:t>
            </a:r>
            <a:endParaRPr lang="en-US" sz="16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600" dirty="0" smtClean="0">
                <a:solidFill>
                  <a:schemeClr val="bg2"/>
                </a:solidFill>
                <a:latin typeface="Times New Roman" panose="02020603050405020304" pitchFamily="18" charset="0"/>
                <a:cs typeface="Times New Roman" panose="02020603050405020304" pitchFamily="18" charset="0"/>
                <a:sym typeface="+mn-ea"/>
              </a:rPr>
              <a:t>When it comes to customer care, Apple is customer oriented. Apple has a strong customer-focused approach, which has helped the company understand and respond to the changing needs and preferences of its customers. </a:t>
            </a:r>
            <a:endParaRPr lang="en-US" sz="1600" dirty="0" smtClean="0">
              <a:solidFill>
                <a:schemeClr val="bg2"/>
              </a:solidFill>
              <a:latin typeface="Times New Roman" panose="02020603050405020304" pitchFamily="18" charset="0"/>
              <a:cs typeface="Times New Roman" panose="02020603050405020304" pitchFamily="18" charset="0"/>
              <a:sym typeface="+mn-ea"/>
            </a:endParaRPr>
          </a:p>
        </p:txBody>
      </p:sp>
    </p:spTree>
    <p:custDataLst>
      <p:tags r:id="rId1"/>
    </p:custData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2B4663"/>
        </a:solidFill>
        <a:effectLst/>
      </p:bgPr>
    </p:bg>
    <p:spTree>
      <p:nvGrpSpPr>
        <p:cNvPr id="1" name=""/>
        <p:cNvGrpSpPr/>
        <p:nvPr/>
      </p:nvGrpSpPr>
      <p:grpSpPr>
        <a:xfrm>
          <a:off x="0" y="0"/>
          <a:ext cx="0" cy="0"/>
          <a:chOff x="0" y="0"/>
          <a:chExt cx="0" cy="0"/>
        </a:xfrm>
      </p:grpSpPr>
      <p:sp>
        <p:nvSpPr>
          <p:cNvPr id="4" name="矩形 3"/>
          <p:cNvSpPr/>
          <p:nvPr/>
        </p:nvSpPr>
        <p:spPr>
          <a:xfrm>
            <a:off x="250825" y="259080"/>
            <a:ext cx="11689715" cy="6339205"/>
          </a:xfrm>
          <a:prstGeom prst="rect">
            <a:avLst/>
          </a:prstGeom>
          <a:noFill/>
          <a:ln>
            <a:solidFill>
              <a:schemeClr val="bg1"/>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大黑" panose="01010104010101010101" charset="-122"/>
              <a:ea typeface="汉仪大黑" panose="01010104010101010101" charset="-122"/>
            </a:endParaRPr>
          </a:p>
        </p:txBody>
      </p:sp>
      <p:sp>
        <p:nvSpPr>
          <p:cNvPr id="10" name="圆角矩形 9"/>
          <p:cNvSpPr/>
          <p:nvPr/>
        </p:nvSpPr>
        <p:spPr>
          <a:xfrm>
            <a:off x="1335405" y="1507490"/>
            <a:ext cx="9968865" cy="4965065"/>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汉仪中简黑简" panose="00020600040101010101" charset="-122"/>
              <a:ea typeface="汉仪中简黑简" panose="00020600040101010101" charset="-122"/>
              <a:sym typeface="汉仪中简黑简" panose="00020600040101010101" charset="-122"/>
            </a:endParaRPr>
          </a:p>
        </p:txBody>
      </p:sp>
      <p:sp>
        <p:nvSpPr>
          <p:cNvPr id="5" name="Title 1"/>
          <p:cNvSpPr>
            <a:spLocks noGrp="1"/>
          </p:cNvSpPr>
          <p:nvPr>
            <p:ph type="ctrTitle"/>
          </p:nvPr>
        </p:nvSpPr>
        <p:spPr>
          <a:xfrm>
            <a:off x="1674495" y="122310"/>
            <a:ext cx="9144000" cy="1068636"/>
          </a:xfrm>
        </p:spPr>
        <p:txBody>
          <a:bodyPr>
            <a:normAutofit/>
          </a:bodyPr>
          <a:p>
            <a:r>
              <a:rPr lang="en-US" sz="3600" dirty="0" smtClean="0">
                <a:solidFill>
                  <a:schemeClr val="bg2"/>
                </a:solidFill>
                <a:sym typeface="+mn-ea"/>
              </a:rPr>
              <a:t>UTILIZATION OF CHANGE MODELS </a:t>
            </a:r>
            <a:endParaRPr lang="en-US" sz="3600" dirty="0" smtClean="0">
              <a:solidFill>
                <a:schemeClr val="bg2"/>
              </a:solidFill>
              <a:latin typeface="Times New Roman" panose="02020603050405020304" pitchFamily="18" charset="0"/>
              <a:cs typeface="Times New Roman" panose="02020603050405020304" pitchFamily="18" charset="0"/>
              <a:sym typeface="+mn-ea"/>
            </a:endParaRPr>
          </a:p>
        </p:txBody>
      </p:sp>
      <p:sp>
        <p:nvSpPr>
          <p:cNvPr id="7" name="Subtitle 2"/>
          <p:cNvSpPr>
            <a:spLocks noGrp="1"/>
          </p:cNvSpPr>
          <p:nvPr>
            <p:ph type="subTitle" idx="1"/>
          </p:nvPr>
        </p:nvSpPr>
        <p:spPr>
          <a:xfrm>
            <a:off x="1577340" y="3148965"/>
            <a:ext cx="9484995" cy="3378200"/>
          </a:xfrm>
        </p:spPr>
        <p:txBody>
          <a:bodyPr>
            <a:noAutofit/>
          </a:bodyPr>
          <a:p>
            <a:pPr marL="342900" indent="-342900" algn="l">
              <a:buFont typeface="Wingdings" panose="05000000000000000000" pitchFamily="2" charset="2"/>
              <a:buChar char="v"/>
            </a:pPr>
            <a:r>
              <a:rPr lang="en-US" sz="1400" dirty="0" smtClean="0">
                <a:solidFill>
                  <a:schemeClr val="tx1"/>
                </a:solidFill>
                <a:latin typeface="Times New Roman" panose="02020603050405020304" pitchFamily="18" charset="0"/>
                <a:cs typeface="Times New Roman" panose="02020603050405020304" pitchFamily="18" charset="0"/>
                <a:sym typeface="+mn-ea"/>
              </a:rPr>
              <a:t>Apple Inc. has utilized various change models in its approach to managing change within the company. </a:t>
            </a:r>
            <a:endParaRPr lang="en-US" sz="1400" dirty="0" smtClean="0">
              <a:solidFill>
                <a:schemeClr val="tx1"/>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400" dirty="0" smtClean="0">
                <a:solidFill>
                  <a:schemeClr val="tx1"/>
                </a:solidFill>
                <a:latin typeface="Times New Roman" panose="02020603050405020304" pitchFamily="18" charset="0"/>
                <a:cs typeface="Times New Roman" panose="02020603050405020304" pitchFamily="18" charset="0"/>
                <a:sym typeface="+mn-ea"/>
              </a:rPr>
              <a:t>Some of the change models that the company has utilized include the Lewin's Change Model. </a:t>
            </a:r>
            <a:endParaRPr lang="en-US" sz="1400" dirty="0" smtClean="0">
              <a:solidFill>
                <a:schemeClr val="tx1"/>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400" dirty="0" smtClean="0">
                <a:solidFill>
                  <a:schemeClr val="tx1"/>
                </a:solidFill>
                <a:latin typeface="Times New Roman" panose="02020603050405020304" pitchFamily="18" charset="0"/>
                <a:cs typeface="Times New Roman" panose="02020603050405020304" pitchFamily="18" charset="0"/>
                <a:sym typeface="+mn-ea"/>
              </a:rPr>
              <a:t>Apple has employed Lewin's change model, which involves three stages: unfreeze, change, and refreeze. This model helps the company understand and manage the resistance to change, and ensure that changes are implemented smoothly and effectively (</a:t>
            </a:r>
            <a:r>
              <a:rPr lang="en-US" sz="1400" dirty="0" err="1" smtClean="0">
                <a:solidFill>
                  <a:schemeClr val="tx1"/>
                </a:solidFill>
                <a:latin typeface="Times New Roman" panose="02020603050405020304" pitchFamily="18" charset="0"/>
                <a:cs typeface="Times New Roman" panose="02020603050405020304" pitchFamily="18" charset="0"/>
                <a:sym typeface="+mn-ea"/>
              </a:rPr>
              <a:t>Heracleous</a:t>
            </a:r>
            <a:r>
              <a:rPr lang="en-US" sz="1400" dirty="0" smtClean="0">
                <a:solidFill>
                  <a:schemeClr val="tx1"/>
                </a:solidFill>
                <a:latin typeface="Times New Roman" panose="02020603050405020304" pitchFamily="18" charset="0"/>
                <a:cs typeface="Times New Roman" panose="02020603050405020304" pitchFamily="18" charset="0"/>
                <a:sym typeface="+mn-ea"/>
              </a:rPr>
              <a:t> &amp; </a:t>
            </a:r>
            <a:r>
              <a:rPr lang="en-US" sz="1400" dirty="0" err="1" smtClean="0">
                <a:solidFill>
                  <a:schemeClr val="tx1"/>
                </a:solidFill>
                <a:latin typeface="Times New Roman" panose="02020603050405020304" pitchFamily="18" charset="0"/>
                <a:cs typeface="Times New Roman" panose="02020603050405020304" pitchFamily="18" charset="0"/>
                <a:sym typeface="+mn-ea"/>
              </a:rPr>
              <a:t>Papachroni</a:t>
            </a:r>
            <a:r>
              <a:rPr lang="en-US" sz="1400" dirty="0" smtClean="0">
                <a:solidFill>
                  <a:schemeClr val="tx1"/>
                </a:solidFill>
                <a:latin typeface="Times New Roman" panose="02020603050405020304" pitchFamily="18" charset="0"/>
                <a:cs typeface="Times New Roman" panose="02020603050405020304" pitchFamily="18" charset="0"/>
                <a:sym typeface="+mn-ea"/>
              </a:rPr>
              <a:t>, 2016). </a:t>
            </a:r>
            <a:endParaRPr lang="en-US" sz="1400" dirty="0" smtClean="0">
              <a:solidFill>
                <a:schemeClr val="tx1"/>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400" dirty="0" smtClean="0">
                <a:solidFill>
                  <a:schemeClr val="tx1"/>
                </a:solidFill>
                <a:latin typeface="Times New Roman" panose="02020603050405020304" pitchFamily="18" charset="0"/>
                <a:cs typeface="Times New Roman" panose="02020603050405020304" pitchFamily="18" charset="0"/>
                <a:sym typeface="+mn-ea"/>
              </a:rPr>
              <a:t>Secondly, Apple has also utilized Kotter's 8-step change model, which involves creating a sense of urgency, forming a powerful coalition, creating a vision for change, communicating the vision, empowering others to act on the vision, creating short-term wins, consolidating gains, and anchoring new approaches in the organization's culture.</a:t>
            </a:r>
            <a:endParaRPr lang="en-US" sz="1400" dirty="0" smtClean="0">
              <a:solidFill>
                <a:schemeClr val="tx1"/>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endParaRPr lang="en-US" sz="1400" b="1" dirty="0" smtClean="0">
              <a:solidFill>
                <a:schemeClr val="tx1"/>
              </a:solidFill>
              <a:latin typeface="Times New Roman" panose="02020603050405020304" pitchFamily="18" charset="0"/>
              <a:cs typeface="Times New Roman" panose="02020603050405020304" pitchFamily="18" charset="0"/>
            </a:endParaRPr>
          </a:p>
        </p:txBody>
      </p:sp>
      <p:pic>
        <p:nvPicPr>
          <p:cNvPr id="3" name="Picture 6"/>
          <p:cNvPicPr>
            <a:picLocks noChangeAspect="1"/>
          </p:cNvPicPr>
          <p:nvPr>
            <p:custDataLst>
              <p:tags r:id="rId1"/>
            </p:custDataLst>
          </p:nvPr>
        </p:nvPicPr>
        <p:blipFill>
          <a:blip r:embed="rId2"/>
          <a:stretch>
            <a:fillRect/>
          </a:stretch>
        </p:blipFill>
        <p:spPr>
          <a:xfrm>
            <a:off x="2108200" y="1521460"/>
            <a:ext cx="7893685" cy="1698625"/>
          </a:xfrm>
          <a:prstGeom prst="rect">
            <a:avLst/>
          </a:prstGeom>
        </p:spPr>
      </p:pic>
    </p:spTree>
    <p:custDataLst>
      <p:tags r:id="rId3"/>
    </p:custData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B4663"/>
        </a:solidFill>
        <a:effectLst/>
      </p:bgPr>
    </p:bg>
    <p:spTree>
      <p:nvGrpSpPr>
        <p:cNvPr id="1" name=""/>
        <p:cNvGrpSpPr/>
        <p:nvPr/>
      </p:nvGrpSpPr>
      <p:grpSpPr>
        <a:xfrm>
          <a:off x="0" y="0"/>
          <a:ext cx="0" cy="0"/>
          <a:chOff x="0" y="0"/>
          <a:chExt cx="0" cy="0"/>
        </a:xfrm>
      </p:grpSpPr>
      <p:sp>
        <p:nvSpPr>
          <p:cNvPr id="4" name="矩形 3"/>
          <p:cNvSpPr/>
          <p:nvPr/>
        </p:nvSpPr>
        <p:spPr>
          <a:xfrm>
            <a:off x="250825" y="259080"/>
            <a:ext cx="11689715" cy="6339205"/>
          </a:xfrm>
          <a:prstGeom prst="rect">
            <a:avLst/>
          </a:prstGeom>
          <a:noFill/>
          <a:ln>
            <a:solidFill>
              <a:schemeClr val="bg1"/>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Title 1"/>
          <p:cNvSpPr>
            <a:spLocks noGrp="1"/>
          </p:cNvSpPr>
          <p:nvPr>
            <p:ph type="ctrTitle"/>
          </p:nvPr>
        </p:nvSpPr>
        <p:spPr>
          <a:xfrm>
            <a:off x="1502410" y="363220"/>
            <a:ext cx="9894570" cy="1078865"/>
          </a:xfrm>
        </p:spPr>
        <p:txBody>
          <a:bodyPr>
            <a:normAutofit fontScale="90000"/>
          </a:bodyPr>
          <a:lstStyle/>
          <a:p>
            <a:r>
              <a:rPr lang="en-US" sz="3600" dirty="0" smtClean="0">
                <a:solidFill>
                  <a:schemeClr val="bg2"/>
                </a:solidFill>
                <a:sym typeface="+mn-ea"/>
              </a:rPr>
              <a:t>APPLE’S INC CHANGE DRIVE FACTORS </a:t>
            </a:r>
            <a:endParaRPr lang="en-US" sz="3600" dirty="0" smtClean="0">
              <a:solidFill>
                <a:schemeClr val="bg2"/>
              </a:solidFill>
              <a:latin typeface="Times New Roman" panose="02020603050405020304" pitchFamily="18" charset="0"/>
              <a:cs typeface="Times New Roman" panose="02020603050405020304" pitchFamily="18" charset="0"/>
              <a:sym typeface="+mn-ea"/>
            </a:endParaRPr>
          </a:p>
        </p:txBody>
      </p:sp>
      <p:sp>
        <p:nvSpPr>
          <p:cNvPr id="13" name="Subtitle 2"/>
          <p:cNvSpPr>
            <a:spLocks noGrp="1"/>
          </p:cNvSpPr>
          <p:nvPr>
            <p:ph type="subTitle" idx="1"/>
          </p:nvPr>
        </p:nvSpPr>
        <p:spPr>
          <a:xfrm>
            <a:off x="1584325" y="1741805"/>
            <a:ext cx="9812655" cy="4312920"/>
          </a:xfrm>
        </p:spPr>
        <p:txBody>
          <a:bodyPr/>
          <a:lstStyle/>
          <a:p>
            <a:pPr marL="342900" indent="-342900" algn="l">
              <a:buFont typeface="Wingdings" panose="05000000000000000000" pitchFamily="2" charset="2"/>
              <a:buChar char="v"/>
            </a:pPr>
            <a:r>
              <a:rPr lang="en-US" sz="1600" dirty="0" smtClean="0">
                <a:solidFill>
                  <a:schemeClr val="bg2"/>
                </a:solidFill>
                <a:latin typeface="Times New Roman" panose="02020603050405020304" pitchFamily="18" charset="0"/>
                <a:cs typeface="Times New Roman" panose="02020603050405020304" pitchFamily="18" charset="0"/>
                <a:sym typeface="+mn-ea"/>
              </a:rPr>
              <a:t>Apple Inc. has been driven by a number of factors to manage change within the company. </a:t>
            </a:r>
            <a:endParaRPr lang="en-US" sz="16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600" dirty="0" smtClean="0">
                <a:solidFill>
                  <a:schemeClr val="bg2"/>
                </a:solidFill>
                <a:latin typeface="Times New Roman" panose="02020603050405020304" pitchFamily="18" charset="0"/>
                <a:cs typeface="Times New Roman" panose="02020603050405020304" pitchFamily="18" charset="0"/>
                <a:sym typeface="+mn-ea"/>
              </a:rPr>
              <a:t>Below are some of the key drivers such as market competition. Apple faces intense competition from other technology companies, which drives the need for the company to continually innovate and improve its products and services. </a:t>
            </a:r>
            <a:endParaRPr lang="en-US" sz="16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600" dirty="0" smtClean="0">
                <a:solidFill>
                  <a:schemeClr val="bg2"/>
                </a:solidFill>
                <a:latin typeface="Times New Roman" panose="02020603050405020304" pitchFamily="18" charset="0"/>
                <a:cs typeface="Times New Roman" panose="02020603050405020304" pitchFamily="18" charset="0"/>
                <a:sym typeface="+mn-ea"/>
              </a:rPr>
              <a:t>Secondly, Apple places a strong emphasis on understanding and responding to the changing needs and preferences of its customers, which drives the company to make changes to its products and services. </a:t>
            </a:r>
            <a:endParaRPr lang="en-US" sz="16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600" dirty="0" smtClean="0">
                <a:solidFill>
                  <a:schemeClr val="bg2"/>
                </a:solidFill>
                <a:latin typeface="Times New Roman" panose="02020603050405020304" pitchFamily="18" charset="0"/>
                <a:cs typeface="Times New Roman" panose="02020603050405020304" pitchFamily="18" charset="0"/>
                <a:sym typeface="+mn-ea"/>
              </a:rPr>
              <a:t>Technological advancements are significant change drive factors of the Apple Inc.  Apple is a leader in the technology industry, and the rapid pace of technological change drives the company to stay ahead of the curve and continuously develop new products and services (</a:t>
            </a:r>
            <a:r>
              <a:rPr lang="en-US" sz="1600" dirty="0" err="1" smtClean="0">
                <a:solidFill>
                  <a:schemeClr val="bg2"/>
                </a:solidFill>
                <a:latin typeface="Times New Roman" panose="02020603050405020304" pitchFamily="18" charset="0"/>
                <a:cs typeface="Times New Roman" panose="02020603050405020304" pitchFamily="18" charset="0"/>
                <a:sym typeface="+mn-ea"/>
              </a:rPr>
              <a:t>Heracleous</a:t>
            </a:r>
            <a:r>
              <a:rPr lang="en-US" sz="1600" dirty="0" smtClean="0">
                <a:solidFill>
                  <a:schemeClr val="bg2"/>
                </a:solidFill>
                <a:latin typeface="Times New Roman" panose="02020603050405020304" pitchFamily="18" charset="0"/>
                <a:cs typeface="Times New Roman" panose="02020603050405020304" pitchFamily="18" charset="0"/>
                <a:sym typeface="+mn-ea"/>
              </a:rPr>
              <a:t> &amp; </a:t>
            </a:r>
            <a:r>
              <a:rPr lang="en-US" sz="1600" dirty="0" err="1" smtClean="0">
                <a:solidFill>
                  <a:schemeClr val="bg2"/>
                </a:solidFill>
                <a:latin typeface="Times New Roman" panose="02020603050405020304" pitchFamily="18" charset="0"/>
                <a:cs typeface="Times New Roman" panose="02020603050405020304" pitchFamily="18" charset="0"/>
                <a:sym typeface="+mn-ea"/>
              </a:rPr>
              <a:t>Papachroni</a:t>
            </a:r>
            <a:r>
              <a:rPr lang="en-US" sz="1600" dirty="0" smtClean="0">
                <a:solidFill>
                  <a:schemeClr val="bg2"/>
                </a:solidFill>
                <a:latin typeface="Times New Roman" panose="02020603050405020304" pitchFamily="18" charset="0"/>
                <a:cs typeface="Times New Roman" panose="02020603050405020304" pitchFamily="18" charset="0"/>
                <a:sym typeface="+mn-ea"/>
              </a:rPr>
              <a:t>, 2016). Finally, the regulatory changes affect Apple’s move plans.</a:t>
            </a:r>
            <a:endParaRPr lang="en-US" sz="1600" dirty="0" smtClean="0">
              <a:solidFill>
                <a:schemeClr val="bg2"/>
              </a:solidFill>
              <a:latin typeface="Times New Roman" panose="02020603050405020304" pitchFamily="18" charset="0"/>
              <a:cs typeface="Times New Roman" panose="02020603050405020304" pitchFamily="18" charset="0"/>
              <a:sym typeface="+mn-ea"/>
            </a:endParaRPr>
          </a:p>
        </p:txBody>
      </p:sp>
    </p:spTree>
    <p:custDataLst>
      <p:tags r:id="rId1"/>
    </p:custData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2B4663"/>
        </a:solidFill>
        <a:effectLst/>
      </p:bgPr>
    </p:bg>
    <p:spTree>
      <p:nvGrpSpPr>
        <p:cNvPr id="1" name=""/>
        <p:cNvGrpSpPr/>
        <p:nvPr/>
      </p:nvGrpSpPr>
      <p:grpSpPr>
        <a:xfrm>
          <a:off x="0" y="0"/>
          <a:ext cx="0" cy="0"/>
          <a:chOff x="0" y="0"/>
          <a:chExt cx="0" cy="0"/>
        </a:xfrm>
      </p:grpSpPr>
      <p:sp>
        <p:nvSpPr>
          <p:cNvPr id="4" name="矩形 3"/>
          <p:cNvSpPr/>
          <p:nvPr/>
        </p:nvSpPr>
        <p:spPr>
          <a:xfrm>
            <a:off x="250825" y="259080"/>
            <a:ext cx="11689715" cy="6339205"/>
          </a:xfrm>
          <a:prstGeom prst="rect">
            <a:avLst/>
          </a:prstGeom>
          <a:noFill/>
          <a:ln>
            <a:solidFill>
              <a:schemeClr val="bg1"/>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Title 1"/>
          <p:cNvSpPr>
            <a:spLocks noGrp="1"/>
          </p:cNvSpPr>
          <p:nvPr>
            <p:ph type="ctrTitle"/>
          </p:nvPr>
        </p:nvSpPr>
        <p:spPr>
          <a:xfrm>
            <a:off x="1278890" y="439420"/>
            <a:ext cx="9894570" cy="1078865"/>
          </a:xfrm>
        </p:spPr>
        <p:txBody>
          <a:bodyPr>
            <a:normAutofit fontScale="90000"/>
          </a:bodyPr>
          <a:lstStyle/>
          <a:p>
            <a:r>
              <a:rPr lang="en-US" sz="3600" dirty="0" smtClean="0">
                <a:solidFill>
                  <a:schemeClr val="bg2"/>
                </a:solidFill>
                <a:sym typeface="+mn-ea"/>
              </a:rPr>
              <a:t>APPLE’S CHANGE RESISTANT FACTORS</a:t>
            </a:r>
            <a:endParaRPr lang="en-US" sz="3600" dirty="0" smtClean="0">
              <a:solidFill>
                <a:schemeClr val="bg2"/>
              </a:solidFill>
              <a:latin typeface="Times New Roman" panose="02020603050405020304" pitchFamily="18" charset="0"/>
              <a:cs typeface="Times New Roman" panose="02020603050405020304" pitchFamily="18" charset="0"/>
              <a:sym typeface="+mn-ea"/>
            </a:endParaRPr>
          </a:p>
        </p:txBody>
      </p:sp>
      <p:sp>
        <p:nvSpPr>
          <p:cNvPr id="13" name="Subtitle 2"/>
          <p:cNvSpPr>
            <a:spLocks noGrp="1"/>
          </p:cNvSpPr>
          <p:nvPr>
            <p:ph type="subTitle" idx="1"/>
          </p:nvPr>
        </p:nvSpPr>
        <p:spPr>
          <a:xfrm>
            <a:off x="704850" y="1800225"/>
            <a:ext cx="6735445" cy="4394200"/>
          </a:xfrm>
        </p:spPr>
        <p:txBody>
          <a:bodyPr>
            <a:noAutofit/>
          </a:bodyPr>
          <a:lstStyle/>
          <a:p>
            <a:pPr marL="342900" indent="-342900" algn="l">
              <a:buFont typeface="Wingdings" panose="05000000000000000000" pitchFamily="2" charset="2"/>
              <a:buChar char="v"/>
            </a:pPr>
            <a:r>
              <a:rPr lang="en-US" sz="1500" dirty="0" smtClean="0">
                <a:solidFill>
                  <a:schemeClr val="bg2"/>
                </a:solidFill>
                <a:latin typeface="Times New Roman" panose="02020603050405020304" pitchFamily="18" charset="0"/>
                <a:cs typeface="Times New Roman" panose="02020603050405020304" pitchFamily="18" charset="0"/>
                <a:sym typeface="+mn-ea"/>
              </a:rPr>
              <a:t>Like all companies, Apple Inc. has faced resistance to change within the organization. </a:t>
            </a:r>
            <a:endParaRPr lang="en-US" sz="1500" dirty="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500" dirty="0">
                <a:solidFill>
                  <a:schemeClr val="bg2"/>
                </a:solidFill>
                <a:latin typeface="Times New Roman" panose="02020603050405020304" pitchFamily="18" charset="0"/>
                <a:cs typeface="Times New Roman" panose="02020603050405020304" pitchFamily="18" charset="0"/>
                <a:sym typeface="+mn-ea"/>
              </a:rPr>
              <a:t>S</a:t>
            </a:r>
            <a:r>
              <a:rPr lang="en-US" sz="1500" dirty="0" smtClean="0">
                <a:solidFill>
                  <a:schemeClr val="bg2"/>
                </a:solidFill>
                <a:latin typeface="Times New Roman" panose="02020603050405020304" pitchFamily="18" charset="0"/>
                <a:cs typeface="Times New Roman" panose="02020603050405020304" pitchFamily="18" charset="0"/>
                <a:sym typeface="+mn-ea"/>
              </a:rPr>
              <a:t>ome of the key factors that have contributed to resistance to change within the company. </a:t>
            </a:r>
            <a:endParaRPr lang="en-US" sz="15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500" dirty="0" smtClean="0">
                <a:solidFill>
                  <a:schemeClr val="bg2"/>
                </a:solidFill>
                <a:latin typeface="Times New Roman" panose="02020603050405020304" pitchFamily="18" charset="0"/>
                <a:cs typeface="Times New Roman" panose="02020603050405020304" pitchFamily="18" charset="0"/>
                <a:sym typeface="+mn-ea"/>
              </a:rPr>
              <a:t>Firstly is the fear of the unknown. Employees may resist change if they are uncertain about the implications of a proposed change or are worried about the impact on their job or role. </a:t>
            </a:r>
            <a:endParaRPr lang="en-US" sz="15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500" dirty="0" smtClean="0">
                <a:solidFill>
                  <a:schemeClr val="bg2"/>
                </a:solidFill>
                <a:latin typeface="Times New Roman" panose="02020603050405020304" pitchFamily="18" charset="0"/>
                <a:cs typeface="Times New Roman" panose="02020603050405020304" pitchFamily="18" charset="0"/>
                <a:sym typeface="+mn-ea"/>
              </a:rPr>
              <a:t>Secondly, changes to organizational culture or values can be difficult to implement and can lead to resistance from employees who are attached to the existing culture (</a:t>
            </a:r>
            <a:r>
              <a:rPr lang="en-US" sz="1500" dirty="0" err="1" smtClean="0">
                <a:solidFill>
                  <a:schemeClr val="bg2"/>
                </a:solidFill>
                <a:latin typeface="Times New Roman" panose="02020603050405020304" pitchFamily="18" charset="0"/>
                <a:cs typeface="Times New Roman" panose="02020603050405020304" pitchFamily="18" charset="0"/>
                <a:sym typeface="+mn-ea"/>
              </a:rPr>
              <a:t>Heracleous</a:t>
            </a:r>
            <a:r>
              <a:rPr lang="en-US" sz="1500" dirty="0" smtClean="0">
                <a:solidFill>
                  <a:schemeClr val="bg2"/>
                </a:solidFill>
                <a:latin typeface="Times New Roman" panose="02020603050405020304" pitchFamily="18" charset="0"/>
                <a:cs typeface="Times New Roman" panose="02020603050405020304" pitchFamily="18" charset="0"/>
                <a:sym typeface="+mn-ea"/>
              </a:rPr>
              <a:t> &amp; </a:t>
            </a:r>
            <a:r>
              <a:rPr lang="en-US" sz="1500" dirty="0" err="1" smtClean="0">
                <a:solidFill>
                  <a:schemeClr val="bg2"/>
                </a:solidFill>
                <a:latin typeface="Times New Roman" panose="02020603050405020304" pitchFamily="18" charset="0"/>
                <a:cs typeface="Times New Roman" panose="02020603050405020304" pitchFamily="18" charset="0"/>
                <a:sym typeface="+mn-ea"/>
              </a:rPr>
              <a:t>Papachroni</a:t>
            </a:r>
            <a:r>
              <a:rPr lang="en-US" sz="1500" dirty="0" smtClean="0">
                <a:solidFill>
                  <a:schemeClr val="bg2"/>
                </a:solidFill>
                <a:latin typeface="Times New Roman" panose="02020603050405020304" pitchFamily="18" charset="0"/>
                <a:cs typeface="Times New Roman" panose="02020603050405020304" pitchFamily="18" charset="0"/>
                <a:sym typeface="+mn-ea"/>
              </a:rPr>
              <a:t>, 2016). </a:t>
            </a:r>
            <a:endParaRPr lang="en-US" sz="15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500" dirty="0" smtClean="0">
                <a:solidFill>
                  <a:schemeClr val="bg2"/>
                </a:solidFill>
                <a:latin typeface="Times New Roman" panose="02020603050405020304" pitchFamily="18" charset="0"/>
                <a:cs typeface="Times New Roman" panose="02020603050405020304" pitchFamily="18" charset="0"/>
                <a:sym typeface="+mn-ea"/>
              </a:rPr>
              <a:t>The lack of trust in leadership is a significant change resistant factor. If employees do not trust the leaders driving the change, they may be more likely to resist change. </a:t>
            </a:r>
            <a:endParaRPr lang="en-US" sz="1500" dirty="0" smtClean="0">
              <a:solidFill>
                <a:schemeClr val="bg2"/>
              </a:solidFill>
              <a:latin typeface="Times New Roman" panose="02020603050405020304" pitchFamily="18" charset="0"/>
              <a:cs typeface="Times New Roman" panose="02020603050405020304" pitchFamily="18" charset="0"/>
              <a:sym typeface="+mn-ea"/>
            </a:endParaRPr>
          </a:p>
        </p:txBody>
      </p:sp>
      <p:sp>
        <p:nvSpPr>
          <p:cNvPr id="2" name="圆角矩形 1"/>
          <p:cNvSpPr/>
          <p:nvPr>
            <p:custDataLst>
              <p:tags r:id="rId1"/>
            </p:custDataLst>
          </p:nvPr>
        </p:nvSpPr>
        <p:spPr>
          <a:xfrm>
            <a:off x="8482965" y="1799987"/>
            <a:ext cx="2952750" cy="3962400"/>
          </a:xfrm>
          <a:prstGeom prst="roundRect">
            <a:avLst>
              <a:gd name="adj" fmla="val 10238"/>
            </a:avLst>
          </a:prstGeom>
          <a:solidFill>
            <a:srgbClr val="A9BDD1"/>
          </a:solidFill>
          <a:ln>
            <a:noFill/>
          </a:ln>
          <a:scene3d>
            <a:camera prst="perspectiveLeft"/>
            <a:lightRig rig="threePt" dir="t"/>
          </a:scene3d>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9" name="http://photo-static-api.fotomore.com/creative/vcg/400/version23/VCG41157675560.jpg" descr="C:\Users\dell\Desktop\图片3.png图片3"/>
          <p:cNvPicPr>
            <a:picLocks noChangeAspect="1"/>
          </p:cNvPicPr>
          <p:nvPr>
            <p:custDataLst>
              <p:tags r:id="rId2"/>
            </p:custDataLst>
          </p:nvPr>
        </p:nvPicPr>
        <p:blipFill>
          <a:blip r:embed="rId3"/>
          <a:srcRect/>
          <a:stretch>
            <a:fillRect/>
          </a:stretch>
        </p:blipFill>
        <p:spPr>
          <a:xfrm>
            <a:off x="7378065" y="2892822"/>
            <a:ext cx="3600450" cy="1776730"/>
          </a:xfrm>
          <a:custGeom>
            <a:avLst/>
            <a:gdLst/>
            <a:ahLst/>
            <a:cxnLst>
              <a:cxn ang="3">
                <a:pos x="hc" y="t"/>
              </a:cxn>
              <a:cxn ang="cd2">
                <a:pos x="l" y="vc"/>
              </a:cxn>
              <a:cxn ang="cd4">
                <a:pos x="hc" y="b"/>
              </a:cxn>
              <a:cxn ang="0">
                <a:pos x="r" y="vc"/>
              </a:cxn>
            </a:cxnLst>
            <a:rect l="l" t="t" r="r" b="b"/>
            <a:pathLst>
              <a:path w="5670" h="4987">
                <a:moveTo>
                  <a:pt x="0" y="0"/>
                </a:moveTo>
                <a:lnTo>
                  <a:pt x="5670" y="0"/>
                </a:lnTo>
                <a:lnTo>
                  <a:pt x="5670" y="4987"/>
                </a:lnTo>
                <a:lnTo>
                  <a:pt x="0" y="4987"/>
                </a:lnTo>
                <a:lnTo>
                  <a:pt x="0" y="0"/>
                </a:lnTo>
                <a:close/>
              </a:path>
            </a:pathLst>
          </a:custGeom>
          <a:ln>
            <a:solidFill>
              <a:schemeClr val="bg1"/>
            </a:solidFill>
          </a:ln>
          <a:scene3d>
            <a:camera prst="perspectiveLeft"/>
            <a:lightRig rig="threePt" dir="t"/>
          </a:scene3d>
        </p:spPr>
      </p:pic>
    </p:spTree>
    <p:custDataLst>
      <p:tags r:id="rId4"/>
    </p:custData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2B4663"/>
        </a:solidFill>
        <a:effectLst/>
      </p:bgPr>
    </p:bg>
    <p:spTree>
      <p:nvGrpSpPr>
        <p:cNvPr id="1" name=""/>
        <p:cNvGrpSpPr/>
        <p:nvPr/>
      </p:nvGrpSpPr>
      <p:grpSpPr>
        <a:xfrm>
          <a:off x="0" y="0"/>
          <a:ext cx="0" cy="0"/>
          <a:chOff x="0" y="0"/>
          <a:chExt cx="0" cy="0"/>
        </a:xfrm>
      </p:grpSpPr>
      <p:sp>
        <p:nvSpPr>
          <p:cNvPr id="4" name="矩形 3"/>
          <p:cNvSpPr/>
          <p:nvPr/>
        </p:nvSpPr>
        <p:spPr>
          <a:xfrm>
            <a:off x="250825" y="259080"/>
            <a:ext cx="11689715" cy="6339205"/>
          </a:xfrm>
          <a:prstGeom prst="rect">
            <a:avLst/>
          </a:prstGeom>
          <a:noFill/>
          <a:ln>
            <a:solidFill>
              <a:schemeClr val="bg1"/>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Title 1"/>
          <p:cNvSpPr>
            <a:spLocks noGrp="1"/>
          </p:cNvSpPr>
          <p:nvPr>
            <p:ph type="ctrTitle"/>
          </p:nvPr>
        </p:nvSpPr>
        <p:spPr>
          <a:xfrm>
            <a:off x="1409065" y="441325"/>
            <a:ext cx="10417810" cy="1089660"/>
          </a:xfrm>
        </p:spPr>
        <p:txBody>
          <a:bodyPr>
            <a:normAutofit fontScale="90000"/>
          </a:bodyPr>
          <a:p>
            <a:r>
              <a:rPr lang="en-US" sz="3600" dirty="0" smtClean="0">
                <a:solidFill>
                  <a:schemeClr val="bg2"/>
                </a:solidFill>
                <a:sym typeface="+mn-ea"/>
              </a:rPr>
              <a:t>APPLE’S CHANGE RESISTANT FACTORS</a:t>
            </a:r>
            <a:endParaRPr lang="en-US" sz="3600" dirty="0" smtClean="0">
              <a:solidFill>
                <a:schemeClr val="bg2"/>
              </a:solidFill>
              <a:latin typeface="Times New Roman" panose="02020603050405020304" pitchFamily="18" charset="0"/>
              <a:cs typeface="Times New Roman" panose="02020603050405020304" pitchFamily="18" charset="0"/>
              <a:sym typeface="+mn-ea"/>
            </a:endParaRPr>
          </a:p>
        </p:txBody>
      </p:sp>
      <p:sp>
        <p:nvSpPr>
          <p:cNvPr id="6" name="Subtitle 2"/>
          <p:cNvSpPr>
            <a:spLocks noGrp="1"/>
          </p:cNvSpPr>
          <p:nvPr>
            <p:ph type="subTitle" idx="1"/>
          </p:nvPr>
        </p:nvSpPr>
        <p:spPr>
          <a:xfrm>
            <a:off x="1768797" y="1810887"/>
            <a:ext cx="9144000" cy="4451292"/>
          </a:xfrm>
        </p:spPr>
        <p:txBody>
          <a:bodyPr/>
          <a:p>
            <a:pPr marL="342900" indent="-342900" algn="l">
              <a:buFont typeface="Wingdings" panose="05000000000000000000" pitchFamily="2" charset="2"/>
              <a:buChar char="v"/>
            </a:pPr>
            <a:r>
              <a:rPr lang="en-US" sz="1800" dirty="0" smtClean="0">
                <a:solidFill>
                  <a:schemeClr val="bg2"/>
                </a:solidFill>
                <a:latin typeface="Times New Roman" panose="02020603050405020304" pitchFamily="18" charset="0"/>
                <a:cs typeface="Times New Roman" panose="02020603050405020304" pitchFamily="18" charset="0"/>
                <a:sym typeface="+mn-ea"/>
              </a:rPr>
              <a:t>Poor communication and a lack of engagement with employees can lead to resistance to change, as employees may feel that their concerns and perspectives are not being considered.</a:t>
            </a:r>
            <a:endParaRPr lang="en-US" sz="18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800" dirty="0" smtClean="0">
                <a:solidFill>
                  <a:schemeClr val="bg2"/>
                </a:solidFill>
                <a:latin typeface="Times New Roman" panose="02020603050405020304" pitchFamily="18" charset="0"/>
                <a:cs typeface="Times New Roman" panose="02020603050405020304" pitchFamily="18" charset="0"/>
                <a:sym typeface="+mn-ea"/>
              </a:rPr>
              <a:t>Finally, inadequate resources: If employees feel that the resources, such as time and money, are not available to support the change, they may be more likely to resist it. </a:t>
            </a:r>
            <a:endParaRPr lang="en-US" sz="18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800" dirty="0" smtClean="0">
                <a:solidFill>
                  <a:schemeClr val="bg2"/>
                </a:solidFill>
                <a:latin typeface="Times New Roman" panose="02020603050405020304" pitchFamily="18" charset="0"/>
                <a:cs typeface="Times New Roman" panose="02020603050405020304" pitchFamily="18" charset="0"/>
                <a:sym typeface="+mn-ea"/>
              </a:rPr>
              <a:t>Conflicts with existing processes and systems: Changes that require employees to work differently or use new tools and technologies can lead to resistance, particularly if the existing processes and systems are seen as working well.</a:t>
            </a:r>
            <a:endParaRPr lang="en-US" sz="1800" dirty="0" smtClean="0">
              <a:solidFill>
                <a:schemeClr val="bg2"/>
              </a:solidFill>
              <a:latin typeface="Times New Roman" panose="02020603050405020304" pitchFamily="18" charset="0"/>
              <a:cs typeface="Times New Roman" panose="02020603050405020304" pitchFamily="18" charset="0"/>
              <a:sym typeface="+mn-ea"/>
            </a:endParaRPr>
          </a:p>
        </p:txBody>
      </p:sp>
    </p:spTree>
    <p:custDataLst>
      <p:tags r:id="rId1"/>
    </p:custData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B4663"/>
        </a:solidFill>
        <a:effectLst/>
      </p:bgPr>
    </p:bg>
    <p:spTree>
      <p:nvGrpSpPr>
        <p:cNvPr id="1" name=""/>
        <p:cNvGrpSpPr/>
        <p:nvPr/>
      </p:nvGrpSpPr>
      <p:grpSpPr>
        <a:xfrm>
          <a:off x="0" y="0"/>
          <a:ext cx="0" cy="0"/>
          <a:chOff x="0" y="0"/>
          <a:chExt cx="0" cy="0"/>
        </a:xfrm>
      </p:grpSpPr>
      <p:sp>
        <p:nvSpPr>
          <p:cNvPr id="4" name="矩形 3"/>
          <p:cNvSpPr/>
          <p:nvPr/>
        </p:nvSpPr>
        <p:spPr>
          <a:xfrm>
            <a:off x="250825" y="259080"/>
            <a:ext cx="11689715" cy="6339205"/>
          </a:xfrm>
          <a:prstGeom prst="rect">
            <a:avLst/>
          </a:prstGeom>
          <a:noFill/>
          <a:ln>
            <a:solidFill>
              <a:schemeClr val="bg1"/>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Title 1"/>
          <p:cNvSpPr>
            <a:spLocks noGrp="1"/>
          </p:cNvSpPr>
          <p:nvPr>
            <p:ph type="ctrTitle"/>
          </p:nvPr>
        </p:nvSpPr>
        <p:spPr>
          <a:xfrm>
            <a:off x="1524000" y="376310"/>
            <a:ext cx="9144000" cy="1068636"/>
          </a:xfrm>
        </p:spPr>
        <p:txBody>
          <a:bodyPr>
            <a:normAutofit/>
          </a:bodyPr>
          <a:p>
            <a:r>
              <a:rPr lang="en-US" sz="3600" dirty="0" smtClean="0">
                <a:solidFill>
                  <a:schemeClr val="bg2"/>
                </a:solidFill>
                <a:sym typeface="+mn-ea"/>
              </a:rPr>
              <a:t>CONCLUSION </a:t>
            </a:r>
            <a:endParaRPr lang="en-US" sz="3600" dirty="0" smtClean="0">
              <a:solidFill>
                <a:schemeClr val="bg2"/>
              </a:solidFill>
              <a:latin typeface="Times New Roman" panose="02020603050405020304" pitchFamily="18" charset="0"/>
              <a:cs typeface="Times New Roman" panose="02020603050405020304" pitchFamily="18" charset="0"/>
              <a:sym typeface="+mn-ea"/>
            </a:endParaRPr>
          </a:p>
        </p:txBody>
      </p:sp>
      <p:sp>
        <p:nvSpPr>
          <p:cNvPr id="8" name="Subtitle 2"/>
          <p:cNvSpPr>
            <a:spLocks noGrp="1"/>
          </p:cNvSpPr>
          <p:nvPr>
            <p:ph type="subTitle" idx="1"/>
          </p:nvPr>
        </p:nvSpPr>
        <p:spPr>
          <a:xfrm>
            <a:off x="1637352" y="1885817"/>
            <a:ext cx="9144000" cy="4451292"/>
          </a:xfrm>
        </p:spPr>
        <p:txBody>
          <a:bodyPr>
            <a:noAutofit/>
          </a:bodyPr>
          <a:p>
            <a:pPr marL="342900" indent="-342900" algn="l">
              <a:buFont typeface="Wingdings" panose="05000000000000000000" pitchFamily="2" charset="2"/>
              <a:buChar char="v"/>
            </a:pPr>
            <a:r>
              <a:rPr lang="en-US" sz="1800" dirty="0" smtClean="0">
                <a:solidFill>
                  <a:schemeClr val="bg2"/>
                </a:solidFill>
                <a:latin typeface="Times New Roman" panose="02020603050405020304" pitchFamily="18" charset="0"/>
                <a:cs typeface="Times New Roman" panose="02020603050405020304" pitchFamily="18" charset="0"/>
                <a:sym typeface="+mn-ea"/>
              </a:rPr>
              <a:t>Change management is a crucial aspect of business success and is particularly important for companies like Apple Inc. that operate in rapidly changing industries. </a:t>
            </a:r>
            <a:endParaRPr lang="en-US" sz="18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800" dirty="0" smtClean="0">
                <a:solidFill>
                  <a:schemeClr val="bg2"/>
                </a:solidFill>
                <a:latin typeface="Times New Roman" panose="02020603050405020304" pitchFamily="18" charset="0"/>
                <a:cs typeface="Times New Roman" panose="02020603050405020304" pitchFamily="18" charset="0"/>
                <a:sym typeface="+mn-ea"/>
              </a:rPr>
              <a:t>Apple has demonstrated a strong commitment to managing change effectively, utilizing a range of change models and techniques to drive innovation and remain a leader in the technology industry. </a:t>
            </a:r>
            <a:endParaRPr lang="en-US" sz="18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800" dirty="0" smtClean="0">
                <a:solidFill>
                  <a:schemeClr val="bg2"/>
                </a:solidFill>
                <a:latin typeface="Times New Roman" panose="02020603050405020304" pitchFamily="18" charset="0"/>
                <a:cs typeface="Times New Roman" panose="02020603050405020304" pitchFamily="18" charset="0"/>
                <a:sym typeface="+mn-ea"/>
              </a:rPr>
              <a:t>However, like all companies, Apple has faced resistance to change within the organization, and it has been important for the company to understand and address the factors that contribute to resistance. </a:t>
            </a:r>
            <a:endParaRPr lang="en-US" sz="1800" dirty="0" smtClean="0">
              <a:solidFill>
                <a:schemeClr val="bg2"/>
              </a:solidFill>
              <a:latin typeface="Times New Roman" panose="02020603050405020304" pitchFamily="18" charset="0"/>
              <a:cs typeface="Times New Roman" panose="02020603050405020304" pitchFamily="18" charset="0"/>
              <a:sym typeface="+mn-ea"/>
            </a:endParaRPr>
          </a:p>
        </p:txBody>
      </p:sp>
    </p:spTree>
    <p:custDataLst>
      <p:tags r:id="rId1"/>
    </p:custData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B4663"/>
        </a:solidFill>
        <a:effectLst/>
      </p:bgPr>
    </p:bg>
    <p:spTree>
      <p:nvGrpSpPr>
        <p:cNvPr id="1" name=""/>
        <p:cNvGrpSpPr/>
        <p:nvPr/>
      </p:nvGrpSpPr>
      <p:grpSpPr>
        <a:xfrm>
          <a:off x="0" y="0"/>
          <a:ext cx="0" cy="0"/>
          <a:chOff x="0" y="0"/>
          <a:chExt cx="0" cy="0"/>
        </a:xfrm>
      </p:grpSpPr>
      <p:sp>
        <p:nvSpPr>
          <p:cNvPr id="4" name="矩形 3"/>
          <p:cNvSpPr/>
          <p:nvPr/>
        </p:nvSpPr>
        <p:spPr>
          <a:xfrm>
            <a:off x="250825" y="259080"/>
            <a:ext cx="11689715" cy="6339205"/>
          </a:xfrm>
          <a:prstGeom prst="rect">
            <a:avLst/>
          </a:prstGeom>
          <a:noFill/>
          <a:ln>
            <a:solidFill>
              <a:schemeClr val="bg1"/>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Title 1"/>
          <p:cNvSpPr>
            <a:spLocks noGrp="1"/>
          </p:cNvSpPr>
          <p:nvPr>
            <p:ph type="ctrTitle"/>
          </p:nvPr>
        </p:nvSpPr>
        <p:spPr>
          <a:xfrm>
            <a:off x="1524000" y="376310"/>
            <a:ext cx="9144000" cy="1068636"/>
          </a:xfrm>
        </p:spPr>
        <p:txBody>
          <a:bodyPr>
            <a:normAutofit/>
          </a:bodyPr>
          <a:p>
            <a:r>
              <a:rPr lang="en-US" sz="3600" dirty="0" smtClean="0">
                <a:solidFill>
                  <a:schemeClr val="bg2"/>
                </a:solidFill>
                <a:sym typeface="+mn-ea"/>
              </a:rPr>
              <a:t>REFERENCES </a:t>
            </a:r>
            <a:endParaRPr lang="en-US" sz="3600" dirty="0" smtClean="0">
              <a:solidFill>
                <a:schemeClr val="bg2"/>
              </a:solidFill>
              <a:latin typeface="Times New Roman" panose="02020603050405020304" pitchFamily="18" charset="0"/>
              <a:cs typeface="Times New Roman" panose="02020603050405020304" pitchFamily="18" charset="0"/>
              <a:sym typeface="+mn-ea"/>
            </a:endParaRPr>
          </a:p>
        </p:txBody>
      </p:sp>
      <p:sp>
        <p:nvSpPr>
          <p:cNvPr id="8" name="Subtitle 2"/>
          <p:cNvSpPr>
            <a:spLocks noGrp="1"/>
          </p:cNvSpPr>
          <p:nvPr>
            <p:ph type="subTitle" idx="1"/>
          </p:nvPr>
        </p:nvSpPr>
        <p:spPr>
          <a:xfrm>
            <a:off x="1637352" y="2146802"/>
            <a:ext cx="9144000" cy="4451292"/>
          </a:xfrm>
        </p:spPr>
        <p:txBody>
          <a:bodyPr>
            <a:noAutofit/>
          </a:bodyPr>
          <a:p>
            <a:pPr marL="342900" indent="-342900" algn="l">
              <a:buFont typeface="Wingdings" panose="05000000000000000000" pitchFamily="2" charset="2"/>
              <a:buChar char="v"/>
            </a:pPr>
            <a:r>
              <a:rPr lang="en-US" sz="1800" dirty="0" smtClean="0">
                <a:solidFill>
                  <a:schemeClr val="bg2"/>
                </a:solidFill>
                <a:latin typeface="Times New Roman" panose="02020603050405020304" pitchFamily="18" charset="0"/>
                <a:cs typeface="Times New Roman" panose="02020603050405020304" pitchFamily="18" charset="0"/>
                <a:sym typeface="+mn-ea"/>
              </a:rPr>
              <a:t>Agarwal, R., &amp;amp; Ansell, J. (2016). Strategic change in enterprise risk management. Strategic Change, 25(4), 427–439. https://doi.org/10.1002/jsc.2072 </a:t>
            </a:r>
            <a:endParaRPr lang="en-US" sz="18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800" dirty="0" err="1" smtClean="0">
                <a:solidFill>
                  <a:schemeClr val="bg2"/>
                </a:solidFill>
                <a:latin typeface="Times New Roman" panose="02020603050405020304" pitchFamily="18" charset="0"/>
                <a:cs typeface="Times New Roman" panose="02020603050405020304" pitchFamily="18" charset="0"/>
                <a:sym typeface="+mn-ea"/>
              </a:rPr>
              <a:t>Heracleous</a:t>
            </a:r>
            <a:r>
              <a:rPr lang="en-US" sz="1800" dirty="0" smtClean="0">
                <a:solidFill>
                  <a:schemeClr val="bg2"/>
                </a:solidFill>
                <a:latin typeface="Times New Roman" panose="02020603050405020304" pitchFamily="18" charset="0"/>
                <a:cs typeface="Times New Roman" panose="02020603050405020304" pitchFamily="18" charset="0"/>
                <a:sym typeface="+mn-ea"/>
              </a:rPr>
              <a:t>, L., &amp;amp; </a:t>
            </a:r>
            <a:r>
              <a:rPr lang="en-US" sz="1800" dirty="0" err="1" smtClean="0">
                <a:solidFill>
                  <a:schemeClr val="bg2"/>
                </a:solidFill>
                <a:latin typeface="Times New Roman" panose="02020603050405020304" pitchFamily="18" charset="0"/>
                <a:cs typeface="Times New Roman" panose="02020603050405020304" pitchFamily="18" charset="0"/>
                <a:sym typeface="+mn-ea"/>
              </a:rPr>
              <a:t>Papachroni</a:t>
            </a:r>
            <a:r>
              <a:rPr lang="en-US" sz="1800" dirty="0" smtClean="0">
                <a:solidFill>
                  <a:schemeClr val="bg2"/>
                </a:solidFill>
                <a:latin typeface="Times New Roman" panose="02020603050405020304" pitchFamily="18" charset="0"/>
                <a:cs typeface="Times New Roman" panose="02020603050405020304" pitchFamily="18" charset="0"/>
                <a:sym typeface="+mn-ea"/>
              </a:rPr>
              <a:t>, A. (2016). Strategic leadership and innovation at Apple Inc.. https://doi.org/10.4135/9781526446565 </a:t>
            </a:r>
            <a:endParaRPr lang="en-US" sz="18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r>
              <a:rPr lang="en-US" sz="1800" dirty="0" err="1" smtClean="0">
                <a:solidFill>
                  <a:schemeClr val="bg2"/>
                </a:solidFill>
                <a:latin typeface="Times New Roman" panose="02020603050405020304" pitchFamily="18" charset="0"/>
                <a:cs typeface="Times New Roman" panose="02020603050405020304" pitchFamily="18" charset="0"/>
                <a:sym typeface="+mn-ea"/>
              </a:rPr>
              <a:t>Waddock</a:t>
            </a:r>
            <a:r>
              <a:rPr lang="en-US" sz="1800" dirty="0" smtClean="0">
                <a:solidFill>
                  <a:schemeClr val="bg2"/>
                </a:solidFill>
                <a:latin typeface="Times New Roman" panose="02020603050405020304" pitchFamily="18" charset="0"/>
                <a:cs typeface="Times New Roman" panose="02020603050405020304" pitchFamily="18" charset="0"/>
                <a:sym typeface="+mn-ea"/>
              </a:rPr>
              <a:t>, S. (2020). Thinking transformational system change. Journal of Change Management, 20(3), 189–201. https://doi.org/10.1080/14697017.2020.1737179</a:t>
            </a:r>
            <a:endParaRPr lang="en-US" sz="1800" dirty="0" smtClean="0">
              <a:solidFill>
                <a:schemeClr val="bg2"/>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v"/>
            </a:pPr>
            <a:endParaRPr lang="en-US" sz="1800" dirty="0" smtClean="0">
              <a:solidFill>
                <a:schemeClr val="bg2"/>
              </a:solidFill>
              <a:latin typeface="Times New Roman" panose="02020603050405020304" pitchFamily="18" charset="0"/>
              <a:cs typeface="Times New Roman" panose="02020603050405020304" pitchFamily="18" charset="0"/>
              <a:sym typeface="+mn-ea"/>
            </a:endParaRPr>
          </a:p>
        </p:txBody>
      </p:sp>
    </p:spTree>
    <p:custDataLst>
      <p:tags r:id="rId1"/>
    </p:custData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2B4663"/>
        </a:solidFill>
        <a:effectLst/>
      </p:bgPr>
    </p:bg>
    <p:spTree>
      <p:nvGrpSpPr>
        <p:cNvPr id="1" name=""/>
        <p:cNvGrpSpPr/>
        <p:nvPr/>
      </p:nvGrpSpPr>
      <p:grpSpPr>
        <a:xfrm>
          <a:off x="0" y="0"/>
          <a:ext cx="0" cy="0"/>
          <a:chOff x="0" y="0"/>
          <a:chExt cx="0" cy="0"/>
        </a:xfrm>
      </p:grpSpPr>
      <p:sp>
        <p:nvSpPr>
          <p:cNvPr id="27" name="矩形 26"/>
          <p:cNvSpPr/>
          <p:nvPr/>
        </p:nvSpPr>
        <p:spPr>
          <a:xfrm>
            <a:off x="250825" y="259080"/>
            <a:ext cx="11689715" cy="6339205"/>
          </a:xfrm>
          <a:prstGeom prst="rect">
            <a:avLst/>
          </a:prstGeom>
          <a:noFill/>
          <a:ln>
            <a:solidFill>
              <a:schemeClr val="bg1"/>
            </a:solidFill>
          </a:ln>
          <a:extLst>
            <a:ext uri="{909E8E84-426E-40DD-AFC4-6F175D3DCCD1}">
              <a14:hiddenFill xmlns:a14="http://schemas.microsoft.com/office/drawing/2010/main">
                <a:solidFill>
                  <a:schemeClr val="accent1"/>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2" name="组合 1"/>
          <p:cNvGrpSpPr/>
          <p:nvPr/>
        </p:nvGrpSpPr>
        <p:grpSpPr>
          <a:xfrm>
            <a:off x="1397000" y="1582420"/>
            <a:ext cx="9397365" cy="4094480"/>
            <a:chOff x="2200" y="2492"/>
            <a:chExt cx="14799" cy="6448"/>
          </a:xfrm>
        </p:grpSpPr>
        <p:grpSp>
          <p:nvGrpSpPr>
            <p:cNvPr id="5" name="组合 4"/>
            <p:cNvGrpSpPr/>
            <p:nvPr/>
          </p:nvGrpSpPr>
          <p:grpSpPr>
            <a:xfrm>
              <a:off x="7306" y="3018"/>
              <a:ext cx="4588" cy="4588"/>
              <a:chOff x="6540" y="2299"/>
              <a:chExt cx="6518" cy="6518"/>
            </a:xfrm>
          </p:grpSpPr>
          <p:pic>
            <p:nvPicPr>
              <p:cNvPr id="3" name="http://photo-static-api.fotomore.com/creative/vcg/400/version23/VCG41477120898.jpg" descr="&amp;pky190_sjzg_VCG41477120898&amp;2&amp;src_toppic_inpsrchzd1&amp;"/>
              <p:cNvPicPr>
                <a:picLocks noChangeAspect="1"/>
              </p:cNvPicPr>
              <p:nvPr/>
            </p:nvPicPr>
            <p:blipFill>
              <a:blip r:embed="rId1"/>
              <a:srcRect l="1886" t="17483" r="8268" b="22162"/>
              <a:stretch>
                <a:fillRect/>
              </a:stretch>
            </p:blipFill>
            <p:spPr>
              <a:xfrm>
                <a:off x="6540" y="2299"/>
                <a:ext cx="6518" cy="6518"/>
              </a:xfrm>
              <a:custGeom>
                <a:avLst/>
                <a:gdLst/>
                <a:ahLst/>
                <a:cxnLst>
                  <a:cxn ang="3">
                    <a:pos x="hc" y="t"/>
                  </a:cxn>
                  <a:cxn ang="cd2">
                    <a:pos x="l" y="vc"/>
                  </a:cxn>
                  <a:cxn ang="cd4">
                    <a:pos x="hc" y="b"/>
                  </a:cxn>
                  <a:cxn ang="0">
                    <a:pos x="r" y="vc"/>
                  </a:cxn>
                </a:cxnLst>
                <a:rect l="l" t="t" r="r" b="b"/>
                <a:pathLst>
                  <a:path w="6518" h="6518">
                    <a:moveTo>
                      <a:pt x="0" y="3259"/>
                    </a:moveTo>
                    <a:cubicBezTo>
                      <a:pt x="0" y="1459"/>
                      <a:pt x="1459" y="0"/>
                      <a:pt x="3259" y="0"/>
                    </a:cubicBezTo>
                    <a:cubicBezTo>
                      <a:pt x="5059" y="0"/>
                      <a:pt x="6518" y="1459"/>
                      <a:pt x="6518" y="3259"/>
                    </a:cubicBezTo>
                    <a:cubicBezTo>
                      <a:pt x="6518" y="5059"/>
                      <a:pt x="5059" y="6518"/>
                      <a:pt x="3259" y="6518"/>
                    </a:cubicBezTo>
                    <a:cubicBezTo>
                      <a:pt x="1459" y="6518"/>
                      <a:pt x="0" y="5059"/>
                      <a:pt x="0" y="3259"/>
                    </a:cubicBezTo>
                    <a:close/>
                  </a:path>
                </a:pathLst>
              </a:custGeom>
              <a:ln w="9525">
                <a:solidFill>
                  <a:srgbClr val="000000">
                    <a:alpha val="0"/>
                  </a:srgbClr>
                </a:solidFill>
              </a:ln>
            </p:spPr>
          </p:pic>
          <p:sp>
            <p:nvSpPr>
              <p:cNvPr id="4" name="椭圆 3"/>
              <p:cNvSpPr/>
              <p:nvPr/>
            </p:nvSpPr>
            <p:spPr>
              <a:xfrm>
                <a:off x="6540" y="2299"/>
                <a:ext cx="6518" cy="6518"/>
              </a:xfrm>
              <a:prstGeom prst="ellipse">
                <a:avLst/>
              </a:prstGeom>
              <a:solidFill>
                <a:srgbClr val="2B4663">
                  <a:alpha val="72000"/>
                </a:srgbClr>
              </a:solidFill>
              <a:ln w="95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cxnSp>
          <p:nvCxnSpPr>
            <p:cNvPr id="10" name="直接连接符 9"/>
            <p:cNvCxnSpPr/>
            <p:nvPr/>
          </p:nvCxnSpPr>
          <p:spPr>
            <a:xfrm flipV="1">
              <a:off x="13981" y="2537"/>
              <a:ext cx="3019" cy="1719"/>
            </a:xfrm>
            <a:prstGeom prst="line">
              <a:avLst/>
            </a:prstGeom>
            <a:ln w="28575" cap="rnd">
              <a:gradFill>
                <a:gsLst>
                  <a:gs pos="100000">
                    <a:schemeClr val="bg1">
                      <a:alpha val="0"/>
                    </a:schemeClr>
                  </a:gs>
                  <a:gs pos="0">
                    <a:schemeClr val="bg1"/>
                  </a:gs>
                </a:gsLst>
                <a:lin ang="5400000" scaled="1"/>
              </a:gradFil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nvCxnSpPr>
          <p:spPr>
            <a:xfrm flipV="1">
              <a:off x="2200" y="7222"/>
              <a:ext cx="3019" cy="1719"/>
            </a:xfrm>
            <a:prstGeom prst="line">
              <a:avLst/>
            </a:prstGeom>
            <a:ln w="28575" cap="rnd">
              <a:gradFill>
                <a:gsLst>
                  <a:gs pos="0">
                    <a:schemeClr val="bg1">
                      <a:alpha val="0"/>
                    </a:schemeClr>
                  </a:gs>
                  <a:gs pos="100000">
                    <a:schemeClr val="bg1"/>
                  </a:gs>
                </a:gsLst>
                <a:lin ang="5400000" scaled="1"/>
              </a:gradFill>
            </a:ln>
          </p:spPr>
          <p:style>
            <a:lnRef idx="1">
              <a:schemeClr val="accent1"/>
            </a:lnRef>
            <a:fillRef idx="0">
              <a:schemeClr val="accent1"/>
            </a:fillRef>
            <a:effectRef idx="0">
              <a:schemeClr val="accent1"/>
            </a:effectRef>
            <a:fontRef idx="minor">
              <a:schemeClr val="tx1"/>
            </a:fontRef>
          </p:style>
        </p:cxnSp>
        <p:sp>
          <p:nvSpPr>
            <p:cNvPr id="33" name="文本框 32" descr="7b0a20202020227461726765744d6f64756c65223a202270726f636573734f6e6c696e65466f6e7473220a7d0a"/>
            <p:cNvSpPr txBox="1"/>
            <p:nvPr/>
          </p:nvSpPr>
          <p:spPr>
            <a:xfrm>
              <a:off x="3839" y="4325"/>
              <a:ext cx="11521" cy="2276"/>
            </a:xfrm>
            <a:prstGeom prst="rect">
              <a:avLst/>
            </a:prstGeom>
            <a:noFill/>
          </p:spPr>
          <p:txBody>
            <a:bodyPr wrap="square" rtlCol="0" anchor="t">
              <a:spAutoFit/>
            </a:bodyPr>
            <a:lstStyle/>
            <a:p>
              <a:pPr algn="dist"/>
              <a:r>
                <a:rPr lang="en-US" altLang="zh-CN" sz="8800" b="1" dirty="0" smtClean="0">
                  <a:solidFill>
                    <a:schemeClr val="bg1"/>
                  </a:solidFill>
                  <a:effectLst>
                    <a:outerShdw blurRad="38100" dist="38100" dir="2700000" algn="tl">
                      <a:srgbClr val="000000">
                        <a:alpha val="43137"/>
                      </a:srgbClr>
                    </a:outerShdw>
                  </a:effectLst>
                  <a:latin typeface="汉仪大黑" panose="01010104010101010101" charset="-122"/>
                  <a:ea typeface="汉仪大黑" panose="01010104010101010101" charset="-122"/>
                  <a:sym typeface="汉仪力量黑简" panose="00020600040101010101" charset="-122"/>
                </a:rPr>
                <a:t>THANKS</a:t>
              </a:r>
              <a:endParaRPr lang="en-US" altLang="zh-CN" sz="8800" b="1" dirty="0" smtClean="0">
                <a:solidFill>
                  <a:schemeClr val="bg1"/>
                </a:solidFill>
                <a:effectLst>
                  <a:outerShdw blurRad="38100" dist="38100" dir="2700000" algn="tl">
                    <a:srgbClr val="000000">
                      <a:alpha val="43137"/>
                    </a:srgbClr>
                  </a:outerShdw>
                </a:effectLst>
                <a:latin typeface="汉仪大黑" panose="01010104010101010101" charset="-122"/>
                <a:ea typeface="汉仪大黑" panose="01010104010101010101" charset="-122"/>
                <a:sym typeface="汉仪力量黑简" panose="00020600040101010101" charset="-122"/>
              </a:endParaRPr>
            </a:p>
          </p:txBody>
        </p:sp>
        <p:sp>
          <p:nvSpPr>
            <p:cNvPr id="11" name="椭圆 10"/>
            <p:cNvSpPr/>
            <p:nvPr/>
          </p:nvSpPr>
          <p:spPr>
            <a:xfrm>
              <a:off x="6780" y="2492"/>
              <a:ext cx="5640" cy="564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custDataLst>
      <p:tags r:id="rId2"/>
    </p:custDataLst>
  </p:cSld>
  <p:clrMapOvr>
    <a:masterClrMapping/>
  </p:clrMapOvr>
  <p:timing>
    <p:tnLst>
      <p:par>
        <p:cTn id="1" dur="indefinite" restart="never" nodeType="tmRoot"/>
      </p:par>
    </p:tnLst>
  </p:timing>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66.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67.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68.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69.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72.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76.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77.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78.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ags/tag79.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 name="ISLIDE.ICON" val="#402741;#21965;#57036;#36641;#70107;#139794;#407180;#405367;"/>
</p:tagLst>
</file>

<file path=ppt/tags/tag80.xml><?xml version="1.0" encoding="utf-8"?>
<p:tagLst xmlns:p="http://schemas.openxmlformats.org/presentationml/2006/main">
  <p:tag name="KSO_WPP_MARK_KEY" val="c42f1fe6-7d5f-4c3a-8f09-b47124c41824"/>
  <p:tag name="COMMONDATA" val="eyJjb3VudCI6NCwiaGRpZCI6IjRhY2RlN2M2NzQ4ZDBhYzM1ZDQ1NjQyNzIwMDQzZDVjIiwidXNlckNvdW50IjoxfQ=="/>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gs>
            <a:gs pos="100000">
              <a:schemeClr val="phClr">
                <a:lumMod val="85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7220</Words>
  <Application>WPS 演示</Application>
  <PresentationFormat>宽屏</PresentationFormat>
  <Paragraphs>81</Paragraphs>
  <Slides>12</Slides>
  <Notes>0</Notes>
  <HiddenSlides>1</HiddenSlides>
  <MMClips>0</MMClips>
  <ScaleCrop>false</ScaleCrop>
  <HeadingPairs>
    <vt:vector size="6" baseType="variant">
      <vt:variant>
        <vt:lpstr>已用的字体</vt:lpstr>
      </vt:variant>
      <vt:variant>
        <vt:i4>14</vt:i4>
      </vt:variant>
      <vt:variant>
        <vt:lpstr>主题</vt:lpstr>
      </vt:variant>
      <vt:variant>
        <vt:i4>1</vt:i4>
      </vt:variant>
      <vt:variant>
        <vt:lpstr>幻灯片标题</vt:lpstr>
      </vt:variant>
      <vt:variant>
        <vt:i4>12</vt:i4>
      </vt:variant>
    </vt:vector>
  </HeadingPairs>
  <TitlesOfParts>
    <vt:vector size="27" baseType="lpstr">
      <vt:lpstr>Arial</vt:lpstr>
      <vt:lpstr>宋体</vt:lpstr>
      <vt:lpstr>Wingdings</vt:lpstr>
      <vt:lpstr>Wingdings</vt:lpstr>
      <vt:lpstr>汉仪中简黑简</vt:lpstr>
      <vt:lpstr>汉仪雅酷黑简</vt:lpstr>
      <vt:lpstr>汉仪力量黑简</vt:lpstr>
      <vt:lpstr>方正大标宋简体</vt:lpstr>
      <vt:lpstr>Times New Roman</vt:lpstr>
      <vt:lpstr>Calibri</vt:lpstr>
      <vt:lpstr>汉仪大黑</vt:lpstr>
      <vt:lpstr>微软雅黑</vt:lpstr>
      <vt:lpstr>Arial Unicode MS</vt:lpstr>
      <vt:lpstr>黑体</vt:lpstr>
      <vt:lpstr>Office 主题​​</vt:lpstr>
      <vt:lpstr>ORGANIZATIONAL CASE STUDY</vt:lpstr>
      <vt:lpstr>INTRODUCTION</vt:lpstr>
      <vt:lpstr>BACKGROUND OF APPLE INC.</vt:lpstr>
      <vt:lpstr>BACKGROUND OF APPLE INC. </vt:lpstr>
      <vt:lpstr>KEY CHANGE MANAGEMENT METHODS</vt:lpstr>
      <vt:lpstr>UTILIZATION OF CHANGE MODELS </vt:lpstr>
      <vt:lpstr>APPLE’S INC CHANGE DRIVE FACTORS </vt:lpstr>
      <vt:lpstr>APPLE’S CHANGE RESISTANT FACTORS</vt:lpstr>
      <vt:lpstr>APPLE’S CHANGE RESISTANT FACTORS</vt:lpstr>
      <vt:lpstr>CONCLUSION </vt:lpstr>
      <vt:lpstr>REFERENCES </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Administrator</cp:lastModifiedBy>
  <cp:revision>230</cp:revision>
  <dcterms:created xsi:type="dcterms:W3CDTF">2019-06-19T02:08:00Z</dcterms:created>
  <dcterms:modified xsi:type="dcterms:W3CDTF">2023-02-16T08:52:24Z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ICV">
    <vt:lpwstr>51836BD8932241A897305BD320F8B870</vt:lpwstr>
  </property>
  <property fmtid="{D5CDD505-2E9C-101B-9397-08002B2CF9AE}" pid="4" name="KSOTemplateUUID">
    <vt:lpwstr>v1.0_mb_nIgHG+gNUgDJ64mnGyQbIA==</vt:lpwstr>
  </property>
</Properties>
</file>