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80" r:id="rId2"/>
    <p:sldId id="281" r:id="rId3"/>
    <p:sldId id="282" r:id="rId4"/>
    <p:sldId id="283" r:id="rId5"/>
    <p:sldId id="284" r:id="rId6"/>
    <p:sldId id="285" r:id="rId7"/>
    <p:sldId id="286" r:id="rId8"/>
    <p:sldId id="287" r:id="rId9"/>
    <p:sldId id="289" r:id="rId10"/>
    <p:sldId id="290" r:id="rId11"/>
    <p:sldId id="291" r:id="rId12"/>
    <p:sldId id="292" r:id="rId13"/>
    <p:sldId id="293" r:id="rId14"/>
    <p:sldId id="294" r:id="rId15"/>
    <p:sldId id="295" r:id="rId16"/>
    <p:sldId id="296" r:id="rId17"/>
    <p:sldId id="29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7CFFF"/>
    <a:srgbClr val="99FFCC"/>
    <a:srgbClr val="FF9966"/>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135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5189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809751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7062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4241025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747035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4175992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347550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04/12/2021</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3672403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525145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567844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117884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04/12/2021</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12102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Myths and Mythology: How Stories Shape the World</a:t>
            </a:r>
          </a:p>
        </p:txBody>
      </p:sp>
      <p:sp>
        <p:nvSpPr>
          <p:cNvPr id="3" name="Subtitle 2"/>
          <p:cNvSpPr>
            <a:spLocks noGrp="1"/>
          </p:cNvSpPr>
          <p:nvPr>
            <p:ph type="subTitle" idx="1"/>
          </p:nvPr>
        </p:nvSpPr>
        <p:spPr>
          <a:xfrm>
            <a:off x="822960" y="4455620"/>
            <a:ext cx="7770322" cy="1494605"/>
          </a:xfrm>
        </p:spPr>
        <p:txBody>
          <a:bodyPr>
            <a:normAutofit/>
          </a:bodyPr>
          <a:lstStyle/>
          <a:p>
            <a:r>
              <a:rPr lang="en-GB" dirty="0"/>
              <a:t>Paradoxography, myth and understanding the “other”  </a:t>
            </a:r>
          </a:p>
          <a:p>
            <a:r>
              <a:rPr lang="en-GB" dirty="0"/>
              <a:t>(HPHP4006)</a:t>
            </a:r>
          </a:p>
        </p:txBody>
      </p:sp>
    </p:spTree>
    <p:extLst>
      <p:ext uri="{BB962C8B-B14F-4D97-AF65-F5344CB8AC3E}">
        <p14:creationId xmlns:p14="http://schemas.microsoft.com/office/powerpoint/2010/main" val="4103622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C39C-457C-4AB6-8D81-C64C5FD84015}"/>
              </a:ext>
            </a:extLst>
          </p:cNvPr>
          <p:cNvSpPr>
            <a:spLocks noGrp="1"/>
          </p:cNvSpPr>
          <p:nvPr>
            <p:ph type="title"/>
          </p:nvPr>
        </p:nvSpPr>
        <p:spPr/>
        <p:txBody>
          <a:bodyPr/>
          <a:lstStyle/>
          <a:p>
            <a:r>
              <a:rPr lang="en-GB" b="1" dirty="0">
                <a:solidFill>
                  <a:schemeClr val="tx1"/>
                </a:solidFill>
              </a:rPr>
              <a:t>What is ethnography?</a:t>
            </a:r>
          </a:p>
        </p:txBody>
      </p:sp>
      <p:sp>
        <p:nvSpPr>
          <p:cNvPr id="3" name="Content Placeholder 2">
            <a:extLst>
              <a:ext uri="{FF2B5EF4-FFF2-40B4-BE49-F238E27FC236}">
                <a16:creationId xmlns:a16="http://schemas.microsoft.com/office/drawing/2014/main" id="{0D0E6F9D-97F6-43C0-9358-30C99DA41602}"/>
              </a:ext>
            </a:extLst>
          </p:cNvPr>
          <p:cNvSpPr>
            <a:spLocks noGrp="1"/>
          </p:cNvSpPr>
          <p:nvPr>
            <p:ph idx="1"/>
          </p:nvPr>
        </p:nvSpPr>
        <p:spPr>
          <a:xfrm>
            <a:off x="344557" y="1845734"/>
            <a:ext cx="4227443" cy="4725662"/>
          </a:xfrm>
        </p:spPr>
        <p:txBody>
          <a:bodyPr>
            <a:normAutofit/>
          </a:bodyPr>
          <a:lstStyle/>
          <a:p>
            <a:pPr>
              <a:buFont typeface="Wingdings" panose="05000000000000000000" pitchFamily="2" charset="2"/>
              <a:buChar char="§"/>
            </a:pPr>
            <a:r>
              <a:rPr lang="en-GB" sz="2400" dirty="0"/>
              <a:t> Ethnography – at a basic level is concerned with the cultural phenomena connected to a particular group / society (habits, customs, beliefs, etc.), as well as that groups self-perception. </a:t>
            </a:r>
          </a:p>
          <a:p>
            <a:pPr lvl="1">
              <a:buFont typeface="Arial" panose="020B0604020202020204" pitchFamily="34" charset="0"/>
              <a:buChar char="•"/>
            </a:pPr>
            <a:r>
              <a:rPr lang="en-GB" dirty="0"/>
              <a:t> Modern ethnographers often utilise participant observation. </a:t>
            </a:r>
          </a:p>
          <a:p>
            <a:endParaRPr lang="en-GB" sz="500" dirty="0"/>
          </a:p>
          <a:p>
            <a:pPr>
              <a:buFont typeface="Arial" panose="020B0604020202020204" pitchFamily="34" charset="0"/>
              <a:buChar char="•"/>
            </a:pPr>
            <a:r>
              <a:rPr lang="en-GB" dirty="0"/>
              <a:t> </a:t>
            </a:r>
            <a:r>
              <a:rPr lang="en-GB" sz="2400" dirty="0"/>
              <a:t>Contrast ethnology, which is compares the characteristics of different people and their interactions. </a:t>
            </a:r>
          </a:p>
          <a:p>
            <a:endParaRPr lang="en-GB" dirty="0"/>
          </a:p>
        </p:txBody>
      </p:sp>
      <p:pic>
        <p:nvPicPr>
          <p:cNvPr id="4" name="Picture 3">
            <a:extLst>
              <a:ext uri="{FF2B5EF4-FFF2-40B4-BE49-F238E27FC236}">
                <a16:creationId xmlns:a16="http://schemas.microsoft.com/office/drawing/2014/main" id="{14485E78-B402-419E-9445-F69D83292CEF}"/>
              </a:ext>
            </a:extLst>
          </p:cNvPr>
          <p:cNvPicPr>
            <a:picLocks noChangeAspect="1"/>
          </p:cNvPicPr>
          <p:nvPr/>
        </p:nvPicPr>
        <p:blipFill>
          <a:blip r:embed="rId2"/>
          <a:stretch>
            <a:fillRect/>
          </a:stretch>
        </p:blipFill>
        <p:spPr>
          <a:xfrm>
            <a:off x="5048518" y="1700145"/>
            <a:ext cx="3912996" cy="2528955"/>
          </a:xfrm>
          <a:prstGeom prst="rect">
            <a:avLst/>
          </a:prstGeom>
        </p:spPr>
      </p:pic>
      <p:sp>
        <p:nvSpPr>
          <p:cNvPr id="5" name="Rectangle 4">
            <a:extLst>
              <a:ext uri="{FF2B5EF4-FFF2-40B4-BE49-F238E27FC236}">
                <a16:creationId xmlns:a16="http://schemas.microsoft.com/office/drawing/2014/main" id="{88987FC0-2B36-48B5-BBDB-9CFB034D0460}"/>
              </a:ext>
            </a:extLst>
          </p:cNvPr>
          <p:cNvSpPr/>
          <p:nvPr/>
        </p:nvSpPr>
        <p:spPr>
          <a:xfrm>
            <a:off x="5048518" y="4229100"/>
            <a:ext cx="3912996" cy="584775"/>
          </a:xfrm>
          <a:prstGeom prst="rect">
            <a:avLst/>
          </a:prstGeom>
          <a:solidFill>
            <a:srgbClr val="FFFF00"/>
          </a:solidFill>
        </p:spPr>
        <p:txBody>
          <a:bodyPr wrap="square">
            <a:spAutoFit/>
          </a:bodyPr>
          <a:lstStyle/>
          <a:p>
            <a:r>
              <a:rPr lang="en-GB" sz="1600" b="1" dirty="0"/>
              <a:t>Malinowski with local population on the Trobriand Islands, ca. 1918</a:t>
            </a:r>
          </a:p>
        </p:txBody>
      </p:sp>
      <p:pic>
        <p:nvPicPr>
          <p:cNvPr id="6" name="Picture 5">
            <a:extLst>
              <a:ext uri="{FF2B5EF4-FFF2-40B4-BE49-F238E27FC236}">
                <a16:creationId xmlns:a16="http://schemas.microsoft.com/office/drawing/2014/main" id="{FF5B9369-2AC5-4E94-858B-8662FA88E269}"/>
              </a:ext>
            </a:extLst>
          </p:cNvPr>
          <p:cNvPicPr>
            <a:picLocks noChangeAspect="1"/>
          </p:cNvPicPr>
          <p:nvPr/>
        </p:nvPicPr>
        <p:blipFill>
          <a:blip r:embed="rId3"/>
          <a:stretch>
            <a:fillRect/>
          </a:stretch>
        </p:blipFill>
        <p:spPr>
          <a:xfrm>
            <a:off x="5048518" y="4886120"/>
            <a:ext cx="3277324" cy="1899634"/>
          </a:xfrm>
          <a:prstGeom prst="rect">
            <a:avLst/>
          </a:prstGeom>
        </p:spPr>
      </p:pic>
      <p:sp>
        <p:nvSpPr>
          <p:cNvPr id="7" name="Rectangle 6">
            <a:extLst>
              <a:ext uri="{FF2B5EF4-FFF2-40B4-BE49-F238E27FC236}">
                <a16:creationId xmlns:a16="http://schemas.microsoft.com/office/drawing/2014/main" id="{6563E7EC-8A10-4DEE-B1F6-3062E69D97E0}"/>
              </a:ext>
            </a:extLst>
          </p:cNvPr>
          <p:cNvSpPr/>
          <p:nvPr/>
        </p:nvSpPr>
        <p:spPr>
          <a:xfrm>
            <a:off x="7727324" y="4755514"/>
            <a:ext cx="1416676" cy="1815882"/>
          </a:xfrm>
          <a:prstGeom prst="rect">
            <a:avLst/>
          </a:prstGeom>
          <a:solidFill>
            <a:srgbClr val="FFFF00"/>
          </a:solidFill>
        </p:spPr>
        <p:txBody>
          <a:bodyPr wrap="square">
            <a:spAutoFit/>
          </a:bodyPr>
          <a:lstStyle/>
          <a:p>
            <a:r>
              <a:rPr lang="en-GB" sz="1600" b="1" dirty="0"/>
              <a:t>A village street on </a:t>
            </a:r>
            <a:r>
              <a:rPr lang="en-GB" sz="1600" b="1" dirty="0" err="1"/>
              <a:t>Kasana'I</a:t>
            </a:r>
            <a:r>
              <a:rPr lang="en-GB" sz="1600" b="1" dirty="0"/>
              <a:t>, from Malinowski's </a:t>
            </a:r>
            <a:r>
              <a:rPr lang="en-GB" sz="1600" b="1" i="1" dirty="0"/>
              <a:t>Argonauts of the Western Pacific </a:t>
            </a:r>
            <a:r>
              <a:rPr lang="en-GB" sz="1600" b="1" dirty="0"/>
              <a:t>(1922</a:t>
            </a:r>
            <a:r>
              <a:rPr lang="en-GB" sz="1600" dirty="0"/>
              <a:t>) </a:t>
            </a:r>
          </a:p>
        </p:txBody>
      </p:sp>
    </p:spTree>
    <p:extLst>
      <p:ext uri="{BB962C8B-B14F-4D97-AF65-F5344CB8AC3E}">
        <p14:creationId xmlns:p14="http://schemas.microsoft.com/office/powerpoint/2010/main" val="1097920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18F5D-6EA5-4E0F-BAF5-402ECD2345EB}"/>
              </a:ext>
            </a:extLst>
          </p:cNvPr>
          <p:cNvSpPr>
            <a:spLocks noGrp="1"/>
          </p:cNvSpPr>
          <p:nvPr>
            <p:ph type="title"/>
          </p:nvPr>
        </p:nvSpPr>
        <p:spPr/>
        <p:txBody>
          <a:bodyPr/>
          <a:lstStyle/>
          <a:p>
            <a:r>
              <a:rPr lang="en-GB" b="1" dirty="0">
                <a:solidFill>
                  <a:schemeClr val="tx1"/>
                </a:solidFill>
              </a:rPr>
              <a:t>Graeco-Roman “ethnography”</a:t>
            </a:r>
          </a:p>
        </p:txBody>
      </p:sp>
      <p:sp>
        <p:nvSpPr>
          <p:cNvPr id="3" name="Content Placeholder 2">
            <a:extLst>
              <a:ext uri="{FF2B5EF4-FFF2-40B4-BE49-F238E27FC236}">
                <a16:creationId xmlns:a16="http://schemas.microsoft.com/office/drawing/2014/main" id="{3A1045E4-FFE4-4D9A-8E2D-FC69B2C1AD8D}"/>
              </a:ext>
            </a:extLst>
          </p:cNvPr>
          <p:cNvSpPr>
            <a:spLocks noGrp="1"/>
          </p:cNvSpPr>
          <p:nvPr>
            <p:ph sz="half" idx="1"/>
          </p:nvPr>
        </p:nvSpPr>
        <p:spPr>
          <a:xfrm>
            <a:off x="291548" y="1845733"/>
            <a:ext cx="4234732" cy="4541815"/>
          </a:xfrm>
        </p:spPr>
        <p:txBody>
          <a:bodyPr>
            <a:normAutofit lnSpcReduction="10000"/>
          </a:bodyPr>
          <a:lstStyle/>
          <a:p>
            <a:pPr>
              <a:buFont typeface="Arial" panose="020B0604020202020204" pitchFamily="34" charset="0"/>
              <a:buChar char="•"/>
            </a:pPr>
            <a:r>
              <a:rPr lang="en-GB" dirty="0"/>
              <a:t> </a:t>
            </a:r>
            <a:r>
              <a:rPr lang="en-GB" sz="2800" dirty="0"/>
              <a:t>Ethnography” did not exist as its own literary genre. </a:t>
            </a:r>
          </a:p>
          <a:p>
            <a:pPr lvl="1">
              <a:buFont typeface="Arial" panose="020B0604020202020204" pitchFamily="34" charset="0"/>
              <a:buChar char="•"/>
            </a:pPr>
            <a:r>
              <a:rPr lang="en-GB" sz="2400" dirty="0"/>
              <a:t> Feature in an array of literature: encyclopaedic, historical, geographical, philosophical, etc. </a:t>
            </a:r>
          </a:p>
          <a:p>
            <a:endParaRPr lang="en-GB" sz="500" dirty="0"/>
          </a:p>
          <a:p>
            <a:pPr>
              <a:buFont typeface="Arial" panose="020B0604020202020204" pitchFamily="34" charset="0"/>
              <a:buChar char="•"/>
            </a:pPr>
            <a:r>
              <a:rPr lang="en-GB" dirty="0"/>
              <a:t> </a:t>
            </a:r>
            <a:r>
              <a:rPr lang="en-GB" sz="2800" dirty="0"/>
              <a:t>Can focus on attempts to explain other peoples with reference to one’s own cultural values.</a:t>
            </a:r>
          </a:p>
          <a:p>
            <a:pPr lvl="1">
              <a:buFont typeface="Arial" panose="020B0604020202020204" pitchFamily="34" charset="0"/>
              <a:buChar char="•"/>
            </a:pPr>
            <a:r>
              <a:rPr lang="en-GB" sz="2400" dirty="0"/>
              <a:t> This can take the form both of antithesis and of idealisation. </a:t>
            </a:r>
          </a:p>
          <a:p>
            <a:endParaRPr lang="en-GB" dirty="0"/>
          </a:p>
        </p:txBody>
      </p:sp>
      <p:sp>
        <p:nvSpPr>
          <p:cNvPr id="4" name="Content Placeholder 3">
            <a:extLst>
              <a:ext uri="{FF2B5EF4-FFF2-40B4-BE49-F238E27FC236}">
                <a16:creationId xmlns:a16="http://schemas.microsoft.com/office/drawing/2014/main" id="{34A8BAEC-3163-4566-A8E1-296B1A9FB66F}"/>
              </a:ext>
            </a:extLst>
          </p:cNvPr>
          <p:cNvSpPr>
            <a:spLocks noGrp="1"/>
          </p:cNvSpPr>
          <p:nvPr>
            <p:ph sz="half" idx="2"/>
          </p:nvPr>
        </p:nvSpPr>
        <p:spPr/>
        <p:txBody>
          <a:bodyPr>
            <a:normAutofit lnSpcReduction="10000"/>
          </a:bodyPr>
          <a:lstStyle/>
          <a:p>
            <a:endParaRPr lang="en-GB" dirty="0"/>
          </a:p>
        </p:txBody>
      </p:sp>
      <p:pic>
        <p:nvPicPr>
          <p:cNvPr id="5" name="Content Placeholder 5">
            <a:extLst>
              <a:ext uri="{FF2B5EF4-FFF2-40B4-BE49-F238E27FC236}">
                <a16:creationId xmlns:a16="http://schemas.microsoft.com/office/drawing/2014/main" id="{F70C64C5-D4B4-498E-A92A-54F897994051}"/>
              </a:ext>
            </a:extLst>
          </p:cNvPr>
          <p:cNvPicPr>
            <a:picLocks noChangeAspect="1"/>
          </p:cNvPicPr>
          <p:nvPr/>
        </p:nvPicPr>
        <p:blipFill>
          <a:blip r:embed="rId2"/>
          <a:stretch>
            <a:fillRect/>
          </a:stretch>
        </p:blipFill>
        <p:spPr>
          <a:xfrm>
            <a:off x="4791884" y="1752942"/>
            <a:ext cx="2428526" cy="1616073"/>
          </a:xfrm>
          <a:prstGeom prst="rect">
            <a:avLst/>
          </a:prstGeom>
        </p:spPr>
      </p:pic>
      <p:sp>
        <p:nvSpPr>
          <p:cNvPr id="6" name="Rectangle 5">
            <a:extLst>
              <a:ext uri="{FF2B5EF4-FFF2-40B4-BE49-F238E27FC236}">
                <a16:creationId xmlns:a16="http://schemas.microsoft.com/office/drawing/2014/main" id="{C4DB43E4-B600-4224-BEE9-41AE475EC817}"/>
              </a:ext>
            </a:extLst>
          </p:cNvPr>
          <p:cNvSpPr/>
          <p:nvPr/>
        </p:nvSpPr>
        <p:spPr>
          <a:xfrm>
            <a:off x="4594860" y="3354066"/>
            <a:ext cx="2917540" cy="1200329"/>
          </a:xfrm>
          <a:prstGeom prst="rect">
            <a:avLst/>
          </a:prstGeom>
          <a:solidFill>
            <a:schemeClr val="accent2">
              <a:lumMod val="20000"/>
              <a:lumOff val="80000"/>
            </a:schemeClr>
          </a:solidFill>
        </p:spPr>
        <p:txBody>
          <a:bodyPr wrap="square">
            <a:spAutoFit/>
          </a:bodyPr>
          <a:lstStyle/>
          <a:p>
            <a:r>
              <a:rPr lang="en-GB" dirty="0"/>
              <a:t>Scene 145 – image of </a:t>
            </a:r>
            <a:r>
              <a:rPr lang="en-GB" dirty="0" err="1"/>
              <a:t>Decebalus</a:t>
            </a:r>
            <a:r>
              <a:rPr lang="en-GB" dirty="0"/>
              <a:t> tracked down by Roman soldiers and taking his own life.</a:t>
            </a:r>
          </a:p>
        </p:txBody>
      </p:sp>
      <p:pic>
        <p:nvPicPr>
          <p:cNvPr id="7" name="Picture 6">
            <a:extLst>
              <a:ext uri="{FF2B5EF4-FFF2-40B4-BE49-F238E27FC236}">
                <a16:creationId xmlns:a16="http://schemas.microsoft.com/office/drawing/2014/main" id="{4ED8F82C-49B7-4184-B2D0-831E2FB1FB6F}"/>
              </a:ext>
            </a:extLst>
          </p:cNvPr>
          <p:cNvPicPr>
            <a:picLocks noChangeAspect="1"/>
          </p:cNvPicPr>
          <p:nvPr/>
        </p:nvPicPr>
        <p:blipFill rotWithShape="1">
          <a:blip r:embed="rId3"/>
          <a:srcRect l="18371" r="20552"/>
          <a:stretch/>
        </p:blipFill>
        <p:spPr>
          <a:xfrm>
            <a:off x="7486014" y="1737361"/>
            <a:ext cx="1356507" cy="2961304"/>
          </a:xfrm>
          <a:prstGeom prst="rect">
            <a:avLst/>
          </a:prstGeom>
        </p:spPr>
      </p:pic>
      <p:sp>
        <p:nvSpPr>
          <p:cNvPr id="8" name="Content Placeholder 2">
            <a:extLst>
              <a:ext uri="{FF2B5EF4-FFF2-40B4-BE49-F238E27FC236}">
                <a16:creationId xmlns:a16="http://schemas.microsoft.com/office/drawing/2014/main" id="{0A04BFE9-8245-43E0-95ED-1A603121EAE4}"/>
              </a:ext>
            </a:extLst>
          </p:cNvPr>
          <p:cNvSpPr txBox="1">
            <a:spLocks/>
          </p:cNvSpPr>
          <p:nvPr/>
        </p:nvSpPr>
        <p:spPr>
          <a:xfrm>
            <a:off x="4572000" y="4619459"/>
            <a:ext cx="4419600" cy="1951938"/>
          </a:xfrm>
          <a:prstGeom prst="rect">
            <a:avLst/>
          </a:prstGeom>
          <a:solidFill>
            <a:srgbClr val="FF9966"/>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700" dirty="0"/>
              <a:t>“…their king is chosen by the people, an aged man always, distinguished for his mild and clement disposition, and without children. If after he has been elected king, he happens to become the father of children, his abdication is the consequence…” </a:t>
            </a:r>
            <a:r>
              <a:rPr lang="en-GB" sz="1700" b="1" dirty="0"/>
              <a:t>[for fuller account see Pliny the Elder </a:t>
            </a:r>
            <a:r>
              <a:rPr lang="en-GB" sz="1700" b="1" i="1" dirty="0"/>
              <a:t>Natural History </a:t>
            </a:r>
            <a:r>
              <a:rPr lang="en-GB" sz="1700" b="1" dirty="0"/>
              <a:t>6.24.81-91] </a:t>
            </a:r>
            <a:endParaRPr lang="en-GB" sz="1700" dirty="0"/>
          </a:p>
          <a:p>
            <a:pPr marL="137160" indent="0">
              <a:buFont typeface="Wingdings 2"/>
              <a:buNone/>
            </a:pPr>
            <a:endParaRPr lang="en-GB" dirty="0"/>
          </a:p>
        </p:txBody>
      </p:sp>
    </p:spTree>
    <p:extLst>
      <p:ext uri="{BB962C8B-B14F-4D97-AF65-F5344CB8AC3E}">
        <p14:creationId xmlns:p14="http://schemas.microsoft.com/office/powerpoint/2010/main" val="2664031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DCF2B-96F4-4C47-B6D6-D462E25FF335}"/>
              </a:ext>
            </a:extLst>
          </p:cNvPr>
          <p:cNvSpPr>
            <a:spLocks noGrp="1"/>
          </p:cNvSpPr>
          <p:nvPr>
            <p:ph type="title"/>
          </p:nvPr>
        </p:nvSpPr>
        <p:spPr/>
        <p:txBody>
          <a:bodyPr/>
          <a:lstStyle/>
          <a:p>
            <a:r>
              <a:rPr lang="en-GB" b="1" dirty="0">
                <a:solidFill>
                  <a:schemeClr val="tx1"/>
                </a:solidFill>
              </a:rPr>
              <a:t>Paradoxography</a:t>
            </a:r>
          </a:p>
        </p:txBody>
      </p:sp>
      <p:sp>
        <p:nvSpPr>
          <p:cNvPr id="3" name="Content Placeholder 2">
            <a:extLst>
              <a:ext uri="{FF2B5EF4-FFF2-40B4-BE49-F238E27FC236}">
                <a16:creationId xmlns:a16="http://schemas.microsoft.com/office/drawing/2014/main" id="{04C9BE6D-35A3-4E4E-AEA6-8CFC956A9917}"/>
              </a:ext>
            </a:extLst>
          </p:cNvPr>
          <p:cNvSpPr>
            <a:spLocks noGrp="1"/>
          </p:cNvSpPr>
          <p:nvPr>
            <p:ph idx="1"/>
          </p:nvPr>
        </p:nvSpPr>
        <p:spPr>
          <a:xfrm>
            <a:off x="503583" y="1845734"/>
            <a:ext cx="8057321" cy="4382788"/>
          </a:xfrm>
        </p:spPr>
        <p:txBody>
          <a:bodyPr>
            <a:normAutofit/>
          </a:bodyPr>
          <a:lstStyle/>
          <a:p>
            <a:r>
              <a:rPr lang="en-GB" dirty="0">
                <a:solidFill>
                  <a:schemeClr val="tx1"/>
                </a:solidFill>
              </a:rPr>
              <a:t>During the fourth and third centuries BC the phenomena of collections of marvellous stories excerpted from works of history, geography and science emerges.</a:t>
            </a:r>
          </a:p>
          <a:p>
            <a:pPr lvl="1"/>
            <a:r>
              <a:rPr lang="en-GB" dirty="0">
                <a:solidFill>
                  <a:schemeClr val="tx1"/>
                </a:solidFill>
              </a:rPr>
              <a:t>Wonder tales – </a:t>
            </a:r>
            <a:r>
              <a:rPr lang="en-GB" i="1" dirty="0" err="1">
                <a:solidFill>
                  <a:schemeClr val="tx1"/>
                </a:solidFill>
              </a:rPr>
              <a:t>thaumata</a:t>
            </a:r>
            <a:r>
              <a:rPr lang="en-GB" dirty="0">
                <a:solidFill>
                  <a:schemeClr val="tx1"/>
                </a:solidFill>
              </a:rPr>
              <a:t> Gk., </a:t>
            </a:r>
            <a:r>
              <a:rPr lang="en-GB" i="1" dirty="0">
                <a:solidFill>
                  <a:schemeClr val="tx1"/>
                </a:solidFill>
              </a:rPr>
              <a:t>mirabilia </a:t>
            </a:r>
            <a:r>
              <a:rPr lang="en-GB" dirty="0">
                <a:solidFill>
                  <a:schemeClr val="tx1"/>
                </a:solidFill>
              </a:rPr>
              <a:t>Lt.; </a:t>
            </a:r>
            <a:r>
              <a:rPr lang="en-GB" i="1" dirty="0" err="1">
                <a:solidFill>
                  <a:schemeClr val="tx1"/>
                </a:solidFill>
              </a:rPr>
              <a:t>paradoxa</a:t>
            </a:r>
            <a:r>
              <a:rPr lang="en-GB" i="1" dirty="0">
                <a:solidFill>
                  <a:schemeClr val="tx1"/>
                </a:solidFill>
              </a:rPr>
              <a:t> Gk. </a:t>
            </a:r>
            <a:r>
              <a:rPr lang="en-GB" dirty="0">
                <a:solidFill>
                  <a:schemeClr val="tx1"/>
                </a:solidFill>
              </a:rPr>
              <a:t>– contrary to human expectation (</a:t>
            </a:r>
            <a:r>
              <a:rPr lang="en-GB" i="1" dirty="0">
                <a:solidFill>
                  <a:schemeClr val="tx1"/>
                </a:solidFill>
              </a:rPr>
              <a:t>doxa</a:t>
            </a:r>
            <a:r>
              <a:rPr lang="en-GB" dirty="0">
                <a:solidFill>
                  <a:schemeClr val="tx1"/>
                </a:solidFill>
              </a:rPr>
              <a:t>). </a:t>
            </a:r>
          </a:p>
          <a:p>
            <a:pPr lvl="1"/>
            <a:endParaRPr lang="en-GB" sz="500" dirty="0">
              <a:solidFill>
                <a:schemeClr val="tx1"/>
              </a:solidFill>
            </a:endParaRPr>
          </a:p>
          <a:p>
            <a:r>
              <a:rPr lang="en-GB" dirty="0">
                <a:solidFill>
                  <a:schemeClr val="tx1"/>
                </a:solidFill>
              </a:rPr>
              <a:t>Features of paradoxography:</a:t>
            </a:r>
          </a:p>
          <a:p>
            <a:pPr lvl="1"/>
            <a:r>
              <a:rPr lang="en-GB" dirty="0">
                <a:solidFill>
                  <a:schemeClr val="tx1"/>
                </a:solidFill>
              </a:rPr>
              <a:t>Strange animals</a:t>
            </a:r>
          </a:p>
          <a:p>
            <a:pPr lvl="1"/>
            <a:r>
              <a:rPr lang="en-GB" dirty="0">
                <a:solidFill>
                  <a:schemeClr val="tx1"/>
                </a:solidFill>
              </a:rPr>
              <a:t>Extraordinary plants</a:t>
            </a:r>
          </a:p>
          <a:p>
            <a:pPr lvl="1"/>
            <a:r>
              <a:rPr lang="en-GB" dirty="0">
                <a:solidFill>
                  <a:schemeClr val="tx1"/>
                </a:solidFill>
              </a:rPr>
              <a:t>Unusual natural features, e.g. springs and rivers with oddities. </a:t>
            </a:r>
          </a:p>
          <a:p>
            <a:pPr lvl="1"/>
            <a:r>
              <a:rPr lang="en-GB" dirty="0">
                <a:solidFill>
                  <a:schemeClr val="tx1"/>
                </a:solidFill>
              </a:rPr>
              <a:t>Strange peoples – physically and in terms of social customs.</a:t>
            </a:r>
          </a:p>
          <a:p>
            <a:pPr lvl="1"/>
            <a:endParaRPr lang="en-GB" sz="500" dirty="0">
              <a:solidFill>
                <a:schemeClr val="tx1"/>
              </a:solidFill>
            </a:endParaRPr>
          </a:p>
          <a:p>
            <a:r>
              <a:rPr lang="en-GB" dirty="0">
                <a:solidFill>
                  <a:schemeClr val="tx1"/>
                </a:solidFill>
              </a:rPr>
              <a:t>They are concerned with the </a:t>
            </a:r>
            <a:r>
              <a:rPr lang="en-GB" u="sng" dirty="0">
                <a:solidFill>
                  <a:schemeClr val="tx1"/>
                </a:solidFill>
              </a:rPr>
              <a:t>REAL WORLD</a:t>
            </a:r>
            <a:r>
              <a:rPr lang="en-GB" dirty="0">
                <a:solidFill>
                  <a:schemeClr val="tx1"/>
                </a:solidFill>
              </a:rPr>
              <a:t>. </a:t>
            </a:r>
          </a:p>
          <a:p>
            <a:pPr lvl="1"/>
            <a:r>
              <a:rPr lang="en-GB" dirty="0">
                <a:solidFill>
                  <a:schemeClr val="tx1"/>
                </a:solidFill>
              </a:rPr>
              <a:t>Observed and reported phenomena. </a:t>
            </a:r>
          </a:p>
          <a:p>
            <a:endParaRPr lang="en-GB" dirty="0"/>
          </a:p>
        </p:txBody>
      </p:sp>
      <p:sp>
        <p:nvSpPr>
          <p:cNvPr id="4" name="Content Placeholder 2">
            <a:extLst>
              <a:ext uri="{FF2B5EF4-FFF2-40B4-BE49-F238E27FC236}">
                <a16:creationId xmlns:a16="http://schemas.microsoft.com/office/drawing/2014/main" id="{EDB6BBEA-1758-46D5-8B93-5FABD70C5158}"/>
              </a:ext>
            </a:extLst>
          </p:cNvPr>
          <p:cNvSpPr txBox="1">
            <a:spLocks/>
          </p:cNvSpPr>
          <p:nvPr/>
        </p:nvSpPr>
        <p:spPr>
          <a:xfrm>
            <a:off x="0" y="3638330"/>
            <a:ext cx="5618922" cy="3219670"/>
          </a:xfrm>
          <a:prstGeom prst="rect">
            <a:avLst/>
          </a:prstGeom>
          <a:solidFill>
            <a:srgbClr val="00B0F0"/>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a:t>“I hear that another 3,000 elephants of exceeding size and strength follow trained to attack and tear down the enemy walls on the [Indian] king’s order… according to Ctesias who claims that he wrote this after hearing it, and also that he had personally seen date-palms in Babylon uprooted…” – </a:t>
            </a:r>
            <a:r>
              <a:rPr lang="en-GB" b="1" dirty="0"/>
              <a:t>Ctesias Frag. F45b</a:t>
            </a:r>
            <a:r>
              <a:rPr lang="el-GR" b="1" dirty="0"/>
              <a:t>α</a:t>
            </a:r>
            <a:r>
              <a:rPr lang="en-GB" b="1" dirty="0"/>
              <a:t> = </a:t>
            </a:r>
            <a:r>
              <a:rPr lang="en-GB" b="1" dirty="0" err="1"/>
              <a:t>Aelian</a:t>
            </a:r>
            <a:r>
              <a:rPr lang="en-GB" b="1" dirty="0"/>
              <a:t> </a:t>
            </a:r>
            <a:r>
              <a:rPr lang="en-GB" b="1" i="1" dirty="0"/>
              <a:t>NA </a:t>
            </a:r>
            <a:r>
              <a:rPr lang="en-GB" b="1" dirty="0"/>
              <a:t>17.29</a:t>
            </a:r>
            <a:r>
              <a:rPr lang="en-GB" dirty="0"/>
              <a:t>.</a:t>
            </a:r>
          </a:p>
        </p:txBody>
      </p:sp>
      <p:pic>
        <p:nvPicPr>
          <p:cNvPr id="5" name="Picture 4">
            <a:extLst>
              <a:ext uri="{FF2B5EF4-FFF2-40B4-BE49-F238E27FC236}">
                <a16:creationId xmlns:a16="http://schemas.microsoft.com/office/drawing/2014/main" id="{D0812D8D-7903-4D55-A04A-55AE4F9F102E}"/>
              </a:ext>
            </a:extLst>
          </p:cNvPr>
          <p:cNvPicPr>
            <a:picLocks noChangeAspect="1"/>
          </p:cNvPicPr>
          <p:nvPr/>
        </p:nvPicPr>
        <p:blipFill rotWithShape="1">
          <a:blip r:embed="rId2">
            <a:extLst>
              <a:ext uri="{28A0092B-C50C-407E-A947-70E740481C1C}">
                <a14:useLocalDpi xmlns:a14="http://schemas.microsoft.com/office/drawing/2010/main" val="0"/>
              </a:ext>
            </a:extLst>
          </a:blip>
          <a:srcRect l="15035" t="8691" r="42645"/>
          <a:stretch/>
        </p:blipFill>
        <p:spPr bwMode="auto">
          <a:xfrm>
            <a:off x="5645426" y="1737361"/>
            <a:ext cx="3419061" cy="4708951"/>
          </a:xfrm>
          <a:prstGeom prst="rect">
            <a:avLst/>
          </a:prstGeom>
          <a:noFill/>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085C81B7-7191-4505-8331-860BEFC3586B}"/>
              </a:ext>
            </a:extLst>
          </p:cNvPr>
          <p:cNvSpPr txBox="1"/>
          <p:nvPr/>
        </p:nvSpPr>
        <p:spPr>
          <a:xfrm>
            <a:off x="5658677" y="6114720"/>
            <a:ext cx="3419061" cy="646331"/>
          </a:xfrm>
          <a:prstGeom prst="rect">
            <a:avLst/>
          </a:prstGeom>
          <a:solidFill>
            <a:schemeClr val="bg1">
              <a:lumMod val="85000"/>
            </a:schemeClr>
          </a:solidFill>
        </p:spPr>
        <p:txBody>
          <a:bodyPr wrap="square">
            <a:spAutoFit/>
          </a:bodyPr>
          <a:lstStyle/>
          <a:p>
            <a:r>
              <a:rPr lang="en-GB" dirty="0" err="1"/>
              <a:t>Mappa</a:t>
            </a:r>
            <a:r>
              <a:rPr lang="en-GB" dirty="0"/>
              <a:t> Mundi (Hereford World Map), ca. AD 1300</a:t>
            </a:r>
          </a:p>
        </p:txBody>
      </p:sp>
    </p:spTree>
    <p:extLst>
      <p:ext uri="{BB962C8B-B14F-4D97-AF65-F5344CB8AC3E}">
        <p14:creationId xmlns:p14="http://schemas.microsoft.com/office/powerpoint/2010/main" val="4019085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FE485-8221-410B-AC05-870A692215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F047CA-EBA9-4D85-BE18-FDAB92126740}"/>
              </a:ext>
            </a:extLst>
          </p:cNvPr>
          <p:cNvSpPr>
            <a:spLocks noGrp="1"/>
          </p:cNvSpPr>
          <p:nvPr>
            <p:ph idx="1"/>
          </p:nvPr>
        </p:nvSpPr>
        <p:spPr/>
        <p:txBody>
          <a:bodyPr/>
          <a:lstStyle/>
          <a:p>
            <a:endParaRPr lang="en-GB"/>
          </a:p>
        </p:txBody>
      </p:sp>
      <p:sp>
        <p:nvSpPr>
          <p:cNvPr id="4" name="Content Placeholder 2">
            <a:extLst>
              <a:ext uri="{FF2B5EF4-FFF2-40B4-BE49-F238E27FC236}">
                <a16:creationId xmlns:a16="http://schemas.microsoft.com/office/drawing/2014/main" id="{C529B522-222F-4027-8DBF-BFDBF209E16A}"/>
              </a:ext>
            </a:extLst>
          </p:cNvPr>
          <p:cNvSpPr txBox="1">
            <a:spLocks/>
          </p:cNvSpPr>
          <p:nvPr/>
        </p:nvSpPr>
        <p:spPr>
          <a:xfrm>
            <a:off x="0" y="0"/>
            <a:ext cx="9144000" cy="6858000"/>
          </a:xfrm>
          <a:prstGeom prst="rect">
            <a:avLst/>
          </a:prstGeom>
          <a:solidFill>
            <a:srgbClr val="FFFF99"/>
          </a:solidFill>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GB" sz="2700" dirty="0">
                <a:solidFill>
                  <a:schemeClr val="tx1"/>
                </a:solidFill>
              </a:rPr>
              <a:t>“The whole of this country has successively had the names of </a:t>
            </a:r>
            <a:r>
              <a:rPr lang="en-GB" sz="2700" dirty="0" err="1">
                <a:solidFill>
                  <a:schemeClr val="tx1"/>
                </a:solidFill>
              </a:rPr>
              <a:t>Aetheria</a:t>
            </a:r>
            <a:r>
              <a:rPr lang="en-GB" sz="2700" dirty="0">
                <a:solidFill>
                  <a:schemeClr val="tx1"/>
                </a:solidFill>
              </a:rPr>
              <a:t>, </a:t>
            </a:r>
            <a:r>
              <a:rPr lang="en-GB" sz="2700" dirty="0" err="1">
                <a:solidFill>
                  <a:schemeClr val="tx1"/>
                </a:solidFill>
              </a:rPr>
              <a:t>Atlantia</a:t>
            </a:r>
            <a:r>
              <a:rPr lang="en-GB" sz="2700" dirty="0">
                <a:solidFill>
                  <a:schemeClr val="tx1"/>
                </a:solidFill>
              </a:rPr>
              <a:t>, and last of all, </a:t>
            </a:r>
            <a:r>
              <a:rPr lang="en-GB" sz="2700" dirty="0" err="1">
                <a:solidFill>
                  <a:schemeClr val="tx1"/>
                </a:solidFill>
              </a:rPr>
              <a:t>Aethiopia</a:t>
            </a:r>
            <a:r>
              <a:rPr lang="en-GB" sz="2700" dirty="0">
                <a:solidFill>
                  <a:schemeClr val="tx1"/>
                </a:solidFill>
              </a:rPr>
              <a:t>, from Aethiops, the son of Vulcan. It is not at all surprising that towards the extremity of this region the men and animals assume a monstrous form, when we consider </a:t>
            </a:r>
            <a:r>
              <a:rPr lang="en-GB" sz="2700" b="1" dirty="0">
                <a:solidFill>
                  <a:schemeClr val="tx1"/>
                </a:solidFill>
              </a:rPr>
              <a:t>the changeableness and volubility of fire</a:t>
            </a:r>
            <a:r>
              <a:rPr lang="en-GB" sz="2700" dirty="0">
                <a:solidFill>
                  <a:schemeClr val="tx1"/>
                </a:solidFill>
              </a:rPr>
              <a:t>, </a:t>
            </a:r>
            <a:r>
              <a:rPr lang="en-GB" sz="2700" b="1" dirty="0">
                <a:solidFill>
                  <a:schemeClr val="tx1"/>
                </a:solidFill>
              </a:rPr>
              <a:t>the heat of which is the great agent in imparting various forms and shapes to bodies</a:t>
            </a:r>
            <a:r>
              <a:rPr lang="en-GB" sz="2700" dirty="0">
                <a:solidFill>
                  <a:schemeClr val="tx1"/>
                </a:solidFill>
              </a:rPr>
              <a:t>. Indeed, it is reported that in the interior, on the eastern side, there is </a:t>
            </a:r>
            <a:r>
              <a:rPr lang="en-GB" sz="2700" b="1" dirty="0">
                <a:solidFill>
                  <a:schemeClr val="tx1"/>
                </a:solidFill>
              </a:rPr>
              <a:t>a people that have no noses</a:t>
            </a:r>
            <a:r>
              <a:rPr lang="en-GB" sz="2700" dirty="0">
                <a:solidFill>
                  <a:schemeClr val="tx1"/>
                </a:solidFill>
              </a:rPr>
              <a:t>, the whole face presenting a plane surface; that </a:t>
            </a:r>
            <a:r>
              <a:rPr lang="en-GB" sz="2700" b="1" dirty="0">
                <a:solidFill>
                  <a:schemeClr val="tx1"/>
                </a:solidFill>
              </a:rPr>
              <a:t>others again are destitute of the upper lip</a:t>
            </a:r>
            <a:r>
              <a:rPr lang="en-GB" sz="2700" dirty="0">
                <a:solidFill>
                  <a:schemeClr val="tx1"/>
                </a:solidFill>
              </a:rPr>
              <a:t>, and </a:t>
            </a:r>
            <a:r>
              <a:rPr lang="en-GB" sz="2700" b="1" dirty="0">
                <a:solidFill>
                  <a:schemeClr val="tx1"/>
                </a:solidFill>
              </a:rPr>
              <a:t>others are without tongues</a:t>
            </a:r>
            <a:r>
              <a:rPr lang="en-GB" sz="2700" dirty="0">
                <a:solidFill>
                  <a:schemeClr val="tx1"/>
                </a:solidFill>
              </a:rPr>
              <a:t>. Others again, </a:t>
            </a:r>
            <a:r>
              <a:rPr lang="en-GB" sz="2700" b="1" dirty="0">
                <a:solidFill>
                  <a:schemeClr val="tx1"/>
                </a:solidFill>
              </a:rPr>
              <a:t>have the mouth grown together, and being destitute of nostrils</a:t>
            </a:r>
            <a:r>
              <a:rPr lang="en-GB" sz="2700" dirty="0">
                <a:solidFill>
                  <a:schemeClr val="tx1"/>
                </a:solidFill>
              </a:rPr>
              <a:t>, breathe through one passage only, imbibing their drink through it by means of the hollow stalk of the oat, which there grows spontaneously and supplies them with its grain for food. </a:t>
            </a:r>
            <a:r>
              <a:rPr lang="en-GB" sz="2700" b="1" dirty="0">
                <a:solidFill>
                  <a:schemeClr val="tx1"/>
                </a:solidFill>
              </a:rPr>
              <a:t>Some of these nations have to</a:t>
            </a:r>
            <a:r>
              <a:rPr lang="en-GB" sz="2700" dirty="0">
                <a:solidFill>
                  <a:schemeClr val="tx1"/>
                </a:solidFill>
              </a:rPr>
              <a:t> </a:t>
            </a:r>
            <a:r>
              <a:rPr lang="en-GB" sz="2700" b="1" dirty="0">
                <a:solidFill>
                  <a:schemeClr val="tx1"/>
                </a:solidFill>
              </a:rPr>
              <a:t>employ gestures by nodding the head and moving the limbs, instead of speech</a:t>
            </a:r>
            <a:r>
              <a:rPr lang="en-GB" sz="2700" dirty="0">
                <a:solidFill>
                  <a:schemeClr val="tx1"/>
                </a:solidFill>
              </a:rPr>
              <a:t>. Others again were </a:t>
            </a:r>
            <a:r>
              <a:rPr lang="en-GB" sz="2700" b="1" dirty="0">
                <a:solidFill>
                  <a:schemeClr val="tx1"/>
                </a:solidFill>
              </a:rPr>
              <a:t>unacquainted with the use of fire before the time of Ptolemy [IX] Lathyrus</a:t>
            </a:r>
            <a:r>
              <a:rPr lang="en-GB" sz="2700" dirty="0">
                <a:solidFill>
                  <a:schemeClr val="tx1"/>
                </a:solidFill>
              </a:rPr>
              <a:t>,...” – </a:t>
            </a:r>
            <a:r>
              <a:rPr lang="en-GB" sz="2700" b="1" dirty="0">
                <a:solidFill>
                  <a:schemeClr val="tx1"/>
                </a:solidFill>
              </a:rPr>
              <a:t>Pliny </a:t>
            </a:r>
            <a:r>
              <a:rPr lang="en-GB" sz="2700" b="1" i="1" dirty="0">
                <a:solidFill>
                  <a:schemeClr val="tx1"/>
                </a:solidFill>
              </a:rPr>
              <a:t>NH </a:t>
            </a:r>
            <a:r>
              <a:rPr lang="en-GB" sz="2700" b="1" dirty="0">
                <a:solidFill>
                  <a:schemeClr val="tx1"/>
                </a:solidFill>
              </a:rPr>
              <a:t>6.35.135 </a:t>
            </a:r>
            <a:r>
              <a:rPr lang="en-GB" sz="2400" b="1" dirty="0">
                <a:solidFill>
                  <a:schemeClr val="tx1"/>
                </a:solidFill>
              </a:rPr>
              <a:t>ff.</a:t>
            </a:r>
          </a:p>
        </p:txBody>
      </p:sp>
      <p:pic>
        <p:nvPicPr>
          <p:cNvPr id="5" name="Picture 4">
            <a:extLst>
              <a:ext uri="{FF2B5EF4-FFF2-40B4-BE49-F238E27FC236}">
                <a16:creationId xmlns:a16="http://schemas.microsoft.com/office/drawing/2014/main" id="{D102CDAC-F900-4D89-A753-AA72B4082B0A}"/>
              </a:ext>
            </a:extLst>
          </p:cNvPr>
          <p:cNvPicPr>
            <a:picLocks noChangeAspect="1"/>
          </p:cNvPicPr>
          <p:nvPr/>
        </p:nvPicPr>
        <p:blipFill>
          <a:blip r:embed="rId2"/>
          <a:stretch>
            <a:fillRect/>
          </a:stretch>
        </p:blipFill>
        <p:spPr>
          <a:xfrm>
            <a:off x="4884768" y="2902226"/>
            <a:ext cx="4140638" cy="3890772"/>
          </a:xfrm>
          <a:prstGeom prst="rect">
            <a:avLst/>
          </a:prstGeom>
        </p:spPr>
      </p:pic>
      <p:sp>
        <p:nvSpPr>
          <p:cNvPr id="6" name="Rectangle 5">
            <a:extLst>
              <a:ext uri="{FF2B5EF4-FFF2-40B4-BE49-F238E27FC236}">
                <a16:creationId xmlns:a16="http://schemas.microsoft.com/office/drawing/2014/main" id="{0D837114-CEDF-47DE-9FCB-4E4B6F00C433}"/>
              </a:ext>
            </a:extLst>
          </p:cNvPr>
          <p:cNvSpPr/>
          <p:nvPr/>
        </p:nvSpPr>
        <p:spPr>
          <a:xfrm>
            <a:off x="5022574" y="224570"/>
            <a:ext cx="4002832" cy="2677656"/>
          </a:xfrm>
          <a:prstGeom prst="rect">
            <a:avLst/>
          </a:prstGeom>
          <a:solidFill>
            <a:srgbClr val="92D050"/>
          </a:solidFill>
        </p:spPr>
        <p:txBody>
          <a:bodyPr wrap="square">
            <a:spAutoFit/>
          </a:bodyPr>
          <a:lstStyle/>
          <a:p>
            <a:r>
              <a:rPr lang="en-GB" sz="2800" dirty="0"/>
              <a:t>“The </a:t>
            </a:r>
            <a:r>
              <a:rPr lang="en-GB" sz="2800" dirty="0" err="1"/>
              <a:t>Blemmyæ</a:t>
            </a:r>
            <a:r>
              <a:rPr lang="en-GB" sz="2800" dirty="0"/>
              <a:t> are said to have no heads, their mouths and eyes being seated in their breasts.” – </a:t>
            </a:r>
            <a:r>
              <a:rPr lang="en-GB" sz="2800" b="1" dirty="0"/>
              <a:t>Pliny </a:t>
            </a:r>
            <a:r>
              <a:rPr lang="en-GB" sz="2800" b="1" i="1" dirty="0"/>
              <a:t>Natural History </a:t>
            </a:r>
            <a:r>
              <a:rPr lang="en-GB" sz="2800" b="1" dirty="0"/>
              <a:t>5.8.46</a:t>
            </a:r>
            <a:r>
              <a:rPr lang="en-GB" sz="2800" dirty="0"/>
              <a:t>.</a:t>
            </a:r>
          </a:p>
        </p:txBody>
      </p:sp>
      <p:pic>
        <p:nvPicPr>
          <p:cNvPr id="7" name="Picture 6">
            <a:extLst>
              <a:ext uri="{FF2B5EF4-FFF2-40B4-BE49-F238E27FC236}">
                <a16:creationId xmlns:a16="http://schemas.microsoft.com/office/drawing/2014/main" id="{A90C0D04-9794-4E13-92F7-4897BFD22145}"/>
              </a:ext>
            </a:extLst>
          </p:cNvPr>
          <p:cNvPicPr>
            <a:picLocks noChangeAspect="1"/>
          </p:cNvPicPr>
          <p:nvPr/>
        </p:nvPicPr>
        <p:blipFill>
          <a:blip r:embed="rId3"/>
          <a:stretch>
            <a:fillRect/>
          </a:stretch>
        </p:blipFill>
        <p:spPr>
          <a:xfrm>
            <a:off x="0" y="0"/>
            <a:ext cx="4121427" cy="4963251"/>
          </a:xfrm>
          <a:prstGeom prst="rect">
            <a:avLst/>
          </a:prstGeom>
        </p:spPr>
      </p:pic>
      <p:pic>
        <p:nvPicPr>
          <p:cNvPr id="8" name="Picture 7">
            <a:extLst>
              <a:ext uri="{FF2B5EF4-FFF2-40B4-BE49-F238E27FC236}">
                <a16:creationId xmlns:a16="http://schemas.microsoft.com/office/drawing/2014/main" id="{62E49B4C-6598-4DDF-B51B-CB1860190936}"/>
              </a:ext>
            </a:extLst>
          </p:cNvPr>
          <p:cNvPicPr>
            <a:picLocks noChangeAspect="1"/>
          </p:cNvPicPr>
          <p:nvPr/>
        </p:nvPicPr>
        <p:blipFill rotWithShape="1">
          <a:blip r:embed="rId4">
            <a:extLst>
              <a:ext uri="{28A0092B-C50C-407E-A947-70E740481C1C}">
                <a14:useLocalDpi xmlns:a14="http://schemas.microsoft.com/office/drawing/2010/main" val="0"/>
              </a:ext>
            </a:extLst>
          </a:blip>
          <a:srcRect l="24534" r="22422"/>
          <a:stretch/>
        </p:blipFill>
        <p:spPr bwMode="auto">
          <a:xfrm>
            <a:off x="2478157" y="3577514"/>
            <a:ext cx="2671654" cy="3215484"/>
          </a:xfrm>
          <a:prstGeom prst="rect">
            <a:avLst/>
          </a:prstGeom>
          <a:noFill/>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62B572EE-CE99-4836-950E-B762D4FC1CE8}"/>
              </a:ext>
            </a:extLst>
          </p:cNvPr>
          <p:cNvSpPr txBox="1"/>
          <p:nvPr/>
        </p:nvSpPr>
        <p:spPr>
          <a:xfrm>
            <a:off x="409534" y="6145048"/>
            <a:ext cx="2516570" cy="646331"/>
          </a:xfrm>
          <a:prstGeom prst="rect">
            <a:avLst/>
          </a:prstGeom>
          <a:solidFill>
            <a:schemeClr val="bg1">
              <a:lumMod val="95000"/>
            </a:schemeClr>
          </a:solidFill>
        </p:spPr>
        <p:txBody>
          <a:bodyPr wrap="square">
            <a:spAutoFit/>
          </a:bodyPr>
          <a:lstStyle/>
          <a:p>
            <a:r>
              <a:rPr lang="en-GB" dirty="0" err="1"/>
              <a:t>Mappa</a:t>
            </a:r>
            <a:r>
              <a:rPr lang="en-GB" dirty="0"/>
              <a:t> Mundi (Hereford World Map), ca. AD 1300</a:t>
            </a:r>
          </a:p>
        </p:txBody>
      </p:sp>
    </p:spTree>
    <p:extLst>
      <p:ext uri="{BB962C8B-B14F-4D97-AF65-F5344CB8AC3E}">
        <p14:creationId xmlns:p14="http://schemas.microsoft.com/office/powerpoint/2010/main" val="305820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par>
                                <p:cTn id="8" presetID="6" presetClass="entr" presetSubtype="16"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circle(in)">
                                      <p:cBhvr>
                                        <p:cTn id="10" dur="2000"/>
                                        <p:tgtEl>
                                          <p:spTgt spid="8"/>
                                        </p:tgtEl>
                                      </p:cBhvr>
                                    </p:animEffect>
                                  </p:childTnLst>
                                </p:cTn>
                              </p:par>
                              <p:par>
                                <p:cTn id="11" presetID="6" presetClass="entr" presetSubtype="16"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ircle(in)">
                                      <p:cBhvr>
                                        <p:cTn id="13" dur="2000"/>
                                        <p:tgtEl>
                                          <p:spTgt spid="7"/>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circle(in)">
                                      <p:cBhvr>
                                        <p:cTn id="16" dur="2000"/>
                                        <p:tgtEl>
                                          <p:spTgt spid="6"/>
                                        </p:tgtEl>
                                      </p:cBhvr>
                                    </p:animEffect>
                                  </p:childTnLst>
                                </p:cTn>
                              </p:par>
                              <p:par>
                                <p:cTn id="17" presetID="6" presetClass="entr" presetSubtype="16"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81D76-C0E5-4942-81F0-253321516686}"/>
              </a:ext>
            </a:extLst>
          </p:cNvPr>
          <p:cNvSpPr>
            <a:spLocks noGrp="1"/>
          </p:cNvSpPr>
          <p:nvPr>
            <p:ph type="title"/>
          </p:nvPr>
        </p:nvSpPr>
        <p:spPr/>
        <p:txBody>
          <a:bodyPr>
            <a:normAutofit fontScale="90000"/>
          </a:bodyPr>
          <a:lstStyle/>
          <a:p>
            <a:r>
              <a:rPr lang="en-GB" b="1" dirty="0">
                <a:solidFill>
                  <a:schemeClr val="tx1"/>
                </a:solidFill>
              </a:rPr>
              <a:t>Autopsy in Geographic, Zoological and Ethnographic discussions</a:t>
            </a:r>
          </a:p>
        </p:txBody>
      </p:sp>
      <p:sp>
        <p:nvSpPr>
          <p:cNvPr id="4" name="Content Placeholder 2">
            <a:extLst>
              <a:ext uri="{FF2B5EF4-FFF2-40B4-BE49-F238E27FC236}">
                <a16:creationId xmlns:a16="http://schemas.microsoft.com/office/drawing/2014/main" id="{52700D6C-BB16-4943-84A3-7686BE3A74D3}"/>
              </a:ext>
            </a:extLst>
          </p:cNvPr>
          <p:cNvSpPr>
            <a:spLocks noGrp="1"/>
          </p:cNvSpPr>
          <p:nvPr>
            <p:ph idx="1"/>
          </p:nvPr>
        </p:nvSpPr>
        <p:spPr>
          <a:xfrm>
            <a:off x="516834" y="1846262"/>
            <a:ext cx="8189844" cy="4422015"/>
          </a:xfrm>
        </p:spPr>
        <p:txBody>
          <a:bodyPr>
            <a:normAutofit/>
          </a:bodyPr>
          <a:lstStyle/>
          <a:p>
            <a:pPr>
              <a:buFont typeface="Arial" panose="020B0604020202020204" pitchFamily="34" charset="0"/>
              <a:buChar char="•"/>
            </a:pPr>
            <a:r>
              <a:rPr lang="en-GB" dirty="0">
                <a:solidFill>
                  <a:schemeClr val="tx1"/>
                </a:solidFill>
              </a:rPr>
              <a:t> Importance of indirect or “deflected” autopsy for the classical Indographers. </a:t>
            </a:r>
          </a:p>
          <a:p>
            <a:endParaRPr lang="en-GB" sz="500" dirty="0">
              <a:solidFill>
                <a:schemeClr val="tx1"/>
              </a:solidFill>
            </a:endParaRPr>
          </a:p>
          <a:p>
            <a:pPr marL="0" indent="0">
              <a:buNone/>
            </a:pPr>
            <a:r>
              <a:rPr lang="en-GB" dirty="0">
                <a:solidFill>
                  <a:schemeClr val="tx1"/>
                </a:solidFill>
              </a:rPr>
              <a:t>“Megasthenes says that the largest tigers are found among the </a:t>
            </a:r>
            <a:r>
              <a:rPr lang="en-GB" dirty="0" err="1">
                <a:solidFill>
                  <a:schemeClr val="tx1"/>
                </a:solidFill>
              </a:rPr>
              <a:t>Prasii</a:t>
            </a:r>
            <a:r>
              <a:rPr lang="en-GB" dirty="0">
                <a:solidFill>
                  <a:schemeClr val="tx1"/>
                </a:solidFill>
              </a:rPr>
              <a:t>…” – </a:t>
            </a:r>
            <a:r>
              <a:rPr lang="en-GB" b="1" dirty="0">
                <a:solidFill>
                  <a:schemeClr val="tx1"/>
                </a:solidFill>
              </a:rPr>
              <a:t>Strabo 15.1.37</a:t>
            </a:r>
            <a:r>
              <a:rPr lang="en-GB" dirty="0">
                <a:solidFill>
                  <a:schemeClr val="tx1"/>
                </a:solidFill>
              </a:rPr>
              <a:t>.</a:t>
            </a:r>
          </a:p>
          <a:p>
            <a:pPr marL="0" indent="0">
              <a:buNone/>
            </a:pPr>
            <a:endParaRPr lang="en-GB" sz="500" dirty="0">
              <a:solidFill>
                <a:schemeClr val="tx1"/>
              </a:solidFill>
            </a:endParaRPr>
          </a:p>
          <a:p>
            <a:pPr marL="0" indent="0">
              <a:buNone/>
            </a:pPr>
            <a:r>
              <a:rPr lang="en-GB" dirty="0">
                <a:solidFill>
                  <a:schemeClr val="tx1"/>
                </a:solidFill>
              </a:rPr>
              <a:t>“Nearchus says that he had only seen a tiger’s skin but not a tiger…” – </a:t>
            </a:r>
            <a:r>
              <a:rPr lang="en-GB" b="1" dirty="0">
                <a:solidFill>
                  <a:schemeClr val="tx1"/>
                </a:solidFill>
              </a:rPr>
              <a:t>Arrian </a:t>
            </a:r>
            <a:r>
              <a:rPr lang="en-GB" b="1" i="1" dirty="0" err="1">
                <a:solidFill>
                  <a:schemeClr val="tx1"/>
                </a:solidFill>
              </a:rPr>
              <a:t>Indica</a:t>
            </a:r>
            <a:r>
              <a:rPr lang="en-GB" b="1" i="1" dirty="0">
                <a:solidFill>
                  <a:schemeClr val="tx1"/>
                </a:solidFill>
              </a:rPr>
              <a:t> </a:t>
            </a:r>
            <a:r>
              <a:rPr lang="en-GB" b="1" dirty="0">
                <a:solidFill>
                  <a:schemeClr val="tx1"/>
                </a:solidFill>
              </a:rPr>
              <a:t>15.1</a:t>
            </a:r>
            <a:r>
              <a:rPr lang="en-GB" dirty="0">
                <a:solidFill>
                  <a:schemeClr val="tx1"/>
                </a:solidFill>
              </a:rPr>
              <a:t>.</a:t>
            </a:r>
          </a:p>
          <a:p>
            <a:pPr marL="0" indent="0">
              <a:buNone/>
            </a:pPr>
            <a:endParaRPr lang="en-GB" sz="500" dirty="0">
              <a:solidFill>
                <a:schemeClr val="tx1"/>
              </a:solidFill>
            </a:endParaRPr>
          </a:p>
          <a:p>
            <a:pPr>
              <a:buFont typeface="Arial" panose="020B0604020202020204" pitchFamily="34" charset="0"/>
              <a:buChar char="•"/>
            </a:pPr>
            <a:r>
              <a:rPr lang="en-GB" dirty="0">
                <a:solidFill>
                  <a:schemeClr val="tx1"/>
                </a:solidFill>
              </a:rPr>
              <a:t> The authority / credibility attached to the reports about distant lands often depended upon status.</a:t>
            </a:r>
          </a:p>
          <a:p>
            <a:pPr marL="777240" lvl="1" indent="-457200"/>
            <a:r>
              <a:rPr lang="en-GB" dirty="0">
                <a:solidFill>
                  <a:schemeClr val="tx1"/>
                </a:solidFill>
              </a:rPr>
              <a:t>Those connected to prominent men (for examples those involved in Alexander’s expedition) or highly educated (thing of a figure like Eratosthenes), were invested with “authority”. Merchants tended not to be</a:t>
            </a:r>
            <a:r>
              <a:rPr lang="en-GB" dirty="0">
                <a:solidFill>
                  <a:schemeClr val="bg1"/>
                </a:solidFill>
              </a:rPr>
              <a:t>.</a:t>
            </a:r>
          </a:p>
          <a:p>
            <a:pPr marL="0" indent="0">
              <a:buNone/>
            </a:pPr>
            <a:endParaRPr lang="en-GB" sz="700" dirty="0">
              <a:solidFill>
                <a:schemeClr val="bg1"/>
              </a:solidFill>
            </a:endParaRPr>
          </a:p>
        </p:txBody>
      </p:sp>
      <p:sp>
        <p:nvSpPr>
          <p:cNvPr id="5" name="Content Placeholder 2">
            <a:extLst>
              <a:ext uri="{FF2B5EF4-FFF2-40B4-BE49-F238E27FC236}">
                <a16:creationId xmlns:a16="http://schemas.microsoft.com/office/drawing/2014/main" id="{BCC87F6A-C0A8-4FE7-9FAA-E4172FA27251}"/>
              </a:ext>
            </a:extLst>
          </p:cNvPr>
          <p:cNvSpPr txBox="1">
            <a:spLocks/>
          </p:cNvSpPr>
          <p:nvPr/>
        </p:nvSpPr>
        <p:spPr>
          <a:xfrm>
            <a:off x="238539" y="1823967"/>
            <a:ext cx="8587409" cy="2681772"/>
          </a:xfrm>
          <a:prstGeom prst="rect">
            <a:avLst/>
          </a:prstGeom>
          <a:solidFill>
            <a:srgbClr val="47CFFF"/>
          </a:solidFill>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800" b="1" dirty="0">
                <a:solidFill>
                  <a:srgbClr val="333333"/>
                </a:solidFill>
              </a:rPr>
              <a:t>Rationalising accounts</a:t>
            </a:r>
          </a:p>
          <a:p>
            <a:r>
              <a:rPr lang="en-GB" dirty="0">
                <a:solidFill>
                  <a:srgbClr val="333333"/>
                </a:solidFill>
              </a:rPr>
              <a:t>“The beast described by </a:t>
            </a:r>
            <a:r>
              <a:rPr lang="en-GB" dirty="0" err="1">
                <a:solidFill>
                  <a:srgbClr val="333333"/>
                </a:solidFill>
              </a:rPr>
              <a:t>Ctesias</a:t>
            </a:r>
            <a:r>
              <a:rPr lang="en-GB" dirty="0">
                <a:solidFill>
                  <a:srgbClr val="333333"/>
                </a:solidFill>
              </a:rPr>
              <a:t> in his Indian history, which he says is called </a:t>
            </a:r>
            <a:r>
              <a:rPr lang="en-GB" dirty="0" err="1">
                <a:solidFill>
                  <a:srgbClr val="333333"/>
                </a:solidFill>
              </a:rPr>
              <a:t>martichoras</a:t>
            </a:r>
            <a:r>
              <a:rPr lang="en-GB" dirty="0">
                <a:solidFill>
                  <a:srgbClr val="333333"/>
                </a:solidFill>
              </a:rPr>
              <a:t> by the Indians and man-eater by the Greeks, I am inclined to think is the tiger. But that it has three rows of teeth along each jaw and spikes at the tip of its tail with which it defends itself at close quarters, while it hurls them like an archer's arrows at more distant enemies; all this is, I think, a false story that the Indians pass on from one to another owing to their excessive dread of the beast.” – </a:t>
            </a:r>
            <a:r>
              <a:rPr lang="en-GB" b="1" dirty="0">
                <a:solidFill>
                  <a:srgbClr val="333333"/>
                </a:solidFill>
              </a:rPr>
              <a:t>Pausanias </a:t>
            </a:r>
            <a:r>
              <a:rPr lang="en-GB" b="1" i="1" dirty="0">
                <a:solidFill>
                  <a:srgbClr val="333333"/>
                </a:solidFill>
              </a:rPr>
              <a:t>Description of Greece </a:t>
            </a:r>
            <a:r>
              <a:rPr lang="en-GB" b="1" dirty="0">
                <a:solidFill>
                  <a:srgbClr val="333333"/>
                </a:solidFill>
              </a:rPr>
              <a:t>9.21.4</a:t>
            </a:r>
            <a:r>
              <a:rPr lang="en-GB" dirty="0">
                <a:solidFill>
                  <a:srgbClr val="333333"/>
                </a:solidFill>
              </a:rPr>
              <a:t>.</a:t>
            </a:r>
            <a:endParaRPr lang="en-GB" dirty="0"/>
          </a:p>
        </p:txBody>
      </p:sp>
      <p:pic>
        <p:nvPicPr>
          <p:cNvPr id="6" name="Picture 5">
            <a:extLst>
              <a:ext uri="{FF2B5EF4-FFF2-40B4-BE49-F238E27FC236}">
                <a16:creationId xmlns:a16="http://schemas.microsoft.com/office/drawing/2014/main" id="{39F98172-4475-4525-BA6D-E3C7E9100F01}"/>
              </a:ext>
            </a:extLst>
          </p:cNvPr>
          <p:cNvPicPr>
            <a:picLocks noChangeAspect="1"/>
          </p:cNvPicPr>
          <p:nvPr/>
        </p:nvPicPr>
        <p:blipFill>
          <a:blip r:embed="rId2"/>
          <a:stretch>
            <a:fillRect/>
          </a:stretch>
        </p:blipFill>
        <p:spPr>
          <a:xfrm>
            <a:off x="257694" y="4382483"/>
            <a:ext cx="3537291" cy="2475517"/>
          </a:xfrm>
          <a:prstGeom prst="rect">
            <a:avLst/>
          </a:prstGeom>
        </p:spPr>
      </p:pic>
      <p:sp>
        <p:nvSpPr>
          <p:cNvPr id="7" name="TextBox 6">
            <a:extLst>
              <a:ext uri="{FF2B5EF4-FFF2-40B4-BE49-F238E27FC236}">
                <a16:creationId xmlns:a16="http://schemas.microsoft.com/office/drawing/2014/main" id="{636A0D2E-3429-4A0F-AAE8-37DEADC4A191}"/>
              </a:ext>
            </a:extLst>
          </p:cNvPr>
          <p:cNvSpPr txBox="1"/>
          <p:nvPr/>
        </p:nvSpPr>
        <p:spPr>
          <a:xfrm>
            <a:off x="3824135" y="6115629"/>
            <a:ext cx="4476364"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a:t>Manticore</a:t>
            </a:r>
            <a:r>
              <a:rPr lang="en-GB" dirty="0"/>
              <a:t>, </a:t>
            </a:r>
            <a:r>
              <a:rPr lang="en-GB" i="1" dirty="0"/>
              <a:t>Der </a:t>
            </a:r>
            <a:r>
              <a:rPr lang="en-GB" i="1" dirty="0" err="1"/>
              <a:t>Naturen</a:t>
            </a:r>
            <a:r>
              <a:rPr lang="en-GB" i="1" dirty="0"/>
              <a:t> </a:t>
            </a:r>
            <a:r>
              <a:rPr lang="en-GB" i="1" dirty="0" err="1"/>
              <a:t>Bloeme</a:t>
            </a:r>
            <a:r>
              <a:rPr lang="en-GB" i="1" dirty="0"/>
              <a:t> </a:t>
            </a:r>
            <a:r>
              <a:rPr lang="en-GB" dirty="0"/>
              <a:t>manuscript c. 1350, National Library of the Netherlands </a:t>
            </a:r>
          </a:p>
        </p:txBody>
      </p:sp>
      <p:sp>
        <p:nvSpPr>
          <p:cNvPr id="8" name="Content Placeholder 2">
            <a:extLst>
              <a:ext uri="{FF2B5EF4-FFF2-40B4-BE49-F238E27FC236}">
                <a16:creationId xmlns:a16="http://schemas.microsoft.com/office/drawing/2014/main" id="{EDC77752-348C-4A9A-A735-E548ECB8AE80}"/>
              </a:ext>
            </a:extLst>
          </p:cNvPr>
          <p:cNvSpPr txBox="1">
            <a:spLocks/>
          </p:cNvSpPr>
          <p:nvPr/>
        </p:nvSpPr>
        <p:spPr>
          <a:xfrm>
            <a:off x="822325" y="1846263"/>
            <a:ext cx="7543800" cy="4022725"/>
          </a:xfrm>
          <a:prstGeom prst="rect">
            <a:avLst/>
          </a:prstGeom>
          <a:solidFill>
            <a:srgbClr val="92D050"/>
          </a:solidFill>
        </p:spPr>
        <p:txBody>
          <a:bodyPr vert="horz" lIns="0" tIns="45720" rIns="0" bIns="45720" rtlCol="0">
            <a:normAutofit fontScale="85000" lnSpcReduction="10000"/>
          </a:bodyPr>
          <a:lstStyle>
            <a:lvl1pPr marL="548640" indent="-411480" algn="l" defTabSz="914400" rtl="0" eaLnBrk="1" latinLnBrk="0" hangingPunct="1">
              <a:lnSpc>
                <a:spcPct val="90000"/>
              </a:lnSpc>
              <a:spcBef>
                <a:spcPct val="20000"/>
              </a:spcBef>
              <a:spcAft>
                <a:spcPts val="200"/>
              </a:spcAft>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defTabSz="914400" rtl="0" eaLnBrk="1" latinLnBrk="0" hangingPunct="1">
              <a:lnSpc>
                <a:spcPct val="90000"/>
              </a:lnSpc>
              <a:spcBef>
                <a:spcPct val="20000"/>
              </a:spcBef>
              <a:spcAft>
                <a:spcPts val="400"/>
              </a:spcAft>
              <a:buClr>
                <a:schemeClr val="tx1"/>
              </a:buClr>
              <a:buSzPct val="80000"/>
              <a:buFont typeface="Wingdings 2"/>
              <a:buChar char=""/>
              <a:defRPr kumimoji="0" sz="2400" kern="1200">
                <a:solidFill>
                  <a:schemeClr val="tx1"/>
                </a:solidFill>
                <a:latin typeface="+mn-lt"/>
                <a:ea typeface="+mn-ea"/>
                <a:cs typeface="+mn-cs"/>
              </a:defRPr>
            </a:lvl2pPr>
            <a:lvl3pPr marL="1133856" indent="-228600" algn="l" defTabSz="914400" rtl="0" eaLnBrk="1" latinLnBrk="0" hangingPunct="1">
              <a:lnSpc>
                <a:spcPct val="90000"/>
              </a:lnSpc>
              <a:spcBef>
                <a:spcPct val="20000"/>
              </a:spcBef>
              <a:spcAft>
                <a:spcPts val="400"/>
              </a:spcAft>
              <a:buClr>
                <a:schemeClr val="tx1"/>
              </a:buClr>
              <a:buSzPct val="95000"/>
              <a:buFont typeface="Wingdings"/>
              <a:buChar char=""/>
              <a:defRPr kumimoji="0" sz="2200" kern="1200">
                <a:solidFill>
                  <a:schemeClr val="tx1"/>
                </a:solidFill>
                <a:latin typeface="+mn-lt"/>
                <a:ea typeface="+mn-ea"/>
                <a:cs typeface="+mn-cs"/>
              </a:defRPr>
            </a:lvl3pPr>
            <a:lvl4pPr marL="1353312" indent="-182880" algn="l" defTabSz="914400" rtl="0" eaLnBrk="1" latinLnBrk="0" hangingPunct="1">
              <a:lnSpc>
                <a:spcPct val="90000"/>
              </a:lnSpc>
              <a:spcBef>
                <a:spcPct val="20000"/>
              </a:spcBef>
              <a:spcAft>
                <a:spcPts val="400"/>
              </a:spcAft>
              <a:buClr>
                <a:schemeClr val="tx1"/>
              </a:buClr>
              <a:buSzPct val="100000"/>
              <a:buFont typeface="Wingdings 3"/>
              <a:buChar char=""/>
              <a:defRPr kumimoji="0" sz="2000" kern="1200">
                <a:solidFill>
                  <a:schemeClr val="tx1"/>
                </a:solidFill>
                <a:latin typeface="+mn-lt"/>
                <a:ea typeface="+mn-ea"/>
                <a:cs typeface="+mn-cs"/>
              </a:defRPr>
            </a:lvl4pPr>
            <a:lvl5pPr marL="1545336" indent="-182880" algn="l" defTabSz="914400" rtl="0" eaLnBrk="1" latinLnBrk="0" hangingPunct="1">
              <a:lnSpc>
                <a:spcPct val="90000"/>
              </a:lnSpc>
              <a:spcBef>
                <a:spcPct val="20000"/>
              </a:spcBef>
              <a:spcAft>
                <a:spcPts val="400"/>
              </a:spcAft>
              <a:buClr>
                <a:schemeClr val="tx1"/>
              </a:buClr>
              <a:buFont typeface="Wingdings 2"/>
              <a:buChar char=""/>
              <a:defRPr kumimoji="0" sz="2000" kern="1200">
                <a:solidFill>
                  <a:schemeClr val="tx1"/>
                </a:solidFill>
                <a:latin typeface="+mn-lt"/>
                <a:ea typeface="+mn-ea"/>
                <a:cs typeface="+mn-cs"/>
              </a:defRPr>
            </a:lvl5pPr>
            <a:lvl6pPr marL="1764792" indent="-182880" algn="l" defTabSz="914400" rtl="0" eaLnBrk="1" latinLnBrk="0" hangingPunct="1">
              <a:lnSpc>
                <a:spcPct val="90000"/>
              </a:lnSpc>
              <a:spcBef>
                <a:spcPct val="20000"/>
              </a:spcBef>
              <a:spcAft>
                <a:spcPts val="400"/>
              </a:spcAft>
              <a:buClr>
                <a:schemeClr val="tx1"/>
              </a:buClr>
              <a:buFont typeface="Wingdings 3"/>
              <a:buChar char=""/>
              <a:defRPr kumimoji="0" sz="1800" kern="1200">
                <a:solidFill>
                  <a:schemeClr val="tx1"/>
                </a:solidFill>
                <a:latin typeface="+mn-lt"/>
                <a:ea typeface="+mn-ea"/>
                <a:cs typeface="+mn-cs"/>
              </a:defRPr>
            </a:lvl6pPr>
            <a:lvl7pPr marL="1965960" indent="-182880" algn="l" defTabSz="914400" rtl="0" eaLnBrk="1" latinLnBrk="0" hangingPunct="1">
              <a:lnSpc>
                <a:spcPct val="90000"/>
              </a:lnSpc>
              <a:spcBef>
                <a:spcPct val="20000"/>
              </a:spcBef>
              <a:spcAft>
                <a:spcPts val="400"/>
              </a:spcAft>
              <a:buClr>
                <a:schemeClr val="tx1"/>
              </a:buClr>
              <a:buFont typeface="Wingdings 2"/>
              <a:buChar char=""/>
              <a:defRPr kumimoji="0" sz="1600" kern="1200">
                <a:solidFill>
                  <a:schemeClr val="tx1"/>
                </a:solidFill>
                <a:latin typeface="+mn-lt"/>
                <a:ea typeface="+mn-ea"/>
                <a:cs typeface="+mn-cs"/>
              </a:defRPr>
            </a:lvl7pPr>
            <a:lvl8pPr marL="2167128" indent="-182880" algn="l" defTabSz="914400" rtl="0" eaLnBrk="1" latinLnBrk="0" hangingPunct="1">
              <a:lnSpc>
                <a:spcPct val="90000"/>
              </a:lnSpc>
              <a:spcBef>
                <a:spcPct val="20000"/>
              </a:spcBef>
              <a:spcAft>
                <a:spcPts val="400"/>
              </a:spcAft>
              <a:buClr>
                <a:schemeClr val="tx1"/>
              </a:buClr>
              <a:buFont typeface="Wingdings 2"/>
              <a:buChar char=""/>
              <a:defRPr kumimoji="0" sz="1400" kern="1200">
                <a:solidFill>
                  <a:schemeClr val="tx1"/>
                </a:solidFill>
                <a:latin typeface="+mn-lt"/>
                <a:ea typeface="+mn-ea"/>
                <a:cs typeface="+mn-cs"/>
              </a:defRPr>
            </a:lvl8pPr>
            <a:lvl9pPr marL="2368296" indent="-182880" algn="l" defTabSz="914400" rtl="0" eaLnBrk="1" latinLnBrk="0" hangingPunct="1">
              <a:lnSpc>
                <a:spcPct val="90000"/>
              </a:lnSpc>
              <a:spcBef>
                <a:spcPct val="20000"/>
              </a:spcBef>
              <a:spcAft>
                <a:spcPts val="400"/>
              </a:spcAft>
              <a:buClr>
                <a:schemeClr val="tx1"/>
              </a:buClr>
              <a:buFont typeface="Wingdings 2"/>
              <a:buChar char=""/>
              <a:defRPr kumimoji="0" sz="1400" kern="1200" baseline="0">
                <a:solidFill>
                  <a:schemeClr val="tx1"/>
                </a:solidFill>
                <a:latin typeface="+mn-lt"/>
                <a:ea typeface="+mn-ea"/>
                <a:cs typeface="+mn-cs"/>
              </a:defRPr>
            </a:lvl9pPr>
          </a:lstStyle>
          <a:p>
            <a:pPr marL="0" indent="0">
              <a:buFont typeface="Wingdings 2"/>
              <a:buNone/>
            </a:pPr>
            <a:r>
              <a:rPr lang="en-GB" b="1" dirty="0"/>
              <a:t>On reports by non-respectable people - consider</a:t>
            </a:r>
            <a:r>
              <a:rPr lang="en-GB" dirty="0"/>
              <a:t>:</a:t>
            </a:r>
          </a:p>
          <a:p>
            <a:pPr marL="0" indent="0">
              <a:buFont typeface="Wingdings 2"/>
              <a:buNone/>
            </a:pPr>
            <a:r>
              <a:rPr lang="en-GB" dirty="0"/>
              <a:t>“…</a:t>
            </a:r>
            <a:r>
              <a:rPr lang="en-GB" b="1" dirty="0"/>
              <a:t>since the merchants of Alexandria</a:t>
            </a:r>
            <a:r>
              <a:rPr lang="en-GB" dirty="0"/>
              <a:t> are already sailing with fleets by way of the Nile and of the Arabian Gulf as far as India, </a:t>
            </a:r>
            <a:r>
              <a:rPr lang="en-GB" b="1" dirty="0"/>
              <a:t>these regions also have become far better known to us of to‑day </a:t>
            </a:r>
            <a:r>
              <a:rPr lang="en-GB" dirty="0"/>
              <a:t>than to our predecessors.” – </a:t>
            </a:r>
            <a:r>
              <a:rPr lang="en-GB" b="1" dirty="0"/>
              <a:t>Strabo 2.5.12</a:t>
            </a:r>
            <a:r>
              <a:rPr lang="en-GB" dirty="0"/>
              <a:t>. </a:t>
            </a:r>
          </a:p>
          <a:p>
            <a:pPr marL="0" indent="0">
              <a:buFont typeface="Wingdings 2"/>
              <a:buNone/>
            </a:pPr>
            <a:endParaRPr lang="en-GB" sz="500" dirty="0"/>
          </a:p>
          <a:p>
            <a:pPr marL="0" indent="0">
              <a:buFont typeface="Wingdings 2"/>
              <a:buNone/>
            </a:pPr>
            <a:r>
              <a:rPr lang="en-GB" b="1" dirty="0"/>
              <a:t>Versus</a:t>
            </a:r>
            <a:r>
              <a:rPr lang="en-GB" dirty="0"/>
              <a:t>:</a:t>
            </a:r>
          </a:p>
          <a:p>
            <a:pPr marL="0" indent="0">
              <a:buFont typeface="Wingdings 2"/>
              <a:buNone/>
            </a:pPr>
            <a:endParaRPr lang="en-GB" sz="600" dirty="0"/>
          </a:p>
          <a:p>
            <a:pPr marL="0" indent="0">
              <a:buFont typeface="Wingdings 2"/>
              <a:buNone/>
            </a:pPr>
            <a:r>
              <a:rPr lang="en-GB" dirty="0"/>
              <a:t>“As for the merchants who now sail from Egypt by the Nile and the Arabian Gulf as far as India, only a small number have sailed as far as the Ganges; and even </a:t>
            </a:r>
            <a:r>
              <a:rPr lang="en-GB" b="1" dirty="0"/>
              <a:t>these are merely private citizens and of no use as regards the history of the places they have seen</a:t>
            </a:r>
            <a:r>
              <a:rPr lang="en-GB" dirty="0"/>
              <a:t>.” – </a:t>
            </a:r>
            <a:r>
              <a:rPr lang="en-GB" b="1" dirty="0"/>
              <a:t>Strabo 15.1.4</a:t>
            </a:r>
            <a:r>
              <a:rPr lang="en-GB" dirty="0"/>
              <a:t>.  </a:t>
            </a:r>
          </a:p>
          <a:p>
            <a:pPr marL="137160" indent="0">
              <a:buFont typeface="Wingdings 2"/>
              <a:buNone/>
            </a:pPr>
            <a:endParaRPr lang="en-GB" dirty="0"/>
          </a:p>
        </p:txBody>
      </p:sp>
    </p:spTree>
    <p:extLst>
      <p:ext uri="{BB962C8B-B14F-4D97-AF65-F5344CB8AC3E}">
        <p14:creationId xmlns:p14="http://schemas.microsoft.com/office/powerpoint/2010/main" val="3322987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Effect transition="in" filter="fad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arn(inVertical)">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9F5BD-F978-4992-9A06-81603841E565}"/>
              </a:ext>
            </a:extLst>
          </p:cNvPr>
          <p:cNvSpPr>
            <a:spLocks noGrp="1"/>
          </p:cNvSpPr>
          <p:nvPr>
            <p:ph type="title"/>
          </p:nvPr>
        </p:nvSpPr>
        <p:spPr/>
        <p:txBody>
          <a:bodyPr>
            <a:normAutofit fontScale="90000"/>
          </a:bodyPr>
          <a:lstStyle/>
          <a:p>
            <a:r>
              <a:rPr lang="en-GB" sz="8000" b="1" dirty="0">
                <a:solidFill>
                  <a:schemeClr val="tx1"/>
                </a:solidFill>
              </a:rPr>
              <a:t>Integrating the </a:t>
            </a:r>
            <a:r>
              <a:rPr lang="en-GB" b="1" dirty="0">
                <a:solidFill>
                  <a:schemeClr val="tx1"/>
                </a:solidFill>
              </a:rPr>
              <a:t>“Other” into myth:</a:t>
            </a:r>
            <a:r>
              <a:rPr lang="en-GB" sz="8000" b="1" dirty="0">
                <a:solidFill>
                  <a:schemeClr val="tx1"/>
                </a:solidFill>
              </a:rPr>
              <a:t> India in the Graeco-Roman Imagination</a:t>
            </a:r>
            <a:endParaRPr lang="en-GB" b="1" dirty="0">
              <a:solidFill>
                <a:schemeClr val="tx1"/>
              </a:solidFill>
            </a:endParaRPr>
          </a:p>
        </p:txBody>
      </p:sp>
    </p:spTree>
    <p:extLst>
      <p:ext uri="{BB962C8B-B14F-4D97-AF65-F5344CB8AC3E}">
        <p14:creationId xmlns:p14="http://schemas.microsoft.com/office/powerpoint/2010/main" val="449753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B7299-142D-46A8-BBF7-B0327BE73433}"/>
              </a:ext>
            </a:extLst>
          </p:cNvPr>
          <p:cNvSpPr>
            <a:spLocks noGrp="1"/>
          </p:cNvSpPr>
          <p:nvPr>
            <p:ph type="title"/>
          </p:nvPr>
        </p:nvSpPr>
        <p:spPr>
          <a:xfrm>
            <a:off x="822960" y="286604"/>
            <a:ext cx="4989003" cy="1450757"/>
          </a:xfrm>
        </p:spPr>
        <p:txBody>
          <a:bodyPr/>
          <a:lstStyle/>
          <a:p>
            <a:r>
              <a:rPr lang="en-GB" b="1" dirty="0"/>
              <a:t>India’s history in Greek mythology</a:t>
            </a:r>
          </a:p>
        </p:txBody>
      </p:sp>
      <p:sp>
        <p:nvSpPr>
          <p:cNvPr id="3" name="Content Placeholder 2">
            <a:extLst>
              <a:ext uri="{FF2B5EF4-FFF2-40B4-BE49-F238E27FC236}">
                <a16:creationId xmlns:a16="http://schemas.microsoft.com/office/drawing/2014/main" id="{A2C35AC8-6039-478E-92A6-3DF701597472}"/>
              </a:ext>
            </a:extLst>
          </p:cNvPr>
          <p:cNvSpPr>
            <a:spLocks noGrp="1"/>
          </p:cNvSpPr>
          <p:nvPr>
            <p:ph idx="1"/>
          </p:nvPr>
        </p:nvSpPr>
        <p:spPr>
          <a:xfrm>
            <a:off x="198783" y="1845733"/>
            <a:ext cx="5989982" cy="2591589"/>
          </a:xfrm>
        </p:spPr>
        <p:txBody>
          <a:bodyPr>
            <a:normAutofit/>
          </a:bodyPr>
          <a:lstStyle/>
          <a:p>
            <a:pPr>
              <a:buFont typeface="Arial" panose="020B0604020202020204" pitchFamily="34" charset="0"/>
              <a:buChar char="•"/>
            </a:pPr>
            <a:r>
              <a:rPr lang="en-GB" sz="2000" dirty="0">
                <a:solidFill>
                  <a:schemeClr val="tx1"/>
                </a:solidFill>
              </a:rPr>
              <a:t> Dionysus &gt; Heracles &gt; dynastic foundations. </a:t>
            </a:r>
          </a:p>
          <a:p>
            <a:endParaRPr lang="en-GB" sz="100" dirty="0">
              <a:solidFill>
                <a:schemeClr val="tx1"/>
              </a:solidFill>
            </a:endParaRPr>
          </a:p>
          <a:p>
            <a:pPr>
              <a:buFont typeface="Arial" panose="020B0604020202020204" pitchFamily="34" charset="0"/>
              <a:buChar char="•"/>
            </a:pPr>
            <a:r>
              <a:rPr lang="en-GB" sz="2000" dirty="0">
                <a:solidFill>
                  <a:schemeClr val="tx1"/>
                </a:solidFill>
              </a:rPr>
              <a:t> Development of tradition by companions of Alexander?</a:t>
            </a:r>
          </a:p>
          <a:p>
            <a:endParaRPr lang="en-GB" sz="100" dirty="0">
              <a:solidFill>
                <a:schemeClr val="tx1"/>
              </a:solidFill>
            </a:endParaRPr>
          </a:p>
          <a:p>
            <a:pPr marL="0" indent="0">
              <a:buNone/>
            </a:pPr>
            <a:r>
              <a:rPr lang="en-GB" sz="2000" dirty="0">
                <a:solidFill>
                  <a:schemeClr val="tx1"/>
                </a:solidFill>
              </a:rPr>
              <a:t>“In the very centre of the garden there was a temple and alter of Dionysus… Within the temple there were representations of the life of the god… conquered Indians…” – </a:t>
            </a:r>
            <a:r>
              <a:rPr lang="en-GB" sz="2000" b="1" dirty="0">
                <a:solidFill>
                  <a:schemeClr val="tx1"/>
                </a:solidFill>
              </a:rPr>
              <a:t>Longus 4.3</a:t>
            </a:r>
            <a:r>
              <a:rPr lang="en-GB" sz="2000" dirty="0">
                <a:solidFill>
                  <a:schemeClr val="tx1"/>
                </a:solidFill>
              </a:rPr>
              <a:t>. </a:t>
            </a:r>
          </a:p>
          <a:p>
            <a:endParaRPr lang="en-GB" dirty="0"/>
          </a:p>
        </p:txBody>
      </p:sp>
      <p:sp>
        <p:nvSpPr>
          <p:cNvPr id="6" name="Content Placeholder 2">
            <a:extLst>
              <a:ext uri="{FF2B5EF4-FFF2-40B4-BE49-F238E27FC236}">
                <a16:creationId xmlns:a16="http://schemas.microsoft.com/office/drawing/2014/main" id="{07F9B9CE-B1F0-4882-AC60-B40F05DF4D0F}"/>
              </a:ext>
            </a:extLst>
          </p:cNvPr>
          <p:cNvSpPr txBox="1">
            <a:spLocks/>
          </p:cNvSpPr>
          <p:nvPr/>
        </p:nvSpPr>
        <p:spPr>
          <a:xfrm>
            <a:off x="174717" y="4454163"/>
            <a:ext cx="4911078" cy="217335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a:t> Pliny mentions that Indian history entails over 153 kings over 6,451 years and 3 months to count from Dionysus to Alexander (</a:t>
            </a:r>
            <a:r>
              <a:rPr lang="en-GB" i="1" dirty="0"/>
              <a:t>NH</a:t>
            </a:r>
            <a:r>
              <a:rPr lang="en-GB" dirty="0"/>
              <a:t> 6.59) = average reign of 42 years.</a:t>
            </a:r>
          </a:p>
          <a:p>
            <a:endParaRPr lang="en-GB" sz="100" dirty="0"/>
          </a:p>
          <a:p>
            <a:pPr>
              <a:buFont typeface="Arial" panose="020B0604020202020204" pitchFamily="34" charset="0"/>
              <a:buChar char="•"/>
            </a:pPr>
            <a:r>
              <a:rPr lang="en-GB" dirty="0"/>
              <a:t> Tone of imperial conquest.</a:t>
            </a:r>
          </a:p>
          <a:p>
            <a:endParaRPr lang="en-GB" dirty="0"/>
          </a:p>
        </p:txBody>
      </p:sp>
      <p:pic>
        <p:nvPicPr>
          <p:cNvPr id="7" name="Picture 3">
            <a:extLst>
              <a:ext uri="{FF2B5EF4-FFF2-40B4-BE49-F238E27FC236}">
                <a16:creationId xmlns:a16="http://schemas.microsoft.com/office/drawing/2014/main" id="{379014E2-4E8A-420A-BB85-BF1176DEF3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3390" y="3684104"/>
            <a:ext cx="3590147" cy="27469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2">
            <a:extLst>
              <a:ext uri="{FF2B5EF4-FFF2-40B4-BE49-F238E27FC236}">
                <a16:creationId xmlns:a16="http://schemas.microsoft.com/office/drawing/2014/main" id="{419618AE-4743-44A7-BA30-BB971ADA0BDC}"/>
              </a:ext>
            </a:extLst>
          </p:cNvPr>
          <p:cNvSpPr txBox="1">
            <a:spLocks/>
          </p:cNvSpPr>
          <p:nvPr/>
        </p:nvSpPr>
        <p:spPr>
          <a:xfrm>
            <a:off x="5201660" y="6431068"/>
            <a:ext cx="3942340" cy="313388"/>
          </a:xfrm>
          <a:prstGeom prst="rect">
            <a:avLst/>
          </a:prstGeom>
          <a:solidFill>
            <a:schemeClr val="bg1">
              <a:lumMod val="95000"/>
            </a:schemeClr>
          </a:solidFill>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600" dirty="0"/>
              <a:t>Triumph of Bacchus, Sousse, Tunisia, third century AD </a:t>
            </a:r>
          </a:p>
        </p:txBody>
      </p:sp>
      <p:pic>
        <p:nvPicPr>
          <p:cNvPr id="9" name="Picture 8">
            <a:extLst>
              <a:ext uri="{FF2B5EF4-FFF2-40B4-BE49-F238E27FC236}">
                <a16:creationId xmlns:a16="http://schemas.microsoft.com/office/drawing/2014/main" id="{5700996A-3FDE-4F9E-8C8C-923E4C836FBA}"/>
              </a:ext>
            </a:extLst>
          </p:cNvPr>
          <p:cNvPicPr>
            <a:picLocks noChangeAspect="1"/>
          </p:cNvPicPr>
          <p:nvPr/>
        </p:nvPicPr>
        <p:blipFill rotWithShape="1">
          <a:blip r:embed="rId3"/>
          <a:srcRect l="23450" t="4556" r="23153" b="5866"/>
          <a:stretch/>
        </p:blipFill>
        <p:spPr>
          <a:xfrm>
            <a:off x="6166448" y="113544"/>
            <a:ext cx="2857089" cy="2984071"/>
          </a:xfrm>
          <a:prstGeom prst="rect">
            <a:avLst/>
          </a:prstGeom>
        </p:spPr>
      </p:pic>
      <p:sp>
        <p:nvSpPr>
          <p:cNvPr id="11" name="TextBox 10">
            <a:extLst>
              <a:ext uri="{FF2B5EF4-FFF2-40B4-BE49-F238E27FC236}">
                <a16:creationId xmlns:a16="http://schemas.microsoft.com/office/drawing/2014/main" id="{E75F66EE-E83E-4071-9FB0-2FF07C18C8CE}"/>
              </a:ext>
            </a:extLst>
          </p:cNvPr>
          <p:cNvSpPr txBox="1"/>
          <p:nvPr/>
        </p:nvSpPr>
        <p:spPr>
          <a:xfrm>
            <a:off x="6188765" y="3109829"/>
            <a:ext cx="2756452" cy="461665"/>
          </a:xfrm>
          <a:prstGeom prst="rect">
            <a:avLst/>
          </a:prstGeom>
          <a:solidFill>
            <a:schemeClr val="bg1">
              <a:lumMod val="85000"/>
            </a:schemeClr>
          </a:solidFill>
        </p:spPr>
        <p:txBody>
          <a:bodyPr wrap="square">
            <a:spAutoFit/>
          </a:bodyPr>
          <a:lstStyle/>
          <a:p>
            <a:r>
              <a:rPr lang="en-GB" sz="1200" dirty="0"/>
              <a:t>Relief with the Indian Triumph of Bacchus, mid-2nd century AD (Getty)</a:t>
            </a:r>
          </a:p>
        </p:txBody>
      </p:sp>
    </p:spTree>
    <p:extLst>
      <p:ext uri="{BB962C8B-B14F-4D97-AF65-F5344CB8AC3E}">
        <p14:creationId xmlns:p14="http://schemas.microsoft.com/office/powerpoint/2010/main" val="3268266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6390F-A6B3-46AE-AB7E-091C10CAF5A4}"/>
              </a:ext>
            </a:extLst>
          </p:cNvPr>
          <p:cNvSpPr>
            <a:spLocks noGrp="1"/>
          </p:cNvSpPr>
          <p:nvPr>
            <p:ph type="title"/>
          </p:nvPr>
        </p:nvSpPr>
        <p:spPr/>
        <p:txBody>
          <a:bodyPr/>
          <a:lstStyle/>
          <a:p>
            <a:r>
              <a:rPr lang="en-GB" b="1" dirty="0">
                <a:solidFill>
                  <a:schemeClr val="tx1"/>
                </a:solidFill>
              </a:rPr>
              <a:t>The Divisions of Indian Society</a:t>
            </a:r>
          </a:p>
        </p:txBody>
      </p:sp>
      <p:sp>
        <p:nvSpPr>
          <p:cNvPr id="3" name="Content Placeholder 2">
            <a:extLst>
              <a:ext uri="{FF2B5EF4-FFF2-40B4-BE49-F238E27FC236}">
                <a16:creationId xmlns:a16="http://schemas.microsoft.com/office/drawing/2014/main" id="{2848B0A2-8E50-4C4E-BCD6-59CDE793C21D}"/>
              </a:ext>
            </a:extLst>
          </p:cNvPr>
          <p:cNvSpPr>
            <a:spLocks noGrp="1"/>
          </p:cNvSpPr>
          <p:nvPr>
            <p:ph sz="half" idx="1"/>
          </p:nvPr>
        </p:nvSpPr>
        <p:spPr>
          <a:xfrm>
            <a:off x="822960" y="1845734"/>
            <a:ext cx="3703320" cy="2964805"/>
          </a:xfrm>
        </p:spPr>
        <p:txBody>
          <a:bodyPr/>
          <a:lstStyle/>
          <a:p>
            <a:r>
              <a:rPr lang="en-GB" dirty="0">
                <a:solidFill>
                  <a:schemeClr val="tx1"/>
                </a:solidFill>
              </a:rPr>
              <a:t>Sevenfold division of Indian society </a:t>
            </a:r>
            <a:r>
              <a:rPr lang="en-GB" dirty="0" err="1">
                <a:solidFill>
                  <a:schemeClr val="tx1"/>
                </a:solidFill>
              </a:rPr>
              <a:t>Diodorus</a:t>
            </a:r>
            <a:r>
              <a:rPr lang="en-GB" dirty="0">
                <a:solidFill>
                  <a:schemeClr val="tx1"/>
                </a:solidFill>
              </a:rPr>
              <a:t>, Strabo, Arrian:</a:t>
            </a:r>
          </a:p>
          <a:p>
            <a:pPr lvl="1"/>
            <a:r>
              <a:rPr lang="en-GB" dirty="0">
                <a:solidFill>
                  <a:schemeClr val="tx1"/>
                </a:solidFill>
              </a:rPr>
              <a:t>Philosophers</a:t>
            </a:r>
          </a:p>
          <a:p>
            <a:pPr lvl="1"/>
            <a:r>
              <a:rPr lang="en-GB" dirty="0">
                <a:solidFill>
                  <a:schemeClr val="tx1"/>
                </a:solidFill>
              </a:rPr>
              <a:t>Farmers</a:t>
            </a:r>
          </a:p>
          <a:p>
            <a:pPr lvl="1"/>
            <a:r>
              <a:rPr lang="en-GB" dirty="0">
                <a:solidFill>
                  <a:schemeClr val="tx1"/>
                </a:solidFill>
              </a:rPr>
              <a:t>Shepherds</a:t>
            </a:r>
          </a:p>
          <a:p>
            <a:pPr lvl="1"/>
            <a:r>
              <a:rPr lang="en-GB" dirty="0">
                <a:solidFill>
                  <a:schemeClr val="tx1"/>
                </a:solidFill>
              </a:rPr>
              <a:t>Artisans</a:t>
            </a:r>
          </a:p>
          <a:p>
            <a:pPr lvl="1"/>
            <a:r>
              <a:rPr lang="en-GB" dirty="0">
                <a:solidFill>
                  <a:schemeClr val="tx1"/>
                </a:solidFill>
              </a:rPr>
              <a:t>Soldiers</a:t>
            </a:r>
          </a:p>
          <a:p>
            <a:pPr lvl="1"/>
            <a:r>
              <a:rPr lang="en-GB" dirty="0">
                <a:solidFill>
                  <a:schemeClr val="tx1"/>
                </a:solidFill>
              </a:rPr>
              <a:t>Overseers</a:t>
            </a:r>
          </a:p>
          <a:p>
            <a:pPr lvl="1"/>
            <a:r>
              <a:rPr lang="en-GB" dirty="0">
                <a:solidFill>
                  <a:schemeClr val="tx1"/>
                </a:solidFill>
              </a:rPr>
              <a:t>Councillors</a:t>
            </a:r>
          </a:p>
          <a:p>
            <a:endParaRPr lang="en-GB" dirty="0"/>
          </a:p>
        </p:txBody>
      </p:sp>
      <p:sp>
        <p:nvSpPr>
          <p:cNvPr id="4" name="Content Placeholder 3">
            <a:extLst>
              <a:ext uri="{FF2B5EF4-FFF2-40B4-BE49-F238E27FC236}">
                <a16:creationId xmlns:a16="http://schemas.microsoft.com/office/drawing/2014/main" id="{6FE1A800-C14F-478D-9234-3AE7DA7209A1}"/>
              </a:ext>
            </a:extLst>
          </p:cNvPr>
          <p:cNvSpPr>
            <a:spLocks noGrp="1"/>
          </p:cNvSpPr>
          <p:nvPr>
            <p:ph sz="half" idx="2"/>
          </p:nvPr>
        </p:nvSpPr>
        <p:spPr>
          <a:xfrm>
            <a:off x="4663440" y="1845737"/>
            <a:ext cx="3703320" cy="2447968"/>
          </a:xfrm>
        </p:spPr>
        <p:txBody>
          <a:bodyPr/>
          <a:lstStyle/>
          <a:p>
            <a:r>
              <a:rPr lang="en-GB" dirty="0">
                <a:solidFill>
                  <a:schemeClr val="tx1"/>
                </a:solidFill>
              </a:rPr>
              <a:t>Pliny’s division of Indian societies:</a:t>
            </a:r>
          </a:p>
          <a:p>
            <a:pPr lvl="1"/>
            <a:r>
              <a:rPr lang="en-GB" dirty="0">
                <a:solidFill>
                  <a:schemeClr val="tx1"/>
                </a:solidFill>
              </a:rPr>
              <a:t>Cultivators</a:t>
            </a:r>
          </a:p>
          <a:p>
            <a:pPr lvl="1"/>
            <a:r>
              <a:rPr lang="en-GB" dirty="0">
                <a:solidFill>
                  <a:schemeClr val="tx1"/>
                </a:solidFill>
              </a:rPr>
              <a:t>Soldiers</a:t>
            </a:r>
          </a:p>
          <a:p>
            <a:pPr lvl="1"/>
            <a:r>
              <a:rPr lang="en-GB" dirty="0">
                <a:solidFill>
                  <a:schemeClr val="tx1"/>
                </a:solidFill>
              </a:rPr>
              <a:t>Long-distance traders</a:t>
            </a:r>
          </a:p>
          <a:p>
            <a:pPr lvl="1"/>
            <a:r>
              <a:rPr lang="en-GB" dirty="0">
                <a:solidFill>
                  <a:schemeClr val="tx1"/>
                </a:solidFill>
              </a:rPr>
              <a:t>Statesmen</a:t>
            </a:r>
          </a:p>
          <a:p>
            <a:pPr lvl="1"/>
            <a:r>
              <a:rPr lang="en-GB" dirty="0">
                <a:solidFill>
                  <a:schemeClr val="tx1"/>
                </a:solidFill>
              </a:rPr>
              <a:t>Wise men</a:t>
            </a:r>
          </a:p>
          <a:p>
            <a:pPr lvl="1"/>
            <a:r>
              <a:rPr lang="en-GB" dirty="0">
                <a:solidFill>
                  <a:schemeClr val="tx1"/>
                </a:solidFill>
              </a:rPr>
              <a:t>Elephant keepers</a:t>
            </a:r>
          </a:p>
          <a:p>
            <a:endParaRPr lang="en-GB" dirty="0"/>
          </a:p>
        </p:txBody>
      </p:sp>
      <p:sp>
        <p:nvSpPr>
          <p:cNvPr id="5" name="Rectangle 4">
            <a:extLst>
              <a:ext uri="{FF2B5EF4-FFF2-40B4-BE49-F238E27FC236}">
                <a16:creationId xmlns:a16="http://schemas.microsoft.com/office/drawing/2014/main" id="{94D9AE28-7F88-4094-9660-AC519B8A405D}"/>
              </a:ext>
            </a:extLst>
          </p:cNvPr>
          <p:cNvSpPr/>
          <p:nvPr/>
        </p:nvSpPr>
        <p:spPr>
          <a:xfrm>
            <a:off x="132523" y="4924213"/>
            <a:ext cx="2001077" cy="1200329"/>
          </a:xfrm>
          <a:prstGeom prst="rect">
            <a:avLst/>
          </a:prstGeom>
          <a:solidFill>
            <a:srgbClr val="00B0F0"/>
          </a:solidFill>
        </p:spPr>
        <p:txBody>
          <a:bodyPr wrap="square">
            <a:spAutoFit/>
          </a:bodyPr>
          <a:lstStyle/>
          <a:p>
            <a:r>
              <a:rPr lang="en-GB" dirty="0"/>
              <a:t>Image: Purusha, The Cosmic Man, from New York Public Library</a:t>
            </a:r>
          </a:p>
        </p:txBody>
      </p:sp>
      <p:sp>
        <p:nvSpPr>
          <p:cNvPr id="6" name="Content Placeholder 2">
            <a:extLst>
              <a:ext uri="{FF2B5EF4-FFF2-40B4-BE49-F238E27FC236}">
                <a16:creationId xmlns:a16="http://schemas.microsoft.com/office/drawing/2014/main" id="{01FC253B-9549-4182-8967-1F7B5186C783}"/>
              </a:ext>
            </a:extLst>
          </p:cNvPr>
          <p:cNvSpPr txBox="1">
            <a:spLocks/>
          </p:cNvSpPr>
          <p:nvPr/>
        </p:nvSpPr>
        <p:spPr>
          <a:xfrm>
            <a:off x="4240696" y="4293705"/>
            <a:ext cx="4770782" cy="2146852"/>
          </a:xfrm>
          <a:prstGeom prst="rect">
            <a:avLst/>
          </a:prstGeom>
          <a:solidFill>
            <a:srgbClr val="FFC000"/>
          </a:solidFill>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it-IT" dirty="0"/>
              <a:t>Fourfold division eminating from primeval giant Purusa - </a:t>
            </a:r>
            <a:r>
              <a:rPr lang="it-IT" b="1" i="1" dirty="0"/>
              <a:t>Rig Veda </a:t>
            </a:r>
            <a:r>
              <a:rPr lang="it-IT" b="1" dirty="0"/>
              <a:t>10.90.12</a:t>
            </a:r>
            <a:r>
              <a:rPr lang="it-IT" dirty="0"/>
              <a:t>.</a:t>
            </a:r>
          </a:p>
          <a:p>
            <a:pPr marL="0" indent="0">
              <a:buNone/>
            </a:pPr>
            <a:endParaRPr lang="it-IT" sz="200" dirty="0"/>
          </a:p>
          <a:p>
            <a:pPr marL="0" indent="0">
              <a:buNone/>
            </a:pPr>
            <a:r>
              <a:rPr lang="en-GB" dirty="0"/>
              <a:t>“The Egyptians are divided into seven classes: priests, warriors, cowherds, swineherds, merchants, interpreters, and pilots” – </a:t>
            </a:r>
            <a:r>
              <a:rPr lang="en-GB" b="1" dirty="0"/>
              <a:t>Herodotus 2.164.1</a:t>
            </a:r>
            <a:r>
              <a:rPr lang="en-GB" dirty="0"/>
              <a:t>.</a:t>
            </a:r>
          </a:p>
        </p:txBody>
      </p:sp>
      <p:pic>
        <p:nvPicPr>
          <p:cNvPr id="7" name="Picture 6">
            <a:extLst>
              <a:ext uri="{FF2B5EF4-FFF2-40B4-BE49-F238E27FC236}">
                <a16:creationId xmlns:a16="http://schemas.microsoft.com/office/drawing/2014/main" id="{39D33768-727A-4D17-87C6-AB32DACDAB42}"/>
              </a:ext>
            </a:extLst>
          </p:cNvPr>
          <p:cNvPicPr>
            <a:picLocks noChangeAspect="1"/>
          </p:cNvPicPr>
          <p:nvPr/>
        </p:nvPicPr>
        <p:blipFill>
          <a:blip r:embed="rId2"/>
          <a:stretch>
            <a:fillRect/>
          </a:stretch>
        </p:blipFill>
        <p:spPr>
          <a:xfrm>
            <a:off x="2351668" y="4426225"/>
            <a:ext cx="1751868" cy="2287801"/>
          </a:xfrm>
          <a:prstGeom prst="rect">
            <a:avLst/>
          </a:prstGeom>
        </p:spPr>
      </p:pic>
    </p:spTree>
    <p:extLst>
      <p:ext uri="{BB962C8B-B14F-4D97-AF65-F5344CB8AC3E}">
        <p14:creationId xmlns:p14="http://schemas.microsoft.com/office/powerpoint/2010/main" val="219076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DED02-96B3-419F-A233-986395BD74C0}"/>
              </a:ext>
            </a:extLst>
          </p:cNvPr>
          <p:cNvSpPr>
            <a:spLocks noGrp="1"/>
          </p:cNvSpPr>
          <p:nvPr>
            <p:ph type="title"/>
          </p:nvPr>
        </p:nvSpPr>
        <p:spPr/>
        <p:txBody>
          <a:bodyPr/>
          <a:lstStyle/>
          <a:p>
            <a:r>
              <a:rPr lang="en-GB" b="1" dirty="0">
                <a:solidFill>
                  <a:schemeClr val="tx1"/>
                </a:solidFill>
              </a:rPr>
              <a:t>Social customs – slavery </a:t>
            </a:r>
          </a:p>
        </p:txBody>
      </p:sp>
      <p:sp>
        <p:nvSpPr>
          <p:cNvPr id="3" name="Content Placeholder 2">
            <a:extLst>
              <a:ext uri="{FF2B5EF4-FFF2-40B4-BE49-F238E27FC236}">
                <a16:creationId xmlns:a16="http://schemas.microsoft.com/office/drawing/2014/main" id="{84898668-5A31-4DF3-A7AC-280E40AAB21F}"/>
              </a:ext>
            </a:extLst>
          </p:cNvPr>
          <p:cNvSpPr>
            <a:spLocks noGrp="1"/>
          </p:cNvSpPr>
          <p:nvPr>
            <p:ph idx="1"/>
          </p:nvPr>
        </p:nvSpPr>
        <p:spPr>
          <a:xfrm>
            <a:off x="822959" y="1845733"/>
            <a:ext cx="7543801" cy="4594823"/>
          </a:xfrm>
        </p:spPr>
        <p:txBody>
          <a:bodyPr>
            <a:normAutofit lnSpcReduction="10000"/>
          </a:bodyPr>
          <a:lstStyle/>
          <a:p>
            <a:r>
              <a:rPr lang="en-GB" sz="2800" dirty="0">
                <a:solidFill>
                  <a:schemeClr val="tx1"/>
                </a:solidFill>
              </a:rPr>
              <a:t>“As for the customs of the Indians which are peculiar to them… </a:t>
            </a:r>
            <a:r>
              <a:rPr lang="en-GB" sz="2800" b="1" dirty="0">
                <a:solidFill>
                  <a:schemeClr val="tx1"/>
                </a:solidFill>
              </a:rPr>
              <a:t>the law has ordained that under no circumstances shall anyone among them be a slave</a:t>
            </a:r>
            <a:r>
              <a:rPr lang="en-GB" sz="2800" dirty="0">
                <a:solidFill>
                  <a:schemeClr val="tx1"/>
                </a:solidFill>
              </a:rPr>
              <a:t>, but that all shall be free and respect the principle of equality in all persons. For those, they think, who have learned neither to domineer over others nor to subject themselves to others will enjoy a manner of life best suited to all circumstances; since </a:t>
            </a:r>
            <a:r>
              <a:rPr lang="en-GB" sz="2800" b="1" dirty="0">
                <a:solidFill>
                  <a:schemeClr val="tx1"/>
                </a:solidFill>
              </a:rPr>
              <a:t>it is silly to make laws on the basis of equality for all persons, and yet to establish inequalities in social intercourse</a:t>
            </a:r>
            <a:r>
              <a:rPr lang="en-GB" sz="2800" dirty="0">
                <a:solidFill>
                  <a:schemeClr val="tx1"/>
                </a:solidFill>
              </a:rPr>
              <a:t>.” – </a:t>
            </a:r>
            <a:r>
              <a:rPr lang="en-GB" sz="2800" b="1" dirty="0" err="1">
                <a:solidFill>
                  <a:schemeClr val="tx1"/>
                </a:solidFill>
              </a:rPr>
              <a:t>Diodorus</a:t>
            </a:r>
            <a:r>
              <a:rPr lang="en-GB" sz="2800" b="1" dirty="0">
                <a:solidFill>
                  <a:schemeClr val="tx1"/>
                </a:solidFill>
              </a:rPr>
              <a:t> Siculus 2.39.5</a:t>
            </a:r>
            <a:r>
              <a:rPr lang="en-GB" sz="2800" dirty="0">
                <a:solidFill>
                  <a:schemeClr val="tx1"/>
                </a:solidFill>
              </a:rPr>
              <a:t>.</a:t>
            </a:r>
          </a:p>
          <a:p>
            <a:endParaRPr lang="en-GB" dirty="0"/>
          </a:p>
        </p:txBody>
      </p:sp>
    </p:spTree>
    <p:extLst>
      <p:ext uri="{BB962C8B-B14F-4D97-AF65-F5344CB8AC3E}">
        <p14:creationId xmlns:p14="http://schemas.microsoft.com/office/powerpoint/2010/main" val="205872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28C04-A361-47ED-85ED-05175C097CFC}"/>
              </a:ext>
            </a:extLst>
          </p:cNvPr>
          <p:cNvSpPr>
            <a:spLocks noGrp="1"/>
          </p:cNvSpPr>
          <p:nvPr>
            <p:ph type="title"/>
          </p:nvPr>
        </p:nvSpPr>
        <p:spPr/>
        <p:txBody>
          <a:bodyPr/>
          <a:lstStyle/>
          <a:p>
            <a:r>
              <a:rPr lang="en-GB" b="1" dirty="0">
                <a:solidFill>
                  <a:schemeClr val="tx1"/>
                </a:solidFill>
              </a:rPr>
              <a:t>The Natural Context</a:t>
            </a:r>
          </a:p>
        </p:txBody>
      </p:sp>
      <p:sp>
        <p:nvSpPr>
          <p:cNvPr id="3" name="Content Placeholder 2">
            <a:extLst>
              <a:ext uri="{FF2B5EF4-FFF2-40B4-BE49-F238E27FC236}">
                <a16:creationId xmlns:a16="http://schemas.microsoft.com/office/drawing/2014/main" id="{EE52C4E2-FD71-45AB-B1B0-072B445D9251}"/>
              </a:ext>
            </a:extLst>
          </p:cNvPr>
          <p:cNvSpPr>
            <a:spLocks noGrp="1"/>
          </p:cNvSpPr>
          <p:nvPr>
            <p:ph idx="1"/>
          </p:nvPr>
        </p:nvSpPr>
        <p:spPr>
          <a:xfrm>
            <a:off x="530087" y="1845733"/>
            <a:ext cx="8295861" cy="4488805"/>
          </a:xfrm>
        </p:spPr>
        <p:txBody>
          <a:bodyPr>
            <a:normAutofit/>
          </a:bodyPr>
          <a:lstStyle/>
          <a:p>
            <a:pPr>
              <a:buFont typeface="Arial" panose="020B0604020202020204" pitchFamily="34" charset="0"/>
              <a:buChar char="•"/>
            </a:pPr>
            <a:r>
              <a:rPr lang="en-GB" dirty="0">
                <a:solidFill>
                  <a:schemeClr val="tx1"/>
                </a:solidFill>
              </a:rPr>
              <a:t> Bizarre and sometimes frightening animals (cf. Alexander’s army and snakes) and natural features, coexisting alongside descriptions of well-ordered Indian societies. </a:t>
            </a:r>
          </a:p>
          <a:p>
            <a:pPr marL="0" indent="0">
              <a:buNone/>
            </a:pPr>
            <a:endParaRPr lang="en-GB" sz="800" dirty="0">
              <a:solidFill>
                <a:schemeClr val="tx1"/>
              </a:solidFill>
            </a:endParaRPr>
          </a:p>
          <a:p>
            <a:pPr marL="0" indent="0">
              <a:buNone/>
            </a:pPr>
            <a:r>
              <a:rPr lang="en-GB" dirty="0">
                <a:solidFill>
                  <a:schemeClr val="tx1"/>
                </a:solidFill>
              </a:rPr>
              <a:t>“And there was also danger from the snakes; for herbs grew on the sand-hills, and beneath these herbs the snakes had crept unnoticed; and they killed every person they struck. It was said that among the </a:t>
            </a:r>
            <a:r>
              <a:rPr lang="en-GB" dirty="0" err="1">
                <a:solidFill>
                  <a:schemeClr val="tx1"/>
                </a:solidFill>
              </a:rPr>
              <a:t>Oreitae</a:t>
            </a:r>
            <a:r>
              <a:rPr lang="en-GB" dirty="0">
                <a:solidFill>
                  <a:schemeClr val="tx1"/>
                </a:solidFill>
              </a:rPr>
              <a:t> the arrows, which were made of wood and hardened in fire, were besmeared with deadly poisons…” </a:t>
            </a:r>
            <a:r>
              <a:rPr lang="en-GB" b="1" dirty="0">
                <a:solidFill>
                  <a:schemeClr val="tx1"/>
                </a:solidFill>
              </a:rPr>
              <a:t>Strabo 15.2.7</a:t>
            </a:r>
            <a:r>
              <a:rPr lang="en-GB" dirty="0">
                <a:solidFill>
                  <a:schemeClr val="tx1"/>
                </a:solidFill>
              </a:rPr>
              <a:t>.</a:t>
            </a:r>
          </a:p>
          <a:p>
            <a:pPr marL="0" indent="0">
              <a:buNone/>
            </a:pPr>
            <a:endParaRPr lang="en-GB" sz="800" dirty="0">
              <a:solidFill>
                <a:schemeClr val="tx1"/>
              </a:solidFill>
            </a:endParaRPr>
          </a:p>
          <a:p>
            <a:pPr marL="0" indent="0">
              <a:buNone/>
            </a:pPr>
            <a:r>
              <a:rPr lang="en-GB" dirty="0">
                <a:solidFill>
                  <a:schemeClr val="tx1"/>
                </a:solidFill>
              </a:rPr>
              <a:t>“…towards the east of the tribe of the </a:t>
            </a:r>
            <a:r>
              <a:rPr lang="en-GB" dirty="0" err="1">
                <a:solidFill>
                  <a:schemeClr val="tx1"/>
                </a:solidFill>
              </a:rPr>
              <a:t>Gandaridae</a:t>
            </a:r>
            <a:r>
              <a:rPr lang="en-GB" dirty="0">
                <a:solidFill>
                  <a:schemeClr val="tx1"/>
                </a:solidFill>
              </a:rPr>
              <a:t>, which possesses the greatest number of elephants and the largest in size. Consequently no foreign king has ever subdued this country, all alien nations being fearful of both the multitude and the strength of the beasts… </a:t>
            </a:r>
            <a:r>
              <a:rPr lang="en-GB" b="1" dirty="0" err="1">
                <a:solidFill>
                  <a:schemeClr val="tx1"/>
                </a:solidFill>
              </a:rPr>
              <a:t>Diodorus</a:t>
            </a:r>
            <a:r>
              <a:rPr lang="en-GB" b="1" dirty="0">
                <a:solidFill>
                  <a:schemeClr val="tx1"/>
                </a:solidFill>
              </a:rPr>
              <a:t> Siculus 2.37.2-3</a:t>
            </a:r>
            <a:r>
              <a:rPr lang="en-GB" dirty="0">
                <a:solidFill>
                  <a:schemeClr val="tx1"/>
                </a:solidFill>
              </a:rPr>
              <a:t>.</a:t>
            </a:r>
          </a:p>
          <a:p>
            <a:endParaRPr lang="en-GB" dirty="0"/>
          </a:p>
        </p:txBody>
      </p:sp>
    </p:spTree>
    <p:extLst>
      <p:ext uri="{BB962C8B-B14F-4D97-AF65-F5344CB8AC3E}">
        <p14:creationId xmlns:p14="http://schemas.microsoft.com/office/powerpoint/2010/main" val="2117095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2A844-C9EB-4F58-9020-35AF029E61A0}"/>
              </a:ext>
            </a:extLst>
          </p:cNvPr>
          <p:cNvSpPr>
            <a:spLocks noGrp="1"/>
          </p:cNvSpPr>
          <p:nvPr>
            <p:ph type="title"/>
          </p:nvPr>
        </p:nvSpPr>
        <p:spPr/>
        <p:txBody>
          <a:bodyPr/>
          <a:lstStyle/>
          <a:p>
            <a:r>
              <a:rPr lang="en-GB" b="1" dirty="0">
                <a:solidFill>
                  <a:schemeClr val="tx1"/>
                </a:solidFill>
              </a:rPr>
              <a:t>Identifying India in the visual cannon</a:t>
            </a:r>
          </a:p>
        </p:txBody>
      </p:sp>
      <p:sp>
        <p:nvSpPr>
          <p:cNvPr id="3" name="Content Placeholder 2">
            <a:extLst>
              <a:ext uri="{FF2B5EF4-FFF2-40B4-BE49-F238E27FC236}">
                <a16:creationId xmlns:a16="http://schemas.microsoft.com/office/drawing/2014/main" id="{00086F69-EB15-475F-AE0F-442FCFA004BB}"/>
              </a:ext>
            </a:extLst>
          </p:cNvPr>
          <p:cNvSpPr>
            <a:spLocks noGrp="1"/>
          </p:cNvSpPr>
          <p:nvPr>
            <p:ph idx="1"/>
          </p:nvPr>
        </p:nvSpPr>
        <p:spPr>
          <a:xfrm>
            <a:off x="477078" y="1845734"/>
            <a:ext cx="8362121" cy="4422544"/>
          </a:xfrm>
        </p:spPr>
        <p:txBody>
          <a:bodyPr>
            <a:normAutofit lnSpcReduction="10000"/>
          </a:bodyPr>
          <a:lstStyle/>
          <a:p>
            <a:pPr>
              <a:buFont typeface="Arial" panose="020B0604020202020204" pitchFamily="34" charset="0"/>
              <a:buChar char="•"/>
            </a:pPr>
            <a:r>
              <a:rPr lang="en-GB" dirty="0">
                <a:solidFill>
                  <a:schemeClr val="tx1"/>
                </a:solidFill>
              </a:rPr>
              <a:t> </a:t>
            </a:r>
            <a:r>
              <a:rPr lang="en-GB" sz="2800" dirty="0">
                <a:solidFill>
                  <a:schemeClr val="tx1"/>
                </a:solidFill>
              </a:rPr>
              <a:t>Limited scholarly study – few images in the </a:t>
            </a:r>
            <a:r>
              <a:rPr lang="en-GB" sz="2800" i="1" dirty="0">
                <a:solidFill>
                  <a:schemeClr val="tx1"/>
                </a:solidFill>
              </a:rPr>
              <a:t>Lexicon </a:t>
            </a:r>
            <a:r>
              <a:rPr lang="en-GB" sz="2800" i="1" dirty="0" err="1">
                <a:solidFill>
                  <a:schemeClr val="tx1"/>
                </a:solidFill>
              </a:rPr>
              <a:t>Iconographicum</a:t>
            </a:r>
            <a:r>
              <a:rPr lang="en-GB" sz="2800" i="1" dirty="0">
                <a:solidFill>
                  <a:schemeClr val="tx1"/>
                </a:solidFill>
              </a:rPr>
              <a:t> </a:t>
            </a:r>
            <a:r>
              <a:rPr lang="en-GB" sz="2800" i="1" dirty="0" err="1">
                <a:solidFill>
                  <a:schemeClr val="tx1"/>
                </a:solidFill>
              </a:rPr>
              <a:t>Mythologiae</a:t>
            </a:r>
            <a:r>
              <a:rPr lang="en-GB" sz="2800" i="1" dirty="0">
                <a:solidFill>
                  <a:schemeClr val="tx1"/>
                </a:solidFill>
              </a:rPr>
              <a:t> </a:t>
            </a:r>
            <a:r>
              <a:rPr lang="en-GB" sz="2800" i="1" dirty="0" err="1">
                <a:solidFill>
                  <a:schemeClr val="tx1"/>
                </a:solidFill>
              </a:rPr>
              <a:t>Classicae</a:t>
            </a:r>
            <a:r>
              <a:rPr lang="en-GB" sz="2800" dirty="0">
                <a:solidFill>
                  <a:schemeClr val="tx1"/>
                </a:solidFill>
              </a:rPr>
              <a:t>.</a:t>
            </a:r>
          </a:p>
          <a:p>
            <a:endParaRPr lang="en-GB" sz="300" i="1" dirty="0">
              <a:solidFill>
                <a:schemeClr val="tx1"/>
              </a:solidFill>
            </a:endParaRPr>
          </a:p>
          <a:p>
            <a:pPr>
              <a:buFont typeface="Arial" panose="020B0604020202020204" pitchFamily="34" charset="0"/>
              <a:buChar char="•"/>
            </a:pPr>
            <a:r>
              <a:rPr lang="en-GB" sz="2800" dirty="0">
                <a:solidFill>
                  <a:schemeClr val="tx1"/>
                </a:solidFill>
              </a:rPr>
              <a:t> Many of the representations rather late in date.</a:t>
            </a:r>
          </a:p>
          <a:p>
            <a:endParaRPr lang="en-GB" sz="300" dirty="0">
              <a:solidFill>
                <a:schemeClr val="tx1"/>
              </a:solidFill>
            </a:endParaRPr>
          </a:p>
          <a:p>
            <a:pPr>
              <a:buFont typeface="Arial" panose="020B0604020202020204" pitchFamily="34" charset="0"/>
              <a:buChar char="•"/>
            </a:pPr>
            <a:r>
              <a:rPr lang="en-GB" sz="2800" dirty="0">
                <a:solidFill>
                  <a:schemeClr val="tx1"/>
                </a:solidFill>
              </a:rPr>
              <a:t> By what criteria are were identifying an artefact as unambiguously representing India? </a:t>
            </a:r>
          </a:p>
          <a:p>
            <a:endParaRPr lang="en-GB" sz="300" dirty="0">
              <a:solidFill>
                <a:schemeClr val="tx1"/>
              </a:solidFill>
            </a:endParaRPr>
          </a:p>
          <a:p>
            <a:pPr>
              <a:buFont typeface="Arial" panose="020B0604020202020204" pitchFamily="34" charset="0"/>
              <a:buChar char="•"/>
            </a:pPr>
            <a:r>
              <a:rPr lang="en-GB" sz="2800" dirty="0">
                <a:solidFill>
                  <a:schemeClr val="tx1"/>
                </a:solidFill>
              </a:rPr>
              <a:t> To what extent can we know if Graeco-Roman representations were responding to traditions already existing in India, how do we deal with the issue of cultural influence?</a:t>
            </a:r>
          </a:p>
          <a:p>
            <a:endParaRPr lang="en-GB" dirty="0"/>
          </a:p>
        </p:txBody>
      </p:sp>
    </p:spTree>
    <p:extLst>
      <p:ext uri="{BB962C8B-B14F-4D97-AF65-F5344CB8AC3E}">
        <p14:creationId xmlns:p14="http://schemas.microsoft.com/office/powerpoint/2010/main" val="2812303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70CB2-7476-434A-97B5-E5347A47CB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9399D9-B459-43B9-A1F9-26B4D930F451}"/>
              </a:ext>
            </a:extLst>
          </p:cNvPr>
          <p:cNvSpPr>
            <a:spLocks noGrp="1"/>
          </p:cNvSpPr>
          <p:nvPr>
            <p:ph idx="1"/>
          </p:nvPr>
        </p:nvSpPr>
        <p:spPr/>
        <p:txBody>
          <a:bodyPr/>
          <a:lstStyle/>
          <a:p>
            <a:endParaRPr lang="en-GB"/>
          </a:p>
        </p:txBody>
      </p:sp>
      <p:sp>
        <p:nvSpPr>
          <p:cNvPr id="4" name="Content Placeholder 5">
            <a:extLst>
              <a:ext uri="{FF2B5EF4-FFF2-40B4-BE49-F238E27FC236}">
                <a16:creationId xmlns:a16="http://schemas.microsoft.com/office/drawing/2014/main" id="{8B321B1C-5F43-4F67-83B6-C6003D61C492}"/>
              </a:ext>
            </a:extLst>
          </p:cNvPr>
          <p:cNvSpPr txBox="1">
            <a:spLocks/>
          </p:cNvSpPr>
          <p:nvPr/>
        </p:nvSpPr>
        <p:spPr>
          <a:xfrm>
            <a:off x="0" y="0"/>
            <a:ext cx="9144000" cy="6858000"/>
          </a:xfrm>
          <a:prstGeom prst="rect">
            <a:avLst/>
          </a:prstGeom>
          <a:solidFill>
            <a:srgbClr val="99FFCC"/>
          </a:solidFill>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800" b="1" dirty="0"/>
              <a:t>Were representations more common on painted wooden panel (a common medium for artistic representation, but one which tends not to survive)?</a:t>
            </a:r>
          </a:p>
          <a:p>
            <a:pPr marL="137160" indent="0">
              <a:buFont typeface="Wingdings 2"/>
              <a:buNone/>
            </a:pPr>
            <a:endParaRPr lang="en-GB" sz="100" b="1" dirty="0"/>
          </a:p>
          <a:p>
            <a:pPr marL="137160" indent="0">
              <a:buFont typeface="Wingdings 2"/>
              <a:buNone/>
            </a:pPr>
            <a:r>
              <a:rPr lang="en-GB" sz="2800" dirty="0"/>
              <a:t>[Description of certain peoples in East Africa] “The </a:t>
            </a:r>
            <a:r>
              <a:rPr lang="en-GB" sz="2800" dirty="0" err="1"/>
              <a:t>Satyri</a:t>
            </a:r>
            <a:r>
              <a:rPr lang="en-GB" sz="2800" dirty="0"/>
              <a:t> (called this because of their supposed similar look to Satyrs), beyond their figure, have nothing in common with the manners of the human race, and the form of the </a:t>
            </a:r>
            <a:r>
              <a:rPr lang="en-GB" sz="2800" dirty="0" err="1"/>
              <a:t>Aegipani</a:t>
            </a:r>
            <a:r>
              <a:rPr lang="en-GB" sz="2800" dirty="0"/>
              <a:t> is such </a:t>
            </a:r>
            <a:r>
              <a:rPr lang="en-GB" sz="2800" b="1" dirty="0"/>
              <a:t>as is commonly represented in paintings</a:t>
            </a:r>
            <a:r>
              <a:rPr lang="en-GB" sz="2800" dirty="0"/>
              <a:t>.” – Pliny Natural History 5.8.46.</a:t>
            </a:r>
          </a:p>
          <a:p>
            <a:pPr marL="137160" indent="0">
              <a:buFont typeface="Wingdings 2"/>
              <a:buNone/>
            </a:pPr>
            <a:endParaRPr lang="en-GB" sz="100" dirty="0"/>
          </a:p>
          <a:p>
            <a:pPr marL="137160" indent="0">
              <a:buFont typeface="Wingdings 2"/>
              <a:buNone/>
            </a:pPr>
            <a:r>
              <a:rPr lang="en-GB" sz="2800" dirty="0"/>
              <a:t>“It is also asked whether we are to believe that certain monstrous races of men, spoken of in secular history, have sprung from Noah's sons… Others are said to have no head, and their eyes in their shoulders; and other human or quasi-human races are depicted in mosaic in the harbour esplanade of Carthage…” – </a:t>
            </a:r>
            <a:r>
              <a:rPr lang="en-GB" sz="2800" b="1" dirty="0"/>
              <a:t>Augustine </a:t>
            </a:r>
            <a:r>
              <a:rPr lang="en-GB" sz="2800" b="1" i="1" dirty="0"/>
              <a:t>City of God</a:t>
            </a:r>
            <a:r>
              <a:rPr lang="en-GB" sz="2800" b="1" dirty="0"/>
              <a:t> 16.8</a:t>
            </a:r>
            <a:r>
              <a:rPr lang="en-GB" sz="2800" dirty="0"/>
              <a:t>.</a:t>
            </a:r>
          </a:p>
        </p:txBody>
      </p:sp>
    </p:spTree>
    <p:extLst>
      <p:ext uri="{BB962C8B-B14F-4D97-AF65-F5344CB8AC3E}">
        <p14:creationId xmlns:p14="http://schemas.microsoft.com/office/powerpoint/2010/main" val="2633892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FE69-A88B-4D87-9A16-E18D21E28529}"/>
              </a:ext>
            </a:extLst>
          </p:cNvPr>
          <p:cNvSpPr>
            <a:spLocks noGrp="1"/>
          </p:cNvSpPr>
          <p:nvPr>
            <p:ph type="title"/>
          </p:nvPr>
        </p:nvSpPr>
        <p:spPr/>
        <p:txBody>
          <a:bodyPr/>
          <a:lstStyle/>
          <a:p>
            <a:r>
              <a:rPr lang="en-GB" b="1" dirty="0">
                <a:solidFill>
                  <a:schemeClr val="tx1"/>
                </a:solidFill>
              </a:rPr>
              <a:t>Bacchus and India</a:t>
            </a:r>
            <a:endParaRPr lang="en-GB" dirty="0">
              <a:solidFill>
                <a:schemeClr val="tx1"/>
              </a:solidFill>
            </a:endParaRPr>
          </a:p>
        </p:txBody>
      </p:sp>
      <p:sp>
        <p:nvSpPr>
          <p:cNvPr id="3" name="Content Placeholder 2">
            <a:extLst>
              <a:ext uri="{FF2B5EF4-FFF2-40B4-BE49-F238E27FC236}">
                <a16:creationId xmlns:a16="http://schemas.microsoft.com/office/drawing/2014/main" id="{F70B401F-E199-4CA4-8690-C0EED3EFE416}"/>
              </a:ext>
            </a:extLst>
          </p:cNvPr>
          <p:cNvSpPr>
            <a:spLocks noGrp="1"/>
          </p:cNvSpPr>
          <p:nvPr>
            <p:ph idx="1"/>
          </p:nvPr>
        </p:nvSpPr>
        <p:spPr/>
        <p:txBody>
          <a:bodyPr/>
          <a:lstStyle/>
          <a:p>
            <a:pPr>
              <a:buFont typeface="Arial" panose="020B0604020202020204" pitchFamily="34" charset="0"/>
              <a:buChar char="•"/>
            </a:pPr>
            <a:r>
              <a:rPr lang="en-GB" dirty="0">
                <a:solidFill>
                  <a:schemeClr val="tx1"/>
                </a:solidFill>
              </a:rPr>
              <a:t> Bacchus popular on Antonine and </a:t>
            </a:r>
            <a:r>
              <a:rPr lang="en-GB" dirty="0" err="1">
                <a:solidFill>
                  <a:schemeClr val="tx1"/>
                </a:solidFill>
              </a:rPr>
              <a:t>Severan</a:t>
            </a:r>
            <a:r>
              <a:rPr lang="en-GB" dirty="0">
                <a:solidFill>
                  <a:schemeClr val="tx1"/>
                </a:solidFill>
              </a:rPr>
              <a:t> period sarcophagi – theme of conquest of India.</a:t>
            </a:r>
          </a:p>
          <a:p>
            <a:endParaRPr lang="en-GB" sz="100" dirty="0">
              <a:solidFill>
                <a:schemeClr val="tx1"/>
              </a:solidFill>
            </a:endParaRPr>
          </a:p>
          <a:p>
            <a:pPr>
              <a:buFont typeface="Arial" panose="020B0604020202020204" pitchFamily="34" charset="0"/>
              <a:buChar char="•"/>
            </a:pPr>
            <a:r>
              <a:rPr lang="en-GB" dirty="0">
                <a:solidFill>
                  <a:schemeClr val="tx1"/>
                </a:solidFill>
              </a:rPr>
              <a:t> Theme of Bacchus’ triumph distinctive to Roman period.</a:t>
            </a:r>
          </a:p>
          <a:p>
            <a:endParaRPr lang="en-GB" dirty="0"/>
          </a:p>
        </p:txBody>
      </p:sp>
      <p:pic>
        <p:nvPicPr>
          <p:cNvPr id="4" name="Picture 2">
            <a:extLst>
              <a:ext uri="{FF2B5EF4-FFF2-40B4-BE49-F238E27FC236}">
                <a16:creationId xmlns:a16="http://schemas.microsoft.com/office/drawing/2014/main" id="{EB59138D-CEC0-417E-A33D-EE15100D93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603" b="15555"/>
          <a:stretch/>
        </p:blipFill>
        <p:spPr bwMode="auto">
          <a:xfrm>
            <a:off x="323528" y="3212976"/>
            <a:ext cx="8568952"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a:extLst>
              <a:ext uri="{FF2B5EF4-FFF2-40B4-BE49-F238E27FC236}">
                <a16:creationId xmlns:a16="http://schemas.microsoft.com/office/drawing/2014/main" id="{9FC8D304-5A49-4444-9BCB-479E74821DCF}"/>
              </a:ext>
            </a:extLst>
          </p:cNvPr>
          <p:cNvSpPr txBox="1">
            <a:spLocks/>
          </p:cNvSpPr>
          <p:nvPr/>
        </p:nvSpPr>
        <p:spPr>
          <a:xfrm>
            <a:off x="1297359" y="6453336"/>
            <a:ext cx="6341692" cy="404664"/>
          </a:xfrm>
          <a:prstGeom prst="rect">
            <a:avLst/>
          </a:prstGeom>
          <a:solidFill>
            <a:schemeClr val="bg1">
              <a:lumMod val="95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800" dirty="0"/>
              <a:t>Triumph of Bacchus, Walters Gallery, Baltimore</a:t>
            </a:r>
          </a:p>
        </p:txBody>
      </p:sp>
    </p:spTree>
    <p:extLst>
      <p:ext uri="{BB962C8B-B14F-4D97-AF65-F5344CB8AC3E}">
        <p14:creationId xmlns:p14="http://schemas.microsoft.com/office/powerpoint/2010/main" val="481204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49D71-5746-41EC-87BC-CFF045E90DBD}"/>
              </a:ext>
            </a:extLst>
          </p:cNvPr>
          <p:cNvSpPr>
            <a:spLocks noGrp="1"/>
          </p:cNvSpPr>
          <p:nvPr>
            <p:ph type="title"/>
          </p:nvPr>
        </p:nvSpPr>
        <p:spPr/>
        <p:txBody>
          <a:bodyPr/>
          <a:lstStyle/>
          <a:p>
            <a:r>
              <a:rPr lang="en-GB" b="1" dirty="0">
                <a:solidFill>
                  <a:schemeClr val="tx1"/>
                </a:solidFill>
              </a:rPr>
              <a:t>The Personification of India</a:t>
            </a:r>
            <a:endParaRPr lang="en-GB" dirty="0">
              <a:solidFill>
                <a:schemeClr val="tx1"/>
              </a:solidFill>
            </a:endParaRPr>
          </a:p>
        </p:txBody>
      </p:sp>
      <p:pic>
        <p:nvPicPr>
          <p:cNvPr id="4" name="Picture 2">
            <a:extLst>
              <a:ext uri="{FF2B5EF4-FFF2-40B4-BE49-F238E27FC236}">
                <a16:creationId xmlns:a16="http://schemas.microsoft.com/office/drawing/2014/main" id="{B2C3BACE-E043-43D4-BD12-45B0150FFF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807" y="1867578"/>
            <a:ext cx="6838386" cy="4312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a:extLst>
              <a:ext uri="{FF2B5EF4-FFF2-40B4-BE49-F238E27FC236}">
                <a16:creationId xmlns:a16="http://schemas.microsoft.com/office/drawing/2014/main" id="{9C99E35B-B699-4E18-9311-5256D2DF79BF}"/>
              </a:ext>
            </a:extLst>
          </p:cNvPr>
          <p:cNvSpPr txBox="1">
            <a:spLocks/>
          </p:cNvSpPr>
          <p:nvPr/>
        </p:nvSpPr>
        <p:spPr>
          <a:xfrm>
            <a:off x="897100" y="6385637"/>
            <a:ext cx="7469660" cy="366946"/>
          </a:xfrm>
          <a:prstGeom prst="rect">
            <a:avLst/>
          </a:prstGeom>
          <a:solidFill>
            <a:schemeClr val="bg1">
              <a:lumMod val="95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GB" sz="1800" b="1" dirty="0"/>
              <a:t>Apse of the Great Hunt mosaic, Piazza </a:t>
            </a:r>
            <a:r>
              <a:rPr lang="en-GB" sz="1800" b="1" dirty="0" err="1"/>
              <a:t>Armerina</a:t>
            </a:r>
            <a:r>
              <a:rPr lang="en-GB" sz="1800" b="1" dirty="0"/>
              <a:t>, Sicily, fourth century AD</a:t>
            </a:r>
          </a:p>
        </p:txBody>
      </p:sp>
    </p:spTree>
    <p:extLst>
      <p:ext uri="{BB962C8B-B14F-4D97-AF65-F5344CB8AC3E}">
        <p14:creationId xmlns:p14="http://schemas.microsoft.com/office/powerpoint/2010/main" val="1984349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13252-7576-4F36-A2E6-7A2BD2DA2684}"/>
              </a:ext>
            </a:extLst>
          </p:cNvPr>
          <p:cNvSpPr>
            <a:spLocks noGrp="1"/>
          </p:cNvSpPr>
          <p:nvPr>
            <p:ph type="title"/>
          </p:nvPr>
        </p:nvSpPr>
        <p:spPr/>
        <p:txBody>
          <a:bodyPr/>
          <a:lstStyle/>
          <a:p>
            <a:r>
              <a:rPr lang="en-GB" b="1" dirty="0">
                <a:solidFill>
                  <a:schemeClr val="tx1"/>
                </a:solidFill>
              </a:rPr>
              <a:t>Personification of Africa</a:t>
            </a:r>
            <a:endParaRPr lang="en-GB" dirty="0">
              <a:solidFill>
                <a:schemeClr val="tx1"/>
              </a:solidFill>
            </a:endParaRPr>
          </a:p>
        </p:txBody>
      </p:sp>
      <p:pic>
        <p:nvPicPr>
          <p:cNvPr id="4" name="Content Placeholder 3">
            <a:extLst>
              <a:ext uri="{FF2B5EF4-FFF2-40B4-BE49-F238E27FC236}">
                <a16:creationId xmlns:a16="http://schemas.microsoft.com/office/drawing/2014/main" id="{2231C005-07A4-4933-B8BA-F0186FFD5977}"/>
              </a:ext>
            </a:extLst>
          </p:cNvPr>
          <p:cNvPicPr>
            <a:picLocks noChangeAspect="1"/>
          </p:cNvPicPr>
          <p:nvPr/>
        </p:nvPicPr>
        <p:blipFill>
          <a:blip r:embed="rId2"/>
          <a:stretch>
            <a:fillRect/>
          </a:stretch>
        </p:blipFill>
        <p:spPr>
          <a:xfrm>
            <a:off x="4186259" y="1845734"/>
            <a:ext cx="4607924" cy="4437334"/>
          </a:xfrm>
          <a:prstGeom prst="rect">
            <a:avLst/>
          </a:prstGeom>
        </p:spPr>
      </p:pic>
      <p:sp>
        <p:nvSpPr>
          <p:cNvPr id="5" name="Content Placeholder 2">
            <a:extLst>
              <a:ext uri="{FF2B5EF4-FFF2-40B4-BE49-F238E27FC236}">
                <a16:creationId xmlns:a16="http://schemas.microsoft.com/office/drawing/2014/main" id="{F29AF76D-B773-4CDB-AD6B-389A40D6EE4B}"/>
              </a:ext>
            </a:extLst>
          </p:cNvPr>
          <p:cNvSpPr txBox="1">
            <a:spLocks/>
          </p:cNvSpPr>
          <p:nvPr/>
        </p:nvSpPr>
        <p:spPr>
          <a:xfrm>
            <a:off x="4211960" y="6445326"/>
            <a:ext cx="4536504" cy="313858"/>
          </a:xfrm>
          <a:prstGeom prst="rect">
            <a:avLst/>
          </a:prstGeom>
          <a:solidFill>
            <a:schemeClr val="bg1">
              <a:lumMod val="95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400" b="1" dirty="0"/>
              <a:t>Dido and Africa - House of </a:t>
            </a:r>
            <a:r>
              <a:rPr lang="en-GB" sz="1400" b="1" dirty="0" err="1"/>
              <a:t>Meleager</a:t>
            </a:r>
            <a:r>
              <a:rPr lang="en-GB" sz="1400" b="1" dirty="0"/>
              <a:t> in Pompeii, 1</a:t>
            </a:r>
            <a:r>
              <a:rPr lang="en-GB" sz="1400" b="1" baseline="30000" dirty="0"/>
              <a:t>st</a:t>
            </a:r>
            <a:r>
              <a:rPr lang="en-GB" sz="1400" b="1" dirty="0"/>
              <a:t> C AD </a:t>
            </a:r>
          </a:p>
        </p:txBody>
      </p:sp>
      <p:pic>
        <p:nvPicPr>
          <p:cNvPr id="6" name="Picture 5">
            <a:extLst>
              <a:ext uri="{FF2B5EF4-FFF2-40B4-BE49-F238E27FC236}">
                <a16:creationId xmlns:a16="http://schemas.microsoft.com/office/drawing/2014/main" id="{17940D83-9A4A-421C-B870-2F31E019E5D7}"/>
              </a:ext>
            </a:extLst>
          </p:cNvPr>
          <p:cNvPicPr>
            <a:picLocks noChangeAspect="1"/>
          </p:cNvPicPr>
          <p:nvPr/>
        </p:nvPicPr>
        <p:blipFill>
          <a:blip r:embed="rId3"/>
          <a:stretch>
            <a:fillRect/>
          </a:stretch>
        </p:blipFill>
        <p:spPr>
          <a:xfrm>
            <a:off x="605654" y="1802012"/>
            <a:ext cx="2812429" cy="1594189"/>
          </a:xfrm>
          <a:prstGeom prst="rect">
            <a:avLst/>
          </a:prstGeom>
        </p:spPr>
      </p:pic>
      <p:sp>
        <p:nvSpPr>
          <p:cNvPr id="7" name="Content Placeholder 2">
            <a:extLst>
              <a:ext uri="{FF2B5EF4-FFF2-40B4-BE49-F238E27FC236}">
                <a16:creationId xmlns:a16="http://schemas.microsoft.com/office/drawing/2014/main" id="{3EB46373-6B0F-4825-B5F4-FEE3AD2B0EE2}"/>
              </a:ext>
            </a:extLst>
          </p:cNvPr>
          <p:cNvSpPr txBox="1">
            <a:spLocks/>
          </p:cNvSpPr>
          <p:nvPr/>
        </p:nvSpPr>
        <p:spPr>
          <a:xfrm>
            <a:off x="349817" y="3544128"/>
            <a:ext cx="3286079" cy="397749"/>
          </a:xfrm>
          <a:prstGeom prst="rect">
            <a:avLst/>
          </a:prstGeom>
          <a:solidFill>
            <a:schemeClr val="accent1">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600" b="1" dirty="0"/>
              <a:t>Coin of Hadrian (AD 136) </a:t>
            </a:r>
          </a:p>
        </p:txBody>
      </p:sp>
      <p:pic>
        <p:nvPicPr>
          <p:cNvPr id="8" name="Picture 7">
            <a:extLst>
              <a:ext uri="{FF2B5EF4-FFF2-40B4-BE49-F238E27FC236}">
                <a16:creationId xmlns:a16="http://schemas.microsoft.com/office/drawing/2014/main" id="{A8617C9E-496B-4ABC-A7D8-61E79511A08F}"/>
              </a:ext>
            </a:extLst>
          </p:cNvPr>
          <p:cNvPicPr>
            <a:picLocks noChangeAspect="1"/>
          </p:cNvPicPr>
          <p:nvPr/>
        </p:nvPicPr>
        <p:blipFill>
          <a:blip r:embed="rId4"/>
          <a:stretch>
            <a:fillRect/>
          </a:stretch>
        </p:blipFill>
        <p:spPr>
          <a:xfrm>
            <a:off x="822960" y="4089804"/>
            <a:ext cx="2377819" cy="2332589"/>
          </a:xfrm>
          <a:prstGeom prst="rect">
            <a:avLst/>
          </a:prstGeom>
        </p:spPr>
      </p:pic>
      <p:sp>
        <p:nvSpPr>
          <p:cNvPr id="9" name="Content Placeholder 2">
            <a:extLst>
              <a:ext uri="{FF2B5EF4-FFF2-40B4-BE49-F238E27FC236}">
                <a16:creationId xmlns:a16="http://schemas.microsoft.com/office/drawing/2014/main" id="{E8BE6A51-7A40-4570-B352-322FCA00EF35}"/>
              </a:ext>
            </a:extLst>
          </p:cNvPr>
          <p:cNvSpPr txBox="1">
            <a:spLocks/>
          </p:cNvSpPr>
          <p:nvPr/>
        </p:nvSpPr>
        <p:spPr>
          <a:xfrm>
            <a:off x="35715" y="6445326"/>
            <a:ext cx="3952305" cy="313858"/>
          </a:xfrm>
          <a:prstGeom prst="rect">
            <a:avLst/>
          </a:prstGeom>
          <a:solidFill>
            <a:schemeClr val="bg1">
              <a:lumMod val="95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400" b="1" dirty="0" err="1"/>
              <a:t>Phiale</a:t>
            </a:r>
            <a:r>
              <a:rPr lang="en-GB" sz="1400" b="1" dirty="0"/>
              <a:t> – </a:t>
            </a:r>
            <a:r>
              <a:rPr lang="en-GB" sz="1400" b="1" dirty="0" err="1"/>
              <a:t>Boscoreale</a:t>
            </a:r>
            <a:r>
              <a:rPr lang="en-GB" sz="1400" b="1" dirty="0"/>
              <a:t> Treasure – 1</a:t>
            </a:r>
            <a:r>
              <a:rPr lang="en-GB" sz="1400" b="1" baseline="30000" dirty="0"/>
              <a:t>st</a:t>
            </a:r>
            <a:r>
              <a:rPr lang="en-GB" sz="1400" b="1" dirty="0"/>
              <a:t> C AD </a:t>
            </a:r>
          </a:p>
        </p:txBody>
      </p:sp>
    </p:spTree>
    <p:extLst>
      <p:ext uri="{BB962C8B-B14F-4D97-AF65-F5344CB8AC3E}">
        <p14:creationId xmlns:p14="http://schemas.microsoft.com/office/powerpoint/2010/main" val="1011875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BEDC1-9041-4226-975B-606247E65A76}"/>
              </a:ext>
            </a:extLst>
          </p:cNvPr>
          <p:cNvSpPr>
            <a:spLocks noGrp="1"/>
          </p:cNvSpPr>
          <p:nvPr>
            <p:ph type="title"/>
          </p:nvPr>
        </p:nvSpPr>
        <p:spPr/>
        <p:txBody>
          <a:bodyPr/>
          <a:lstStyle/>
          <a:p>
            <a:r>
              <a:rPr lang="en-GB" b="1" dirty="0">
                <a:solidFill>
                  <a:schemeClr val="tx1"/>
                </a:solidFill>
              </a:rPr>
              <a:t>Bibliography</a:t>
            </a:r>
          </a:p>
        </p:txBody>
      </p:sp>
      <p:sp>
        <p:nvSpPr>
          <p:cNvPr id="3" name="Content Placeholder 2">
            <a:extLst>
              <a:ext uri="{FF2B5EF4-FFF2-40B4-BE49-F238E27FC236}">
                <a16:creationId xmlns:a16="http://schemas.microsoft.com/office/drawing/2014/main" id="{05523ED4-119B-48CA-B926-9E6AAEBD652F}"/>
              </a:ext>
            </a:extLst>
          </p:cNvPr>
          <p:cNvSpPr>
            <a:spLocks noGrp="1"/>
          </p:cNvSpPr>
          <p:nvPr>
            <p:ph idx="1"/>
          </p:nvPr>
        </p:nvSpPr>
        <p:spPr>
          <a:xfrm>
            <a:off x="822959" y="1998134"/>
            <a:ext cx="7543801" cy="4023360"/>
          </a:xfrm>
        </p:spPr>
        <p:txBody>
          <a:bodyPr/>
          <a:lstStyle/>
          <a:p>
            <a:pPr>
              <a:buFont typeface="Arial" panose="020B0604020202020204" pitchFamily="34" charset="0"/>
              <a:buChar char="•"/>
            </a:pPr>
            <a:r>
              <a:rPr lang="en-US" sz="2400" dirty="0">
                <a:solidFill>
                  <a:schemeClr val="tx1"/>
                </a:solidFill>
              </a:rPr>
              <a:t> </a:t>
            </a:r>
            <a:r>
              <a:rPr lang="en-US" sz="2400" dirty="0" err="1">
                <a:solidFill>
                  <a:schemeClr val="tx1"/>
                </a:solidFill>
              </a:rPr>
              <a:t>Almagor</a:t>
            </a:r>
            <a:r>
              <a:rPr lang="en-US" sz="2400" dirty="0">
                <a:solidFill>
                  <a:schemeClr val="tx1"/>
                </a:solidFill>
              </a:rPr>
              <a:t>, E. and J. Skinner (eds.) 2013. </a:t>
            </a:r>
            <a:r>
              <a:rPr lang="en-US" sz="2400" i="1" dirty="0">
                <a:solidFill>
                  <a:schemeClr val="tx1"/>
                </a:solidFill>
              </a:rPr>
              <a:t>Ancient Ethnography: New Approaches</a:t>
            </a:r>
            <a:r>
              <a:rPr lang="en-US" sz="2400" dirty="0">
                <a:solidFill>
                  <a:schemeClr val="tx1"/>
                </a:solidFill>
              </a:rPr>
              <a:t>. London: Bloomsbury.</a:t>
            </a:r>
          </a:p>
          <a:p>
            <a:endParaRPr lang="en-GB" sz="400" dirty="0">
              <a:solidFill>
                <a:schemeClr val="tx1"/>
              </a:solidFill>
            </a:endParaRPr>
          </a:p>
          <a:p>
            <a:pPr>
              <a:buFont typeface="Arial" panose="020B0604020202020204" pitchFamily="34" charset="0"/>
              <a:buChar char="•"/>
            </a:pPr>
            <a:r>
              <a:rPr lang="en-GB" sz="2400" dirty="0">
                <a:solidFill>
                  <a:schemeClr val="tx1"/>
                </a:solidFill>
              </a:rPr>
              <a:t> Parker, G. 2008. </a:t>
            </a:r>
            <a:r>
              <a:rPr lang="en-GB" sz="2400" i="1" dirty="0">
                <a:solidFill>
                  <a:schemeClr val="tx1"/>
                </a:solidFill>
              </a:rPr>
              <a:t>The Making of Roman India</a:t>
            </a:r>
            <a:r>
              <a:rPr lang="en-GB" sz="2400" dirty="0">
                <a:solidFill>
                  <a:schemeClr val="tx1"/>
                </a:solidFill>
              </a:rPr>
              <a:t>. Cambridge: Cambridge University Press.</a:t>
            </a:r>
          </a:p>
          <a:p>
            <a:endParaRPr lang="en-GB" sz="400" dirty="0">
              <a:solidFill>
                <a:schemeClr val="tx1"/>
              </a:solidFill>
            </a:endParaRPr>
          </a:p>
          <a:p>
            <a:pPr>
              <a:buFont typeface="Arial" panose="020B0604020202020204" pitchFamily="34" charset="0"/>
              <a:buChar char="•"/>
            </a:pPr>
            <a:r>
              <a:rPr lang="en-GB" sz="2400" dirty="0">
                <a:solidFill>
                  <a:schemeClr val="tx1"/>
                </a:solidFill>
              </a:rPr>
              <a:t> </a:t>
            </a:r>
            <a:r>
              <a:rPr lang="en-GB" sz="2400" dirty="0" err="1">
                <a:solidFill>
                  <a:schemeClr val="tx1"/>
                </a:solidFill>
              </a:rPr>
              <a:t>Romm</a:t>
            </a:r>
            <a:r>
              <a:rPr lang="en-GB" sz="2400" dirty="0">
                <a:solidFill>
                  <a:schemeClr val="tx1"/>
                </a:solidFill>
              </a:rPr>
              <a:t>, J. S. 1992. The Edges of the Earth in Ancient Thought. Princeton: Princeton University Press.</a:t>
            </a:r>
          </a:p>
          <a:p>
            <a:endParaRPr lang="en-GB" sz="400" dirty="0">
              <a:solidFill>
                <a:schemeClr val="tx1"/>
              </a:solidFill>
            </a:endParaRPr>
          </a:p>
          <a:p>
            <a:pPr>
              <a:buFont typeface="Arial" panose="020B0604020202020204" pitchFamily="34" charset="0"/>
              <a:buChar char="•"/>
            </a:pPr>
            <a:r>
              <a:rPr lang="en-US" sz="2400" dirty="0">
                <a:solidFill>
                  <a:schemeClr val="tx1"/>
                </a:solidFill>
              </a:rPr>
              <a:t> Skinner, J. 2012. </a:t>
            </a:r>
            <a:r>
              <a:rPr lang="en-US" sz="2400" i="1" dirty="0">
                <a:solidFill>
                  <a:schemeClr val="tx1"/>
                </a:solidFill>
              </a:rPr>
              <a:t>The Invention of Greek Ethnography: From Homer to Herodotus</a:t>
            </a:r>
            <a:r>
              <a:rPr lang="en-US" sz="2400" dirty="0">
                <a:solidFill>
                  <a:schemeClr val="tx1"/>
                </a:solidFill>
              </a:rPr>
              <a:t>. Oxford: Oxford University Press.</a:t>
            </a:r>
          </a:p>
          <a:p>
            <a:endParaRPr lang="en-GB" dirty="0"/>
          </a:p>
        </p:txBody>
      </p:sp>
    </p:spTree>
    <p:extLst>
      <p:ext uri="{BB962C8B-B14F-4D97-AF65-F5344CB8AC3E}">
        <p14:creationId xmlns:p14="http://schemas.microsoft.com/office/powerpoint/2010/main" val="288428028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213</TotalTime>
  <Words>1938</Words>
  <Application>Microsoft Office PowerPoint</Application>
  <PresentationFormat>On-screen Show (4:3)</PresentationFormat>
  <Paragraphs>125</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Wingdings</vt:lpstr>
      <vt:lpstr>Wingdings 2</vt:lpstr>
      <vt:lpstr>Retrospect</vt:lpstr>
      <vt:lpstr>Myths and Mythology: How Stories Shape the World</vt:lpstr>
      <vt:lpstr>What is ethnography?</vt:lpstr>
      <vt:lpstr>Graeco-Roman “ethnography”</vt:lpstr>
      <vt:lpstr>Paradoxography</vt:lpstr>
      <vt:lpstr>PowerPoint Presentation</vt:lpstr>
      <vt:lpstr>Autopsy in Geographic, Zoological and Ethnographic discussions</vt:lpstr>
      <vt:lpstr>Integrating the “Other” into myth: India in the Graeco-Roman Imagination</vt:lpstr>
      <vt:lpstr>India’s history in Greek mythology</vt:lpstr>
      <vt:lpstr>The Divisions of Indian Society</vt:lpstr>
      <vt:lpstr>Social customs – slavery </vt:lpstr>
      <vt:lpstr>The Natural Context</vt:lpstr>
      <vt:lpstr>Identifying India in the visual cannon</vt:lpstr>
      <vt:lpstr>PowerPoint Presentation</vt:lpstr>
      <vt:lpstr>Bacchus and India</vt:lpstr>
      <vt:lpstr>The Personification of India</vt:lpstr>
      <vt:lpstr>Personification of Africa</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Reframing the World: The Emergence and significance of global history </dc:title>
  <dc:creator>Matthew Cobb</dc:creator>
  <cp:lastModifiedBy>Matthew Cobb</cp:lastModifiedBy>
  <cp:revision>42</cp:revision>
  <dcterms:created xsi:type="dcterms:W3CDTF">2020-11-06T15:13:33Z</dcterms:created>
  <dcterms:modified xsi:type="dcterms:W3CDTF">2021-12-04T10:05:08Z</dcterms:modified>
</cp:coreProperties>
</file>