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2" d="100"/>
          <a:sy n="82" d="100"/>
        </p:scale>
        <p:origin x="-1522" y="-91"/>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83EAF48-505C-496A-9004-1DFFF656961F}" type="datetimeFigureOut">
              <a:rPr lang="en-US" smtClean="0"/>
              <a:t>5/24/2022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881CC1-9DC9-4868-B737-2248CF811C4E}"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83EAF48-505C-496A-9004-1DFFF656961F}" type="datetimeFigureOut">
              <a:rPr lang="en-US" smtClean="0"/>
              <a:t>5/24/2022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881CC1-9DC9-4868-B737-2248CF811C4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83EAF48-505C-496A-9004-1DFFF656961F}" type="datetimeFigureOut">
              <a:rPr lang="en-US" smtClean="0"/>
              <a:t>5/24/2022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881CC1-9DC9-4868-B737-2248CF811C4E}"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83EAF48-505C-496A-9004-1DFFF656961F}" type="datetimeFigureOut">
              <a:rPr lang="en-US" smtClean="0"/>
              <a:t>5/24/2022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881CC1-9DC9-4868-B737-2248CF811C4E}"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83EAF48-505C-496A-9004-1DFFF656961F}" type="datetimeFigureOut">
              <a:rPr lang="en-US" smtClean="0"/>
              <a:t>5/24/2022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881CC1-9DC9-4868-B737-2248CF811C4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83EAF48-505C-496A-9004-1DFFF656961F}" type="datetimeFigureOut">
              <a:rPr lang="en-US" smtClean="0"/>
              <a:t>5/24/2022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881CC1-9DC9-4868-B737-2248CF811C4E}"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3EAF48-505C-496A-9004-1DFFF656961F}" type="datetimeFigureOut">
              <a:rPr lang="en-US" smtClean="0"/>
              <a:t>5/24/2022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881CC1-9DC9-4868-B737-2248CF811C4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3EAF48-505C-496A-9004-1DFFF656961F}" type="datetimeFigureOut">
              <a:rPr lang="en-US" smtClean="0"/>
              <a:t>5/24/2022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881CC1-9DC9-4868-B737-2248CF811C4E}"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3EAF48-505C-496A-9004-1DFFF656961F}" type="datetimeFigureOut">
              <a:rPr lang="en-US" smtClean="0"/>
              <a:t>5/24/2022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881CC1-9DC9-4868-B737-2248CF811C4E}"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83EAF48-505C-496A-9004-1DFFF656961F}" type="datetimeFigureOut">
              <a:rPr lang="en-US" smtClean="0"/>
              <a:t>5/24/2022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881CC1-9DC9-4868-B737-2248CF811C4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83EAF48-505C-496A-9004-1DFFF656961F}" type="datetimeFigureOut">
              <a:rPr lang="en-US" smtClean="0"/>
              <a:t>5/24/2022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881CC1-9DC9-4868-B737-2248CF811C4E}"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3EAF48-505C-496A-9004-1DFFF656961F}" type="datetimeFigureOut">
              <a:rPr lang="en-US" smtClean="0"/>
              <a:t>5/24/2022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881CC1-9DC9-4868-B737-2248CF811C4E}"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7158" y="4572008"/>
            <a:ext cx="8643998" cy="1428760"/>
          </a:xfrm>
        </p:spPr>
        <p:txBody>
          <a:bodyPr>
            <a:normAutofit/>
          </a:bodyPr>
          <a:lstStyle/>
          <a:p>
            <a:pPr algn="l"/>
            <a:endParaRPr lang="en-GB" sz="1800" dirty="0"/>
          </a:p>
          <a:p>
            <a:pPr algn="l"/>
            <a:r>
              <a:rPr lang="en-GB" sz="1800" dirty="0">
                <a:solidFill>
                  <a:srgbClr val="7030A0"/>
                </a:solidFill>
              </a:rPr>
              <a:t>NHS vision and mission is as stated on their website </a:t>
            </a:r>
            <a:r>
              <a:rPr lang="en-GB" sz="1800" i="1" dirty="0">
                <a:solidFill>
                  <a:srgbClr val="7030A0"/>
                </a:solidFill>
              </a:rPr>
              <a:t>“We care for those with the greatest health need first, making the most effective use of all skills and resources and constantly seeking to fit the care and services we provide to users' needs.”</a:t>
            </a:r>
            <a:r>
              <a:rPr lang="en-GB" sz="1800" dirty="0">
                <a:solidFill>
                  <a:srgbClr val="7030A0"/>
                </a:solidFill>
              </a:rPr>
              <a:t>(NHS Wales, 2018)</a:t>
            </a:r>
          </a:p>
          <a:p>
            <a:pPr algn="l"/>
            <a:endParaRPr lang="en-GB" sz="1800" dirty="0"/>
          </a:p>
        </p:txBody>
      </p:sp>
      <p:sp>
        <p:nvSpPr>
          <p:cNvPr id="4" name="Rectangle 3"/>
          <p:cNvSpPr/>
          <p:nvPr/>
        </p:nvSpPr>
        <p:spPr>
          <a:xfrm>
            <a:off x="1785918" y="214290"/>
            <a:ext cx="5214974" cy="707886"/>
          </a:xfrm>
          <a:prstGeom prst="rect">
            <a:avLst/>
          </a:prstGeom>
        </p:spPr>
        <p:txBody>
          <a:bodyPr wrap="square">
            <a:spAutoFit/>
          </a:bodyPr>
          <a:lstStyle/>
          <a:p>
            <a:r>
              <a:rPr lang="en-GB" sz="2000" dirty="0">
                <a:solidFill>
                  <a:schemeClr val="tx2">
                    <a:lumMod val="60000"/>
                    <a:lumOff val="40000"/>
                  </a:schemeClr>
                </a:solidFill>
                <a:latin typeface="Algerian" pitchFamily="82" charset="0"/>
              </a:rPr>
              <a:t>Knowledge Management Value </a:t>
            </a:r>
            <a:r>
              <a:rPr lang="en-GB" sz="2000" dirty="0" smtClean="0">
                <a:solidFill>
                  <a:schemeClr val="tx2">
                    <a:lumMod val="60000"/>
                    <a:lumOff val="40000"/>
                  </a:schemeClr>
                </a:solidFill>
                <a:latin typeface="Algerian" pitchFamily="82" charset="0"/>
              </a:rPr>
              <a:t>Chain-</a:t>
            </a:r>
          </a:p>
          <a:p>
            <a:r>
              <a:rPr lang="en-GB" sz="2000" dirty="0" smtClean="0">
                <a:solidFill>
                  <a:schemeClr val="tx2">
                    <a:lumMod val="60000"/>
                    <a:lumOff val="40000"/>
                  </a:schemeClr>
                </a:solidFill>
                <a:latin typeface="Algerian" pitchFamily="82" charset="0"/>
              </a:rPr>
              <a:t> </a:t>
            </a:r>
            <a:r>
              <a:rPr lang="en-GB" sz="2000" dirty="0">
                <a:solidFill>
                  <a:schemeClr val="tx2">
                    <a:lumMod val="60000"/>
                    <a:lumOff val="40000"/>
                  </a:schemeClr>
                </a:solidFill>
                <a:latin typeface="Algerian" pitchFamily="82" charset="0"/>
              </a:rPr>
              <a:t>Sharing Knowledge NHS </a:t>
            </a:r>
            <a:r>
              <a:rPr lang="en-GB" sz="2000" dirty="0" smtClean="0">
                <a:solidFill>
                  <a:schemeClr val="tx2">
                    <a:lumMod val="60000"/>
                    <a:lumOff val="40000"/>
                  </a:schemeClr>
                </a:solidFill>
                <a:latin typeface="Algerian" pitchFamily="82" charset="0"/>
              </a:rPr>
              <a:t>Wales</a:t>
            </a:r>
            <a:endParaRPr lang="en-GB" sz="2000" dirty="0">
              <a:solidFill>
                <a:schemeClr val="tx2">
                  <a:lumMod val="60000"/>
                  <a:lumOff val="40000"/>
                </a:schemeClr>
              </a:solidFill>
              <a:latin typeface="Algerian" pitchFamily="82" charset="0"/>
            </a:endParaRPr>
          </a:p>
        </p:txBody>
      </p:sp>
      <p:sp>
        <p:nvSpPr>
          <p:cNvPr id="5" name="Rectangle 4"/>
          <p:cNvSpPr/>
          <p:nvPr/>
        </p:nvSpPr>
        <p:spPr>
          <a:xfrm>
            <a:off x="214282" y="1285860"/>
            <a:ext cx="7786742" cy="1200329"/>
          </a:xfrm>
          <a:prstGeom prst="rect">
            <a:avLst/>
          </a:prstGeom>
        </p:spPr>
        <p:txBody>
          <a:bodyPr wrap="square">
            <a:spAutoFit/>
          </a:bodyPr>
          <a:lstStyle/>
          <a:p>
            <a:r>
              <a:rPr lang="en-GB" dirty="0">
                <a:solidFill>
                  <a:schemeClr val="accent6">
                    <a:lumMod val="75000"/>
                  </a:schemeClr>
                </a:solidFill>
              </a:rPr>
              <a:t>Knowledge management is the act of gathering, storing, sharing, and successfully managing the knowledge and experience of employees in order to grow the knowledge of the workforce as a whole. One of its key objectives is to boost production, increase efficiency, and keep vital data. ( </a:t>
            </a:r>
            <a:r>
              <a:rPr lang="en-GB" dirty="0" err="1">
                <a:solidFill>
                  <a:schemeClr val="accent6">
                    <a:lumMod val="75000"/>
                  </a:schemeClr>
                </a:solidFill>
              </a:rPr>
              <a:t>Starmind</a:t>
            </a:r>
            <a:r>
              <a:rPr lang="en-GB" dirty="0">
                <a:solidFill>
                  <a:schemeClr val="accent6">
                    <a:lumMod val="75000"/>
                  </a:schemeClr>
                </a:solidFill>
              </a:rPr>
              <a:t> 2020)</a:t>
            </a:r>
          </a:p>
        </p:txBody>
      </p:sp>
      <p:sp>
        <p:nvSpPr>
          <p:cNvPr id="6" name="Rectangle 5"/>
          <p:cNvSpPr/>
          <p:nvPr/>
        </p:nvSpPr>
        <p:spPr>
          <a:xfrm>
            <a:off x="3214678" y="2857496"/>
            <a:ext cx="5786478" cy="1477328"/>
          </a:xfrm>
          <a:prstGeom prst="rect">
            <a:avLst/>
          </a:prstGeom>
        </p:spPr>
        <p:txBody>
          <a:bodyPr wrap="square">
            <a:spAutoFit/>
          </a:bodyPr>
          <a:lstStyle/>
          <a:p>
            <a:r>
              <a:rPr lang="en-GB" dirty="0">
                <a:solidFill>
                  <a:srgbClr val="00B050"/>
                </a:solidFill>
              </a:rPr>
              <a:t>Wales' National Health Service (NHS) is funded by the public and provides healthcare to the country's 3 million residents. One of the guiding principles of the NHS is that high-quality healthcare should be accessible to everyone, regardless of their ability to pay</a:t>
            </a:r>
            <a:r>
              <a:rPr lang="en-GB" dirty="0"/>
              <a:t>.</a:t>
            </a:r>
            <a:endParaRPr lang="en-GB" dirty="0"/>
          </a:p>
        </p:txBody>
      </p:sp>
      <p:pic>
        <p:nvPicPr>
          <p:cNvPr id="1026" name="Picture 2" descr="C:\Users\User\Desktop\pics\download.jpg"/>
          <p:cNvPicPr>
            <a:picLocks noChangeAspect="1" noChangeArrowheads="1"/>
          </p:cNvPicPr>
          <p:nvPr/>
        </p:nvPicPr>
        <p:blipFill>
          <a:blip r:embed="rId2"/>
          <a:srcRect/>
          <a:stretch>
            <a:fillRect/>
          </a:stretch>
        </p:blipFill>
        <p:spPr bwMode="auto">
          <a:xfrm>
            <a:off x="285720" y="2786058"/>
            <a:ext cx="2571768" cy="2000264"/>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49</TotalTime>
  <Words>166</Words>
  <Application>Microsoft Office PowerPoint</Application>
  <PresentationFormat>On-screen Show (4:3)</PresentationFormat>
  <Paragraphs>6</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Slide 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User</cp:lastModifiedBy>
  <cp:revision>5</cp:revision>
  <dcterms:created xsi:type="dcterms:W3CDTF">2022-05-24T10:47:01Z</dcterms:created>
  <dcterms:modified xsi:type="dcterms:W3CDTF">2022-05-24T11:36:36Z</dcterms:modified>
</cp:coreProperties>
</file>