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4"/>
  </p:sldMasterIdLst>
  <p:sldIdLst>
    <p:sldId id="256" r:id="rId5"/>
    <p:sldId id="257" r:id="rId6"/>
    <p:sldId id="258"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4" d="100"/>
          <a:sy n="84" d="100"/>
        </p:scale>
        <p:origin x="82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91845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12/8/2023</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00708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86618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33649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10203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62009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56989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61542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011467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53752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12/8/2023</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74245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12/8/2023</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44795055"/>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03" r:id="rId6"/>
    <p:sldLayoutId id="2147483799" r:id="rId7"/>
    <p:sldLayoutId id="2147483800" r:id="rId8"/>
    <p:sldLayoutId id="2147483801" r:id="rId9"/>
    <p:sldLayoutId id="2147483802" r:id="rId10"/>
    <p:sldLayoutId id="2147483804"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chnofaq.org/posts/2020/10/digital-marketing-strategy-a-must-for-every-small-business/"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fr/marketing-num%C3%A9rique-1792474/"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digital-marketing-png/download/45523"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B06EBC-156C-5C29-6DE5-F526E012AD0F}"/>
              </a:ext>
            </a:extLst>
          </p:cNvPr>
          <p:cNvSpPr>
            <a:spLocks noGrp="1"/>
          </p:cNvSpPr>
          <p:nvPr>
            <p:ph type="ctrTitle"/>
          </p:nvPr>
        </p:nvSpPr>
        <p:spPr>
          <a:xfrm>
            <a:off x="7625593" y="65315"/>
            <a:ext cx="4360413" cy="2864498"/>
          </a:xfrm>
        </p:spPr>
        <p:txBody>
          <a:bodyPr>
            <a:normAutofit/>
          </a:bodyPr>
          <a:lstStyle/>
          <a:p>
            <a:pPr algn="r"/>
            <a:r>
              <a:rPr lang="en-GB" sz="4000" b="1" dirty="0">
                <a:latin typeface="Times New Roman" panose="02020603050405020304" pitchFamily="18" charset="0"/>
                <a:cs typeface="Times New Roman" panose="02020603050405020304" pitchFamily="18" charset="0"/>
              </a:rPr>
              <a:t>DIGITAL MARKETING</a:t>
            </a:r>
            <a:br>
              <a:rPr lang="en-GB" sz="4000" b="1" dirty="0">
                <a:latin typeface="Times New Roman" panose="02020603050405020304" pitchFamily="18" charset="0"/>
                <a:cs typeface="Times New Roman" panose="02020603050405020304" pitchFamily="18" charset="0"/>
              </a:rPr>
            </a:br>
            <a:br>
              <a:rPr lang="en-GB" sz="3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STUDENT NAME: CRETU DIANA</a:t>
            </a:r>
          </a:p>
        </p:txBody>
      </p:sp>
      <p:cxnSp>
        <p:nvCxnSpPr>
          <p:cNvPr id="18" name="Straight Connector 17">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erson touching a digital screen&#10;&#10;Description automatically generated">
            <a:extLst>
              <a:ext uri="{FF2B5EF4-FFF2-40B4-BE49-F238E27FC236}">
                <a16:creationId xmlns:a16="http://schemas.microsoft.com/office/drawing/2014/main" id="{16546BBC-F1AB-9595-E6B8-1F696F88CB5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2755" y="1095671"/>
            <a:ext cx="6975392" cy="4662118"/>
          </a:xfrm>
          <a:prstGeom prst="rect">
            <a:avLst/>
          </a:prstGeom>
        </p:spPr>
      </p:pic>
      <p:sp>
        <p:nvSpPr>
          <p:cNvPr id="9" name="TextBox 8">
            <a:extLst>
              <a:ext uri="{FF2B5EF4-FFF2-40B4-BE49-F238E27FC236}">
                <a16:creationId xmlns:a16="http://schemas.microsoft.com/office/drawing/2014/main" id="{956DE3A7-F891-F8A5-99CC-C86C821E43D8}"/>
              </a:ext>
            </a:extLst>
          </p:cNvPr>
          <p:cNvSpPr txBox="1"/>
          <p:nvPr/>
        </p:nvSpPr>
        <p:spPr>
          <a:xfrm>
            <a:off x="8050410" y="3786932"/>
            <a:ext cx="3935596" cy="1323439"/>
          </a:xfrm>
          <a:prstGeom prst="rect">
            <a:avLst/>
          </a:prstGeom>
          <a:noFill/>
        </p:spPr>
        <p:txBody>
          <a:bodyPr wrap="square" rtlCol="0">
            <a:spAutoFit/>
          </a:bodyPr>
          <a:lstStyle/>
          <a:p>
            <a:pPr algn="l"/>
            <a:r>
              <a:rPr lang="en-GB" sz="2000" dirty="0">
                <a:latin typeface="Times New Roman" panose="02020603050405020304" pitchFamily="18" charset="0"/>
                <a:cs typeface="Times New Roman" panose="02020603050405020304" pitchFamily="18" charset="0"/>
              </a:rPr>
              <a:t>Digital marketing is a set of techniques developed on the Internet to persuade users to buy a product or service. </a:t>
            </a:r>
          </a:p>
        </p:txBody>
      </p:sp>
      <p:sp>
        <p:nvSpPr>
          <p:cNvPr id="11" name="TextBox 10">
            <a:extLst>
              <a:ext uri="{FF2B5EF4-FFF2-40B4-BE49-F238E27FC236}">
                <a16:creationId xmlns:a16="http://schemas.microsoft.com/office/drawing/2014/main" id="{2FC14030-B6BA-C3A6-7B34-23CB5A17ECB9}"/>
              </a:ext>
            </a:extLst>
          </p:cNvPr>
          <p:cNvSpPr txBox="1"/>
          <p:nvPr/>
        </p:nvSpPr>
        <p:spPr>
          <a:xfrm>
            <a:off x="8939221" y="5866916"/>
            <a:ext cx="2938138" cy="369332"/>
          </a:xfrm>
          <a:prstGeom prst="rect">
            <a:avLst/>
          </a:prstGeom>
          <a:noFill/>
        </p:spPr>
        <p:txBody>
          <a:bodyPr wrap="square" rtlCol="0">
            <a:spAutoFit/>
          </a:bodyPr>
          <a:lstStyle/>
          <a:p>
            <a:r>
              <a:rPr lang="en-GB" dirty="0"/>
              <a:t>(Saura,2021,p62)</a:t>
            </a:r>
          </a:p>
        </p:txBody>
      </p:sp>
    </p:spTree>
    <p:extLst>
      <p:ext uri="{BB962C8B-B14F-4D97-AF65-F5344CB8AC3E}">
        <p14:creationId xmlns:p14="http://schemas.microsoft.com/office/powerpoint/2010/main" val="2735624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5F0A9D0-BB35-4CAB-B92D-E061B9D8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52F5DE35-776B-4C7D-AF2E-514E68BDD2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698360" cy="57024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A65E4E8-1272-4386-BDFE-0129D7A7E2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6515F51-DBC6-42B8-9C34-749F69BB65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97737" y="0"/>
            <a:ext cx="1294263"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8FA9002-61F7-E2C8-5B27-C01E5C6E9CA2}"/>
              </a:ext>
            </a:extLst>
          </p:cNvPr>
          <p:cNvSpPr>
            <a:spLocks noGrp="1"/>
          </p:cNvSpPr>
          <p:nvPr>
            <p:ph type="title"/>
          </p:nvPr>
        </p:nvSpPr>
        <p:spPr>
          <a:xfrm>
            <a:off x="1129553" y="638174"/>
            <a:ext cx="10529048" cy="1476375"/>
          </a:xfrm>
        </p:spPr>
        <p:txBody>
          <a:bodyPr>
            <a:normAutofit/>
          </a:bodyPr>
          <a:lstStyle/>
          <a:p>
            <a:r>
              <a:rPr lang="en-GB" dirty="0">
                <a:latin typeface="Times New Roman" panose="02020603050405020304" pitchFamily="18" charset="0"/>
                <a:cs typeface="Times New Roman" panose="02020603050405020304" pitchFamily="18" charset="0"/>
              </a:rPr>
              <a:t>Digital marketing</a:t>
            </a:r>
          </a:p>
        </p:txBody>
      </p:sp>
      <p:cxnSp>
        <p:nvCxnSpPr>
          <p:cNvPr id="20" name="Straight Connector 19">
            <a:extLst>
              <a:ext uri="{FF2B5EF4-FFF2-40B4-BE49-F238E27FC236}">
                <a16:creationId xmlns:a16="http://schemas.microsoft.com/office/drawing/2014/main" id="{873F5967-4993-405D-A3E6-84DCEFF44C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2403086" cy="103723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3D80BB-FCEB-9E0B-FF53-660B28D1F2CC}"/>
              </a:ext>
            </a:extLst>
          </p:cNvPr>
          <p:cNvSpPr>
            <a:spLocks noGrp="1"/>
          </p:cNvSpPr>
          <p:nvPr>
            <p:ph idx="1"/>
          </p:nvPr>
        </p:nvSpPr>
        <p:spPr>
          <a:xfrm>
            <a:off x="1129553" y="2114549"/>
            <a:ext cx="4632341" cy="4190331"/>
          </a:xfrm>
        </p:spPr>
        <p:txBody>
          <a:bodyPr>
            <a:normAutofit/>
          </a:bodyPr>
          <a:lstStyle/>
          <a:p>
            <a:pPr>
              <a:lnSpc>
                <a:spcPct val="90000"/>
              </a:lnSpc>
            </a:pPr>
            <a:r>
              <a:rPr lang="en-GB" dirty="0">
                <a:latin typeface="Times New Roman" panose="02020603050405020304" pitchFamily="18" charset="0"/>
                <a:cs typeface="Times New Roman" panose="02020603050405020304" pitchFamily="18" charset="0"/>
              </a:rPr>
              <a:t>BEFETIT</a:t>
            </a:r>
          </a:p>
          <a:p>
            <a:pPr>
              <a:lnSpc>
                <a:spcPct val="90000"/>
              </a:lnSpc>
            </a:pPr>
            <a:r>
              <a:rPr lang="en-GB" sz="1900" dirty="0"/>
              <a:t>“</a:t>
            </a:r>
            <a:r>
              <a:rPr lang="en-GB" sz="1900" dirty="0">
                <a:latin typeface="Times New Roman" panose="02020603050405020304" pitchFamily="18" charset="0"/>
                <a:cs typeface="Times New Roman" panose="02020603050405020304" pitchFamily="18" charset="0"/>
              </a:rPr>
              <a:t>Digital Marketing enables companies to connect with their customers, improve awareness of their brands, and influence consumer’s attitudes receive feedback, help to improve current products and services and increase sales”. (Carlson et al, 2021)</a:t>
            </a:r>
          </a:p>
          <a:p>
            <a:pPr>
              <a:lnSpc>
                <a:spcPct val="90000"/>
              </a:lnSpc>
            </a:pPr>
            <a:endParaRPr lang="en-GB" sz="1900" dirty="0">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DISADVANTAGE</a:t>
            </a:r>
          </a:p>
          <a:p>
            <a:pPr>
              <a:lnSpc>
                <a:spcPct val="90000"/>
              </a:lnSpc>
            </a:pPr>
            <a:r>
              <a:rPr lang="en-GB" sz="1900" dirty="0">
                <a:latin typeface="Times New Roman" panose="02020603050405020304" pitchFamily="18" charset="0"/>
                <a:cs typeface="Times New Roman" panose="02020603050405020304" pitchFamily="18" charset="0"/>
              </a:rPr>
              <a:t>“The use of digital marketing makes businesses organisations an open book for competitors”. (Tsvetanova and Veleva, 2019) </a:t>
            </a:r>
          </a:p>
        </p:txBody>
      </p:sp>
      <p:cxnSp>
        <p:nvCxnSpPr>
          <p:cNvPr id="22" name="Straight Connector 21">
            <a:extLst>
              <a:ext uri="{FF2B5EF4-FFF2-40B4-BE49-F238E27FC236}">
                <a16:creationId xmlns:a16="http://schemas.microsoft.com/office/drawing/2014/main" id="{A3A523CC-BD6C-4A0D-B9DB-1DC2CE1E22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807758" y="5501473"/>
            <a:ext cx="5455709" cy="135652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close-up of words&#10;&#10;Description automatically generated">
            <a:extLst>
              <a:ext uri="{FF2B5EF4-FFF2-40B4-BE49-F238E27FC236}">
                <a16:creationId xmlns:a16="http://schemas.microsoft.com/office/drawing/2014/main" id="{947CAC5D-BE5B-D2E7-7F3A-B2EC943932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61894" y="1714500"/>
            <a:ext cx="6096000" cy="3429000"/>
          </a:xfrm>
          <a:prstGeom prst="rect">
            <a:avLst/>
          </a:prstGeom>
        </p:spPr>
      </p:pic>
    </p:spTree>
    <p:extLst>
      <p:ext uri="{BB962C8B-B14F-4D97-AF65-F5344CB8AC3E}">
        <p14:creationId xmlns:p14="http://schemas.microsoft.com/office/powerpoint/2010/main" val="1876730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51843-60A8-BF27-6AD4-0A31A3E7F503}"/>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     Social media</a:t>
            </a:r>
          </a:p>
        </p:txBody>
      </p:sp>
      <p:sp>
        <p:nvSpPr>
          <p:cNvPr id="3" name="Content Placeholder 2">
            <a:extLst>
              <a:ext uri="{FF2B5EF4-FFF2-40B4-BE49-F238E27FC236}">
                <a16:creationId xmlns:a16="http://schemas.microsoft.com/office/drawing/2014/main" id="{D1ED7B2B-50EF-EBCE-AC36-05CCB88B834A}"/>
              </a:ext>
            </a:extLst>
          </p:cNvPr>
          <p:cNvSpPr>
            <a:spLocks noGrp="1"/>
          </p:cNvSpPr>
          <p:nvPr>
            <p:ph idx="1"/>
          </p:nvPr>
        </p:nvSpPr>
        <p:spPr>
          <a:xfrm>
            <a:off x="1142999" y="1552575"/>
            <a:ext cx="5769865" cy="4481403"/>
          </a:xfrm>
        </p:spPr>
        <p:txBody>
          <a:bodyPr>
            <a:normAutofit/>
          </a:bodyPr>
          <a:lstStyle/>
          <a:p>
            <a:r>
              <a:rPr lang="en-GB" dirty="0">
                <a:latin typeface="Times New Roman" panose="02020603050405020304" pitchFamily="18" charset="0"/>
                <a:cs typeface="Times New Roman" panose="02020603050405020304" pitchFamily="18" charset="0"/>
              </a:rPr>
              <a:t>BENEFIT</a:t>
            </a:r>
          </a:p>
          <a:p>
            <a:r>
              <a:rPr lang="en-GB" sz="2000" dirty="0">
                <a:latin typeface="Times New Roman" panose="02020603050405020304" pitchFamily="18" charset="0"/>
                <a:cs typeface="Times New Roman" panose="02020603050405020304" pitchFamily="18" charset="0"/>
              </a:rPr>
              <a:t>“Social media enables open communication, which helps organizations to understand customer needs and motivates them to respond proactively and efficiently to those needs”. (Ainin et al, 2018)</a:t>
            </a:r>
          </a:p>
          <a:p>
            <a:endParaRPr lang="en-GB" sz="20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DISADVANTAGE</a:t>
            </a:r>
          </a:p>
          <a:p>
            <a:r>
              <a:rPr lang="en-GB" sz="2000" dirty="0">
                <a:latin typeface="Times New Roman" panose="02020603050405020304" pitchFamily="18" charset="0"/>
                <a:cs typeface="Times New Roman" panose="02020603050405020304" pitchFamily="18" charset="0"/>
              </a:rPr>
              <a:t>“The various types of Social media platforms invite a variety of attacks towards them, which tend to steal users’ identity or threaten their privacy and trust over the network” (Zhang and Gupta, 2018)</a:t>
            </a:r>
          </a:p>
        </p:txBody>
      </p:sp>
      <p:pic>
        <p:nvPicPr>
          <p:cNvPr id="6" name="Picture 5" descr="A computer with social media icons coming out of it">
            <a:extLst>
              <a:ext uri="{FF2B5EF4-FFF2-40B4-BE49-F238E27FC236}">
                <a16:creationId xmlns:a16="http://schemas.microsoft.com/office/drawing/2014/main" id="{CBEACCCD-F6A1-1C6F-059F-C1A31A6DCAE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54782" y="1677588"/>
            <a:ext cx="5110163" cy="4036224"/>
          </a:xfrm>
          <a:prstGeom prst="rect">
            <a:avLst/>
          </a:prstGeom>
        </p:spPr>
      </p:pic>
    </p:spTree>
    <p:extLst>
      <p:ext uri="{BB962C8B-B14F-4D97-AF65-F5344CB8AC3E}">
        <p14:creationId xmlns:p14="http://schemas.microsoft.com/office/powerpoint/2010/main" val="4170726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431D-8FC0-7148-E13B-2658590210E4}"/>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166E6DA-43AE-BFD4-AE60-DCBA098F7674}"/>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1. </a:t>
            </a:r>
            <a:r>
              <a:rPr lang="en-GB" sz="2000" dirty="0" err="1">
                <a:latin typeface="Times New Roman" panose="02020603050405020304" pitchFamily="18" charset="0"/>
                <a:cs typeface="Times New Roman" panose="02020603050405020304" pitchFamily="18" charset="0"/>
              </a:rPr>
              <a:t>Saura</a:t>
            </a:r>
            <a:r>
              <a:rPr lang="en-GB" sz="2000" dirty="0">
                <a:latin typeface="Times New Roman" panose="02020603050405020304" pitchFamily="18" charset="0"/>
                <a:cs typeface="Times New Roman" panose="02020603050405020304" pitchFamily="18" charset="0"/>
              </a:rPr>
              <a:t> R. J. 2021, Using Data Sciences in Digital Marketing: Framework, methods and performance metrics, Journal of Innovation and Knowledge, Vol 6, Is 2, pp 62-102</a:t>
            </a:r>
          </a:p>
          <a:p>
            <a:r>
              <a:rPr lang="en-GB" sz="2000" dirty="0">
                <a:latin typeface="Times New Roman" panose="02020603050405020304" pitchFamily="18" charset="0"/>
                <a:cs typeface="Times New Roman" panose="02020603050405020304" pitchFamily="18" charset="0"/>
              </a:rPr>
              <a:t>2. Carlson J. et al, 2021, Setting the Future of Digital and Social Media Marketing Research: Perspectives and Research Propositions, International Journal of Information Management, Vol 59, pp 2-37 </a:t>
            </a:r>
          </a:p>
          <a:p>
            <a:r>
              <a:rPr lang="en-GB" sz="2000" dirty="0">
                <a:latin typeface="Times New Roman" panose="02020603050405020304" pitchFamily="18" charset="0"/>
                <a:cs typeface="Times New Roman" panose="02020603050405020304" pitchFamily="18" charset="0"/>
              </a:rPr>
              <a:t>3. Veleva S. S. and Tsvetanova A. I. 2019, Characteristics of Digital Marketing Advantages and Disadvantages, Materials Science and Engineering, pp 2-9</a:t>
            </a:r>
          </a:p>
          <a:p>
            <a:r>
              <a:rPr lang="en-GB" sz="2000" dirty="0">
                <a:latin typeface="Times New Roman" panose="02020603050405020304" pitchFamily="18" charset="0"/>
                <a:cs typeface="Times New Roman" panose="02020603050405020304" pitchFamily="18" charset="0"/>
              </a:rPr>
              <a:t>4. Ainin S. et al,2018, Understanding the impact of social media usage among organisations, Information and Management, Vol 55, Is 3, pp 308-321</a:t>
            </a:r>
          </a:p>
          <a:p>
            <a:r>
              <a:rPr lang="en-GB" sz="2000" dirty="0">
                <a:latin typeface="Times New Roman" panose="02020603050405020304" pitchFamily="18" charset="0"/>
                <a:cs typeface="Times New Roman" panose="02020603050405020304" pitchFamily="18" charset="0"/>
              </a:rPr>
              <a:t>5. Zhang Z. and Gupta B. B., 2018 Social Media Security and Trustworthiness: Overview, and New Direction, Future Generation Computer System, Vol 86</a:t>
            </a:r>
            <a:r>
              <a:rPr lang="en-GB" sz="2000">
                <a:latin typeface="Times New Roman" panose="02020603050405020304" pitchFamily="18" charset="0"/>
                <a:cs typeface="Times New Roman" panose="02020603050405020304" pitchFamily="18" charset="0"/>
              </a:rPr>
              <a:t>, Is , pp 914-925</a:t>
            </a: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8937098"/>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4" ma:contentTypeDescription="Create a new document." ma:contentTypeScope="" ma:versionID="f44bb17afc2cb959bbfacebea86ba17f">
  <xsd:schema xmlns:xsd="http://www.w3.org/2001/XMLSchema" xmlns:xs="http://www.w3.org/2001/XMLSchema" xmlns:p="http://schemas.microsoft.com/office/2006/metadata/properties" xmlns:ns3="0e7fbce4-8ae7-4085-8b0a-9efa4c7cae6d" targetNamespace="http://schemas.microsoft.com/office/2006/metadata/properties" ma:root="true" ma:fieldsID="b7c32914a6d18f82eab94f84cd8ceeab"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D74B74-CF85-4926-88A9-D8C653853F92}">
  <ds:schemaRefs>
    <ds:schemaRef ds:uri="http://purl.org/dc/terms/"/>
    <ds:schemaRef ds:uri="http://schemas.microsoft.com/office/infopath/2007/PartnerControls"/>
    <ds:schemaRef ds:uri="http://purl.org/dc/elements/1.1/"/>
    <ds:schemaRef ds:uri="http://schemas.microsoft.com/office/2006/documentManagement/types"/>
    <ds:schemaRef ds:uri="0e7fbce4-8ae7-4085-8b0a-9efa4c7cae6d"/>
    <ds:schemaRef ds:uri="http://www.w3.org/XML/1998/namespace"/>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11585195-2E54-43DA-AD05-71B8F93D2187}">
  <ds:schemaRefs>
    <ds:schemaRef ds:uri="http://schemas.microsoft.com/sharepoint/v3/contenttype/forms"/>
  </ds:schemaRefs>
</ds:datastoreItem>
</file>

<file path=customXml/itemProps3.xml><?xml version="1.0" encoding="utf-8"?>
<ds:datastoreItem xmlns:ds="http://schemas.openxmlformats.org/officeDocument/2006/customXml" ds:itemID="{B55A92D4-7C4E-4E5E-A674-1BD7BE4D62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125</TotalTime>
  <Words>356</Words>
  <Application>Microsoft Office PowerPoint</Application>
  <PresentationFormat>Widescreen</PresentationFormat>
  <Paragraphs>21</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Times New Roman</vt:lpstr>
      <vt:lpstr>Univers Condensed Light</vt:lpstr>
      <vt:lpstr>Walbaum Display Light</vt:lpstr>
      <vt:lpstr>AngleLinesVTI</vt:lpstr>
      <vt:lpstr>DIGITAL MARKETING  STUDENT NAME: CRETU DIANA</vt:lpstr>
      <vt:lpstr>Digital marketing</vt:lpstr>
      <vt:lpstr>     Social media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  STUDENT NAME: CRETU DIANA</dc:title>
  <dc:creator>Ionut Cerbagi</dc:creator>
  <cp:lastModifiedBy>Ionut Cerbagi</cp:lastModifiedBy>
  <cp:revision>3</cp:revision>
  <dcterms:created xsi:type="dcterms:W3CDTF">2023-12-02T09:16:24Z</dcterms:created>
  <dcterms:modified xsi:type="dcterms:W3CDTF">2023-12-08T13:03:39Z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