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9"/>
  </p:notesMasterIdLst>
  <p:sldIdLst>
    <p:sldId id="256" r:id="rId2"/>
    <p:sldId id="271" r:id="rId3"/>
    <p:sldId id="287" r:id="rId4"/>
    <p:sldId id="259" r:id="rId5"/>
    <p:sldId id="258" r:id="rId6"/>
    <p:sldId id="292" r:id="rId7"/>
    <p:sldId id="277" r:id="rId8"/>
    <p:sldId id="288" r:id="rId9"/>
    <p:sldId id="268" r:id="rId10"/>
    <p:sldId id="257" r:id="rId11"/>
    <p:sldId id="293" r:id="rId12"/>
    <p:sldId id="294" r:id="rId13"/>
    <p:sldId id="295" r:id="rId14"/>
    <p:sldId id="289" r:id="rId15"/>
    <p:sldId id="269" r:id="rId16"/>
    <p:sldId id="261" r:id="rId17"/>
    <p:sldId id="260" r:id="rId18"/>
    <p:sldId id="290" r:id="rId19"/>
    <p:sldId id="264" r:id="rId20"/>
    <p:sldId id="296" r:id="rId21"/>
    <p:sldId id="284" r:id="rId22"/>
    <p:sldId id="274" r:id="rId23"/>
    <p:sldId id="291" r:id="rId24"/>
    <p:sldId id="266" r:id="rId25"/>
    <p:sldId id="285" r:id="rId26"/>
    <p:sldId id="286" r:id="rId27"/>
    <p:sldId id="267" r:id="rId28"/>
  </p:sldIdLst>
  <p:sldSz cx="18288000" cy="10287000"/>
  <p:notesSz cx="6858000" cy="9144000"/>
  <p:embeddedFontLst>
    <p:embeddedFont>
      <p:font typeface="Calibri" panose="020F0502020204030204" pitchFamily="34" charset="0"/>
      <p:regular r:id="rId30"/>
      <p:bold r:id="rId31"/>
      <p:italic r:id="rId32"/>
      <p:boldItalic r:id="rId33"/>
    </p:embeddedFont>
    <p:embeddedFont>
      <p:font typeface="Cooper Hewitt" panose="020B0604020202020204" charset="0"/>
      <p:regular r:id="rId34"/>
      <p:bold r:id="rId35"/>
    </p:embeddedFont>
    <p:embeddedFont>
      <p:font typeface="Cooper Hewitt Bold" panose="020B0604020202020204" charset="0"/>
      <p:regular r:id="rId36"/>
      <p:bold r:id="rId37"/>
    </p:embeddedFont>
    <p:embeddedFont>
      <p:font typeface="Open Sans Extra Bold" panose="020B0604020202020204" charset="0"/>
      <p:regular r:id="rId38"/>
      <p:bold r:id="rId39"/>
    </p:embeddedFont>
    <p:embeddedFont>
      <p:font typeface="PT Sans" panose="020B0503020203020204" pitchFamily="34" charset="0"/>
      <p:regular r:id="rId40"/>
      <p:bold r:id="rId41"/>
      <p:italic r:id="rId42"/>
      <p:boldItalic r:id="rId43"/>
    </p:embeddedFont>
    <p:embeddedFont>
      <p:font typeface="TAN Pearl" panose="020B0604020202020204" charset="0"/>
      <p:regular r:id="rId44"/>
      <p:bold r:id="rId45"/>
      <p:italic r:id="rId46"/>
      <p:boldItalic r:id="rId4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0D02507-701B-4525-AA60-72BEC908D5AE}" v="9" dt="2022-08-15T20:14:08.193"/>
    <p1510:client id="{B409DF83-E873-466B-8B7C-2E333F5D01B1}" v="8" dt="2022-08-16T06:51:13.496"/>
    <p1510:client id="{D50ED08E-63E3-4B62-A4FE-38F2A15535A3}" v="2" dt="2022-08-15T18:33:12.89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055" autoAdjust="0"/>
    <p:restoredTop sz="61055" autoAdjust="0"/>
  </p:normalViewPr>
  <p:slideViewPr>
    <p:cSldViewPr>
      <p:cViewPr varScale="1">
        <p:scale>
          <a:sx n="35" d="100"/>
          <a:sy n="35" d="100"/>
        </p:scale>
        <p:origin x="1786" y="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75" d="100"/>
        <a:sy n="75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0.fntdata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42" Type="http://schemas.openxmlformats.org/officeDocument/2006/relationships/font" Target="fonts/font13.fntdata"/><Relationship Id="rId47" Type="http://schemas.openxmlformats.org/officeDocument/2006/relationships/font" Target="fonts/font18.fntdata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notesMaster" Target="notesMasters/notesMaster1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font" Target="fonts/font11.fntdata"/><Relationship Id="rId45" Type="http://schemas.openxmlformats.org/officeDocument/2006/relationships/font" Target="fonts/font1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7.fntdata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4" Type="http://schemas.openxmlformats.org/officeDocument/2006/relationships/font" Target="fonts/font15.fntdata"/><Relationship Id="rId52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43" Type="http://schemas.openxmlformats.org/officeDocument/2006/relationships/font" Target="fonts/font14.fntdata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font" Target="fonts/font9.fntdata"/><Relationship Id="rId46" Type="http://schemas.openxmlformats.org/officeDocument/2006/relationships/font" Target="fonts/font17.fntdata"/><Relationship Id="rId20" Type="http://schemas.openxmlformats.org/officeDocument/2006/relationships/slide" Target="slides/slide19.xml"/><Relationship Id="rId41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B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849CBF-DBBA-DE42-BFDF-DF24230FF623}" type="datetimeFigureOut">
              <a:rPr lang="en-BD" smtClean="0"/>
              <a:t>08/18/2022</a:t>
            </a:fld>
            <a:endParaRPr lang="en-B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B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B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0FFB78-74C5-6149-AD0C-A7EA5B21FF47}" type="slidenum">
              <a:rPr lang="en-BD" smtClean="0"/>
              <a:t>‹#›</a:t>
            </a:fld>
            <a:endParaRPr lang="en-BD"/>
          </a:p>
        </p:txBody>
      </p:sp>
    </p:spTree>
    <p:extLst>
      <p:ext uri="{BB962C8B-B14F-4D97-AF65-F5344CB8AC3E}">
        <p14:creationId xmlns:p14="http://schemas.microsoft.com/office/powerpoint/2010/main" val="1011097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0FFB78-74C5-6149-AD0C-A7EA5B21FF47}" type="slidenum">
              <a:rPr lang="en-BD" smtClean="0"/>
              <a:t>1</a:t>
            </a:fld>
            <a:endParaRPr lang="en-BD"/>
          </a:p>
        </p:txBody>
      </p:sp>
    </p:spTree>
    <p:extLst>
      <p:ext uri="{BB962C8B-B14F-4D97-AF65-F5344CB8AC3E}">
        <p14:creationId xmlns:p14="http://schemas.microsoft.com/office/powerpoint/2010/main" val="28228590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B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0FFB78-74C5-6149-AD0C-A7EA5B21FF47}" type="slidenum">
              <a:rPr lang="en-BD" smtClean="0"/>
              <a:t>2</a:t>
            </a:fld>
            <a:endParaRPr lang="en-BD"/>
          </a:p>
        </p:txBody>
      </p:sp>
    </p:spTree>
    <p:extLst>
      <p:ext uri="{BB962C8B-B14F-4D97-AF65-F5344CB8AC3E}">
        <p14:creationId xmlns:p14="http://schemas.microsoft.com/office/powerpoint/2010/main" val="14793018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B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0FFB78-74C5-6149-AD0C-A7EA5B21FF47}" type="slidenum">
              <a:rPr lang="en-BD" smtClean="0"/>
              <a:t>3</a:t>
            </a:fld>
            <a:endParaRPr lang="en-BD"/>
          </a:p>
        </p:txBody>
      </p:sp>
    </p:spTree>
    <p:extLst>
      <p:ext uri="{BB962C8B-B14F-4D97-AF65-F5344CB8AC3E}">
        <p14:creationId xmlns:p14="http://schemas.microsoft.com/office/powerpoint/2010/main" val="14176007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B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0FFB78-74C5-6149-AD0C-A7EA5B21FF47}" type="slidenum">
              <a:rPr lang="en-BD" smtClean="0"/>
              <a:t>4</a:t>
            </a:fld>
            <a:endParaRPr lang="en-BD"/>
          </a:p>
        </p:txBody>
      </p:sp>
    </p:spTree>
    <p:extLst>
      <p:ext uri="{BB962C8B-B14F-4D97-AF65-F5344CB8AC3E}">
        <p14:creationId xmlns:p14="http://schemas.microsoft.com/office/powerpoint/2010/main" val="15907239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B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0FFB78-74C5-6149-AD0C-A7EA5B21FF47}" type="slidenum">
              <a:rPr lang="en-BD" smtClean="0"/>
              <a:t>5</a:t>
            </a:fld>
            <a:endParaRPr lang="en-BD"/>
          </a:p>
        </p:txBody>
      </p:sp>
    </p:spTree>
    <p:extLst>
      <p:ext uri="{BB962C8B-B14F-4D97-AF65-F5344CB8AC3E}">
        <p14:creationId xmlns:p14="http://schemas.microsoft.com/office/powerpoint/2010/main" val="39425532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B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0FFB78-74C5-6149-AD0C-A7EA5B21FF47}" type="slidenum">
              <a:rPr lang="en-BD" smtClean="0"/>
              <a:t>6</a:t>
            </a:fld>
            <a:endParaRPr lang="en-BD"/>
          </a:p>
        </p:txBody>
      </p:sp>
    </p:spTree>
    <p:extLst>
      <p:ext uri="{BB962C8B-B14F-4D97-AF65-F5344CB8AC3E}">
        <p14:creationId xmlns:p14="http://schemas.microsoft.com/office/powerpoint/2010/main" val="38186540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B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0FFB78-74C5-6149-AD0C-A7EA5B21FF47}" type="slidenum">
              <a:rPr lang="en-BD" smtClean="0"/>
              <a:t>7</a:t>
            </a:fld>
            <a:endParaRPr lang="en-BD"/>
          </a:p>
        </p:txBody>
      </p:sp>
    </p:spTree>
    <p:extLst>
      <p:ext uri="{BB962C8B-B14F-4D97-AF65-F5344CB8AC3E}">
        <p14:creationId xmlns:p14="http://schemas.microsoft.com/office/powerpoint/2010/main" val="34453722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B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0FFB78-74C5-6149-AD0C-A7EA5B21FF47}" type="slidenum">
              <a:rPr lang="en-BD" smtClean="0"/>
              <a:t>8</a:t>
            </a:fld>
            <a:endParaRPr lang="en-BD"/>
          </a:p>
        </p:txBody>
      </p:sp>
    </p:spTree>
    <p:extLst>
      <p:ext uri="{BB962C8B-B14F-4D97-AF65-F5344CB8AC3E}">
        <p14:creationId xmlns:p14="http://schemas.microsoft.com/office/powerpoint/2010/main" val="31624705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B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0FFB78-74C5-6149-AD0C-A7EA5B21FF47}" type="slidenum">
              <a:rPr lang="en-BD" smtClean="0"/>
              <a:t>9</a:t>
            </a:fld>
            <a:endParaRPr lang="en-BD"/>
          </a:p>
        </p:txBody>
      </p:sp>
    </p:spTree>
    <p:extLst>
      <p:ext uri="{BB962C8B-B14F-4D97-AF65-F5344CB8AC3E}">
        <p14:creationId xmlns:p14="http://schemas.microsoft.com/office/powerpoint/2010/main" val="42151483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B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0FFB78-74C5-6149-AD0C-A7EA5B21FF47}" type="slidenum">
              <a:rPr lang="en-BD" smtClean="0"/>
              <a:t>10</a:t>
            </a:fld>
            <a:endParaRPr lang="en-BD"/>
          </a:p>
        </p:txBody>
      </p:sp>
    </p:spTree>
    <p:extLst>
      <p:ext uri="{BB962C8B-B14F-4D97-AF65-F5344CB8AC3E}">
        <p14:creationId xmlns:p14="http://schemas.microsoft.com/office/powerpoint/2010/main" val="40330345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B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0FFB78-74C5-6149-AD0C-A7EA5B21FF47}" type="slidenum">
              <a:rPr lang="en-BD" smtClean="0"/>
              <a:t>11</a:t>
            </a:fld>
            <a:endParaRPr lang="en-BD"/>
          </a:p>
        </p:txBody>
      </p:sp>
    </p:spTree>
    <p:extLst>
      <p:ext uri="{BB962C8B-B14F-4D97-AF65-F5344CB8AC3E}">
        <p14:creationId xmlns:p14="http://schemas.microsoft.com/office/powerpoint/2010/main" val="40330345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B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0FFB78-74C5-6149-AD0C-A7EA5B21FF47}" type="slidenum">
              <a:rPr lang="en-BD" smtClean="0"/>
              <a:t>12</a:t>
            </a:fld>
            <a:endParaRPr lang="en-BD"/>
          </a:p>
        </p:txBody>
      </p:sp>
    </p:spTree>
    <p:extLst>
      <p:ext uri="{BB962C8B-B14F-4D97-AF65-F5344CB8AC3E}">
        <p14:creationId xmlns:p14="http://schemas.microsoft.com/office/powerpoint/2010/main" val="27170541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B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0FFB78-74C5-6149-AD0C-A7EA5B21FF47}" type="slidenum">
              <a:rPr lang="en-BD" smtClean="0"/>
              <a:t>13</a:t>
            </a:fld>
            <a:endParaRPr lang="en-BD"/>
          </a:p>
        </p:txBody>
      </p:sp>
    </p:spTree>
    <p:extLst>
      <p:ext uri="{BB962C8B-B14F-4D97-AF65-F5344CB8AC3E}">
        <p14:creationId xmlns:p14="http://schemas.microsoft.com/office/powerpoint/2010/main" val="18747139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B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0FFB78-74C5-6149-AD0C-A7EA5B21FF47}" type="slidenum">
              <a:rPr lang="en-BD" smtClean="0"/>
              <a:t>14</a:t>
            </a:fld>
            <a:endParaRPr lang="en-BD"/>
          </a:p>
        </p:txBody>
      </p:sp>
    </p:spTree>
    <p:extLst>
      <p:ext uri="{BB962C8B-B14F-4D97-AF65-F5344CB8AC3E}">
        <p14:creationId xmlns:p14="http://schemas.microsoft.com/office/powerpoint/2010/main" val="14277279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B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0FFB78-74C5-6149-AD0C-A7EA5B21FF47}" type="slidenum">
              <a:rPr lang="en-BD" smtClean="0"/>
              <a:t>15</a:t>
            </a:fld>
            <a:endParaRPr lang="en-BD"/>
          </a:p>
        </p:txBody>
      </p:sp>
    </p:spTree>
    <p:extLst>
      <p:ext uri="{BB962C8B-B14F-4D97-AF65-F5344CB8AC3E}">
        <p14:creationId xmlns:p14="http://schemas.microsoft.com/office/powerpoint/2010/main" val="13373997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B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0FFB78-74C5-6149-AD0C-A7EA5B21FF47}" type="slidenum">
              <a:rPr lang="en-BD" smtClean="0"/>
              <a:t>16</a:t>
            </a:fld>
            <a:endParaRPr lang="en-BD"/>
          </a:p>
        </p:txBody>
      </p:sp>
    </p:spTree>
    <p:extLst>
      <p:ext uri="{BB962C8B-B14F-4D97-AF65-F5344CB8AC3E}">
        <p14:creationId xmlns:p14="http://schemas.microsoft.com/office/powerpoint/2010/main" val="32775855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B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0FFB78-74C5-6149-AD0C-A7EA5B21FF47}" type="slidenum">
              <a:rPr lang="en-BD" smtClean="0"/>
              <a:t>17</a:t>
            </a:fld>
            <a:endParaRPr lang="en-BD"/>
          </a:p>
        </p:txBody>
      </p:sp>
    </p:spTree>
    <p:extLst>
      <p:ext uri="{BB962C8B-B14F-4D97-AF65-F5344CB8AC3E}">
        <p14:creationId xmlns:p14="http://schemas.microsoft.com/office/powerpoint/2010/main" val="33063730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B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0FFB78-74C5-6149-AD0C-A7EA5B21FF47}" type="slidenum">
              <a:rPr lang="en-BD" smtClean="0"/>
              <a:t>18</a:t>
            </a:fld>
            <a:endParaRPr lang="en-BD"/>
          </a:p>
        </p:txBody>
      </p:sp>
    </p:spTree>
    <p:extLst>
      <p:ext uri="{BB962C8B-B14F-4D97-AF65-F5344CB8AC3E}">
        <p14:creationId xmlns:p14="http://schemas.microsoft.com/office/powerpoint/2010/main" val="38521086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B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0FFB78-74C5-6149-AD0C-A7EA5B21FF47}" type="slidenum">
              <a:rPr lang="en-BD" smtClean="0"/>
              <a:t>19</a:t>
            </a:fld>
            <a:endParaRPr lang="en-BD"/>
          </a:p>
        </p:txBody>
      </p:sp>
    </p:spTree>
    <p:extLst>
      <p:ext uri="{BB962C8B-B14F-4D97-AF65-F5344CB8AC3E}">
        <p14:creationId xmlns:p14="http://schemas.microsoft.com/office/powerpoint/2010/main" val="326450909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B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0FFB78-74C5-6149-AD0C-A7EA5B21FF47}" type="slidenum">
              <a:rPr lang="en-BD" smtClean="0"/>
              <a:t>21</a:t>
            </a:fld>
            <a:endParaRPr lang="en-BD"/>
          </a:p>
        </p:txBody>
      </p:sp>
    </p:spTree>
    <p:extLst>
      <p:ext uri="{BB962C8B-B14F-4D97-AF65-F5344CB8AC3E}">
        <p14:creationId xmlns:p14="http://schemas.microsoft.com/office/powerpoint/2010/main" val="92287150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B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0FFB78-74C5-6149-AD0C-A7EA5B21FF47}" type="slidenum">
              <a:rPr lang="en-BD" smtClean="0"/>
              <a:t>22</a:t>
            </a:fld>
            <a:endParaRPr lang="en-BD"/>
          </a:p>
        </p:txBody>
      </p:sp>
    </p:spTree>
    <p:extLst>
      <p:ext uri="{BB962C8B-B14F-4D97-AF65-F5344CB8AC3E}">
        <p14:creationId xmlns:p14="http://schemas.microsoft.com/office/powerpoint/2010/main" val="26510764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B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0FFB78-74C5-6149-AD0C-A7EA5B21FF47}" type="slidenum">
              <a:rPr lang="en-BD" smtClean="0"/>
              <a:t>23</a:t>
            </a:fld>
            <a:endParaRPr lang="en-BD"/>
          </a:p>
        </p:txBody>
      </p:sp>
    </p:spTree>
    <p:extLst>
      <p:ext uri="{BB962C8B-B14F-4D97-AF65-F5344CB8AC3E}">
        <p14:creationId xmlns:p14="http://schemas.microsoft.com/office/powerpoint/2010/main" val="43948728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B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0FFB78-74C5-6149-AD0C-A7EA5B21FF47}" type="slidenum">
              <a:rPr lang="en-BD" smtClean="0"/>
              <a:t>24</a:t>
            </a:fld>
            <a:endParaRPr lang="en-BD"/>
          </a:p>
        </p:txBody>
      </p:sp>
    </p:spTree>
    <p:extLst>
      <p:ext uri="{BB962C8B-B14F-4D97-AF65-F5344CB8AC3E}">
        <p14:creationId xmlns:p14="http://schemas.microsoft.com/office/powerpoint/2010/main" val="348666643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B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0FFB78-74C5-6149-AD0C-A7EA5B21FF47}" type="slidenum">
              <a:rPr lang="en-BD" smtClean="0"/>
              <a:t>25</a:t>
            </a:fld>
            <a:endParaRPr lang="en-BD"/>
          </a:p>
        </p:txBody>
      </p:sp>
    </p:spTree>
    <p:extLst>
      <p:ext uri="{BB962C8B-B14F-4D97-AF65-F5344CB8AC3E}">
        <p14:creationId xmlns:p14="http://schemas.microsoft.com/office/powerpoint/2010/main" val="154459509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B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0FFB78-74C5-6149-AD0C-A7EA5B21FF47}" type="slidenum">
              <a:rPr lang="en-BD" smtClean="0"/>
              <a:t>26</a:t>
            </a:fld>
            <a:endParaRPr lang="en-BD"/>
          </a:p>
        </p:txBody>
      </p:sp>
    </p:spTree>
    <p:extLst>
      <p:ext uri="{BB962C8B-B14F-4D97-AF65-F5344CB8AC3E}">
        <p14:creationId xmlns:p14="http://schemas.microsoft.com/office/powerpoint/2010/main" val="7646967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svg"/><Relationship Id="rId18" Type="http://schemas.openxmlformats.org/officeDocument/2006/relationships/image" Target="../media/image2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20.sv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9.png"/><Relationship Id="rId20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4.svg"/><Relationship Id="rId5" Type="http://schemas.openxmlformats.org/officeDocument/2006/relationships/image" Target="../media/image8.svg"/><Relationship Id="rId15" Type="http://schemas.openxmlformats.org/officeDocument/2006/relationships/image" Target="../media/image18.svg"/><Relationship Id="rId10" Type="http://schemas.openxmlformats.org/officeDocument/2006/relationships/image" Target="../media/image13.png"/><Relationship Id="rId19" Type="http://schemas.openxmlformats.org/officeDocument/2006/relationships/image" Target="../media/image22.svg"/><Relationship Id="rId4" Type="http://schemas.openxmlformats.org/officeDocument/2006/relationships/image" Target="../media/image7.png"/><Relationship Id="rId9" Type="http://schemas.openxmlformats.org/officeDocument/2006/relationships/image" Target="../media/image12.svg"/><Relationship Id="rId1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svg"/><Relationship Id="rId3" Type="http://schemas.openxmlformats.org/officeDocument/2006/relationships/image" Target="../media/image7.png"/><Relationship Id="rId7" Type="http://schemas.openxmlformats.org/officeDocument/2006/relationships/image" Target="../media/image12.svg"/><Relationship Id="rId12" Type="http://schemas.openxmlformats.org/officeDocument/2006/relationships/image" Target="../media/image17.png"/><Relationship Id="rId17" Type="http://schemas.openxmlformats.org/officeDocument/2006/relationships/image" Target="../media/image22.sv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6.svg"/><Relationship Id="rId5" Type="http://schemas.openxmlformats.org/officeDocument/2006/relationships/image" Target="../media/image9.png"/><Relationship Id="rId15" Type="http://schemas.openxmlformats.org/officeDocument/2006/relationships/image" Target="../media/image20.svg"/><Relationship Id="rId10" Type="http://schemas.openxmlformats.org/officeDocument/2006/relationships/image" Target="../media/image15.png"/><Relationship Id="rId4" Type="http://schemas.openxmlformats.org/officeDocument/2006/relationships/image" Target="../media/image8.svg"/><Relationship Id="rId9" Type="http://schemas.openxmlformats.org/officeDocument/2006/relationships/image" Target="../media/image14.svg"/><Relationship Id="rId14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13" Type="http://schemas.openxmlformats.org/officeDocument/2006/relationships/image" Target="../media/image42.png"/><Relationship Id="rId3" Type="http://schemas.openxmlformats.org/officeDocument/2006/relationships/image" Target="../media/image33.png"/><Relationship Id="rId7" Type="http://schemas.openxmlformats.org/officeDocument/2006/relationships/image" Target="../media/image37.jpeg"/><Relationship Id="rId12" Type="http://schemas.openxmlformats.org/officeDocument/2006/relationships/image" Target="../media/image41.sv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11" Type="http://schemas.openxmlformats.org/officeDocument/2006/relationships/image" Target="../media/image7.png"/><Relationship Id="rId5" Type="http://schemas.openxmlformats.org/officeDocument/2006/relationships/image" Target="../media/image35.jpeg"/><Relationship Id="rId15" Type="http://schemas.openxmlformats.org/officeDocument/2006/relationships/image" Target="../media/image44.png"/><Relationship Id="rId10" Type="http://schemas.openxmlformats.org/officeDocument/2006/relationships/image" Target="../media/image40.svg"/><Relationship Id="rId4" Type="http://schemas.openxmlformats.org/officeDocument/2006/relationships/image" Target="../media/image34.png"/><Relationship Id="rId9" Type="http://schemas.openxmlformats.org/officeDocument/2006/relationships/image" Target="../media/image39.png"/><Relationship Id="rId14" Type="http://schemas.openxmlformats.org/officeDocument/2006/relationships/image" Target="../media/image43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svg"/><Relationship Id="rId3" Type="http://schemas.openxmlformats.org/officeDocument/2006/relationships/image" Target="../media/image7.png"/><Relationship Id="rId7" Type="http://schemas.openxmlformats.org/officeDocument/2006/relationships/image" Target="../media/image12.svg"/><Relationship Id="rId12" Type="http://schemas.openxmlformats.org/officeDocument/2006/relationships/image" Target="../media/image17.png"/><Relationship Id="rId17" Type="http://schemas.openxmlformats.org/officeDocument/2006/relationships/image" Target="../media/image22.sv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6.svg"/><Relationship Id="rId5" Type="http://schemas.openxmlformats.org/officeDocument/2006/relationships/image" Target="../media/image9.png"/><Relationship Id="rId15" Type="http://schemas.openxmlformats.org/officeDocument/2006/relationships/image" Target="../media/image20.svg"/><Relationship Id="rId10" Type="http://schemas.openxmlformats.org/officeDocument/2006/relationships/image" Target="../media/image15.png"/><Relationship Id="rId4" Type="http://schemas.openxmlformats.org/officeDocument/2006/relationships/image" Target="../media/image8.svg"/><Relationship Id="rId9" Type="http://schemas.openxmlformats.org/officeDocument/2006/relationships/image" Target="../media/image14.svg"/><Relationship Id="rId1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5.jpeg"/><Relationship Id="rId7" Type="http://schemas.openxmlformats.org/officeDocument/2006/relationships/image" Target="../media/image50.sv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11" Type="http://schemas.openxmlformats.org/officeDocument/2006/relationships/image" Target="../media/image54.svg"/><Relationship Id="rId5" Type="http://schemas.openxmlformats.org/officeDocument/2006/relationships/image" Target="../media/image48.svg"/><Relationship Id="rId10" Type="http://schemas.openxmlformats.org/officeDocument/2006/relationships/image" Target="../media/image53.png"/><Relationship Id="rId4" Type="http://schemas.openxmlformats.org/officeDocument/2006/relationships/image" Target="../media/image47.png"/><Relationship Id="rId9" Type="http://schemas.openxmlformats.org/officeDocument/2006/relationships/image" Target="../media/image52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svg"/><Relationship Id="rId3" Type="http://schemas.openxmlformats.org/officeDocument/2006/relationships/image" Target="../media/image24.png"/><Relationship Id="rId7" Type="http://schemas.openxmlformats.org/officeDocument/2006/relationships/image" Target="../media/image59.png"/><Relationship Id="rId12" Type="http://schemas.openxmlformats.org/officeDocument/2006/relationships/image" Target="../media/image64.sv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svg"/><Relationship Id="rId11" Type="http://schemas.openxmlformats.org/officeDocument/2006/relationships/image" Target="../media/image63.png"/><Relationship Id="rId5" Type="http://schemas.openxmlformats.org/officeDocument/2006/relationships/image" Target="../media/image57.png"/><Relationship Id="rId10" Type="http://schemas.openxmlformats.org/officeDocument/2006/relationships/image" Target="../media/image62.svg"/><Relationship Id="rId4" Type="http://schemas.openxmlformats.org/officeDocument/2006/relationships/image" Target="../media/image25.svg"/><Relationship Id="rId9" Type="http://schemas.openxmlformats.org/officeDocument/2006/relationships/image" Target="../media/image6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svg"/><Relationship Id="rId3" Type="http://schemas.openxmlformats.org/officeDocument/2006/relationships/image" Target="../media/image7.png"/><Relationship Id="rId7" Type="http://schemas.openxmlformats.org/officeDocument/2006/relationships/image" Target="../media/image12.svg"/><Relationship Id="rId12" Type="http://schemas.openxmlformats.org/officeDocument/2006/relationships/image" Target="../media/image17.png"/><Relationship Id="rId17" Type="http://schemas.openxmlformats.org/officeDocument/2006/relationships/image" Target="../media/image22.svg"/><Relationship Id="rId2" Type="http://schemas.openxmlformats.org/officeDocument/2006/relationships/notesSlide" Target="../notesSlides/notesSlide14.xml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6.svg"/><Relationship Id="rId5" Type="http://schemas.openxmlformats.org/officeDocument/2006/relationships/image" Target="../media/image9.png"/><Relationship Id="rId15" Type="http://schemas.openxmlformats.org/officeDocument/2006/relationships/image" Target="../media/image20.svg"/><Relationship Id="rId10" Type="http://schemas.openxmlformats.org/officeDocument/2006/relationships/image" Target="../media/image15.png"/><Relationship Id="rId4" Type="http://schemas.openxmlformats.org/officeDocument/2006/relationships/image" Target="../media/image8.svg"/><Relationship Id="rId9" Type="http://schemas.openxmlformats.org/officeDocument/2006/relationships/image" Target="../media/image14.svg"/><Relationship Id="rId1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45.jpeg"/><Relationship Id="rId7" Type="http://schemas.openxmlformats.org/officeDocument/2006/relationships/image" Target="../media/image68.sv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png"/><Relationship Id="rId5" Type="http://schemas.openxmlformats.org/officeDocument/2006/relationships/image" Target="../media/image66.svg"/><Relationship Id="rId10" Type="http://schemas.openxmlformats.org/officeDocument/2006/relationships/image" Target="../media/image71.png"/><Relationship Id="rId4" Type="http://schemas.openxmlformats.org/officeDocument/2006/relationships/image" Target="../media/image65.png"/><Relationship Id="rId9" Type="http://schemas.openxmlformats.org/officeDocument/2006/relationships/image" Target="../media/image70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7" Type="http://schemas.openxmlformats.org/officeDocument/2006/relationships/image" Target="../media/image76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jpg"/><Relationship Id="rId5" Type="http://schemas.openxmlformats.org/officeDocument/2006/relationships/image" Target="../media/image74.jpeg"/><Relationship Id="rId4" Type="http://schemas.openxmlformats.org/officeDocument/2006/relationships/image" Target="../media/image73.sv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svg"/><Relationship Id="rId3" Type="http://schemas.openxmlformats.org/officeDocument/2006/relationships/image" Target="../media/image7.png"/><Relationship Id="rId7" Type="http://schemas.openxmlformats.org/officeDocument/2006/relationships/image" Target="../media/image12.svg"/><Relationship Id="rId12" Type="http://schemas.openxmlformats.org/officeDocument/2006/relationships/image" Target="../media/image17.png"/><Relationship Id="rId17" Type="http://schemas.openxmlformats.org/officeDocument/2006/relationships/image" Target="../media/image22.svg"/><Relationship Id="rId2" Type="http://schemas.openxmlformats.org/officeDocument/2006/relationships/notesSlide" Target="../notesSlides/notesSlide18.xml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6.svg"/><Relationship Id="rId5" Type="http://schemas.openxmlformats.org/officeDocument/2006/relationships/image" Target="../media/image9.png"/><Relationship Id="rId15" Type="http://schemas.openxmlformats.org/officeDocument/2006/relationships/image" Target="../media/image20.svg"/><Relationship Id="rId10" Type="http://schemas.openxmlformats.org/officeDocument/2006/relationships/image" Target="../media/image15.png"/><Relationship Id="rId4" Type="http://schemas.openxmlformats.org/officeDocument/2006/relationships/image" Target="../media/image8.svg"/><Relationship Id="rId9" Type="http://schemas.openxmlformats.org/officeDocument/2006/relationships/image" Target="../media/image14.svg"/><Relationship Id="rId1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9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3" Type="http://schemas.openxmlformats.org/officeDocument/2006/relationships/image" Target="../media/image80.png"/><Relationship Id="rId7" Type="http://schemas.openxmlformats.org/officeDocument/2006/relationships/image" Target="../media/image84.sv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3.png"/><Relationship Id="rId11" Type="http://schemas.openxmlformats.org/officeDocument/2006/relationships/image" Target="../media/image88.png"/><Relationship Id="rId5" Type="http://schemas.openxmlformats.org/officeDocument/2006/relationships/image" Target="../media/image82.svg"/><Relationship Id="rId10" Type="http://schemas.openxmlformats.org/officeDocument/2006/relationships/image" Target="../media/image87.png"/><Relationship Id="rId4" Type="http://schemas.openxmlformats.org/officeDocument/2006/relationships/image" Target="../media/image81.png"/><Relationship Id="rId9" Type="http://schemas.openxmlformats.org/officeDocument/2006/relationships/image" Target="../media/image86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svg"/><Relationship Id="rId3" Type="http://schemas.openxmlformats.org/officeDocument/2006/relationships/image" Target="../media/image7.png"/><Relationship Id="rId7" Type="http://schemas.openxmlformats.org/officeDocument/2006/relationships/image" Target="../media/image12.svg"/><Relationship Id="rId12" Type="http://schemas.openxmlformats.org/officeDocument/2006/relationships/image" Target="../media/image17.png"/><Relationship Id="rId17" Type="http://schemas.openxmlformats.org/officeDocument/2006/relationships/image" Target="../media/image22.svg"/><Relationship Id="rId2" Type="http://schemas.openxmlformats.org/officeDocument/2006/relationships/notesSlide" Target="../notesSlides/notesSlide22.xml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6.svg"/><Relationship Id="rId5" Type="http://schemas.openxmlformats.org/officeDocument/2006/relationships/image" Target="../media/image9.png"/><Relationship Id="rId15" Type="http://schemas.openxmlformats.org/officeDocument/2006/relationships/image" Target="../media/image20.svg"/><Relationship Id="rId10" Type="http://schemas.openxmlformats.org/officeDocument/2006/relationships/image" Target="../media/image15.png"/><Relationship Id="rId4" Type="http://schemas.openxmlformats.org/officeDocument/2006/relationships/image" Target="../media/image8.svg"/><Relationship Id="rId9" Type="http://schemas.openxmlformats.org/officeDocument/2006/relationships/image" Target="../media/image14.svg"/><Relationship Id="rId14" Type="http://schemas.openxmlformats.org/officeDocument/2006/relationships/image" Target="../media/image1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sv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sv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sv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sv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rcRect t="9815" b="5756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2194325" y="5143500"/>
            <a:ext cx="13899350" cy="4114800"/>
            <a:chOff x="0" y="0"/>
            <a:chExt cx="3660734" cy="108373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660734" cy="1083733"/>
            </a:xfrm>
            <a:custGeom>
              <a:avLst/>
              <a:gdLst/>
              <a:ahLst/>
              <a:cxnLst/>
              <a:rect l="l" t="t" r="r" b="b"/>
              <a:pathLst>
                <a:path w="3660734" h="1083733">
                  <a:moveTo>
                    <a:pt x="0" y="0"/>
                  </a:moveTo>
                  <a:lnTo>
                    <a:pt x="3660734" y="0"/>
                  </a:lnTo>
                  <a:lnTo>
                    <a:pt x="3660734" y="1083733"/>
                  </a:lnTo>
                  <a:lnTo>
                    <a:pt x="0" y="1083733"/>
                  </a:lnTo>
                  <a:close/>
                </a:path>
              </a:pathLst>
            </a:custGeom>
            <a:solidFill>
              <a:srgbClr val="F0EBE3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6" name="Picture 6"/>
          <p:cNvPicPr>
            <a:picLocks noChangeAspect="1"/>
          </p:cNvPicPr>
          <p:nvPr/>
        </p:nvPicPr>
        <p:blipFill>
          <a:blip r:embed="rId4">
            <a:alphaModFix amt="5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 t="29996" b="29608"/>
          <a:stretch>
            <a:fillRect/>
          </a:stretch>
        </p:blipFill>
        <p:spPr>
          <a:xfrm>
            <a:off x="2738779" y="5363704"/>
            <a:ext cx="12810441" cy="3687091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2944610" y="5747605"/>
            <a:ext cx="12398780" cy="17576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419"/>
              </a:lnSpc>
            </a:pPr>
            <a:r>
              <a:rPr lang="en-US" sz="10299" dirty="0">
                <a:solidFill>
                  <a:srgbClr val="2C3546"/>
                </a:solidFill>
                <a:latin typeface="Open Sans Extra Bold"/>
              </a:rPr>
              <a:t>BUSINESS PLAN</a:t>
            </a:r>
          </a:p>
        </p:txBody>
      </p:sp>
      <p:grpSp>
        <p:nvGrpSpPr>
          <p:cNvPr id="8" name="Group 8"/>
          <p:cNvGrpSpPr/>
          <p:nvPr/>
        </p:nvGrpSpPr>
        <p:grpSpPr>
          <a:xfrm rot="5400000">
            <a:off x="665838" y="6656446"/>
            <a:ext cx="4114800" cy="1088909"/>
            <a:chOff x="0" y="0"/>
            <a:chExt cx="1314647" cy="347898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314647" cy="347898"/>
            </a:xfrm>
            <a:custGeom>
              <a:avLst/>
              <a:gdLst/>
              <a:ahLst/>
              <a:cxnLst/>
              <a:rect l="l" t="t" r="r" b="b"/>
              <a:pathLst>
                <a:path w="1314647" h="347898">
                  <a:moveTo>
                    <a:pt x="203200" y="0"/>
                  </a:moveTo>
                  <a:lnTo>
                    <a:pt x="1111447" y="0"/>
                  </a:lnTo>
                  <a:lnTo>
                    <a:pt x="1314647" y="347898"/>
                  </a:lnTo>
                  <a:lnTo>
                    <a:pt x="0" y="347898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576F72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127000" y="-38100"/>
              <a:ext cx="558800" cy="6477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 rot="-5400000">
            <a:off x="13491821" y="6656446"/>
            <a:ext cx="4114800" cy="1088909"/>
            <a:chOff x="0" y="0"/>
            <a:chExt cx="1314647" cy="347898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314647" cy="347898"/>
            </a:xfrm>
            <a:custGeom>
              <a:avLst/>
              <a:gdLst/>
              <a:ahLst/>
              <a:cxnLst/>
              <a:rect l="l" t="t" r="r" b="b"/>
              <a:pathLst>
                <a:path w="1314647" h="347898">
                  <a:moveTo>
                    <a:pt x="203200" y="0"/>
                  </a:moveTo>
                  <a:lnTo>
                    <a:pt x="1111447" y="0"/>
                  </a:lnTo>
                  <a:lnTo>
                    <a:pt x="1314647" y="347898"/>
                  </a:lnTo>
                  <a:lnTo>
                    <a:pt x="0" y="347898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576F72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127000" y="-38100"/>
              <a:ext cx="558800" cy="6477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-217648" y="5785395"/>
            <a:ext cx="3485340" cy="2805267"/>
            <a:chOff x="0" y="0"/>
            <a:chExt cx="917950" cy="738836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917950" cy="738836"/>
            </a:xfrm>
            <a:custGeom>
              <a:avLst/>
              <a:gdLst/>
              <a:ahLst/>
              <a:cxnLst/>
              <a:rect l="l" t="t" r="r" b="b"/>
              <a:pathLst>
                <a:path w="917950" h="738836">
                  <a:moveTo>
                    <a:pt x="0" y="0"/>
                  </a:moveTo>
                  <a:lnTo>
                    <a:pt x="917950" y="0"/>
                  </a:lnTo>
                  <a:lnTo>
                    <a:pt x="917950" y="738836"/>
                  </a:lnTo>
                  <a:lnTo>
                    <a:pt x="0" y="738836"/>
                  </a:lnTo>
                  <a:close/>
                </a:path>
              </a:pathLst>
            </a:custGeom>
            <a:solidFill>
              <a:srgbClr val="7D9D9C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15021335" y="5785395"/>
            <a:ext cx="3485340" cy="2805267"/>
            <a:chOff x="0" y="0"/>
            <a:chExt cx="917950" cy="738836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917950" cy="738836"/>
            </a:xfrm>
            <a:custGeom>
              <a:avLst/>
              <a:gdLst/>
              <a:ahLst/>
              <a:cxnLst/>
              <a:rect l="l" t="t" r="r" b="b"/>
              <a:pathLst>
                <a:path w="917950" h="738836">
                  <a:moveTo>
                    <a:pt x="0" y="0"/>
                  </a:moveTo>
                  <a:lnTo>
                    <a:pt x="917950" y="0"/>
                  </a:lnTo>
                  <a:lnTo>
                    <a:pt x="917950" y="738836"/>
                  </a:lnTo>
                  <a:lnTo>
                    <a:pt x="0" y="738836"/>
                  </a:lnTo>
                  <a:close/>
                </a:path>
              </a:pathLst>
            </a:custGeom>
            <a:solidFill>
              <a:srgbClr val="7D9D9C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0" name="TextBox 20"/>
          <p:cNvSpPr txBox="1"/>
          <p:nvPr/>
        </p:nvSpPr>
        <p:spPr>
          <a:xfrm>
            <a:off x="4371565" y="7314786"/>
            <a:ext cx="9544871" cy="6806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 spc="759" dirty="0">
                <a:solidFill>
                  <a:srgbClr val="2C3546"/>
                </a:solidFill>
                <a:latin typeface="Cooper Hewitt"/>
              </a:rPr>
              <a:t>Artisan</a:t>
            </a:r>
          </a:p>
        </p:txBody>
      </p:sp>
      <p:pic>
        <p:nvPicPr>
          <p:cNvPr id="21" name="Picture 21"/>
          <p:cNvPicPr>
            <a:picLocks noChangeAspect="1"/>
          </p:cNvPicPr>
          <p:nvPr/>
        </p:nvPicPr>
        <p:blipFill>
          <a:blip r:embed="rId6">
            <a:alphaModFix amt="9999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 t="41607" r="24041" b="30725"/>
          <a:stretch>
            <a:fillRect/>
          </a:stretch>
        </p:blipFill>
        <p:spPr>
          <a:xfrm>
            <a:off x="-8005954" y="3642497"/>
            <a:ext cx="9730621" cy="2525300"/>
          </a:xfrm>
          <a:prstGeom prst="rect">
            <a:avLst/>
          </a:prstGeom>
        </p:spPr>
      </p:pic>
      <p:pic>
        <p:nvPicPr>
          <p:cNvPr id="22" name="Picture 22"/>
          <p:cNvPicPr>
            <a:picLocks noChangeAspect="1"/>
          </p:cNvPicPr>
          <p:nvPr/>
        </p:nvPicPr>
        <p:blipFill>
          <a:blip r:embed="rId6">
            <a:alphaModFix amt="9999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 l="5544" t="41545" r="24041" b="30725"/>
          <a:stretch>
            <a:fillRect/>
          </a:stretch>
        </p:blipFill>
        <p:spPr>
          <a:xfrm>
            <a:off x="15156577" y="5932288"/>
            <a:ext cx="9020360" cy="253099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0730966" y="1743081"/>
            <a:ext cx="6800839" cy="6800839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3326551" y="5910805"/>
            <a:ext cx="4736460" cy="41148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 rot="-10800000">
            <a:off x="6603499" y="-179927"/>
            <a:ext cx="4051559" cy="1025711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7">
            <a:alphaModFix amt="30000"/>
          </a:blip>
          <a:srcRect/>
          <a:stretch>
            <a:fillRect/>
          </a:stretch>
        </p:blipFill>
        <p:spPr>
          <a:xfrm>
            <a:off x="11400541" y="0"/>
            <a:ext cx="6887459" cy="6939505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>
            <a:off x="10993671" y="1028700"/>
            <a:ext cx="406870" cy="40687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0">
            <a:alphaModFix amt="12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11293513" y="-2861559"/>
            <a:ext cx="5723117" cy="5723117"/>
          </a:xfrm>
          <a:prstGeom prst="rect">
            <a:avLst/>
          </a:prstGeom>
        </p:spPr>
      </p:pic>
      <p:grpSp>
        <p:nvGrpSpPr>
          <p:cNvPr id="11" name="Group 11"/>
          <p:cNvGrpSpPr/>
          <p:nvPr/>
        </p:nvGrpSpPr>
        <p:grpSpPr>
          <a:xfrm>
            <a:off x="0" y="0"/>
            <a:ext cx="9144000" cy="10287000"/>
            <a:chOff x="0" y="0"/>
            <a:chExt cx="2408296" cy="2709333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408296" cy="2709333"/>
            </a:xfrm>
            <a:custGeom>
              <a:avLst/>
              <a:gdLst/>
              <a:ahLst/>
              <a:cxnLst/>
              <a:rect l="l" t="t" r="r" b="b"/>
              <a:pathLst>
                <a:path w="2408296" h="2709333">
                  <a:moveTo>
                    <a:pt x="0" y="0"/>
                  </a:moveTo>
                  <a:lnTo>
                    <a:pt x="2408296" y="0"/>
                  </a:lnTo>
                  <a:lnTo>
                    <a:pt x="2408296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DCAE81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133350"/>
              <a:ext cx="812800" cy="9461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50"/>
                </a:lnSpc>
              </a:pPr>
              <a:endParaRPr/>
            </a:p>
          </p:txBody>
        </p:sp>
      </p:grpSp>
      <p:pic>
        <p:nvPicPr>
          <p:cNvPr id="14" name="Picture 1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>
            <a:off x="1028700" y="1028700"/>
            <a:ext cx="647448" cy="639355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0">
            <a:alphaModFix amt="12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-2861559" y="7425441"/>
            <a:ext cx="5723117" cy="5723117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>
            <a:off x="10998880" y="8059311"/>
            <a:ext cx="401661" cy="1198989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>
            <a:off x="16813195" y="1028700"/>
            <a:ext cx="406870" cy="406870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rcRect/>
          <a:stretch>
            <a:fillRect/>
          </a:stretch>
        </p:blipFill>
        <p:spPr>
          <a:xfrm flipV="1">
            <a:off x="-618440" y="5190212"/>
            <a:ext cx="3039388" cy="3039388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rcRect/>
          <a:stretch>
            <a:fillRect/>
          </a:stretch>
        </p:blipFill>
        <p:spPr>
          <a:xfrm>
            <a:off x="5666994" y="-1130754"/>
            <a:ext cx="3477006" cy="4114800"/>
          </a:xfrm>
          <a:prstGeom prst="rect">
            <a:avLst/>
          </a:prstGeom>
        </p:spPr>
      </p:pic>
      <p:sp>
        <p:nvSpPr>
          <p:cNvPr id="20" name="TextBox 20"/>
          <p:cNvSpPr txBox="1"/>
          <p:nvPr/>
        </p:nvSpPr>
        <p:spPr>
          <a:xfrm>
            <a:off x="721006" y="383577"/>
            <a:ext cx="8115300" cy="34804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3999"/>
              </a:lnSpc>
            </a:pPr>
            <a:r>
              <a:rPr lang="en-US" sz="9999" dirty="0">
                <a:solidFill>
                  <a:srgbClr val="FFFFFF"/>
                </a:solidFill>
                <a:latin typeface="TAN Pearl"/>
              </a:rPr>
              <a:t>Artisan</a:t>
            </a:r>
          </a:p>
          <a:p>
            <a:pPr>
              <a:lnSpc>
                <a:spcPts val="13999"/>
              </a:lnSpc>
            </a:pPr>
            <a:r>
              <a:rPr lang="en-US" sz="9999" dirty="0">
                <a:solidFill>
                  <a:srgbClr val="FFFFFF"/>
                </a:solidFill>
                <a:latin typeface="TAN Pearl"/>
              </a:rPr>
              <a:t>Soho, London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7F00E744-C4F8-D74C-9A8C-2773537F342C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0882782" y="405056"/>
            <a:ext cx="5930413" cy="57743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60FDFC4-D24E-D3E1-F90C-01F5CF783597}"/>
              </a:ext>
            </a:extLst>
          </p:cNvPr>
          <p:cNvSpPr txBox="1"/>
          <p:nvPr/>
        </p:nvSpPr>
        <p:spPr>
          <a:xfrm>
            <a:off x="754869" y="6179406"/>
            <a:ext cx="728972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Elena Daniela Marcu 2119677</a:t>
            </a:r>
          </a:p>
          <a:p>
            <a:r>
              <a:rPr lang="en-GB" sz="3600" dirty="0"/>
              <a:t>Rose-Marie Gherman 2119161</a:t>
            </a:r>
          </a:p>
          <a:p>
            <a:r>
              <a:rPr lang="en-GB" sz="3600" dirty="0"/>
              <a:t>Ioana Florina </a:t>
            </a:r>
            <a:r>
              <a:rPr lang="en-GB" sz="3600" dirty="0" err="1"/>
              <a:t>Istrate</a:t>
            </a:r>
            <a:r>
              <a:rPr lang="en-GB" sz="3600" dirty="0"/>
              <a:t> 2119831</a:t>
            </a:r>
          </a:p>
          <a:p>
            <a:r>
              <a:rPr lang="en-GB" sz="3600" dirty="0"/>
              <a:t>Camelia Danila 2119198</a:t>
            </a:r>
          </a:p>
          <a:p>
            <a:r>
              <a:rPr lang="en-GB" sz="3600" dirty="0"/>
              <a:t>Andreea Elena Popa 2115854</a:t>
            </a:r>
          </a:p>
          <a:p>
            <a:endParaRPr lang="en-GB" sz="3600" dirty="0"/>
          </a:p>
          <a:p>
            <a:r>
              <a:rPr lang="en-GB" sz="3600" dirty="0"/>
              <a:t>Lecturer: Mohammad Rahman</a:t>
            </a:r>
          </a:p>
          <a:p>
            <a:endParaRPr lang="en-GB" sz="3600" dirty="0"/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BF8CFD-D205-9519-B55C-70478248032D}"/>
              </a:ext>
            </a:extLst>
          </p:cNvPr>
          <p:cNvSpPr txBox="1"/>
          <p:nvPr/>
        </p:nvSpPr>
        <p:spPr>
          <a:xfrm>
            <a:off x="9404097" y="9371338"/>
            <a:ext cx="9916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BMSW4006 Managing Enterprise in the 21</a:t>
            </a:r>
            <a:r>
              <a:rPr lang="en-GB" sz="3200" baseline="30000" dirty="0"/>
              <a:t>st</a:t>
            </a:r>
            <a:r>
              <a:rPr lang="en-GB" sz="3200" dirty="0"/>
              <a:t> Century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3326551" y="5910805"/>
            <a:ext cx="4736460" cy="41148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 rot="-10800000">
            <a:off x="6603499" y="-179927"/>
            <a:ext cx="4051559" cy="1025711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10993671" y="1028700"/>
            <a:ext cx="406870" cy="40687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8">
            <a:alphaModFix amt="12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>
            <a:off x="11293513" y="-2861559"/>
            <a:ext cx="5723117" cy="5723117"/>
          </a:xfrm>
          <a:prstGeom prst="rect">
            <a:avLst/>
          </a:prstGeom>
        </p:spPr>
      </p:pic>
      <p:grpSp>
        <p:nvGrpSpPr>
          <p:cNvPr id="11" name="Group 11"/>
          <p:cNvGrpSpPr/>
          <p:nvPr/>
        </p:nvGrpSpPr>
        <p:grpSpPr>
          <a:xfrm>
            <a:off x="0" y="0"/>
            <a:ext cx="9144000" cy="10287000"/>
            <a:chOff x="0" y="0"/>
            <a:chExt cx="2408296" cy="2709333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408296" cy="2709333"/>
            </a:xfrm>
            <a:custGeom>
              <a:avLst/>
              <a:gdLst/>
              <a:ahLst/>
              <a:cxnLst/>
              <a:rect l="l" t="t" r="r" b="b"/>
              <a:pathLst>
                <a:path w="2408296" h="2709333">
                  <a:moveTo>
                    <a:pt x="0" y="0"/>
                  </a:moveTo>
                  <a:lnTo>
                    <a:pt x="2408296" y="0"/>
                  </a:lnTo>
                  <a:lnTo>
                    <a:pt x="2408296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DCAE81"/>
            </a:solidFill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133350"/>
              <a:ext cx="812800" cy="9461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50"/>
                </a:lnSpc>
              </a:pPr>
              <a:endParaRPr/>
            </a:p>
          </p:txBody>
        </p:sp>
      </p:grpSp>
      <p:pic>
        <p:nvPicPr>
          <p:cNvPr id="14" name="Picture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1028700" y="1028700"/>
            <a:ext cx="647448" cy="639355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8">
            <a:alphaModFix amt="12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>
            <a:off x="-2861559" y="7425441"/>
            <a:ext cx="5723117" cy="5723117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>
            <a:off x="10998880" y="8059311"/>
            <a:ext cx="401661" cy="1198989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16813195" y="1028700"/>
            <a:ext cx="406870" cy="406870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 flipV="1">
            <a:off x="-618440" y="5190212"/>
            <a:ext cx="3039388" cy="3039388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rcRect/>
          <a:stretch>
            <a:fillRect/>
          </a:stretch>
        </p:blipFill>
        <p:spPr>
          <a:xfrm>
            <a:off x="5666994" y="-1130754"/>
            <a:ext cx="3477006" cy="41148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4C0ED36-35C9-179B-B79B-2F670070C952}"/>
              </a:ext>
            </a:extLst>
          </p:cNvPr>
          <p:cNvSpPr txBox="1"/>
          <p:nvPr/>
        </p:nvSpPr>
        <p:spPr>
          <a:xfrm>
            <a:off x="901254" y="3613715"/>
            <a:ext cx="762580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Elena Daniela Marcu</a:t>
            </a:r>
          </a:p>
          <a:p>
            <a:pPr algn="ctr"/>
            <a:r>
              <a:rPr lang="en-GB" sz="5400" dirty="0"/>
              <a:t>2119677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8D854A4-CD2E-2FCE-CF8A-C675F5F22C1F}"/>
              </a:ext>
            </a:extLst>
          </p:cNvPr>
          <p:cNvSpPr txBox="1"/>
          <p:nvPr/>
        </p:nvSpPr>
        <p:spPr>
          <a:xfrm>
            <a:off x="10910552" y="4166694"/>
            <a:ext cx="785411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Font typeface="Calibri" panose="020F0502020204030204" pitchFamily="34" charset="0"/>
              <a:buChar char="꙳"/>
            </a:pPr>
            <a:r>
              <a:rPr lang="en-GB" sz="4000" dirty="0"/>
              <a:t>Mission and vision</a:t>
            </a:r>
          </a:p>
          <a:p>
            <a:pPr marL="742950" indent="-742950">
              <a:buFont typeface="Calibri" panose="020F0502020204030204" pitchFamily="34" charset="0"/>
              <a:buChar char="꙳"/>
            </a:pPr>
            <a:r>
              <a:rPr lang="en-GB" sz="4000" dirty="0"/>
              <a:t>Market research</a:t>
            </a:r>
          </a:p>
          <a:p>
            <a:pPr marL="742950" indent="-742950">
              <a:buFont typeface="Calibri" panose="020F0502020204030204" pitchFamily="34" charset="0"/>
              <a:buChar char="꙳"/>
            </a:pPr>
            <a:r>
              <a:rPr lang="en-GB" sz="4000" dirty="0"/>
              <a:t>Customer profile</a:t>
            </a:r>
          </a:p>
          <a:p>
            <a:endParaRPr lang="en-GB" sz="4000" dirty="0"/>
          </a:p>
          <a:p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0383948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B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9657258" y="-257250"/>
            <a:ext cx="13899350" cy="10801500"/>
            <a:chOff x="0" y="0"/>
            <a:chExt cx="3660734" cy="284483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660734" cy="2844840"/>
            </a:xfrm>
            <a:custGeom>
              <a:avLst/>
              <a:gdLst/>
              <a:ahLst/>
              <a:cxnLst/>
              <a:rect l="l" t="t" r="r" b="b"/>
              <a:pathLst>
                <a:path w="3660734" h="2844840">
                  <a:moveTo>
                    <a:pt x="0" y="0"/>
                  </a:moveTo>
                  <a:lnTo>
                    <a:pt x="3660734" y="0"/>
                  </a:lnTo>
                  <a:lnTo>
                    <a:pt x="3660734" y="2844840"/>
                  </a:lnTo>
                  <a:lnTo>
                    <a:pt x="0" y="2844840"/>
                  </a:lnTo>
                  <a:close/>
                </a:path>
              </a:pathLst>
            </a:custGeom>
            <a:solidFill>
              <a:srgbClr val="E4DCCF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r="71451"/>
          <a:stretch>
            <a:fillRect/>
          </a:stretch>
        </p:blipFill>
        <p:spPr>
          <a:xfrm>
            <a:off x="321475" y="379925"/>
            <a:ext cx="3839891" cy="9583489"/>
          </a:xfrm>
          <a:prstGeom prst="rect">
            <a:avLst/>
          </a:prstGeom>
        </p:spPr>
      </p:pic>
      <p:grpSp>
        <p:nvGrpSpPr>
          <p:cNvPr id="6" name="Group 6"/>
          <p:cNvGrpSpPr/>
          <p:nvPr/>
        </p:nvGrpSpPr>
        <p:grpSpPr>
          <a:xfrm rot="5400000">
            <a:off x="1236554" y="332793"/>
            <a:ext cx="2558059" cy="5498767"/>
            <a:chOff x="0" y="0"/>
            <a:chExt cx="3130550" cy="6729385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130550" cy="6729385"/>
            </a:xfrm>
            <a:custGeom>
              <a:avLst/>
              <a:gdLst/>
              <a:ahLst/>
              <a:cxnLst/>
              <a:rect l="l" t="t" r="r" b="b"/>
              <a:pathLst>
                <a:path w="3130550" h="6729385">
                  <a:moveTo>
                    <a:pt x="0" y="1123950"/>
                  </a:moveTo>
                  <a:lnTo>
                    <a:pt x="0" y="6729385"/>
                  </a:lnTo>
                  <a:lnTo>
                    <a:pt x="3130550" y="6729385"/>
                  </a:lnTo>
                  <a:lnTo>
                    <a:pt x="3130550" y="0"/>
                  </a:lnTo>
                  <a:close/>
                </a:path>
              </a:pathLst>
            </a:custGeom>
            <a:solidFill>
              <a:srgbClr val="7D9D9C"/>
            </a:solidFill>
          </p:spPr>
        </p:sp>
      </p:grpSp>
      <p:grpSp>
        <p:nvGrpSpPr>
          <p:cNvPr id="8" name="Group 8"/>
          <p:cNvGrpSpPr/>
          <p:nvPr/>
        </p:nvGrpSpPr>
        <p:grpSpPr>
          <a:xfrm rot="-5400000">
            <a:off x="4509754" y="4438793"/>
            <a:ext cx="2558059" cy="5498767"/>
            <a:chOff x="0" y="0"/>
            <a:chExt cx="3130550" cy="6729385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3130550" cy="6729385"/>
            </a:xfrm>
            <a:custGeom>
              <a:avLst/>
              <a:gdLst/>
              <a:ahLst/>
              <a:cxnLst/>
              <a:rect l="l" t="t" r="r" b="b"/>
              <a:pathLst>
                <a:path w="3130550" h="6729385">
                  <a:moveTo>
                    <a:pt x="0" y="1123950"/>
                  </a:moveTo>
                  <a:lnTo>
                    <a:pt x="0" y="6729385"/>
                  </a:lnTo>
                  <a:lnTo>
                    <a:pt x="3130550" y="6729385"/>
                  </a:lnTo>
                  <a:lnTo>
                    <a:pt x="3130550" y="0"/>
                  </a:lnTo>
                  <a:close/>
                </a:path>
              </a:pathLst>
            </a:custGeom>
            <a:solidFill>
              <a:srgbClr val="576F72"/>
            </a:solidFill>
          </p:spPr>
        </p:sp>
      </p:grpSp>
      <p:grpSp>
        <p:nvGrpSpPr>
          <p:cNvPr id="10" name="Group 10"/>
          <p:cNvGrpSpPr/>
          <p:nvPr/>
        </p:nvGrpSpPr>
        <p:grpSpPr>
          <a:xfrm>
            <a:off x="707225" y="2636025"/>
            <a:ext cx="7077017" cy="5044175"/>
            <a:chOff x="0" y="0"/>
            <a:chExt cx="1863906" cy="1328507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863906" cy="1328507"/>
            </a:xfrm>
            <a:custGeom>
              <a:avLst/>
              <a:gdLst/>
              <a:ahLst/>
              <a:cxnLst/>
              <a:rect l="l" t="t" r="r" b="b"/>
              <a:pathLst>
                <a:path w="1863906" h="1328507">
                  <a:moveTo>
                    <a:pt x="0" y="0"/>
                  </a:moveTo>
                  <a:lnTo>
                    <a:pt x="1863906" y="0"/>
                  </a:lnTo>
                  <a:lnTo>
                    <a:pt x="1863906" y="1328507"/>
                  </a:lnTo>
                  <a:lnTo>
                    <a:pt x="0" y="1328507"/>
                  </a:lnTo>
                  <a:close/>
                </a:path>
              </a:pathLst>
            </a:custGeom>
            <a:solidFill>
              <a:srgbClr val="E6D8C2">
                <a:alpha val="69804"/>
              </a:srgbClr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3" name="Group 13"/>
          <p:cNvGrpSpPr>
            <a:grpSpLocks noChangeAspect="1"/>
          </p:cNvGrpSpPr>
          <p:nvPr/>
        </p:nvGrpSpPr>
        <p:grpSpPr>
          <a:xfrm>
            <a:off x="941025" y="2837730"/>
            <a:ext cx="6602133" cy="4611540"/>
            <a:chOff x="0" y="0"/>
            <a:chExt cx="15163800" cy="1059180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5163800" cy="10591800"/>
            </a:xfrm>
            <a:custGeom>
              <a:avLst/>
              <a:gdLst/>
              <a:ahLst/>
              <a:cxnLst/>
              <a:rect l="l" t="t" r="r" b="b"/>
              <a:pathLst>
                <a:path w="15163800" h="10591800">
                  <a:moveTo>
                    <a:pt x="15163800" y="254000"/>
                  </a:moveTo>
                  <a:lnTo>
                    <a:pt x="15163800" y="10337800"/>
                  </a:lnTo>
                  <a:cubicBezTo>
                    <a:pt x="15163800" y="10478135"/>
                    <a:pt x="15050136" y="10591800"/>
                    <a:pt x="14909800" y="10591800"/>
                  </a:cubicBezTo>
                  <a:lnTo>
                    <a:pt x="254000" y="10591800"/>
                  </a:lnTo>
                  <a:cubicBezTo>
                    <a:pt x="113665" y="10591800"/>
                    <a:pt x="0" y="10478135"/>
                    <a:pt x="0" y="10337800"/>
                  </a:cubicBezTo>
                  <a:lnTo>
                    <a:pt x="0" y="254000"/>
                  </a:lnTo>
                  <a:cubicBezTo>
                    <a:pt x="0" y="113665"/>
                    <a:pt x="113665" y="0"/>
                    <a:pt x="254000" y="0"/>
                  </a:cubicBezTo>
                  <a:lnTo>
                    <a:pt x="14909800" y="0"/>
                  </a:lnTo>
                  <a:cubicBezTo>
                    <a:pt x="15050136" y="0"/>
                    <a:pt x="15163800" y="113665"/>
                    <a:pt x="15163800" y="254000"/>
                  </a:cubicBezTo>
                  <a:close/>
                </a:path>
              </a:pathLst>
            </a:custGeom>
            <a:blipFill>
              <a:blip r:embed="rId5"/>
              <a:stretch>
                <a:fillRect t="-43165"/>
              </a:stretch>
            </a:blipFill>
          </p:spPr>
        </p:sp>
      </p:grpSp>
      <p:pic>
        <p:nvPicPr>
          <p:cNvPr id="15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8909904" y="5143500"/>
            <a:ext cx="914663" cy="914663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8909904" y="6730845"/>
            <a:ext cx="914663" cy="914663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8909904" y="8249370"/>
            <a:ext cx="914663" cy="914663"/>
          </a:xfrm>
          <a:prstGeom prst="rect">
            <a:avLst/>
          </a:prstGeom>
        </p:spPr>
      </p:pic>
      <p:sp>
        <p:nvSpPr>
          <p:cNvPr id="18" name="TextBox 18"/>
          <p:cNvSpPr txBox="1"/>
          <p:nvPr/>
        </p:nvSpPr>
        <p:spPr>
          <a:xfrm>
            <a:off x="9144000" y="2828851"/>
            <a:ext cx="7503975" cy="10947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8959"/>
              </a:lnSpc>
            </a:pPr>
            <a:r>
              <a:rPr lang="en-US" sz="6399" dirty="0">
                <a:solidFill>
                  <a:srgbClr val="576F72"/>
                </a:solidFill>
                <a:latin typeface="Open Sans Extra Bold"/>
              </a:rPr>
              <a:t>Vision &amp; Mission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0196041" y="5048381"/>
            <a:ext cx="7577703" cy="5023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200"/>
              </a:lnSpc>
            </a:pPr>
            <a:r>
              <a:rPr lang="en-US" sz="3000" dirty="0">
                <a:solidFill>
                  <a:srgbClr val="000000"/>
                </a:solidFill>
                <a:latin typeface="PT Sans"/>
              </a:rPr>
              <a:t>Conduct eco friendly business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0196041" y="6673695"/>
            <a:ext cx="7577703" cy="5023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200"/>
              </a:lnSpc>
            </a:pPr>
            <a:r>
              <a:rPr lang="en-US" sz="3000" dirty="0">
                <a:solidFill>
                  <a:srgbClr val="000000"/>
                </a:solidFill>
                <a:latin typeface="PT Sans"/>
              </a:rPr>
              <a:t>Promote diversity and inclusiveness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0196041" y="8210550"/>
            <a:ext cx="7577703" cy="5023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200"/>
              </a:lnSpc>
            </a:pPr>
            <a:r>
              <a:rPr lang="en-US" sz="3000" dirty="0">
                <a:solidFill>
                  <a:srgbClr val="000000"/>
                </a:solidFill>
                <a:latin typeface="PT Sans"/>
              </a:rPr>
              <a:t>Develop highly skilled salon employees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0" y="2095933"/>
            <a:ext cx="21266500" cy="6534650"/>
            <a:chOff x="0" y="0"/>
            <a:chExt cx="5601053" cy="172106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5601053" cy="1721060"/>
            </a:xfrm>
            <a:custGeom>
              <a:avLst/>
              <a:gdLst/>
              <a:ahLst/>
              <a:cxnLst/>
              <a:rect l="l" t="t" r="r" b="b"/>
              <a:pathLst>
                <a:path w="5601053" h="1721060">
                  <a:moveTo>
                    <a:pt x="0" y="0"/>
                  </a:moveTo>
                  <a:lnTo>
                    <a:pt x="5601053" y="0"/>
                  </a:lnTo>
                  <a:lnTo>
                    <a:pt x="5601053" y="1721060"/>
                  </a:lnTo>
                  <a:lnTo>
                    <a:pt x="0" y="1721060"/>
                  </a:lnTo>
                  <a:close/>
                </a:path>
              </a:pathLst>
            </a:custGeom>
            <a:solidFill>
              <a:srgbClr val="F0EBE3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-2771743" y="1989274"/>
            <a:ext cx="19037992" cy="397841"/>
            <a:chOff x="0" y="0"/>
            <a:chExt cx="16648062" cy="34789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6648061" cy="347898"/>
            </a:xfrm>
            <a:custGeom>
              <a:avLst/>
              <a:gdLst/>
              <a:ahLst/>
              <a:cxnLst/>
              <a:rect l="l" t="t" r="r" b="b"/>
              <a:pathLst>
                <a:path w="16648061" h="347898">
                  <a:moveTo>
                    <a:pt x="203200" y="0"/>
                  </a:moveTo>
                  <a:lnTo>
                    <a:pt x="16444861" y="0"/>
                  </a:lnTo>
                  <a:lnTo>
                    <a:pt x="16648061" y="347898"/>
                  </a:lnTo>
                  <a:lnTo>
                    <a:pt x="0" y="347898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7D9D9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127000" y="-38100"/>
              <a:ext cx="558800" cy="6477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 rot="-10800000">
            <a:off x="8627200" y="8630582"/>
            <a:ext cx="16230600" cy="397841"/>
            <a:chOff x="0" y="0"/>
            <a:chExt cx="14193095" cy="347898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4193095" cy="347898"/>
            </a:xfrm>
            <a:custGeom>
              <a:avLst/>
              <a:gdLst/>
              <a:ahLst/>
              <a:cxnLst/>
              <a:rect l="l" t="t" r="r" b="b"/>
              <a:pathLst>
                <a:path w="14193095" h="347898">
                  <a:moveTo>
                    <a:pt x="203200" y="0"/>
                  </a:moveTo>
                  <a:lnTo>
                    <a:pt x="13989895" y="0"/>
                  </a:lnTo>
                  <a:lnTo>
                    <a:pt x="14193095" y="347898"/>
                  </a:lnTo>
                  <a:lnTo>
                    <a:pt x="0" y="347898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7D9D9C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127000" y="-38100"/>
              <a:ext cx="558800" cy="6477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2" name="Group 12"/>
          <p:cNvGrpSpPr>
            <a:grpSpLocks noChangeAspect="1"/>
          </p:cNvGrpSpPr>
          <p:nvPr/>
        </p:nvGrpSpPr>
        <p:grpSpPr>
          <a:xfrm>
            <a:off x="91202" y="840497"/>
            <a:ext cx="5257277" cy="7790085"/>
            <a:chOff x="0" y="0"/>
            <a:chExt cx="3727450" cy="5523230"/>
          </a:xfrm>
        </p:grpSpPr>
        <p:sp>
          <p:nvSpPr>
            <p:cNvPr id="13" name="Freeform 13"/>
            <p:cNvSpPr/>
            <p:nvPr/>
          </p:nvSpPr>
          <p:spPr>
            <a:xfrm>
              <a:off x="63500" y="63500"/>
              <a:ext cx="3600450" cy="5396230"/>
            </a:xfrm>
            <a:custGeom>
              <a:avLst/>
              <a:gdLst/>
              <a:ahLst/>
              <a:cxnLst/>
              <a:rect l="l" t="t" r="r" b="b"/>
              <a:pathLst>
                <a:path w="3600450" h="5396230">
                  <a:moveTo>
                    <a:pt x="0" y="0"/>
                  </a:moveTo>
                  <a:lnTo>
                    <a:pt x="3600450" y="0"/>
                  </a:lnTo>
                  <a:lnTo>
                    <a:pt x="3600450" y="5396230"/>
                  </a:lnTo>
                  <a:lnTo>
                    <a:pt x="0" y="5396230"/>
                  </a:lnTo>
                  <a:close/>
                </a:path>
              </a:pathLst>
            </a:custGeom>
            <a:blipFill>
              <a:blip r:embed="rId4"/>
              <a:stretch>
                <a:fillRect l="-26000" r="-74000"/>
              </a:stretch>
            </a:blipFill>
          </p:spPr>
          <p:txBody>
            <a:bodyPr/>
            <a:lstStyle/>
            <a:p>
              <a:endParaRPr lang="en-BD" dirty="0"/>
            </a:p>
          </p:txBody>
        </p:sp>
        <p:sp>
          <p:nvSpPr>
            <p:cNvPr id="14" name="Freeform 14"/>
            <p:cNvSpPr/>
            <p:nvPr/>
          </p:nvSpPr>
          <p:spPr>
            <a:xfrm>
              <a:off x="0" y="0"/>
              <a:ext cx="3727450" cy="5523230"/>
            </a:xfrm>
            <a:custGeom>
              <a:avLst/>
              <a:gdLst/>
              <a:ahLst/>
              <a:cxnLst/>
              <a:rect l="l" t="t" r="r" b="b"/>
              <a:pathLst>
                <a:path w="3727450" h="5523230">
                  <a:moveTo>
                    <a:pt x="3727450" y="5523230"/>
                  </a:moveTo>
                  <a:lnTo>
                    <a:pt x="0" y="5523230"/>
                  </a:lnTo>
                  <a:lnTo>
                    <a:pt x="0" y="0"/>
                  </a:lnTo>
                  <a:lnTo>
                    <a:pt x="3727450" y="0"/>
                  </a:lnTo>
                  <a:lnTo>
                    <a:pt x="3727450" y="5523230"/>
                  </a:lnTo>
                  <a:close/>
                  <a:moveTo>
                    <a:pt x="127000" y="5396230"/>
                  </a:moveTo>
                  <a:lnTo>
                    <a:pt x="3600450" y="5396230"/>
                  </a:lnTo>
                  <a:lnTo>
                    <a:pt x="3600450" y="127000"/>
                  </a:lnTo>
                  <a:lnTo>
                    <a:pt x="127000" y="127000"/>
                  </a:lnTo>
                  <a:lnTo>
                    <a:pt x="127000" y="5396230"/>
                  </a:lnTo>
                  <a:close/>
                </a:path>
              </a:pathLst>
            </a:custGeom>
            <a:solidFill>
              <a:srgbClr val="576F72"/>
            </a:solidFill>
          </p:spPr>
        </p:sp>
      </p:grpSp>
      <p:sp>
        <p:nvSpPr>
          <p:cNvPr id="17" name="TextBox 17"/>
          <p:cNvSpPr txBox="1"/>
          <p:nvPr/>
        </p:nvSpPr>
        <p:spPr>
          <a:xfrm>
            <a:off x="6747254" y="2454194"/>
            <a:ext cx="8936000" cy="10947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8959"/>
              </a:lnSpc>
            </a:pPr>
            <a:r>
              <a:rPr lang="en-US" sz="6399" dirty="0">
                <a:solidFill>
                  <a:srgbClr val="576F72"/>
                </a:solidFill>
                <a:latin typeface="Open Sans Extra Bold"/>
              </a:rPr>
              <a:t>Market Research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24B2CB51-21C2-804A-A8B1-CCBE9751E4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46409" y="3532243"/>
            <a:ext cx="10027967" cy="605567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0" y="2095933"/>
            <a:ext cx="21266500" cy="6534650"/>
            <a:chOff x="0" y="0"/>
            <a:chExt cx="5601053" cy="172106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5601053" cy="1721060"/>
            </a:xfrm>
            <a:custGeom>
              <a:avLst/>
              <a:gdLst/>
              <a:ahLst/>
              <a:cxnLst/>
              <a:rect l="l" t="t" r="r" b="b"/>
              <a:pathLst>
                <a:path w="5601053" h="1721060">
                  <a:moveTo>
                    <a:pt x="0" y="0"/>
                  </a:moveTo>
                  <a:lnTo>
                    <a:pt x="5601053" y="0"/>
                  </a:lnTo>
                  <a:lnTo>
                    <a:pt x="5601053" y="1721060"/>
                  </a:lnTo>
                  <a:lnTo>
                    <a:pt x="0" y="1721060"/>
                  </a:lnTo>
                  <a:close/>
                </a:path>
              </a:pathLst>
            </a:custGeom>
            <a:solidFill>
              <a:srgbClr val="F0EBE3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-2771743" y="1989274"/>
            <a:ext cx="19037992" cy="397841"/>
            <a:chOff x="0" y="0"/>
            <a:chExt cx="16648062" cy="34789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6648061" cy="347898"/>
            </a:xfrm>
            <a:custGeom>
              <a:avLst/>
              <a:gdLst/>
              <a:ahLst/>
              <a:cxnLst/>
              <a:rect l="l" t="t" r="r" b="b"/>
              <a:pathLst>
                <a:path w="16648061" h="347898">
                  <a:moveTo>
                    <a:pt x="203200" y="0"/>
                  </a:moveTo>
                  <a:lnTo>
                    <a:pt x="16444861" y="0"/>
                  </a:lnTo>
                  <a:lnTo>
                    <a:pt x="16648061" y="347898"/>
                  </a:lnTo>
                  <a:lnTo>
                    <a:pt x="0" y="347898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7D9D9C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127000" y="-38100"/>
              <a:ext cx="558800" cy="6477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 rot="-10800000">
            <a:off x="8627200" y="8630582"/>
            <a:ext cx="16230600" cy="397841"/>
            <a:chOff x="0" y="0"/>
            <a:chExt cx="14193095" cy="347898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4193095" cy="347898"/>
            </a:xfrm>
            <a:custGeom>
              <a:avLst/>
              <a:gdLst/>
              <a:ahLst/>
              <a:cxnLst/>
              <a:rect l="l" t="t" r="r" b="b"/>
              <a:pathLst>
                <a:path w="14193095" h="347898">
                  <a:moveTo>
                    <a:pt x="203200" y="0"/>
                  </a:moveTo>
                  <a:lnTo>
                    <a:pt x="13989895" y="0"/>
                  </a:lnTo>
                  <a:lnTo>
                    <a:pt x="14193095" y="347898"/>
                  </a:lnTo>
                  <a:lnTo>
                    <a:pt x="0" y="347898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7D9D9C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127000" y="-38100"/>
              <a:ext cx="558800" cy="6477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2" name="Group 12"/>
          <p:cNvGrpSpPr>
            <a:grpSpLocks noChangeAspect="1"/>
          </p:cNvGrpSpPr>
          <p:nvPr/>
        </p:nvGrpSpPr>
        <p:grpSpPr>
          <a:xfrm>
            <a:off x="562874" y="1238339"/>
            <a:ext cx="5257277" cy="7790085"/>
            <a:chOff x="0" y="0"/>
            <a:chExt cx="3727450" cy="5523230"/>
          </a:xfrm>
        </p:grpSpPr>
        <p:sp>
          <p:nvSpPr>
            <p:cNvPr id="13" name="Freeform 13"/>
            <p:cNvSpPr/>
            <p:nvPr/>
          </p:nvSpPr>
          <p:spPr>
            <a:xfrm>
              <a:off x="63500" y="63500"/>
              <a:ext cx="3600450" cy="5396230"/>
            </a:xfrm>
            <a:custGeom>
              <a:avLst/>
              <a:gdLst/>
              <a:ahLst/>
              <a:cxnLst/>
              <a:rect l="l" t="t" r="r" b="b"/>
              <a:pathLst>
                <a:path w="3600450" h="5396230">
                  <a:moveTo>
                    <a:pt x="0" y="0"/>
                  </a:moveTo>
                  <a:lnTo>
                    <a:pt x="3600450" y="0"/>
                  </a:lnTo>
                  <a:lnTo>
                    <a:pt x="3600450" y="5396230"/>
                  </a:lnTo>
                  <a:lnTo>
                    <a:pt x="0" y="5396230"/>
                  </a:lnTo>
                  <a:close/>
                </a:path>
              </a:pathLst>
            </a:custGeom>
            <a:blipFill>
              <a:blip r:embed="rId4"/>
              <a:stretch>
                <a:fillRect l="-26000" r="-74000"/>
              </a:stretch>
            </a:blipFill>
          </p:spPr>
          <p:txBody>
            <a:bodyPr/>
            <a:lstStyle/>
            <a:p>
              <a:endParaRPr lang="en-BD" dirty="0"/>
            </a:p>
          </p:txBody>
        </p:sp>
        <p:sp>
          <p:nvSpPr>
            <p:cNvPr id="14" name="Freeform 14"/>
            <p:cNvSpPr/>
            <p:nvPr/>
          </p:nvSpPr>
          <p:spPr>
            <a:xfrm>
              <a:off x="0" y="0"/>
              <a:ext cx="3727450" cy="5523230"/>
            </a:xfrm>
            <a:custGeom>
              <a:avLst/>
              <a:gdLst/>
              <a:ahLst/>
              <a:cxnLst/>
              <a:rect l="l" t="t" r="r" b="b"/>
              <a:pathLst>
                <a:path w="3727450" h="5523230">
                  <a:moveTo>
                    <a:pt x="3727450" y="5523230"/>
                  </a:moveTo>
                  <a:lnTo>
                    <a:pt x="0" y="5523230"/>
                  </a:lnTo>
                  <a:lnTo>
                    <a:pt x="0" y="0"/>
                  </a:lnTo>
                  <a:lnTo>
                    <a:pt x="3727450" y="0"/>
                  </a:lnTo>
                  <a:lnTo>
                    <a:pt x="3727450" y="5523230"/>
                  </a:lnTo>
                  <a:close/>
                  <a:moveTo>
                    <a:pt x="127000" y="5396230"/>
                  </a:moveTo>
                  <a:lnTo>
                    <a:pt x="3600450" y="5396230"/>
                  </a:lnTo>
                  <a:lnTo>
                    <a:pt x="3600450" y="127000"/>
                  </a:lnTo>
                  <a:lnTo>
                    <a:pt x="127000" y="127000"/>
                  </a:lnTo>
                  <a:lnTo>
                    <a:pt x="127000" y="5396230"/>
                  </a:lnTo>
                  <a:close/>
                </a:path>
              </a:pathLst>
            </a:custGeom>
            <a:solidFill>
              <a:srgbClr val="576F72"/>
            </a:solidFill>
          </p:spPr>
        </p:sp>
      </p:grpSp>
      <p:sp>
        <p:nvSpPr>
          <p:cNvPr id="17" name="TextBox 17"/>
          <p:cNvSpPr txBox="1"/>
          <p:nvPr/>
        </p:nvSpPr>
        <p:spPr>
          <a:xfrm>
            <a:off x="6747254" y="2454194"/>
            <a:ext cx="8936000" cy="10947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8959"/>
              </a:lnSpc>
            </a:pPr>
            <a:r>
              <a:rPr lang="en-US" sz="6399" dirty="0">
                <a:solidFill>
                  <a:srgbClr val="576F72"/>
                </a:solidFill>
                <a:latin typeface="Open Sans Extra Bold"/>
              </a:rPr>
              <a:t>Market Research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9202CC93-8730-9545-A050-E66F1B0C79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26932" y="3616013"/>
            <a:ext cx="10875268" cy="6567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6547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-10800000">
            <a:off x="12992884" y="29890"/>
            <a:ext cx="4051559" cy="1025711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018663" y="0"/>
            <a:ext cx="3269337" cy="10287000"/>
            <a:chOff x="0" y="0"/>
            <a:chExt cx="861060" cy="270933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861060" cy="2709333"/>
            </a:xfrm>
            <a:custGeom>
              <a:avLst/>
              <a:gdLst/>
              <a:ahLst/>
              <a:cxnLst/>
              <a:rect l="l" t="t" r="r" b="b"/>
              <a:pathLst>
                <a:path w="861060" h="2709333">
                  <a:moveTo>
                    <a:pt x="0" y="0"/>
                  </a:moveTo>
                  <a:lnTo>
                    <a:pt x="861060" y="0"/>
                  </a:lnTo>
                  <a:lnTo>
                    <a:pt x="861060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DCAE81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114300"/>
              <a:ext cx="812800" cy="9271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85"/>
                </a:lnSpc>
              </a:pPr>
              <a:endParaRPr/>
            </a:p>
          </p:txBody>
        </p:sp>
      </p:grpSp>
      <p:pic>
        <p:nvPicPr>
          <p:cNvPr id="6" name="Picture 6"/>
          <p:cNvPicPr>
            <a:picLocks noChangeAspect="1"/>
          </p:cNvPicPr>
          <p:nvPr/>
        </p:nvPicPr>
        <p:blipFill>
          <a:blip r:embed="rId4">
            <a:alphaModFix amt="30000"/>
          </a:blip>
          <a:srcRect/>
          <a:stretch>
            <a:fillRect/>
          </a:stretch>
        </p:blipFill>
        <p:spPr>
          <a:xfrm>
            <a:off x="5562602" y="599497"/>
            <a:ext cx="9154691" cy="9687503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3738736" y="2446615"/>
            <a:ext cx="2559854" cy="2557939"/>
            <a:chOff x="0" y="0"/>
            <a:chExt cx="3413139" cy="3410585"/>
          </a:xfrm>
        </p:grpSpPr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5"/>
            <a:srcRect t="17045" b="16338"/>
            <a:stretch>
              <a:fillRect/>
            </a:stretch>
          </p:blipFill>
          <p:spPr>
            <a:xfrm>
              <a:off x="0" y="0"/>
              <a:ext cx="3413139" cy="3410585"/>
            </a:xfrm>
            <a:prstGeom prst="rect">
              <a:avLst/>
            </a:prstGeom>
          </p:spPr>
        </p:pic>
      </p:grpSp>
      <p:grpSp>
        <p:nvGrpSpPr>
          <p:cNvPr id="9" name="Group 9"/>
          <p:cNvGrpSpPr/>
          <p:nvPr/>
        </p:nvGrpSpPr>
        <p:grpSpPr>
          <a:xfrm>
            <a:off x="13738736" y="5282446"/>
            <a:ext cx="2559854" cy="2557939"/>
            <a:chOff x="0" y="0"/>
            <a:chExt cx="3413139" cy="3410585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6"/>
            <a:srcRect l="16600" r="16600"/>
            <a:stretch>
              <a:fillRect/>
            </a:stretch>
          </p:blipFill>
          <p:spPr>
            <a:xfrm>
              <a:off x="0" y="0"/>
              <a:ext cx="3413139" cy="3410585"/>
            </a:xfrm>
            <a:prstGeom prst="rect">
              <a:avLst/>
            </a:prstGeom>
          </p:spPr>
        </p:pic>
      </p:grpSp>
      <p:grpSp>
        <p:nvGrpSpPr>
          <p:cNvPr id="11" name="Group 11"/>
          <p:cNvGrpSpPr/>
          <p:nvPr/>
        </p:nvGrpSpPr>
        <p:grpSpPr>
          <a:xfrm>
            <a:off x="10900991" y="2446615"/>
            <a:ext cx="2559854" cy="2557939"/>
            <a:chOff x="0" y="0"/>
            <a:chExt cx="3413139" cy="3410585"/>
          </a:xfrm>
        </p:grpSpPr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7"/>
            <a:srcRect t="6508" b="26677"/>
            <a:stretch>
              <a:fillRect/>
            </a:stretch>
          </p:blipFill>
          <p:spPr>
            <a:xfrm>
              <a:off x="0" y="0"/>
              <a:ext cx="3413139" cy="3410585"/>
            </a:xfrm>
            <a:prstGeom prst="rect">
              <a:avLst/>
            </a:prstGeom>
          </p:spPr>
        </p:pic>
      </p:grpSp>
      <p:grpSp>
        <p:nvGrpSpPr>
          <p:cNvPr id="13" name="Group 13"/>
          <p:cNvGrpSpPr/>
          <p:nvPr/>
        </p:nvGrpSpPr>
        <p:grpSpPr>
          <a:xfrm>
            <a:off x="10900991" y="5282446"/>
            <a:ext cx="2559854" cy="2557939"/>
            <a:chOff x="0" y="0"/>
            <a:chExt cx="3413139" cy="3410585"/>
          </a:xfrm>
        </p:grpSpPr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8"/>
            <a:srcRect l="16600" r="16600"/>
            <a:stretch>
              <a:fillRect/>
            </a:stretch>
          </p:blipFill>
          <p:spPr>
            <a:xfrm>
              <a:off x="0" y="0"/>
              <a:ext cx="3413139" cy="3410585"/>
            </a:xfrm>
            <a:prstGeom prst="rect">
              <a:avLst/>
            </a:prstGeom>
          </p:spPr>
        </p:pic>
      </p:grpSp>
      <p:pic>
        <p:nvPicPr>
          <p:cNvPr id="15" name="Picture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-9270289">
            <a:off x="13518359" y="980289"/>
            <a:ext cx="4248421" cy="2412749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-10800000">
            <a:off x="13744137" y="7287601"/>
            <a:ext cx="4248421" cy="2412749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 rot="-10800000">
            <a:off x="0" y="0"/>
            <a:ext cx="3698541" cy="3213108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>
            <a:fillRect/>
          </a:stretch>
        </p:blipFill>
        <p:spPr>
          <a:xfrm>
            <a:off x="1028700" y="8579981"/>
            <a:ext cx="647448" cy="639355"/>
          </a:xfrm>
          <a:prstGeom prst="rect">
            <a:avLst/>
          </a:prstGeom>
        </p:spPr>
      </p:pic>
      <p:sp>
        <p:nvSpPr>
          <p:cNvPr id="19" name="TextBox 19"/>
          <p:cNvSpPr txBox="1"/>
          <p:nvPr/>
        </p:nvSpPr>
        <p:spPr>
          <a:xfrm>
            <a:off x="759158" y="4538741"/>
            <a:ext cx="4803444" cy="261033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0500"/>
              </a:lnSpc>
            </a:pPr>
            <a:r>
              <a:rPr lang="en-US" sz="7500" b="1" dirty="0">
                <a:solidFill>
                  <a:srgbClr val="DCAE81"/>
                </a:solidFill>
                <a:latin typeface="TAN Pearl"/>
              </a:rPr>
              <a:t>Customer Profile</a:t>
            </a:r>
          </a:p>
        </p:txBody>
      </p:sp>
      <p:pic>
        <p:nvPicPr>
          <p:cNvPr id="1026" name="Picture 2" descr="Customer Segmentation: Types, Examples And Case Studies - FourWeekMBA">
            <a:extLst>
              <a:ext uri="{FF2B5EF4-FFF2-40B4-BE49-F238E27FC236}">
                <a16:creationId xmlns:a16="http://schemas.microsoft.com/office/drawing/2014/main" id="{8448F5CD-B188-B940-AE57-F5BEF9F02B2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34" t="23785" r="25688" b="10378"/>
          <a:stretch/>
        </p:blipFill>
        <p:spPr bwMode="auto">
          <a:xfrm>
            <a:off x="5716078" y="3779063"/>
            <a:ext cx="4389526" cy="4129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3326551" y="5910805"/>
            <a:ext cx="4736460" cy="41148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 rot="-10800000">
            <a:off x="6603499" y="-179927"/>
            <a:ext cx="4051559" cy="1025711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10993671" y="1028700"/>
            <a:ext cx="406870" cy="40687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8">
            <a:alphaModFix amt="12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>
            <a:off x="11293513" y="-2861559"/>
            <a:ext cx="5723117" cy="5723117"/>
          </a:xfrm>
          <a:prstGeom prst="rect">
            <a:avLst/>
          </a:prstGeom>
        </p:spPr>
      </p:pic>
      <p:grpSp>
        <p:nvGrpSpPr>
          <p:cNvPr id="11" name="Group 11"/>
          <p:cNvGrpSpPr/>
          <p:nvPr/>
        </p:nvGrpSpPr>
        <p:grpSpPr>
          <a:xfrm>
            <a:off x="0" y="0"/>
            <a:ext cx="9144000" cy="10287000"/>
            <a:chOff x="0" y="0"/>
            <a:chExt cx="2408296" cy="2709333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408296" cy="2709333"/>
            </a:xfrm>
            <a:custGeom>
              <a:avLst/>
              <a:gdLst/>
              <a:ahLst/>
              <a:cxnLst/>
              <a:rect l="l" t="t" r="r" b="b"/>
              <a:pathLst>
                <a:path w="2408296" h="2709333">
                  <a:moveTo>
                    <a:pt x="0" y="0"/>
                  </a:moveTo>
                  <a:lnTo>
                    <a:pt x="2408296" y="0"/>
                  </a:lnTo>
                  <a:lnTo>
                    <a:pt x="2408296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DCAE81"/>
            </a:solidFill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133350"/>
              <a:ext cx="812800" cy="9461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50"/>
                </a:lnSpc>
              </a:pPr>
              <a:endParaRPr/>
            </a:p>
          </p:txBody>
        </p:sp>
      </p:grpSp>
      <p:pic>
        <p:nvPicPr>
          <p:cNvPr id="14" name="Picture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1028700" y="1028700"/>
            <a:ext cx="647448" cy="639355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8">
            <a:alphaModFix amt="12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>
            <a:off x="-2861559" y="7425441"/>
            <a:ext cx="5723117" cy="5723117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>
            <a:off x="10998880" y="8059311"/>
            <a:ext cx="401661" cy="1198989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16813195" y="1028700"/>
            <a:ext cx="406870" cy="406870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 flipV="1">
            <a:off x="-618440" y="5190212"/>
            <a:ext cx="3039388" cy="3039388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rcRect/>
          <a:stretch>
            <a:fillRect/>
          </a:stretch>
        </p:blipFill>
        <p:spPr>
          <a:xfrm>
            <a:off x="5666994" y="-1130754"/>
            <a:ext cx="3477006" cy="41148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4C0ED36-35C9-179B-B79B-2F670070C952}"/>
              </a:ext>
            </a:extLst>
          </p:cNvPr>
          <p:cNvSpPr txBox="1"/>
          <p:nvPr/>
        </p:nvSpPr>
        <p:spPr>
          <a:xfrm>
            <a:off x="901254" y="3613715"/>
            <a:ext cx="762580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Rose-Marie Gherman</a:t>
            </a:r>
          </a:p>
          <a:p>
            <a:pPr algn="ctr"/>
            <a:r>
              <a:rPr lang="en-GB" sz="5400" dirty="0"/>
              <a:t>2119161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8D854A4-CD2E-2FCE-CF8A-C675F5F22C1F}"/>
              </a:ext>
            </a:extLst>
          </p:cNvPr>
          <p:cNvSpPr txBox="1"/>
          <p:nvPr/>
        </p:nvSpPr>
        <p:spPr>
          <a:xfrm>
            <a:off x="10968271" y="4235049"/>
            <a:ext cx="785411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Font typeface="Calibri" panose="020F0502020204030204" pitchFamily="34" charset="0"/>
              <a:buChar char="꙳"/>
            </a:pPr>
            <a:r>
              <a:rPr lang="en-GB" sz="4000" dirty="0"/>
              <a:t>Market Analysis</a:t>
            </a:r>
          </a:p>
          <a:p>
            <a:pPr marL="742950" indent="-742950">
              <a:buFont typeface="Calibri" panose="020F0502020204030204" pitchFamily="34" charset="0"/>
              <a:buChar char="꙳"/>
            </a:pPr>
            <a:r>
              <a:rPr lang="en-GB" sz="4000" dirty="0"/>
              <a:t>PESTLE and SWOT analysis</a:t>
            </a:r>
          </a:p>
          <a:p>
            <a:pPr marL="742950" indent="-742950">
              <a:buFont typeface="Calibri" panose="020F0502020204030204" pitchFamily="34" charset="0"/>
              <a:buChar char="꙳"/>
            </a:pPr>
            <a:r>
              <a:rPr lang="en-GB" sz="4000" dirty="0"/>
              <a:t>Porter’s 5 Forces</a:t>
            </a:r>
          </a:p>
          <a:p>
            <a:pPr marL="742950" indent="-742950">
              <a:buFont typeface="Calibri" panose="020F0502020204030204" pitchFamily="34" charset="0"/>
              <a:buChar char="꙳"/>
            </a:pPr>
            <a:r>
              <a:rPr lang="en-GB" sz="4000" dirty="0"/>
              <a:t>4P Model</a:t>
            </a:r>
          </a:p>
          <a:p>
            <a:pPr marL="742950" indent="-742950">
              <a:buFont typeface="Calibri" panose="020F0502020204030204" pitchFamily="34" charset="0"/>
              <a:buChar char="꙳"/>
            </a:pPr>
            <a:endParaRPr lang="en-GB" sz="4000" dirty="0"/>
          </a:p>
          <a:p>
            <a:pPr marL="742950" indent="-742950">
              <a:buFont typeface="Calibri" panose="020F0502020204030204" pitchFamily="34" charset="0"/>
              <a:buChar char="꙳"/>
            </a:pPr>
            <a:endParaRPr lang="en-GB" sz="4000" dirty="0"/>
          </a:p>
          <a:p>
            <a:endParaRPr lang="en-GB" sz="4000" dirty="0"/>
          </a:p>
          <a:p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3311508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-1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-841851" y="1782001"/>
            <a:ext cx="19971702" cy="6722999"/>
            <a:chOff x="0" y="0"/>
            <a:chExt cx="5260037" cy="1770666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5260037" cy="1770666"/>
            </a:xfrm>
            <a:custGeom>
              <a:avLst/>
              <a:gdLst/>
              <a:ahLst/>
              <a:cxnLst/>
              <a:rect l="l" t="t" r="r" b="b"/>
              <a:pathLst>
                <a:path w="5260037" h="1770666">
                  <a:moveTo>
                    <a:pt x="0" y="0"/>
                  </a:moveTo>
                  <a:lnTo>
                    <a:pt x="5260037" y="0"/>
                  </a:lnTo>
                  <a:lnTo>
                    <a:pt x="5260037" y="1770666"/>
                  </a:lnTo>
                  <a:lnTo>
                    <a:pt x="0" y="1770666"/>
                  </a:lnTo>
                  <a:close/>
                </a:path>
              </a:pathLst>
            </a:custGeom>
            <a:solidFill>
              <a:srgbClr val="F0EBE3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028700" y="1384160"/>
            <a:ext cx="16230600" cy="397841"/>
            <a:chOff x="0" y="0"/>
            <a:chExt cx="14193095" cy="34789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4193095" cy="347898"/>
            </a:xfrm>
            <a:custGeom>
              <a:avLst/>
              <a:gdLst/>
              <a:ahLst/>
              <a:cxnLst/>
              <a:rect l="l" t="t" r="r" b="b"/>
              <a:pathLst>
                <a:path w="14193095" h="347898">
                  <a:moveTo>
                    <a:pt x="203200" y="0"/>
                  </a:moveTo>
                  <a:lnTo>
                    <a:pt x="13989895" y="0"/>
                  </a:lnTo>
                  <a:lnTo>
                    <a:pt x="14193095" y="347898"/>
                  </a:lnTo>
                  <a:lnTo>
                    <a:pt x="0" y="347898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576F72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127000" y="-38100"/>
              <a:ext cx="558800" cy="6477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6807946" y="962013"/>
            <a:ext cx="4672109" cy="819987"/>
            <a:chOff x="0" y="0"/>
            <a:chExt cx="1982247" cy="347898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982247" cy="347898"/>
            </a:xfrm>
            <a:custGeom>
              <a:avLst/>
              <a:gdLst/>
              <a:ahLst/>
              <a:cxnLst/>
              <a:rect l="l" t="t" r="r" b="b"/>
              <a:pathLst>
                <a:path w="1982247" h="347898">
                  <a:moveTo>
                    <a:pt x="203200" y="0"/>
                  </a:moveTo>
                  <a:lnTo>
                    <a:pt x="1779047" y="0"/>
                  </a:lnTo>
                  <a:lnTo>
                    <a:pt x="1982247" y="347898"/>
                  </a:lnTo>
                  <a:lnTo>
                    <a:pt x="0" y="347898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7D9D9C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127000" y="-38100"/>
              <a:ext cx="558800" cy="6477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 rot="-10800000">
            <a:off x="1028700" y="8504999"/>
            <a:ext cx="16230600" cy="397841"/>
            <a:chOff x="0" y="0"/>
            <a:chExt cx="14193095" cy="347898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4193095" cy="347898"/>
            </a:xfrm>
            <a:custGeom>
              <a:avLst/>
              <a:gdLst/>
              <a:ahLst/>
              <a:cxnLst/>
              <a:rect l="l" t="t" r="r" b="b"/>
              <a:pathLst>
                <a:path w="14193095" h="347898">
                  <a:moveTo>
                    <a:pt x="203200" y="0"/>
                  </a:moveTo>
                  <a:lnTo>
                    <a:pt x="13989895" y="0"/>
                  </a:lnTo>
                  <a:lnTo>
                    <a:pt x="14193095" y="347898"/>
                  </a:lnTo>
                  <a:lnTo>
                    <a:pt x="0" y="347898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576F72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127000" y="-38100"/>
              <a:ext cx="558800" cy="6477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 rot="-10800000">
            <a:off x="6807946" y="8504999"/>
            <a:ext cx="4672109" cy="819987"/>
            <a:chOff x="0" y="0"/>
            <a:chExt cx="1982247" cy="347898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982247" cy="347898"/>
            </a:xfrm>
            <a:custGeom>
              <a:avLst/>
              <a:gdLst/>
              <a:ahLst/>
              <a:cxnLst/>
              <a:rect l="l" t="t" r="r" b="b"/>
              <a:pathLst>
                <a:path w="1982247" h="347898">
                  <a:moveTo>
                    <a:pt x="203200" y="0"/>
                  </a:moveTo>
                  <a:lnTo>
                    <a:pt x="1779047" y="0"/>
                  </a:lnTo>
                  <a:lnTo>
                    <a:pt x="1982247" y="347898"/>
                  </a:lnTo>
                  <a:lnTo>
                    <a:pt x="0" y="347898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7D9D9C"/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127000" y="-38100"/>
              <a:ext cx="558800" cy="6477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7" name="TextBox 27"/>
          <p:cNvSpPr txBox="1"/>
          <p:nvPr/>
        </p:nvSpPr>
        <p:spPr>
          <a:xfrm>
            <a:off x="4676000" y="1906835"/>
            <a:ext cx="8936000" cy="10947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959"/>
              </a:lnSpc>
            </a:pPr>
            <a:r>
              <a:rPr lang="en-US" sz="6399" dirty="0">
                <a:solidFill>
                  <a:srgbClr val="2C3546"/>
                </a:solidFill>
                <a:latin typeface="Open Sans Extra Bold"/>
              </a:rPr>
              <a:t>Market Analysis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D94BC065-1D29-5643-AD51-9F02E1E2BE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8922" y="3145578"/>
            <a:ext cx="7590155" cy="5054777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1D682556-5F69-E15E-634E-C42B48C76348}"/>
              </a:ext>
            </a:extLst>
          </p:cNvPr>
          <p:cNvSpPr/>
          <p:nvPr/>
        </p:nvSpPr>
        <p:spPr>
          <a:xfrm>
            <a:off x="11984332" y="9425302"/>
            <a:ext cx="4779668" cy="42716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dirty="0"/>
              <a:t>Source: salonist.io,[ blog ] 2022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264703" y="948403"/>
            <a:ext cx="17373818" cy="9336977"/>
            <a:chOff x="0" y="0"/>
            <a:chExt cx="4575820" cy="2459121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75820" cy="2459121"/>
            </a:xfrm>
            <a:custGeom>
              <a:avLst/>
              <a:gdLst/>
              <a:ahLst/>
              <a:cxnLst/>
              <a:rect l="l" t="t" r="r" b="b"/>
              <a:pathLst>
                <a:path w="4575820" h="2459121">
                  <a:moveTo>
                    <a:pt x="0" y="0"/>
                  </a:moveTo>
                  <a:lnTo>
                    <a:pt x="4575820" y="0"/>
                  </a:lnTo>
                  <a:lnTo>
                    <a:pt x="4575820" y="2459121"/>
                  </a:lnTo>
                  <a:lnTo>
                    <a:pt x="0" y="2459121"/>
                  </a:lnTo>
                  <a:close/>
                </a:path>
              </a:pathLst>
            </a:custGeom>
            <a:solidFill>
              <a:srgbClr val="F0EBE3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1" tIns="50801" rIns="50801" bIns="50801" rtlCol="0" anchor="ctr"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ts val="2660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1339704" y="3046379"/>
            <a:ext cx="2338334" cy="2364728"/>
            <a:chOff x="0" y="0"/>
            <a:chExt cx="681949" cy="689646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681949" cy="689646"/>
            </a:xfrm>
            <a:custGeom>
              <a:avLst/>
              <a:gdLst/>
              <a:ahLst/>
              <a:cxnLst/>
              <a:rect l="l" t="t" r="r" b="b"/>
              <a:pathLst>
                <a:path w="681949" h="689646">
                  <a:moveTo>
                    <a:pt x="0" y="0"/>
                  </a:moveTo>
                  <a:lnTo>
                    <a:pt x="681949" y="0"/>
                  </a:lnTo>
                  <a:lnTo>
                    <a:pt x="681949" y="689646"/>
                  </a:lnTo>
                  <a:lnTo>
                    <a:pt x="0" y="689646"/>
                  </a:lnTo>
                  <a:close/>
                </a:path>
              </a:pathLst>
            </a:custGeom>
            <a:solidFill>
              <a:srgbClr val="576F72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1" tIns="50801" rIns="50801" bIns="50801" rtlCol="0" anchor="ctr"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ts val="2660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4020069" y="3046379"/>
            <a:ext cx="2338334" cy="2364728"/>
            <a:chOff x="0" y="0"/>
            <a:chExt cx="681949" cy="689646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681949" cy="689646"/>
            </a:xfrm>
            <a:custGeom>
              <a:avLst/>
              <a:gdLst/>
              <a:ahLst/>
              <a:cxnLst/>
              <a:rect l="l" t="t" r="r" b="b"/>
              <a:pathLst>
                <a:path w="681949" h="689646">
                  <a:moveTo>
                    <a:pt x="0" y="0"/>
                  </a:moveTo>
                  <a:lnTo>
                    <a:pt x="681949" y="0"/>
                  </a:lnTo>
                  <a:lnTo>
                    <a:pt x="681949" y="689646"/>
                  </a:lnTo>
                  <a:lnTo>
                    <a:pt x="0" y="689646"/>
                  </a:lnTo>
                  <a:close/>
                </a:path>
              </a:pathLst>
            </a:custGeom>
            <a:solidFill>
              <a:srgbClr val="576F72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1" tIns="50801" rIns="50801" bIns="50801" rtlCol="0" anchor="ctr"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ts val="2660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4020069" y="5739940"/>
            <a:ext cx="2338334" cy="2364728"/>
            <a:chOff x="0" y="0"/>
            <a:chExt cx="681949" cy="689646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681949" cy="689646"/>
            </a:xfrm>
            <a:custGeom>
              <a:avLst/>
              <a:gdLst/>
              <a:ahLst/>
              <a:cxnLst/>
              <a:rect l="l" t="t" r="r" b="b"/>
              <a:pathLst>
                <a:path w="681949" h="689646">
                  <a:moveTo>
                    <a:pt x="0" y="0"/>
                  </a:moveTo>
                  <a:lnTo>
                    <a:pt x="681949" y="0"/>
                  </a:lnTo>
                  <a:lnTo>
                    <a:pt x="681949" y="689646"/>
                  </a:lnTo>
                  <a:lnTo>
                    <a:pt x="0" y="689646"/>
                  </a:lnTo>
                  <a:close/>
                </a:path>
              </a:pathLst>
            </a:custGeom>
            <a:solidFill>
              <a:srgbClr val="576F72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1" tIns="50801" rIns="50801" bIns="50801" rtlCol="0" anchor="ctr"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ts val="2660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11339704" y="5739940"/>
            <a:ext cx="2338334" cy="2364728"/>
            <a:chOff x="0" y="0"/>
            <a:chExt cx="681949" cy="689646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681949" cy="689646"/>
            </a:xfrm>
            <a:custGeom>
              <a:avLst/>
              <a:gdLst/>
              <a:ahLst/>
              <a:cxnLst/>
              <a:rect l="l" t="t" r="r" b="b"/>
              <a:pathLst>
                <a:path w="681949" h="689646">
                  <a:moveTo>
                    <a:pt x="0" y="0"/>
                  </a:moveTo>
                  <a:lnTo>
                    <a:pt x="681949" y="0"/>
                  </a:lnTo>
                  <a:lnTo>
                    <a:pt x="681949" y="689646"/>
                  </a:lnTo>
                  <a:lnTo>
                    <a:pt x="0" y="689646"/>
                  </a:lnTo>
                  <a:close/>
                </a:path>
              </a:pathLst>
            </a:custGeom>
            <a:solidFill>
              <a:srgbClr val="576F72"/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1" tIns="50801" rIns="50801" bIns="50801" rtlCol="0" anchor="ctr"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ts val="2660"/>
                </a:lnSpc>
              </a:pPr>
              <a:endParaRPr/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13023748" y="4720450"/>
            <a:ext cx="1710146" cy="1710146"/>
            <a:chOff x="0" y="0"/>
            <a:chExt cx="1899920" cy="1899920"/>
          </a:xfrm>
        </p:grpSpPr>
        <p:sp>
          <p:nvSpPr>
            <p:cNvPr id="19" name="Freeform 19"/>
            <p:cNvSpPr/>
            <p:nvPr/>
          </p:nvSpPr>
          <p:spPr>
            <a:xfrm>
              <a:off x="6350" y="6350"/>
              <a:ext cx="1887220" cy="1887220"/>
            </a:xfrm>
            <a:custGeom>
              <a:avLst/>
              <a:gdLst/>
              <a:ahLst/>
              <a:cxnLst/>
              <a:rect l="l" t="t" r="r" b="b"/>
              <a:pathLst>
                <a:path w="1887220" h="1887220">
                  <a:moveTo>
                    <a:pt x="0" y="0"/>
                  </a:moveTo>
                  <a:lnTo>
                    <a:pt x="1887220" y="0"/>
                  </a:lnTo>
                  <a:lnTo>
                    <a:pt x="1887220" y="1887220"/>
                  </a:lnTo>
                  <a:lnTo>
                    <a:pt x="0" y="1887220"/>
                  </a:lnTo>
                  <a:close/>
                </a:path>
              </a:pathLst>
            </a:custGeom>
            <a:solidFill>
              <a:srgbClr val="F0EBE3"/>
            </a:solidFill>
          </p:spPr>
        </p:sp>
        <p:sp>
          <p:nvSpPr>
            <p:cNvPr id="20" name="Freeform 20"/>
            <p:cNvSpPr/>
            <p:nvPr/>
          </p:nvSpPr>
          <p:spPr>
            <a:xfrm>
              <a:off x="0" y="0"/>
              <a:ext cx="1899920" cy="1899920"/>
            </a:xfrm>
            <a:custGeom>
              <a:avLst/>
              <a:gdLst/>
              <a:ahLst/>
              <a:cxnLst/>
              <a:rect l="l" t="t" r="r" b="b"/>
              <a:pathLst>
                <a:path w="1899920" h="1899920">
                  <a:moveTo>
                    <a:pt x="6350" y="1899920"/>
                  </a:moveTo>
                  <a:lnTo>
                    <a:pt x="0" y="1899920"/>
                  </a:lnTo>
                  <a:lnTo>
                    <a:pt x="0" y="0"/>
                  </a:lnTo>
                  <a:lnTo>
                    <a:pt x="1899920" y="0"/>
                  </a:lnTo>
                  <a:lnTo>
                    <a:pt x="1899920" y="1899920"/>
                  </a:lnTo>
                  <a:lnTo>
                    <a:pt x="6350" y="1899920"/>
                  </a:lnTo>
                  <a:close/>
                  <a:moveTo>
                    <a:pt x="12700" y="12700"/>
                  </a:moveTo>
                  <a:lnTo>
                    <a:pt x="12700" y="1887220"/>
                  </a:lnTo>
                  <a:lnTo>
                    <a:pt x="1887220" y="1887220"/>
                  </a:lnTo>
                  <a:lnTo>
                    <a:pt x="1887220" y="12700"/>
                  </a:lnTo>
                  <a:lnTo>
                    <a:pt x="12700" y="12700"/>
                  </a:lnTo>
                  <a:close/>
                </a:path>
              </a:pathLst>
            </a:custGeom>
            <a:solidFill>
              <a:srgbClr val="F0EBE3"/>
            </a:solidFill>
          </p:spPr>
        </p:sp>
        <p:sp>
          <p:nvSpPr>
            <p:cNvPr id="21" name="Freeform 21"/>
            <p:cNvSpPr/>
            <p:nvPr/>
          </p:nvSpPr>
          <p:spPr>
            <a:xfrm>
              <a:off x="139700" y="140970"/>
              <a:ext cx="1619250" cy="1619250"/>
            </a:xfrm>
            <a:custGeom>
              <a:avLst/>
              <a:gdLst/>
              <a:ahLst/>
              <a:cxnLst/>
              <a:rect l="l" t="t" r="r" b="b"/>
              <a:pathLst>
                <a:path w="1619250" h="1619250">
                  <a:moveTo>
                    <a:pt x="0" y="0"/>
                  </a:moveTo>
                  <a:lnTo>
                    <a:pt x="1619250" y="0"/>
                  </a:lnTo>
                  <a:lnTo>
                    <a:pt x="1619250" y="1619250"/>
                  </a:lnTo>
                  <a:lnTo>
                    <a:pt x="0" y="1619250"/>
                  </a:lnTo>
                  <a:close/>
                </a:path>
              </a:pathLst>
            </a:custGeom>
            <a:solidFill>
              <a:srgbClr val="7D9D9C"/>
            </a:solidFill>
          </p:spPr>
        </p:sp>
      </p:grpSp>
      <p:pic>
        <p:nvPicPr>
          <p:cNvPr id="22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1700119" y="3363748"/>
            <a:ext cx="1126064" cy="1356704"/>
          </a:xfrm>
          <a:prstGeom prst="rect">
            <a:avLst/>
          </a:prstGeom>
        </p:spPr>
      </p:pic>
      <p:pic>
        <p:nvPicPr>
          <p:cNvPr id="23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14426231" y="3561115"/>
            <a:ext cx="1526009" cy="1335257"/>
          </a:xfrm>
          <a:prstGeom prst="rect">
            <a:avLst/>
          </a:prstGeom>
        </p:spPr>
      </p:pic>
      <p:pic>
        <p:nvPicPr>
          <p:cNvPr id="24" name="Picture 2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>
            <a:off x="11585064" y="6430595"/>
            <a:ext cx="1438683" cy="1307403"/>
          </a:xfrm>
          <a:prstGeom prst="rect">
            <a:avLst/>
          </a:prstGeom>
        </p:spPr>
      </p:pic>
      <p:pic>
        <p:nvPicPr>
          <p:cNvPr id="25" name="Picture 2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14627150" y="6576889"/>
            <a:ext cx="1325090" cy="1161110"/>
          </a:xfrm>
          <a:prstGeom prst="rect">
            <a:avLst/>
          </a:prstGeom>
        </p:spPr>
      </p:pic>
      <p:sp>
        <p:nvSpPr>
          <p:cNvPr id="26" name="TextBox 26"/>
          <p:cNvSpPr txBox="1"/>
          <p:nvPr/>
        </p:nvSpPr>
        <p:spPr>
          <a:xfrm>
            <a:off x="9381053" y="956972"/>
            <a:ext cx="8936000" cy="10774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8960"/>
              </a:lnSpc>
            </a:pPr>
            <a:r>
              <a:rPr lang="en-US" sz="6399" dirty="0">
                <a:solidFill>
                  <a:srgbClr val="576F72"/>
                </a:solidFill>
                <a:latin typeface="Open Sans Extra Bold"/>
              </a:rPr>
              <a:t>SWOT Analysis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753F9FA-B5A7-649F-8FDB-30F55F7B7AC3}"/>
              </a:ext>
            </a:extLst>
          </p:cNvPr>
          <p:cNvSpPr/>
          <p:nvPr/>
        </p:nvSpPr>
        <p:spPr>
          <a:xfrm>
            <a:off x="2632604" y="2847159"/>
            <a:ext cx="8407580" cy="716552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70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F0DCC4C-6981-4FD5-B757-37FE425F726C}"/>
              </a:ext>
            </a:extLst>
          </p:cNvPr>
          <p:cNvSpPr/>
          <p:nvPr/>
        </p:nvSpPr>
        <p:spPr>
          <a:xfrm>
            <a:off x="1414257" y="956972"/>
            <a:ext cx="9476772" cy="9124287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28625" indent="-428625">
              <a:buFont typeface="Wingdings" panose="05000000000000000000" pitchFamily="2" charset="2"/>
              <a:buChar char="Ø"/>
            </a:pPr>
            <a:r>
              <a:rPr lang="en-GB" sz="3600" b="1" dirty="0"/>
              <a:t>Strength: </a:t>
            </a:r>
            <a:r>
              <a:rPr lang="en-GB" sz="3600" dirty="0"/>
              <a:t>Partnership Business, Manpower and Managerial capabilities, Professional trained employee</a:t>
            </a:r>
          </a:p>
          <a:p>
            <a:pPr marL="428625" indent="-428625">
              <a:buFont typeface="Wingdings" panose="05000000000000000000" pitchFamily="2" charset="2"/>
              <a:buChar char="Ø"/>
            </a:pPr>
            <a:endParaRPr lang="en-GB" sz="3600" dirty="0"/>
          </a:p>
          <a:p>
            <a:pPr marL="428625" indent="-428625">
              <a:buFont typeface="Wingdings" panose="05000000000000000000" pitchFamily="2" charset="2"/>
              <a:buChar char="Ø"/>
            </a:pPr>
            <a:r>
              <a:rPr lang="en-GB" sz="3600" b="1" dirty="0"/>
              <a:t>Weaknesses: </a:t>
            </a:r>
            <a:r>
              <a:rPr lang="en-GB" sz="3600" dirty="0"/>
              <a:t>high costs of rent, the profit on the first years</a:t>
            </a:r>
          </a:p>
          <a:p>
            <a:pPr marL="428625" indent="-428625">
              <a:buFont typeface="Wingdings" panose="05000000000000000000" pitchFamily="2" charset="2"/>
              <a:buChar char="Ø"/>
            </a:pPr>
            <a:endParaRPr lang="en-GB" sz="3600" dirty="0"/>
          </a:p>
          <a:p>
            <a:pPr marL="428625" indent="-428625">
              <a:buFont typeface="Wingdings" panose="05000000000000000000" pitchFamily="2" charset="2"/>
              <a:buChar char="Ø"/>
            </a:pPr>
            <a:r>
              <a:rPr lang="en-GB" sz="3600" b="1" dirty="0"/>
              <a:t>Opportunities: </a:t>
            </a:r>
            <a:r>
              <a:rPr lang="en-GB" sz="3600" dirty="0"/>
              <a:t>Newer trends and popular design, the ever-changing lifestyle</a:t>
            </a:r>
          </a:p>
          <a:p>
            <a:pPr marL="428625" indent="-428625">
              <a:buFont typeface="Wingdings" panose="05000000000000000000" pitchFamily="2" charset="2"/>
              <a:buChar char="Ø"/>
            </a:pPr>
            <a:endParaRPr lang="en-GB" sz="3600" dirty="0"/>
          </a:p>
          <a:p>
            <a:pPr marL="428625" indent="-428625">
              <a:buFont typeface="Wingdings" panose="05000000000000000000" pitchFamily="2" charset="2"/>
              <a:buChar char="Ø"/>
            </a:pPr>
            <a:r>
              <a:rPr lang="en-GB" sz="3600" b="1" dirty="0"/>
              <a:t>Threats: </a:t>
            </a:r>
            <a:r>
              <a:rPr lang="en-GB" sz="3600" dirty="0"/>
              <a:t>Competition            </a:t>
            </a:r>
          </a:p>
          <a:p>
            <a:pPr algn="ctr"/>
            <a:endParaRPr lang="en-GB" sz="2700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2185C3B-0BB8-3417-8C9F-105FF7AC50D4}"/>
              </a:ext>
            </a:extLst>
          </p:cNvPr>
          <p:cNvSpPr/>
          <p:nvPr/>
        </p:nvSpPr>
        <p:spPr>
          <a:xfrm>
            <a:off x="14126711" y="9122101"/>
            <a:ext cx="4862330" cy="56975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700" dirty="0"/>
              <a:t>Source: slideserve.com, 2022</a:t>
            </a:r>
          </a:p>
        </p:txBody>
      </p:sp>
    </p:spTree>
    <p:extLst>
      <p:ext uri="{BB962C8B-B14F-4D97-AF65-F5344CB8AC3E}">
        <p14:creationId xmlns:p14="http://schemas.microsoft.com/office/powerpoint/2010/main" val="9893918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-1857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325880" y="1422329"/>
            <a:ext cx="17828784" cy="8733035"/>
            <a:chOff x="0" y="0"/>
            <a:chExt cx="4575820" cy="2459121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75820" cy="2459121"/>
            </a:xfrm>
            <a:custGeom>
              <a:avLst/>
              <a:gdLst/>
              <a:ahLst/>
              <a:cxnLst/>
              <a:rect l="l" t="t" r="r" b="b"/>
              <a:pathLst>
                <a:path w="4575820" h="2459121">
                  <a:moveTo>
                    <a:pt x="0" y="0"/>
                  </a:moveTo>
                  <a:lnTo>
                    <a:pt x="4575820" y="0"/>
                  </a:lnTo>
                  <a:lnTo>
                    <a:pt x="4575820" y="2459121"/>
                  </a:lnTo>
                  <a:lnTo>
                    <a:pt x="0" y="2459121"/>
                  </a:lnTo>
                  <a:close/>
                </a:path>
              </a:pathLst>
            </a:custGeom>
            <a:solidFill>
              <a:srgbClr val="F0EBE3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1" tIns="50801" rIns="50801" bIns="50801" rtlCol="0" anchor="ctr"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ts val="2660"/>
                </a:lnSpc>
              </a:pPr>
              <a:endParaRPr/>
            </a:p>
          </p:txBody>
        </p:sp>
      </p:grpSp>
      <p:pic>
        <p:nvPicPr>
          <p:cNvPr id="2050" name="Picture 2" descr="How to do Your PESTLE Analysis | Free Worksheet">
            <a:extLst>
              <a:ext uri="{FF2B5EF4-FFF2-40B4-BE49-F238E27FC236}">
                <a16:creationId xmlns:a16="http://schemas.microsoft.com/office/drawing/2014/main" id="{DB8CD8E9-29E0-7E49-B2D9-9849D764BB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8919" y="4394458"/>
            <a:ext cx="5422901" cy="508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TextBox 26">
            <a:extLst>
              <a:ext uri="{FF2B5EF4-FFF2-40B4-BE49-F238E27FC236}">
                <a16:creationId xmlns:a16="http://schemas.microsoft.com/office/drawing/2014/main" id="{371BBD45-9731-EC42-B21F-224078F5C612}"/>
              </a:ext>
            </a:extLst>
          </p:cNvPr>
          <p:cNvSpPr txBox="1"/>
          <p:nvPr/>
        </p:nvSpPr>
        <p:spPr>
          <a:xfrm>
            <a:off x="-29052" y="965129"/>
            <a:ext cx="8936000" cy="10774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8960"/>
              </a:lnSpc>
            </a:pPr>
            <a:r>
              <a:rPr lang="en-US" sz="6399" dirty="0">
                <a:solidFill>
                  <a:srgbClr val="576F72"/>
                </a:solidFill>
                <a:latin typeface="Open Sans Extra Bold"/>
              </a:rPr>
              <a:t>PESTLE Analysis</a:t>
            </a:r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1DC58836-3FE7-8F88-670D-8B029FE31ED6}"/>
              </a:ext>
            </a:extLst>
          </p:cNvPr>
          <p:cNvSpPr>
            <a:spLocks noGrp="1"/>
          </p:cNvSpPr>
          <p:nvPr>
            <p:ph type="body" sz="half" idx="4294967295"/>
          </p:nvPr>
        </p:nvSpPr>
        <p:spPr>
          <a:xfrm>
            <a:off x="-1" y="1950721"/>
            <a:ext cx="12355730" cy="7868414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sz="3000" b="1" dirty="0"/>
              <a:t>Political: </a:t>
            </a:r>
            <a:r>
              <a:rPr lang="en-GB" sz="3000" dirty="0"/>
              <a:t>BREXIT could lead to less staff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3000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sz="3000" b="1" dirty="0"/>
              <a:t>Economic:</a:t>
            </a:r>
            <a:r>
              <a:rPr lang="en-GB" sz="3000" dirty="0"/>
              <a:t> Capital Structure, Available founds, Financial Inflation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3000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sz="3000" b="1" dirty="0"/>
              <a:t>Social: </a:t>
            </a:r>
            <a:r>
              <a:rPr lang="en-GB" sz="3000" dirty="0"/>
              <a:t> we will update on trends and fashion stiles to meet the costumer needs, Social distancing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3000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sz="3000" b="1" dirty="0"/>
              <a:t>Technological: </a:t>
            </a:r>
            <a:r>
              <a:rPr lang="en-GB" sz="3000" dirty="0"/>
              <a:t>availability online</a:t>
            </a:r>
            <a:r>
              <a:rPr lang="en-GB" sz="3000" b="1" dirty="0"/>
              <a:t> </a:t>
            </a:r>
            <a:r>
              <a:rPr lang="en-GB" sz="3000" dirty="0"/>
              <a:t>for booking, contactless payment, equipment 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3000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sz="3000" b="1" dirty="0"/>
              <a:t>Legal: </a:t>
            </a:r>
            <a:r>
              <a:rPr lang="en-GB" sz="3000" dirty="0"/>
              <a:t>governmental  rules and regulation, insurance for costumer health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3000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sz="3000" b="1" dirty="0"/>
              <a:t>Environmental: </a:t>
            </a:r>
            <a:r>
              <a:rPr lang="en-GB" sz="3000" dirty="0"/>
              <a:t>reuse the cut hair for wigs, discount for public transport, products non animal tested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8FD22B56-9DA2-4197-EF01-15DAEA0786C0}"/>
              </a:ext>
            </a:extLst>
          </p:cNvPr>
          <p:cNvSpPr/>
          <p:nvPr/>
        </p:nvSpPr>
        <p:spPr>
          <a:xfrm>
            <a:off x="15190368" y="10114027"/>
            <a:ext cx="2834640" cy="345947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70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3233E2C4-B5D9-CF89-8F00-B18BBAA56AAE}"/>
              </a:ext>
            </a:extLst>
          </p:cNvPr>
          <p:cNvSpPr/>
          <p:nvPr/>
        </p:nvSpPr>
        <p:spPr>
          <a:xfrm>
            <a:off x="12908280" y="9474459"/>
            <a:ext cx="5116728" cy="66381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700" dirty="0"/>
              <a:t>Source: stratechi.com, 2022</a:t>
            </a:r>
          </a:p>
        </p:txBody>
      </p:sp>
    </p:spTree>
    <p:extLst>
      <p:ext uri="{BB962C8B-B14F-4D97-AF65-F5344CB8AC3E}">
        <p14:creationId xmlns:p14="http://schemas.microsoft.com/office/powerpoint/2010/main" val="7252070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-79746"/>
            <a:ext cx="18288000" cy="10365533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3817514" y="1071563"/>
            <a:ext cx="15613488" cy="8964555"/>
            <a:chOff x="0" y="0"/>
            <a:chExt cx="4575820" cy="2459121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75820" cy="2459121"/>
            </a:xfrm>
            <a:custGeom>
              <a:avLst/>
              <a:gdLst/>
              <a:ahLst/>
              <a:cxnLst/>
              <a:rect l="l" t="t" r="r" b="b"/>
              <a:pathLst>
                <a:path w="4575820" h="2459121">
                  <a:moveTo>
                    <a:pt x="0" y="0"/>
                  </a:moveTo>
                  <a:lnTo>
                    <a:pt x="4575820" y="0"/>
                  </a:lnTo>
                  <a:lnTo>
                    <a:pt x="4575820" y="2459121"/>
                  </a:lnTo>
                  <a:lnTo>
                    <a:pt x="0" y="2459121"/>
                  </a:lnTo>
                  <a:close/>
                </a:path>
              </a:pathLst>
            </a:custGeom>
            <a:solidFill>
              <a:srgbClr val="F0EBE3"/>
            </a:solidFill>
          </p:spPr>
          <p:txBody>
            <a:bodyPr/>
            <a:lstStyle/>
            <a:p>
              <a:endParaRPr lang="en-GB" sz="2700" dirty="0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1" tIns="50801" rIns="50801" bIns="50801" rtlCol="0" anchor="ctr"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ts val="2660"/>
                </a:lnSpc>
              </a:pPr>
              <a:endParaRPr/>
            </a:p>
          </p:txBody>
        </p:sp>
      </p:grpSp>
      <p:sp>
        <p:nvSpPr>
          <p:cNvPr id="37" name="TextBox 26">
            <a:extLst>
              <a:ext uri="{FF2B5EF4-FFF2-40B4-BE49-F238E27FC236}">
                <a16:creationId xmlns:a16="http://schemas.microsoft.com/office/drawing/2014/main" id="{371BBD45-9731-EC42-B21F-224078F5C612}"/>
              </a:ext>
            </a:extLst>
          </p:cNvPr>
          <p:cNvSpPr txBox="1"/>
          <p:nvPr/>
        </p:nvSpPr>
        <p:spPr>
          <a:xfrm>
            <a:off x="-29052" y="965129"/>
            <a:ext cx="25655112" cy="10774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8960"/>
              </a:lnSpc>
            </a:pPr>
            <a:r>
              <a:rPr lang="en-US" sz="6399" dirty="0">
                <a:solidFill>
                  <a:srgbClr val="576F72"/>
                </a:solidFill>
                <a:latin typeface="Open Sans Extra Bold"/>
              </a:rPr>
              <a:t>Porter’s 5 Forces</a:t>
            </a:r>
          </a:p>
        </p:txBody>
      </p:sp>
      <p:pic>
        <p:nvPicPr>
          <p:cNvPr id="4098" name="Picture 2" descr="Porter's 5 forces: explanation, model &amp; analysis - Management Weekly">
            <a:extLst>
              <a:ext uri="{FF2B5EF4-FFF2-40B4-BE49-F238E27FC236}">
                <a16:creationId xmlns:a16="http://schemas.microsoft.com/office/drawing/2014/main" id="{FA2653F2-BACB-D24E-8F06-658E98E8DC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4573" y="2040145"/>
            <a:ext cx="9871731" cy="723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F565DB0B-C46F-A2BD-6ADC-0822EC9E5E2D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685800"/>
            <a:ext cx="5898357" cy="2400300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INDUSTRY COMPETOTORS</a:t>
            </a:r>
            <a:br>
              <a:rPr lang="en-GB" dirty="0"/>
            </a:br>
            <a:endParaRPr lang="en-GB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6BF416F-ED21-6385-2431-1106A9702B91}"/>
              </a:ext>
            </a:extLst>
          </p:cNvPr>
          <p:cNvSpPr>
            <a:spLocks noGrp="1"/>
          </p:cNvSpPr>
          <p:nvPr>
            <p:ph type="body" sz="half" idx="4294967295"/>
          </p:nvPr>
        </p:nvSpPr>
        <p:spPr>
          <a:xfrm>
            <a:off x="32657" y="3332972"/>
            <a:ext cx="8416269" cy="5717382"/>
          </a:xfrm>
        </p:spPr>
        <p:txBody>
          <a:bodyPr>
            <a:normAutofit/>
          </a:bodyPr>
          <a:lstStyle/>
          <a:p>
            <a:pPr marL="428625" indent="-428625">
              <a:buFont typeface="Wingdings" panose="05000000000000000000" pitchFamily="2" charset="2"/>
              <a:buChar char="Ø"/>
            </a:pPr>
            <a:r>
              <a:rPr lang="en-GB" sz="3600" dirty="0"/>
              <a:t>Bargaining Power of Suppliers </a:t>
            </a:r>
          </a:p>
          <a:p>
            <a:pPr marL="428625" indent="-428625">
              <a:buFont typeface="Wingdings" panose="05000000000000000000" pitchFamily="2" charset="2"/>
              <a:buChar char="Ø"/>
            </a:pPr>
            <a:endParaRPr lang="en-GB" sz="3600" dirty="0"/>
          </a:p>
          <a:p>
            <a:pPr marL="428625" indent="-428625">
              <a:buFont typeface="Wingdings" panose="05000000000000000000" pitchFamily="2" charset="2"/>
              <a:buChar char="Ø"/>
            </a:pPr>
            <a:r>
              <a:rPr lang="en-GB" sz="3600" dirty="0"/>
              <a:t>Bargaining Power of Buyers </a:t>
            </a:r>
          </a:p>
          <a:p>
            <a:pPr marL="428625" indent="-428625">
              <a:buFont typeface="Wingdings" panose="05000000000000000000" pitchFamily="2" charset="2"/>
              <a:buChar char="Ø"/>
            </a:pPr>
            <a:endParaRPr lang="en-GB" sz="3600" dirty="0"/>
          </a:p>
          <a:p>
            <a:pPr marL="428625" indent="-428625">
              <a:buFont typeface="Wingdings" panose="05000000000000000000" pitchFamily="2" charset="2"/>
              <a:buChar char="Ø"/>
            </a:pPr>
            <a:r>
              <a:rPr lang="en-GB" sz="3600" dirty="0"/>
              <a:t>Threat of Substitute Products or Service </a:t>
            </a:r>
          </a:p>
          <a:p>
            <a:pPr marL="428625" indent="-428625">
              <a:buFont typeface="Wingdings" panose="05000000000000000000" pitchFamily="2" charset="2"/>
              <a:buChar char="Ø"/>
            </a:pPr>
            <a:endParaRPr lang="en-GB" sz="3600" dirty="0"/>
          </a:p>
          <a:p>
            <a:pPr marL="428625" indent="-428625">
              <a:buFont typeface="Wingdings" panose="05000000000000000000" pitchFamily="2" charset="2"/>
              <a:buChar char="Ø"/>
            </a:pPr>
            <a:r>
              <a:rPr lang="en-GB" sz="3600" dirty="0"/>
              <a:t>Threat of New Entrants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0C58C30-2EB8-AE97-690E-B94DF36ACEF6}"/>
              </a:ext>
            </a:extLst>
          </p:cNvPr>
          <p:cNvSpPr/>
          <p:nvPr/>
        </p:nvSpPr>
        <p:spPr>
          <a:xfrm rot="10800000" flipV="1">
            <a:off x="11475721" y="10285789"/>
            <a:ext cx="8229602" cy="121279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7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1303AD5-F0DD-17A1-9F2F-6517D7437B6B}"/>
              </a:ext>
            </a:extLst>
          </p:cNvPr>
          <p:cNvSpPr/>
          <p:nvPr/>
        </p:nvSpPr>
        <p:spPr>
          <a:xfrm>
            <a:off x="13144501" y="9515474"/>
            <a:ext cx="4914956" cy="533984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700" dirty="0"/>
              <a:t>Source: anscomerce.com, 2022</a:t>
            </a:r>
          </a:p>
        </p:txBody>
      </p:sp>
    </p:spTree>
    <p:extLst>
      <p:ext uri="{BB962C8B-B14F-4D97-AF65-F5344CB8AC3E}">
        <p14:creationId xmlns:p14="http://schemas.microsoft.com/office/powerpoint/2010/main" val="20694945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26513" y="1614341"/>
            <a:ext cx="5480171" cy="3171395"/>
            <a:chOff x="0" y="0"/>
            <a:chExt cx="4402617" cy="254781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402617" cy="2547811"/>
            </a:xfrm>
            <a:custGeom>
              <a:avLst/>
              <a:gdLst/>
              <a:ahLst/>
              <a:cxnLst/>
              <a:rect l="l" t="t" r="r" b="b"/>
              <a:pathLst>
                <a:path w="4402617" h="2547811">
                  <a:moveTo>
                    <a:pt x="0" y="0"/>
                  </a:moveTo>
                  <a:lnTo>
                    <a:pt x="0" y="2547811"/>
                  </a:lnTo>
                  <a:lnTo>
                    <a:pt x="4402617" y="2547811"/>
                  </a:lnTo>
                  <a:lnTo>
                    <a:pt x="4402617" y="0"/>
                  </a:lnTo>
                  <a:lnTo>
                    <a:pt x="0" y="0"/>
                  </a:lnTo>
                  <a:close/>
                  <a:moveTo>
                    <a:pt x="4341657" y="2486851"/>
                  </a:moveTo>
                  <a:lnTo>
                    <a:pt x="59690" y="2486851"/>
                  </a:lnTo>
                  <a:lnTo>
                    <a:pt x="59690" y="59690"/>
                  </a:lnTo>
                  <a:lnTo>
                    <a:pt x="4341657" y="59690"/>
                  </a:lnTo>
                  <a:lnTo>
                    <a:pt x="4341657" y="2486851"/>
                  </a:lnTo>
                  <a:close/>
                </a:path>
              </a:pathLst>
            </a:custGeom>
            <a:solidFill>
              <a:srgbClr val="576F72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1028700" y="2475289"/>
            <a:ext cx="1595625" cy="1449500"/>
            <a:chOff x="0" y="0"/>
            <a:chExt cx="697777" cy="633876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697777" cy="633876"/>
            </a:xfrm>
            <a:custGeom>
              <a:avLst/>
              <a:gdLst/>
              <a:ahLst/>
              <a:cxnLst/>
              <a:rect l="l" t="t" r="r" b="b"/>
              <a:pathLst>
                <a:path w="697777" h="633876">
                  <a:moveTo>
                    <a:pt x="0" y="0"/>
                  </a:moveTo>
                  <a:lnTo>
                    <a:pt x="697777" y="0"/>
                  </a:lnTo>
                  <a:lnTo>
                    <a:pt x="697777" y="633876"/>
                  </a:lnTo>
                  <a:lnTo>
                    <a:pt x="0" y="633876"/>
                  </a:lnTo>
                  <a:close/>
                </a:path>
              </a:pathLst>
            </a:custGeom>
            <a:solidFill>
              <a:srgbClr val="7D9D9C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1" tIns="50801" rIns="50801" bIns="50801" rtlCol="0" anchor="ctr"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ts val="2660"/>
                </a:lnSpc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8924623" y="1610660"/>
            <a:ext cx="5480171" cy="3223917"/>
            <a:chOff x="0" y="0"/>
            <a:chExt cx="4402617" cy="2547811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4402617" cy="2547811"/>
            </a:xfrm>
            <a:custGeom>
              <a:avLst/>
              <a:gdLst/>
              <a:ahLst/>
              <a:cxnLst/>
              <a:rect l="l" t="t" r="r" b="b"/>
              <a:pathLst>
                <a:path w="4402617" h="2547811">
                  <a:moveTo>
                    <a:pt x="0" y="0"/>
                  </a:moveTo>
                  <a:lnTo>
                    <a:pt x="0" y="2547811"/>
                  </a:lnTo>
                  <a:lnTo>
                    <a:pt x="4402617" y="2547811"/>
                  </a:lnTo>
                  <a:lnTo>
                    <a:pt x="4402617" y="0"/>
                  </a:lnTo>
                  <a:lnTo>
                    <a:pt x="0" y="0"/>
                  </a:lnTo>
                  <a:close/>
                  <a:moveTo>
                    <a:pt x="4341657" y="2486851"/>
                  </a:moveTo>
                  <a:lnTo>
                    <a:pt x="59690" y="2486851"/>
                  </a:lnTo>
                  <a:lnTo>
                    <a:pt x="59690" y="59690"/>
                  </a:lnTo>
                  <a:lnTo>
                    <a:pt x="4341657" y="59690"/>
                  </a:lnTo>
                  <a:lnTo>
                    <a:pt x="4341657" y="2486851"/>
                  </a:lnTo>
                  <a:close/>
                </a:path>
              </a:pathLst>
            </a:custGeom>
            <a:solidFill>
              <a:srgbClr val="576F72"/>
            </a:solidFill>
          </p:spPr>
        </p:sp>
      </p:grpSp>
      <p:grpSp>
        <p:nvGrpSpPr>
          <p:cNvPr id="9" name="Group 9"/>
          <p:cNvGrpSpPr/>
          <p:nvPr/>
        </p:nvGrpSpPr>
        <p:grpSpPr>
          <a:xfrm>
            <a:off x="8042700" y="2504948"/>
            <a:ext cx="1595625" cy="1449500"/>
            <a:chOff x="0" y="0"/>
            <a:chExt cx="697777" cy="633876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697777" cy="633876"/>
            </a:xfrm>
            <a:custGeom>
              <a:avLst/>
              <a:gdLst/>
              <a:ahLst/>
              <a:cxnLst/>
              <a:rect l="l" t="t" r="r" b="b"/>
              <a:pathLst>
                <a:path w="697777" h="633876">
                  <a:moveTo>
                    <a:pt x="0" y="0"/>
                  </a:moveTo>
                  <a:lnTo>
                    <a:pt x="697777" y="0"/>
                  </a:lnTo>
                  <a:lnTo>
                    <a:pt x="697777" y="633876"/>
                  </a:lnTo>
                  <a:lnTo>
                    <a:pt x="0" y="633876"/>
                  </a:lnTo>
                  <a:close/>
                </a:path>
              </a:pathLst>
            </a:custGeom>
            <a:solidFill>
              <a:srgbClr val="7D9D9C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1" tIns="50801" rIns="50801" bIns="50801" rtlCol="0" anchor="ctr"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ts val="2660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826513" y="5736206"/>
            <a:ext cx="5480171" cy="3171395"/>
            <a:chOff x="0" y="0"/>
            <a:chExt cx="4402617" cy="2547811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4402617" cy="2547811"/>
            </a:xfrm>
            <a:custGeom>
              <a:avLst/>
              <a:gdLst/>
              <a:ahLst/>
              <a:cxnLst/>
              <a:rect l="l" t="t" r="r" b="b"/>
              <a:pathLst>
                <a:path w="4402617" h="2547811">
                  <a:moveTo>
                    <a:pt x="0" y="0"/>
                  </a:moveTo>
                  <a:lnTo>
                    <a:pt x="0" y="2547811"/>
                  </a:lnTo>
                  <a:lnTo>
                    <a:pt x="4402617" y="2547811"/>
                  </a:lnTo>
                  <a:lnTo>
                    <a:pt x="4402617" y="0"/>
                  </a:lnTo>
                  <a:lnTo>
                    <a:pt x="0" y="0"/>
                  </a:lnTo>
                  <a:close/>
                  <a:moveTo>
                    <a:pt x="4341657" y="2486851"/>
                  </a:moveTo>
                  <a:lnTo>
                    <a:pt x="59690" y="2486851"/>
                  </a:lnTo>
                  <a:lnTo>
                    <a:pt x="59690" y="59690"/>
                  </a:lnTo>
                  <a:lnTo>
                    <a:pt x="4341657" y="59690"/>
                  </a:lnTo>
                  <a:lnTo>
                    <a:pt x="4341657" y="2486851"/>
                  </a:lnTo>
                  <a:close/>
                </a:path>
              </a:pathLst>
            </a:custGeom>
            <a:solidFill>
              <a:srgbClr val="576F72"/>
            </a:solidFill>
          </p:spPr>
        </p:sp>
      </p:grpSp>
      <p:grpSp>
        <p:nvGrpSpPr>
          <p:cNvPr id="14" name="Group 14"/>
          <p:cNvGrpSpPr/>
          <p:nvPr/>
        </p:nvGrpSpPr>
        <p:grpSpPr>
          <a:xfrm>
            <a:off x="1028700" y="6597154"/>
            <a:ext cx="1595625" cy="1449500"/>
            <a:chOff x="0" y="0"/>
            <a:chExt cx="697777" cy="633876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697777" cy="633876"/>
            </a:xfrm>
            <a:custGeom>
              <a:avLst/>
              <a:gdLst/>
              <a:ahLst/>
              <a:cxnLst/>
              <a:rect l="l" t="t" r="r" b="b"/>
              <a:pathLst>
                <a:path w="697777" h="633876">
                  <a:moveTo>
                    <a:pt x="0" y="0"/>
                  </a:moveTo>
                  <a:lnTo>
                    <a:pt x="697777" y="0"/>
                  </a:lnTo>
                  <a:lnTo>
                    <a:pt x="697777" y="633876"/>
                  </a:lnTo>
                  <a:lnTo>
                    <a:pt x="0" y="633876"/>
                  </a:lnTo>
                  <a:close/>
                </a:path>
              </a:pathLst>
            </a:custGeom>
            <a:solidFill>
              <a:srgbClr val="7D9D9C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1" tIns="50801" rIns="50801" bIns="50801" rtlCol="0" anchor="ctr"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ts val="2660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8879069" y="5731579"/>
            <a:ext cx="5480171" cy="3171395"/>
            <a:chOff x="0" y="0"/>
            <a:chExt cx="4402617" cy="2547811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4402617" cy="2547811"/>
            </a:xfrm>
            <a:custGeom>
              <a:avLst/>
              <a:gdLst/>
              <a:ahLst/>
              <a:cxnLst/>
              <a:rect l="l" t="t" r="r" b="b"/>
              <a:pathLst>
                <a:path w="4402617" h="2547811">
                  <a:moveTo>
                    <a:pt x="0" y="0"/>
                  </a:moveTo>
                  <a:lnTo>
                    <a:pt x="0" y="2547811"/>
                  </a:lnTo>
                  <a:lnTo>
                    <a:pt x="4402617" y="2547811"/>
                  </a:lnTo>
                  <a:lnTo>
                    <a:pt x="4402617" y="0"/>
                  </a:lnTo>
                  <a:lnTo>
                    <a:pt x="0" y="0"/>
                  </a:lnTo>
                  <a:close/>
                  <a:moveTo>
                    <a:pt x="4341657" y="2486851"/>
                  </a:moveTo>
                  <a:lnTo>
                    <a:pt x="59690" y="2486851"/>
                  </a:lnTo>
                  <a:lnTo>
                    <a:pt x="59690" y="59690"/>
                  </a:lnTo>
                  <a:lnTo>
                    <a:pt x="4341657" y="59690"/>
                  </a:lnTo>
                  <a:lnTo>
                    <a:pt x="4341657" y="2486851"/>
                  </a:lnTo>
                  <a:close/>
                </a:path>
              </a:pathLst>
            </a:custGeom>
            <a:solidFill>
              <a:srgbClr val="576F72"/>
            </a:solidFill>
          </p:spPr>
        </p:sp>
      </p:grpSp>
      <p:grpSp>
        <p:nvGrpSpPr>
          <p:cNvPr id="19" name="Group 19"/>
          <p:cNvGrpSpPr/>
          <p:nvPr/>
        </p:nvGrpSpPr>
        <p:grpSpPr>
          <a:xfrm>
            <a:off x="8042700" y="6597154"/>
            <a:ext cx="1595625" cy="1449500"/>
            <a:chOff x="0" y="0"/>
            <a:chExt cx="697777" cy="633876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697777" cy="633876"/>
            </a:xfrm>
            <a:custGeom>
              <a:avLst/>
              <a:gdLst/>
              <a:ahLst/>
              <a:cxnLst/>
              <a:rect l="l" t="t" r="r" b="b"/>
              <a:pathLst>
                <a:path w="697777" h="633876">
                  <a:moveTo>
                    <a:pt x="0" y="0"/>
                  </a:moveTo>
                  <a:lnTo>
                    <a:pt x="697777" y="0"/>
                  </a:lnTo>
                  <a:lnTo>
                    <a:pt x="697777" y="633876"/>
                  </a:lnTo>
                  <a:lnTo>
                    <a:pt x="0" y="633876"/>
                  </a:lnTo>
                  <a:close/>
                </a:path>
              </a:pathLst>
            </a:custGeom>
            <a:solidFill>
              <a:srgbClr val="7D9D9C"/>
            </a:solidFill>
          </p:spPr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1" tIns="50801" rIns="50801" bIns="50801" rtlCol="0" anchor="ctr"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ts val="2660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6025924" y="1"/>
            <a:ext cx="2776427" cy="11093750"/>
            <a:chOff x="0" y="0"/>
            <a:chExt cx="731240" cy="2921811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731240" cy="2921811"/>
            </a:xfrm>
            <a:custGeom>
              <a:avLst/>
              <a:gdLst/>
              <a:ahLst/>
              <a:cxnLst/>
              <a:rect l="l" t="t" r="r" b="b"/>
              <a:pathLst>
                <a:path w="731240" h="2921811">
                  <a:moveTo>
                    <a:pt x="0" y="0"/>
                  </a:moveTo>
                  <a:lnTo>
                    <a:pt x="731240" y="0"/>
                  </a:lnTo>
                  <a:lnTo>
                    <a:pt x="731240" y="2921811"/>
                  </a:lnTo>
                  <a:lnTo>
                    <a:pt x="0" y="2921811"/>
                  </a:lnTo>
                  <a:close/>
                </a:path>
              </a:pathLst>
            </a:custGeom>
            <a:solidFill>
              <a:srgbClr val="E4DCCF"/>
            </a:solidFill>
          </p:spPr>
        </p:sp>
        <p:sp>
          <p:nvSpPr>
            <p:cNvPr id="24" name="TextBox 24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1" tIns="50801" rIns="50801" bIns="50801" rtlCol="0" anchor="ctr"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ts val="2660"/>
                </a:lnSpc>
              </a:pPr>
              <a:endParaRPr/>
            </a:p>
          </p:txBody>
        </p:sp>
      </p:grpSp>
      <p:grpSp>
        <p:nvGrpSpPr>
          <p:cNvPr id="25" name="Group 25"/>
          <p:cNvGrpSpPr/>
          <p:nvPr/>
        </p:nvGrpSpPr>
        <p:grpSpPr>
          <a:xfrm rot="-5400000">
            <a:off x="11334953" y="4793684"/>
            <a:ext cx="8697504" cy="684437"/>
            <a:chOff x="0" y="0"/>
            <a:chExt cx="4420930" cy="347898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4420930" cy="347898"/>
            </a:xfrm>
            <a:custGeom>
              <a:avLst/>
              <a:gdLst/>
              <a:ahLst/>
              <a:cxnLst/>
              <a:rect l="l" t="t" r="r" b="b"/>
              <a:pathLst>
                <a:path w="4420930" h="347898">
                  <a:moveTo>
                    <a:pt x="203200" y="0"/>
                  </a:moveTo>
                  <a:lnTo>
                    <a:pt x="4217730" y="0"/>
                  </a:lnTo>
                  <a:lnTo>
                    <a:pt x="4420930" y="347898"/>
                  </a:lnTo>
                  <a:lnTo>
                    <a:pt x="0" y="347898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576F72"/>
            </a:solidFill>
          </p:spPr>
        </p:sp>
        <p:sp>
          <p:nvSpPr>
            <p:cNvPr id="27" name="TextBox 27"/>
            <p:cNvSpPr txBox="1"/>
            <p:nvPr/>
          </p:nvSpPr>
          <p:spPr>
            <a:xfrm>
              <a:off x="127000" y="-38100"/>
              <a:ext cx="558800" cy="647700"/>
            </a:xfrm>
            <a:prstGeom prst="rect">
              <a:avLst/>
            </a:prstGeom>
          </p:spPr>
          <p:txBody>
            <a:bodyPr lIns="50801" tIns="50801" rIns="50801" bIns="50801" rtlCol="0" anchor="ctr"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ts val="2660"/>
                </a:lnSpc>
              </a:pPr>
              <a:endParaRPr/>
            </a:p>
          </p:txBody>
        </p:sp>
      </p:grpSp>
      <p:pic>
        <p:nvPicPr>
          <p:cNvPr id="28" name="Picture 28"/>
          <p:cNvPicPr>
            <a:picLocks noChangeAspect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4562" r="83851"/>
          <a:stretch>
            <a:fillRect/>
          </a:stretch>
        </p:blipFill>
        <p:spPr>
          <a:xfrm>
            <a:off x="16368056" y="379927"/>
            <a:ext cx="1558286" cy="9583490"/>
          </a:xfrm>
          <a:prstGeom prst="rect">
            <a:avLst/>
          </a:prstGeom>
        </p:spPr>
      </p:pic>
      <p:grpSp>
        <p:nvGrpSpPr>
          <p:cNvPr id="29" name="Group 29"/>
          <p:cNvGrpSpPr/>
          <p:nvPr/>
        </p:nvGrpSpPr>
        <p:grpSpPr>
          <a:xfrm rot="5400000">
            <a:off x="12288041" y="4388644"/>
            <a:ext cx="7635339" cy="1593809"/>
            <a:chOff x="0" y="0"/>
            <a:chExt cx="1666649" cy="347898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1666649" cy="347898"/>
            </a:xfrm>
            <a:custGeom>
              <a:avLst/>
              <a:gdLst/>
              <a:ahLst/>
              <a:cxnLst/>
              <a:rect l="l" t="t" r="r" b="b"/>
              <a:pathLst>
                <a:path w="1666649" h="347898">
                  <a:moveTo>
                    <a:pt x="203200" y="0"/>
                  </a:moveTo>
                  <a:lnTo>
                    <a:pt x="1463449" y="0"/>
                  </a:lnTo>
                  <a:lnTo>
                    <a:pt x="1666649" y="347898"/>
                  </a:lnTo>
                  <a:lnTo>
                    <a:pt x="0" y="347898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7D9D9C"/>
            </a:solidFill>
          </p:spPr>
        </p:sp>
        <p:sp>
          <p:nvSpPr>
            <p:cNvPr id="31" name="TextBox 31"/>
            <p:cNvSpPr txBox="1"/>
            <p:nvPr/>
          </p:nvSpPr>
          <p:spPr>
            <a:xfrm>
              <a:off x="127000" y="-38100"/>
              <a:ext cx="558800" cy="647700"/>
            </a:xfrm>
            <a:prstGeom prst="rect">
              <a:avLst/>
            </a:prstGeom>
          </p:spPr>
          <p:txBody>
            <a:bodyPr lIns="50801" tIns="50801" rIns="50801" bIns="50801" rtlCol="0" anchor="ctr"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ts val="2660"/>
                </a:lnSpc>
              </a:pPr>
              <a:endParaRPr/>
            </a:p>
          </p:txBody>
        </p:sp>
      </p:grpSp>
      <p:pic>
        <p:nvPicPr>
          <p:cNvPr id="32" name="Picture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>
            <a:off x="1319026" y="2733784"/>
            <a:ext cx="1014977" cy="932510"/>
          </a:xfrm>
          <a:prstGeom prst="rect">
            <a:avLst/>
          </a:prstGeom>
        </p:spPr>
      </p:pic>
      <p:pic>
        <p:nvPicPr>
          <p:cNvPr id="33" name="Picture 3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1359965" y="6780550"/>
            <a:ext cx="933098" cy="1082708"/>
          </a:xfrm>
          <a:prstGeom prst="rect">
            <a:avLst/>
          </a:prstGeom>
        </p:spPr>
      </p:pic>
      <p:pic>
        <p:nvPicPr>
          <p:cNvPr id="34" name="Picture 3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>
            <a:off x="8422979" y="2819039"/>
            <a:ext cx="835068" cy="762000"/>
          </a:xfrm>
          <a:prstGeom prst="rect">
            <a:avLst/>
          </a:prstGeom>
        </p:spPr>
      </p:pic>
      <p:pic>
        <p:nvPicPr>
          <p:cNvPr id="35" name="Picture 3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>
            <a:off x="8297180" y="6810458"/>
            <a:ext cx="1163780" cy="913566"/>
          </a:xfrm>
          <a:prstGeom prst="rect">
            <a:avLst/>
          </a:prstGeom>
        </p:spPr>
      </p:pic>
      <p:sp>
        <p:nvSpPr>
          <p:cNvPr id="36" name="TextBox 36"/>
          <p:cNvSpPr txBox="1"/>
          <p:nvPr/>
        </p:nvSpPr>
        <p:spPr>
          <a:xfrm rot="5400000">
            <a:off x="12928908" y="4604764"/>
            <a:ext cx="6542790" cy="10774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8960"/>
              </a:lnSpc>
            </a:pPr>
            <a:r>
              <a:rPr lang="en-US" sz="6399">
                <a:solidFill>
                  <a:srgbClr val="FFFFFF"/>
                </a:solidFill>
                <a:latin typeface="Open Sans Extra Bold"/>
              </a:rPr>
              <a:t>4P Model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2929783" y="1999420"/>
            <a:ext cx="3967751" cy="32035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200"/>
              </a:lnSpc>
            </a:pPr>
            <a:r>
              <a:rPr lang="en-GB" sz="3000" b="1" dirty="0"/>
              <a:t>Product</a:t>
            </a:r>
            <a:r>
              <a:rPr lang="en-GB" sz="3000" dirty="0"/>
              <a:t>:  we will sell quality service like haircuts, facial spa, pedicure and manicure and makeovers </a:t>
            </a:r>
          </a:p>
          <a:p>
            <a:pPr>
              <a:lnSpc>
                <a:spcPts val="4200"/>
              </a:lnSpc>
            </a:pPr>
            <a:endParaRPr lang="en-US" sz="3000" spc="60" dirty="0">
              <a:solidFill>
                <a:srgbClr val="2C3546"/>
              </a:solidFill>
              <a:latin typeface="Cooper Hewitt Bold"/>
            </a:endParaRPr>
          </a:p>
        </p:txBody>
      </p:sp>
      <p:sp>
        <p:nvSpPr>
          <p:cNvPr id="42" name="TextBox 42"/>
          <p:cNvSpPr txBox="1"/>
          <p:nvPr/>
        </p:nvSpPr>
        <p:spPr>
          <a:xfrm>
            <a:off x="9713282" y="1664591"/>
            <a:ext cx="4571798" cy="37421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200"/>
              </a:lnSpc>
            </a:pPr>
            <a:r>
              <a:rPr lang="en-GB" sz="3000" b="1" dirty="0"/>
              <a:t>Place: </a:t>
            </a:r>
            <a:r>
              <a:rPr lang="en-GB" sz="3000" dirty="0"/>
              <a:t> we will advertise and do sales promotions and because we will operate in Soho, London we may attract costumers from  neighbourhood </a:t>
            </a:r>
          </a:p>
          <a:p>
            <a:pPr>
              <a:lnSpc>
                <a:spcPts val="4200"/>
              </a:lnSpc>
            </a:pPr>
            <a:endParaRPr lang="en-US" sz="3000" spc="60" dirty="0">
              <a:solidFill>
                <a:srgbClr val="2C3546"/>
              </a:solidFill>
              <a:latin typeface="Cooper Hewitt Bold"/>
            </a:endParaRPr>
          </a:p>
        </p:txBody>
      </p:sp>
      <p:sp>
        <p:nvSpPr>
          <p:cNvPr id="43" name="TextBox 43"/>
          <p:cNvSpPr txBox="1"/>
          <p:nvPr/>
        </p:nvSpPr>
        <p:spPr>
          <a:xfrm>
            <a:off x="2929783" y="6121285"/>
            <a:ext cx="3967751" cy="32035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200"/>
              </a:lnSpc>
            </a:pPr>
            <a:r>
              <a:rPr lang="en-GB" sz="3000" b="1" dirty="0"/>
              <a:t>Price: </a:t>
            </a:r>
            <a:r>
              <a:rPr lang="en-GB" sz="3000" dirty="0"/>
              <a:t>we</a:t>
            </a:r>
            <a:r>
              <a:rPr lang="en-GB" sz="3000" b="1" dirty="0"/>
              <a:t> </a:t>
            </a:r>
            <a:r>
              <a:rPr lang="en-GB" sz="3000" dirty="0"/>
              <a:t>offering  affordable range of price for products and services we offer discount  for regular costumers</a:t>
            </a:r>
            <a:endParaRPr lang="en-GB" sz="3000" b="1" dirty="0"/>
          </a:p>
          <a:p>
            <a:pPr>
              <a:lnSpc>
                <a:spcPts val="4200"/>
              </a:lnSpc>
            </a:pPr>
            <a:endParaRPr lang="en-US" sz="3000" spc="60" dirty="0">
              <a:solidFill>
                <a:srgbClr val="2C3546"/>
              </a:solidFill>
              <a:latin typeface="Cooper Hewitt Bold"/>
            </a:endParaRPr>
          </a:p>
        </p:txBody>
      </p:sp>
      <p:sp>
        <p:nvSpPr>
          <p:cNvPr id="44" name="TextBox 44"/>
          <p:cNvSpPr txBox="1"/>
          <p:nvPr/>
        </p:nvSpPr>
        <p:spPr>
          <a:xfrm>
            <a:off x="9943126" y="6121284"/>
            <a:ext cx="3967751" cy="230832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000" b="1" dirty="0"/>
              <a:t>Promotion: </a:t>
            </a:r>
            <a:r>
              <a:rPr lang="en-GB" sz="3000" dirty="0"/>
              <a:t>we will operate online channels were our costumers can place their orders and make digital transactions 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CDDE9D1B-44FE-71D5-E444-1D5A93A05F9F}"/>
              </a:ext>
            </a:extLst>
          </p:cNvPr>
          <p:cNvSpPr/>
          <p:nvPr/>
        </p:nvSpPr>
        <p:spPr>
          <a:xfrm>
            <a:off x="10675620" y="10353173"/>
            <a:ext cx="4977312" cy="148830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n-GB" sz="2700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CB9F4842-EA56-5098-C9E0-1C3595673FB1}"/>
              </a:ext>
            </a:extLst>
          </p:cNvPr>
          <p:cNvSpPr/>
          <p:nvPr/>
        </p:nvSpPr>
        <p:spPr>
          <a:xfrm>
            <a:off x="10902821" y="9587204"/>
            <a:ext cx="4438665" cy="53438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700" dirty="0"/>
              <a:t>Source: quora.com, 2022</a:t>
            </a:r>
          </a:p>
        </p:txBody>
      </p:sp>
    </p:spTree>
    <p:extLst>
      <p:ext uri="{BB962C8B-B14F-4D97-AF65-F5344CB8AC3E}">
        <p14:creationId xmlns:p14="http://schemas.microsoft.com/office/powerpoint/2010/main" val="22276800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3326551" y="5910805"/>
            <a:ext cx="4736460" cy="41148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 rot="-10800000">
            <a:off x="6603499" y="-179927"/>
            <a:ext cx="4051559" cy="1025711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10993671" y="1028700"/>
            <a:ext cx="406870" cy="40687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8">
            <a:alphaModFix amt="12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>
            <a:off x="11293513" y="-2861559"/>
            <a:ext cx="5723117" cy="5723117"/>
          </a:xfrm>
          <a:prstGeom prst="rect">
            <a:avLst/>
          </a:prstGeom>
        </p:spPr>
      </p:pic>
      <p:grpSp>
        <p:nvGrpSpPr>
          <p:cNvPr id="11" name="Group 11"/>
          <p:cNvGrpSpPr/>
          <p:nvPr/>
        </p:nvGrpSpPr>
        <p:grpSpPr>
          <a:xfrm>
            <a:off x="0" y="0"/>
            <a:ext cx="9144000" cy="10287000"/>
            <a:chOff x="0" y="0"/>
            <a:chExt cx="2408296" cy="2709333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408296" cy="2709333"/>
            </a:xfrm>
            <a:custGeom>
              <a:avLst/>
              <a:gdLst/>
              <a:ahLst/>
              <a:cxnLst/>
              <a:rect l="l" t="t" r="r" b="b"/>
              <a:pathLst>
                <a:path w="2408296" h="2709333">
                  <a:moveTo>
                    <a:pt x="0" y="0"/>
                  </a:moveTo>
                  <a:lnTo>
                    <a:pt x="2408296" y="0"/>
                  </a:lnTo>
                  <a:lnTo>
                    <a:pt x="2408296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DCAE81"/>
            </a:solidFill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133350"/>
              <a:ext cx="812800" cy="9461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50"/>
                </a:lnSpc>
              </a:pPr>
              <a:endParaRPr/>
            </a:p>
          </p:txBody>
        </p:sp>
      </p:grpSp>
      <p:pic>
        <p:nvPicPr>
          <p:cNvPr id="14" name="Picture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1028700" y="1028700"/>
            <a:ext cx="647448" cy="639355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8">
            <a:alphaModFix amt="12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>
            <a:off x="-2026961" y="6699816"/>
            <a:ext cx="5723117" cy="5723117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>
            <a:off x="10998880" y="8059311"/>
            <a:ext cx="401661" cy="1198989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16813195" y="1028700"/>
            <a:ext cx="406870" cy="406870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 flipV="1">
            <a:off x="-618440" y="5190212"/>
            <a:ext cx="3039388" cy="3039388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rcRect/>
          <a:stretch>
            <a:fillRect/>
          </a:stretch>
        </p:blipFill>
        <p:spPr>
          <a:xfrm>
            <a:off x="5666994" y="-1130754"/>
            <a:ext cx="3477006" cy="41148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4C0ED36-35C9-179B-B79B-2F670070C952}"/>
              </a:ext>
            </a:extLst>
          </p:cNvPr>
          <p:cNvSpPr txBox="1"/>
          <p:nvPr/>
        </p:nvSpPr>
        <p:spPr>
          <a:xfrm>
            <a:off x="901254" y="3613715"/>
            <a:ext cx="762580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Ioana Florina </a:t>
            </a:r>
            <a:r>
              <a:rPr lang="en-GB" sz="5400" dirty="0" err="1"/>
              <a:t>Istrate</a:t>
            </a:r>
            <a:endParaRPr lang="en-GB" sz="5400" dirty="0"/>
          </a:p>
          <a:p>
            <a:pPr algn="ctr"/>
            <a:r>
              <a:rPr lang="en-GB" sz="5400" dirty="0"/>
              <a:t>2119831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8D854A4-CD2E-2FCE-CF8A-C675F5F22C1F}"/>
              </a:ext>
            </a:extLst>
          </p:cNvPr>
          <p:cNvSpPr txBox="1"/>
          <p:nvPr/>
        </p:nvSpPr>
        <p:spPr>
          <a:xfrm>
            <a:off x="10121696" y="4182553"/>
            <a:ext cx="785411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Font typeface="Calibri" panose="020F0502020204030204" pitchFamily="34" charset="0"/>
              <a:buChar char="꙳"/>
            </a:pPr>
            <a:r>
              <a:rPr lang="en-GB" sz="4000" dirty="0"/>
              <a:t>Promotional Strategies</a:t>
            </a:r>
          </a:p>
          <a:p>
            <a:pPr marL="742950" indent="-742950">
              <a:buFont typeface="Calibri" panose="020F0502020204030204" pitchFamily="34" charset="0"/>
              <a:buChar char="꙳"/>
            </a:pPr>
            <a:r>
              <a:rPr lang="en-GB" sz="4000" dirty="0"/>
              <a:t>Competitor Analysis</a:t>
            </a:r>
          </a:p>
          <a:p>
            <a:pPr marL="742950" indent="-742950">
              <a:buFont typeface="Calibri" panose="020F0502020204030204" pitchFamily="34" charset="0"/>
              <a:buChar char="꙳"/>
            </a:pPr>
            <a:r>
              <a:rPr lang="en-GB" sz="4000" dirty="0"/>
              <a:t>Competitor Intelligence Mapping</a:t>
            </a:r>
          </a:p>
          <a:p>
            <a:pPr marL="742950" indent="-742950">
              <a:buFont typeface="Calibri" panose="020F0502020204030204" pitchFamily="34" charset="0"/>
              <a:buChar char="꙳"/>
            </a:pPr>
            <a:endParaRPr lang="en-GB" sz="4000" dirty="0"/>
          </a:p>
          <a:p>
            <a:endParaRPr lang="en-GB" sz="4000" dirty="0"/>
          </a:p>
          <a:p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129181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7600950" y="1554700"/>
            <a:ext cx="9895525" cy="7236050"/>
            <a:chOff x="0" y="0"/>
            <a:chExt cx="2606229" cy="1905791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606229" cy="1905791"/>
            </a:xfrm>
            <a:custGeom>
              <a:avLst/>
              <a:gdLst/>
              <a:ahLst/>
              <a:cxnLst/>
              <a:rect l="l" t="t" r="r" b="b"/>
              <a:pathLst>
                <a:path w="2606229" h="1905791">
                  <a:moveTo>
                    <a:pt x="0" y="0"/>
                  </a:moveTo>
                  <a:lnTo>
                    <a:pt x="2606229" y="0"/>
                  </a:lnTo>
                  <a:lnTo>
                    <a:pt x="2606229" y="1905791"/>
                  </a:lnTo>
                  <a:lnTo>
                    <a:pt x="0" y="1905791"/>
                  </a:lnTo>
                  <a:close/>
                </a:path>
              </a:pathLst>
            </a:custGeom>
            <a:solidFill>
              <a:srgbClr val="576F72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 rot="5400000">
            <a:off x="5862216" y="4663657"/>
            <a:ext cx="8063808" cy="959685"/>
            <a:chOff x="0" y="0"/>
            <a:chExt cx="3839858" cy="45698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839858" cy="456987"/>
            </a:xfrm>
            <a:custGeom>
              <a:avLst/>
              <a:gdLst/>
              <a:ahLst/>
              <a:cxnLst/>
              <a:rect l="l" t="t" r="r" b="b"/>
              <a:pathLst>
                <a:path w="3839858" h="456987">
                  <a:moveTo>
                    <a:pt x="203200" y="0"/>
                  </a:moveTo>
                  <a:lnTo>
                    <a:pt x="3636658" y="0"/>
                  </a:lnTo>
                  <a:lnTo>
                    <a:pt x="3839858" y="456987"/>
                  </a:lnTo>
                  <a:lnTo>
                    <a:pt x="0" y="456987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576F72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127000" y="-38100"/>
              <a:ext cx="558800" cy="6477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1028700" y="1111596"/>
            <a:ext cx="8414375" cy="8063808"/>
            <a:chOff x="0" y="0"/>
            <a:chExt cx="2216132" cy="2123801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216132" cy="2123801"/>
            </a:xfrm>
            <a:custGeom>
              <a:avLst/>
              <a:gdLst/>
              <a:ahLst/>
              <a:cxnLst/>
              <a:rect l="l" t="t" r="r" b="b"/>
              <a:pathLst>
                <a:path w="2216132" h="2123801">
                  <a:moveTo>
                    <a:pt x="0" y="0"/>
                  </a:moveTo>
                  <a:lnTo>
                    <a:pt x="2216132" y="0"/>
                  </a:lnTo>
                  <a:lnTo>
                    <a:pt x="2216132" y="2123801"/>
                  </a:lnTo>
                  <a:lnTo>
                    <a:pt x="0" y="2123801"/>
                  </a:lnTo>
                  <a:close/>
                </a:path>
              </a:pathLst>
            </a:custGeom>
            <a:solidFill>
              <a:srgbClr val="7D9D9C"/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pic>
        <p:nvPicPr>
          <p:cNvPr id="13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603763" y="4313550"/>
            <a:ext cx="906348" cy="906348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1603763" y="5755999"/>
            <a:ext cx="906348" cy="942307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>
            <a:off x="1673677" y="7228949"/>
            <a:ext cx="766522" cy="1053638"/>
          </a:xfrm>
          <a:prstGeom prst="rect">
            <a:avLst/>
          </a:prstGeom>
        </p:spPr>
      </p:pic>
      <p:sp>
        <p:nvSpPr>
          <p:cNvPr id="16" name="TextBox 16"/>
          <p:cNvSpPr txBox="1"/>
          <p:nvPr/>
        </p:nvSpPr>
        <p:spPr>
          <a:xfrm>
            <a:off x="1028700" y="1611850"/>
            <a:ext cx="8004040" cy="17953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39"/>
              </a:lnSpc>
            </a:pPr>
            <a:r>
              <a:rPr lang="en-US" sz="6399" dirty="0">
                <a:solidFill>
                  <a:srgbClr val="FFFFFF"/>
                </a:solidFill>
                <a:latin typeface="Open Sans Extra Bold"/>
              </a:rPr>
              <a:t>Promotional Strategies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2842270" y="4705548"/>
            <a:ext cx="4376900" cy="514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200"/>
              </a:lnSpc>
            </a:pPr>
            <a:r>
              <a:rPr lang="en-US" sz="3000">
                <a:solidFill>
                  <a:srgbClr val="FFFFFF"/>
                </a:solidFill>
                <a:latin typeface="PT Sans"/>
              </a:rPr>
              <a:t>+123-456-7890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2842270" y="6183957"/>
            <a:ext cx="4376900" cy="514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200"/>
              </a:lnSpc>
            </a:pPr>
            <a:r>
              <a:rPr lang="en-US" sz="3000" dirty="0" err="1">
                <a:solidFill>
                  <a:srgbClr val="FFFFFF"/>
                </a:solidFill>
                <a:latin typeface="PT Sans"/>
              </a:rPr>
              <a:t>www.artisansoho.com</a:t>
            </a:r>
            <a:endParaRPr lang="en-US" sz="3000" dirty="0">
              <a:solidFill>
                <a:srgbClr val="FFFFFF"/>
              </a:solidFill>
              <a:latin typeface="PT Sans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2842270" y="7620948"/>
            <a:ext cx="5896600" cy="514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200"/>
              </a:lnSpc>
            </a:pPr>
            <a:r>
              <a:rPr lang="en-US" sz="3000" dirty="0">
                <a:solidFill>
                  <a:srgbClr val="FFFFFF"/>
                </a:solidFill>
                <a:latin typeface="PT Sans"/>
              </a:rPr>
              <a:t>123 Blooming St., London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2842270" y="4170675"/>
            <a:ext cx="3967750" cy="600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200"/>
              </a:lnSpc>
            </a:pPr>
            <a:r>
              <a:rPr lang="en-US" sz="3000" spc="60">
                <a:solidFill>
                  <a:srgbClr val="F0EBE3"/>
                </a:solidFill>
                <a:latin typeface="Cooper Hewitt"/>
              </a:rPr>
              <a:t>PHONE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2842270" y="5649083"/>
            <a:ext cx="3967750" cy="600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200"/>
              </a:lnSpc>
            </a:pPr>
            <a:r>
              <a:rPr lang="en-US" sz="3000" spc="60">
                <a:solidFill>
                  <a:srgbClr val="F0EBE3"/>
                </a:solidFill>
                <a:latin typeface="Cooper Hewitt"/>
              </a:rPr>
              <a:t>WEBSITE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2842270" y="7086074"/>
            <a:ext cx="3967750" cy="600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200"/>
              </a:lnSpc>
            </a:pPr>
            <a:r>
              <a:rPr lang="en-US" sz="3000" spc="60">
                <a:solidFill>
                  <a:srgbClr val="F0EBE3"/>
                </a:solidFill>
                <a:latin typeface="Cooper Hewitt"/>
              </a:rPr>
              <a:t>ADDRESS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9EAC2796-B1CA-1249-8936-B12A2005BEC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950034" y="2359537"/>
            <a:ext cx="7290158" cy="6058776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B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2123615"/>
            <a:chOff x="0" y="0"/>
            <a:chExt cx="4816593" cy="55930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16592" cy="559306"/>
            </a:xfrm>
            <a:custGeom>
              <a:avLst/>
              <a:gdLst/>
              <a:ahLst/>
              <a:cxnLst/>
              <a:rect l="l" t="t" r="r" b="b"/>
              <a:pathLst>
                <a:path w="4816592" h="559306">
                  <a:moveTo>
                    <a:pt x="0" y="0"/>
                  </a:moveTo>
                  <a:lnTo>
                    <a:pt x="4816592" y="0"/>
                  </a:lnTo>
                  <a:lnTo>
                    <a:pt x="4816592" y="559306"/>
                  </a:lnTo>
                  <a:lnTo>
                    <a:pt x="0" y="559306"/>
                  </a:lnTo>
                  <a:close/>
                </a:path>
              </a:pathLst>
            </a:custGeom>
            <a:solidFill>
              <a:srgbClr val="E4DCCF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b="86499"/>
          <a:stretch>
            <a:fillRect/>
          </a:stretch>
        </p:blipFill>
        <p:spPr>
          <a:xfrm>
            <a:off x="474155" y="408500"/>
            <a:ext cx="17339691" cy="1667888"/>
          </a:xfrm>
          <a:prstGeom prst="rect">
            <a:avLst/>
          </a:prstGeom>
        </p:spPr>
      </p:pic>
      <p:grpSp>
        <p:nvGrpSpPr>
          <p:cNvPr id="6" name="Group 6"/>
          <p:cNvGrpSpPr/>
          <p:nvPr/>
        </p:nvGrpSpPr>
        <p:grpSpPr>
          <a:xfrm>
            <a:off x="2968121" y="1439179"/>
            <a:ext cx="12204504" cy="684436"/>
            <a:chOff x="0" y="0"/>
            <a:chExt cx="6203533" cy="34789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6203533" cy="347898"/>
            </a:xfrm>
            <a:custGeom>
              <a:avLst/>
              <a:gdLst/>
              <a:ahLst/>
              <a:cxnLst/>
              <a:rect l="l" t="t" r="r" b="b"/>
              <a:pathLst>
                <a:path w="6203533" h="347898">
                  <a:moveTo>
                    <a:pt x="203200" y="0"/>
                  </a:moveTo>
                  <a:lnTo>
                    <a:pt x="6000333" y="0"/>
                  </a:lnTo>
                  <a:lnTo>
                    <a:pt x="6203533" y="347898"/>
                  </a:lnTo>
                  <a:lnTo>
                    <a:pt x="0" y="347898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576F72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127000" y="-38100"/>
              <a:ext cx="558800" cy="6477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 rot="-10800000">
            <a:off x="3461119" y="1439179"/>
            <a:ext cx="11365762" cy="1368872"/>
            <a:chOff x="0" y="0"/>
            <a:chExt cx="2888601" cy="347898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888601" cy="347898"/>
            </a:xfrm>
            <a:custGeom>
              <a:avLst/>
              <a:gdLst/>
              <a:ahLst/>
              <a:cxnLst/>
              <a:rect l="l" t="t" r="r" b="b"/>
              <a:pathLst>
                <a:path w="2888601" h="347898">
                  <a:moveTo>
                    <a:pt x="203200" y="0"/>
                  </a:moveTo>
                  <a:lnTo>
                    <a:pt x="2685401" y="0"/>
                  </a:lnTo>
                  <a:lnTo>
                    <a:pt x="2888601" y="347898"/>
                  </a:lnTo>
                  <a:lnTo>
                    <a:pt x="0" y="347898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7D9D9C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127000" y="-38100"/>
              <a:ext cx="558800" cy="6477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010204" y="3659982"/>
            <a:ext cx="7610544" cy="5903118"/>
            <a:chOff x="0" y="0"/>
            <a:chExt cx="2004423" cy="1505813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004423" cy="1505813"/>
            </a:xfrm>
            <a:custGeom>
              <a:avLst/>
              <a:gdLst/>
              <a:ahLst/>
              <a:cxnLst/>
              <a:rect l="l" t="t" r="r" b="b"/>
              <a:pathLst>
                <a:path w="2004423" h="1505813">
                  <a:moveTo>
                    <a:pt x="0" y="0"/>
                  </a:moveTo>
                  <a:lnTo>
                    <a:pt x="2004423" y="0"/>
                  </a:lnTo>
                  <a:lnTo>
                    <a:pt x="2004423" y="1505813"/>
                  </a:lnTo>
                  <a:lnTo>
                    <a:pt x="0" y="1505813"/>
                  </a:lnTo>
                  <a:close/>
                </a:path>
              </a:pathLst>
            </a:custGeom>
            <a:solidFill>
              <a:srgbClr val="E6D8C2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9529692" y="3659982"/>
            <a:ext cx="7729608" cy="5717382"/>
            <a:chOff x="0" y="0"/>
            <a:chExt cx="2035782" cy="1505813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2035782" cy="1505813"/>
            </a:xfrm>
            <a:custGeom>
              <a:avLst/>
              <a:gdLst/>
              <a:ahLst/>
              <a:cxnLst/>
              <a:rect l="l" t="t" r="r" b="b"/>
              <a:pathLst>
                <a:path w="2035782" h="1505813">
                  <a:moveTo>
                    <a:pt x="0" y="0"/>
                  </a:moveTo>
                  <a:lnTo>
                    <a:pt x="2035782" y="0"/>
                  </a:lnTo>
                  <a:lnTo>
                    <a:pt x="2035782" y="1505813"/>
                  </a:lnTo>
                  <a:lnTo>
                    <a:pt x="0" y="1505813"/>
                  </a:lnTo>
                  <a:close/>
                </a:path>
              </a:pathLst>
            </a:custGeom>
            <a:solidFill>
              <a:srgbClr val="E6D8C2"/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4499030" y="1514332"/>
            <a:ext cx="9289940" cy="10947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959"/>
              </a:lnSpc>
            </a:pPr>
            <a:r>
              <a:rPr lang="en-US" sz="6399" dirty="0">
                <a:solidFill>
                  <a:srgbClr val="FFFFFF"/>
                </a:solidFill>
                <a:latin typeface="Open Sans Extra Bold"/>
              </a:rPr>
              <a:t>Competitor Analysis</a:t>
            </a:r>
          </a:p>
        </p:txBody>
      </p:sp>
      <p:grpSp>
        <p:nvGrpSpPr>
          <p:cNvPr id="19" name="Group 19"/>
          <p:cNvGrpSpPr/>
          <p:nvPr/>
        </p:nvGrpSpPr>
        <p:grpSpPr>
          <a:xfrm>
            <a:off x="1685817" y="4917337"/>
            <a:ext cx="5933034" cy="861030"/>
            <a:chOff x="0" y="0"/>
            <a:chExt cx="7910712" cy="1148040"/>
          </a:xfrm>
        </p:grpSpPr>
        <p:grpSp>
          <p:nvGrpSpPr>
            <p:cNvPr id="20" name="Group 20"/>
            <p:cNvGrpSpPr>
              <a:grpSpLocks noChangeAspect="1"/>
            </p:cNvGrpSpPr>
            <p:nvPr/>
          </p:nvGrpSpPr>
          <p:grpSpPr>
            <a:xfrm>
              <a:off x="0" y="0"/>
              <a:ext cx="7910712" cy="1148040"/>
              <a:chOff x="0" y="0"/>
              <a:chExt cx="15557500" cy="2257778"/>
            </a:xfrm>
          </p:grpSpPr>
          <p:sp>
            <p:nvSpPr>
              <p:cNvPr id="21" name="Freeform 21"/>
              <p:cNvSpPr/>
              <p:nvPr/>
            </p:nvSpPr>
            <p:spPr>
              <a:xfrm>
                <a:off x="16351" y="0"/>
                <a:ext cx="7587228" cy="2257821"/>
              </a:xfrm>
              <a:custGeom>
                <a:avLst/>
                <a:gdLst/>
                <a:ahLst/>
                <a:cxnLst/>
                <a:rect l="l" t="t" r="r" b="b"/>
                <a:pathLst>
                  <a:path w="7587228" h="2257821">
                    <a:moveTo>
                      <a:pt x="618649" y="0"/>
                    </a:moveTo>
                    <a:cubicBezTo>
                      <a:pt x="501749" y="0"/>
                      <a:pt x="406982" y="94766"/>
                      <a:pt x="406982" y="211667"/>
                    </a:cubicBezTo>
                    <a:lnTo>
                      <a:pt x="406982" y="282222"/>
                    </a:lnTo>
                    <a:cubicBezTo>
                      <a:pt x="406982" y="399122"/>
                      <a:pt x="501749" y="493889"/>
                      <a:pt x="618649" y="493889"/>
                    </a:cubicBezTo>
                    <a:cubicBezTo>
                      <a:pt x="735549" y="493889"/>
                      <a:pt x="830316" y="399122"/>
                      <a:pt x="830316" y="282222"/>
                    </a:cubicBezTo>
                    <a:lnTo>
                      <a:pt x="830316" y="211667"/>
                    </a:lnTo>
                    <a:cubicBezTo>
                      <a:pt x="830316" y="94766"/>
                      <a:pt x="735549" y="0"/>
                      <a:pt x="618649" y="0"/>
                    </a:cubicBezTo>
                    <a:moveTo>
                      <a:pt x="399433" y="969998"/>
                    </a:moveTo>
                    <a:cubicBezTo>
                      <a:pt x="400632" y="961884"/>
                      <a:pt x="389202" y="958709"/>
                      <a:pt x="386027" y="966258"/>
                    </a:cubicBezTo>
                    <a:lnTo>
                      <a:pt x="232005" y="1325598"/>
                    </a:lnTo>
                    <a:cubicBezTo>
                      <a:pt x="209748" y="1377518"/>
                      <a:pt x="158672" y="1411161"/>
                      <a:pt x="102182" y="1411111"/>
                    </a:cubicBezTo>
                    <a:lnTo>
                      <a:pt x="37130" y="1411111"/>
                    </a:lnTo>
                    <a:cubicBezTo>
                      <a:pt x="25266" y="1411122"/>
                      <a:pt x="14190" y="1405168"/>
                      <a:pt x="7655" y="1395265"/>
                    </a:cubicBezTo>
                    <a:cubicBezTo>
                      <a:pt x="1120" y="1385363"/>
                      <a:pt x="0" y="1372839"/>
                      <a:pt x="4675" y="1361934"/>
                    </a:cubicBezTo>
                    <a:lnTo>
                      <a:pt x="195316" y="917222"/>
                    </a:lnTo>
                    <a:lnTo>
                      <a:pt x="265448" y="741821"/>
                    </a:lnTo>
                    <a:cubicBezTo>
                      <a:pt x="308318" y="634683"/>
                      <a:pt x="412094" y="564437"/>
                      <a:pt x="527491" y="564444"/>
                    </a:cubicBezTo>
                    <a:lnTo>
                      <a:pt x="709807" y="564444"/>
                    </a:lnTo>
                    <a:cubicBezTo>
                      <a:pt x="825204" y="564437"/>
                      <a:pt x="928980" y="634683"/>
                      <a:pt x="971850" y="741821"/>
                    </a:cubicBezTo>
                    <a:lnTo>
                      <a:pt x="1041982" y="917222"/>
                    </a:lnTo>
                    <a:lnTo>
                      <a:pt x="1232553" y="1361934"/>
                    </a:lnTo>
                    <a:cubicBezTo>
                      <a:pt x="1237228" y="1372839"/>
                      <a:pt x="1236108" y="1385363"/>
                      <a:pt x="1229572" y="1395265"/>
                    </a:cubicBezTo>
                    <a:cubicBezTo>
                      <a:pt x="1223037" y="1405168"/>
                      <a:pt x="1211962" y="1411122"/>
                      <a:pt x="1200097" y="1411111"/>
                    </a:cubicBezTo>
                    <a:lnTo>
                      <a:pt x="1135045" y="1411111"/>
                    </a:lnTo>
                    <a:cubicBezTo>
                      <a:pt x="1078607" y="1411105"/>
                      <a:pt x="1027601" y="1377471"/>
                      <a:pt x="1005364" y="1325598"/>
                    </a:cubicBezTo>
                    <a:lnTo>
                      <a:pt x="851341" y="966258"/>
                    </a:lnTo>
                    <a:cubicBezTo>
                      <a:pt x="848096" y="958709"/>
                      <a:pt x="836736" y="961884"/>
                      <a:pt x="837865" y="969998"/>
                    </a:cubicBezTo>
                    <a:lnTo>
                      <a:pt x="900871" y="1411111"/>
                    </a:lnTo>
                    <a:lnTo>
                      <a:pt x="968252" y="2219607"/>
                    </a:lnTo>
                    <a:cubicBezTo>
                      <a:pt x="969060" y="2229429"/>
                      <a:pt x="965723" y="2239141"/>
                      <a:pt x="959048" y="2246392"/>
                    </a:cubicBezTo>
                    <a:cubicBezTo>
                      <a:pt x="952374" y="2253643"/>
                      <a:pt x="942970" y="2257771"/>
                      <a:pt x="933115" y="2257778"/>
                    </a:cubicBezTo>
                    <a:lnTo>
                      <a:pt x="879281" y="2257778"/>
                    </a:lnTo>
                    <a:cubicBezTo>
                      <a:pt x="810300" y="2257786"/>
                      <a:pt x="751423" y="2207921"/>
                      <a:pt x="740075" y="2139879"/>
                    </a:cubicBezTo>
                    <a:lnTo>
                      <a:pt x="625705" y="1452880"/>
                    </a:lnTo>
                    <a:cubicBezTo>
                      <a:pt x="624364" y="1444978"/>
                      <a:pt x="613075" y="1444978"/>
                      <a:pt x="611735" y="1452880"/>
                    </a:cubicBezTo>
                    <a:lnTo>
                      <a:pt x="497293" y="2139879"/>
                    </a:lnTo>
                    <a:cubicBezTo>
                      <a:pt x="485942" y="2207948"/>
                      <a:pt x="427025" y="2257821"/>
                      <a:pt x="358017" y="2257778"/>
                    </a:cubicBezTo>
                    <a:lnTo>
                      <a:pt x="304183" y="2257778"/>
                    </a:lnTo>
                    <a:cubicBezTo>
                      <a:pt x="294328" y="2257771"/>
                      <a:pt x="284924" y="2253643"/>
                      <a:pt x="278250" y="2246392"/>
                    </a:cubicBezTo>
                    <a:cubicBezTo>
                      <a:pt x="271575" y="2239141"/>
                      <a:pt x="268238" y="2229429"/>
                      <a:pt x="269046" y="2219607"/>
                    </a:cubicBezTo>
                    <a:lnTo>
                      <a:pt x="336427" y="1411111"/>
                    </a:lnTo>
                    <a:lnTo>
                      <a:pt x="399433" y="969998"/>
                    </a:lnTo>
                    <a:moveTo>
                      <a:pt x="2206149" y="0"/>
                    </a:moveTo>
                    <a:cubicBezTo>
                      <a:pt x="2089249" y="0"/>
                      <a:pt x="1994482" y="94766"/>
                      <a:pt x="1994482" y="211667"/>
                    </a:cubicBezTo>
                    <a:lnTo>
                      <a:pt x="1994482" y="282222"/>
                    </a:lnTo>
                    <a:cubicBezTo>
                      <a:pt x="1994482" y="399122"/>
                      <a:pt x="2089249" y="493889"/>
                      <a:pt x="2206149" y="493889"/>
                    </a:cubicBezTo>
                    <a:cubicBezTo>
                      <a:pt x="2323049" y="493889"/>
                      <a:pt x="2417816" y="399122"/>
                      <a:pt x="2417816" y="282222"/>
                    </a:cubicBezTo>
                    <a:lnTo>
                      <a:pt x="2417816" y="211667"/>
                    </a:lnTo>
                    <a:cubicBezTo>
                      <a:pt x="2417816" y="94766"/>
                      <a:pt x="2323049" y="0"/>
                      <a:pt x="2206149" y="0"/>
                    </a:cubicBezTo>
                    <a:moveTo>
                      <a:pt x="1986933" y="969998"/>
                    </a:moveTo>
                    <a:cubicBezTo>
                      <a:pt x="1988132" y="961884"/>
                      <a:pt x="1976702" y="958709"/>
                      <a:pt x="1973527" y="966258"/>
                    </a:cubicBezTo>
                    <a:lnTo>
                      <a:pt x="1819505" y="1325598"/>
                    </a:lnTo>
                    <a:cubicBezTo>
                      <a:pt x="1797248" y="1377518"/>
                      <a:pt x="1746172" y="1411161"/>
                      <a:pt x="1689682" y="1411111"/>
                    </a:cubicBezTo>
                    <a:lnTo>
                      <a:pt x="1624630" y="1411111"/>
                    </a:lnTo>
                    <a:cubicBezTo>
                      <a:pt x="1612766" y="1411122"/>
                      <a:pt x="1601690" y="1405168"/>
                      <a:pt x="1595155" y="1395265"/>
                    </a:cubicBezTo>
                    <a:cubicBezTo>
                      <a:pt x="1588620" y="1385363"/>
                      <a:pt x="1587500" y="1372839"/>
                      <a:pt x="1592175" y="1361934"/>
                    </a:cubicBezTo>
                    <a:lnTo>
                      <a:pt x="1782816" y="917222"/>
                    </a:lnTo>
                    <a:lnTo>
                      <a:pt x="1852948" y="741821"/>
                    </a:lnTo>
                    <a:cubicBezTo>
                      <a:pt x="1895818" y="634683"/>
                      <a:pt x="1999595" y="564437"/>
                      <a:pt x="2114991" y="564444"/>
                    </a:cubicBezTo>
                    <a:lnTo>
                      <a:pt x="2297307" y="564444"/>
                    </a:lnTo>
                    <a:cubicBezTo>
                      <a:pt x="2412703" y="564437"/>
                      <a:pt x="2516480" y="634683"/>
                      <a:pt x="2559350" y="741821"/>
                    </a:cubicBezTo>
                    <a:lnTo>
                      <a:pt x="2629482" y="917222"/>
                    </a:lnTo>
                    <a:lnTo>
                      <a:pt x="2820053" y="1361934"/>
                    </a:lnTo>
                    <a:cubicBezTo>
                      <a:pt x="2824728" y="1372839"/>
                      <a:pt x="2823608" y="1385363"/>
                      <a:pt x="2817072" y="1395265"/>
                    </a:cubicBezTo>
                    <a:cubicBezTo>
                      <a:pt x="2810537" y="1405168"/>
                      <a:pt x="2799462" y="1411122"/>
                      <a:pt x="2787597" y="1411111"/>
                    </a:cubicBezTo>
                    <a:lnTo>
                      <a:pt x="2722545" y="1411111"/>
                    </a:lnTo>
                    <a:cubicBezTo>
                      <a:pt x="2666107" y="1411105"/>
                      <a:pt x="2615101" y="1377471"/>
                      <a:pt x="2592864" y="1325598"/>
                    </a:cubicBezTo>
                    <a:lnTo>
                      <a:pt x="2438841" y="966258"/>
                    </a:lnTo>
                    <a:cubicBezTo>
                      <a:pt x="2435596" y="958709"/>
                      <a:pt x="2424236" y="961884"/>
                      <a:pt x="2425365" y="969998"/>
                    </a:cubicBezTo>
                    <a:lnTo>
                      <a:pt x="2488371" y="1411111"/>
                    </a:lnTo>
                    <a:lnTo>
                      <a:pt x="2555752" y="2219607"/>
                    </a:lnTo>
                    <a:cubicBezTo>
                      <a:pt x="2556560" y="2229429"/>
                      <a:pt x="2553223" y="2239141"/>
                      <a:pt x="2546548" y="2246392"/>
                    </a:cubicBezTo>
                    <a:cubicBezTo>
                      <a:pt x="2539874" y="2253643"/>
                      <a:pt x="2530470" y="2257771"/>
                      <a:pt x="2520615" y="2257778"/>
                    </a:cubicBezTo>
                    <a:lnTo>
                      <a:pt x="2466781" y="2257778"/>
                    </a:lnTo>
                    <a:cubicBezTo>
                      <a:pt x="2397800" y="2257786"/>
                      <a:pt x="2338923" y="2207921"/>
                      <a:pt x="2327575" y="2139879"/>
                    </a:cubicBezTo>
                    <a:lnTo>
                      <a:pt x="2213205" y="1452880"/>
                    </a:lnTo>
                    <a:cubicBezTo>
                      <a:pt x="2211864" y="1444978"/>
                      <a:pt x="2200575" y="1444978"/>
                      <a:pt x="2199234" y="1452880"/>
                    </a:cubicBezTo>
                    <a:lnTo>
                      <a:pt x="2084793" y="2139879"/>
                    </a:lnTo>
                    <a:cubicBezTo>
                      <a:pt x="2073442" y="2207948"/>
                      <a:pt x="2014525" y="2257821"/>
                      <a:pt x="1945517" y="2257778"/>
                    </a:cubicBezTo>
                    <a:lnTo>
                      <a:pt x="1891683" y="2257778"/>
                    </a:lnTo>
                    <a:cubicBezTo>
                      <a:pt x="1881828" y="2257771"/>
                      <a:pt x="1872424" y="2253643"/>
                      <a:pt x="1865750" y="2246392"/>
                    </a:cubicBezTo>
                    <a:cubicBezTo>
                      <a:pt x="1859075" y="2239141"/>
                      <a:pt x="1855738" y="2229429"/>
                      <a:pt x="1856546" y="2219607"/>
                    </a:cubicBezTo>
                    <a:lnTo>
                      <a:pt x="1923927" y="1411111"/>
                    </a:lnTo>
                    <a:lnTo>
                      <a:pt x="1986933" y="969998"/>
                    </a:lnTo>
                    <a:moveTo>
                      <a:pt x="3793649" y="0"/>
                    </a:moveTo>
                    <a:cubicBezTo>
                      <a:pt x="3676749" y="0"/>
                      <a:pt x="3581982" y="94766"/>
                      <a:pt x="3581982" y="211667"/>
                    </a:cubicBezTo>
                    <a:lnTo>
                      <a:pt x="3581982" y="282222"/>
                    </a:lnTo>
                    <a:cubicBezTo>
                      <a:pt x="3581982" y="399122"/>
                      <a:pt x="3676749" y="493889"/>
                      <a:pt x="3793649" y="493889"/>
                    </a:cubicBezTo>
                    <a:cubicBezTo>
                      <a:pt x="3910549" y="493889"/>
                      <a:pt x="4005316" y="399122"/>
                      <a:pt x="4005316" y="282222"/>
                    </a:cubicBezTo>
                    <a:lnTo>
                      <a:pt x="4005316" y="211667"/>
                    </a:lnTo>
                    <a:cubicBezTo>
                      <a:pt x="4005316" y="94766"/>
                      <a:pt x="3910549" y="0"/>
                      <a:pt x="3793649" y="0"/>
                    </a:cubicBezTo>
                    <a:moveTo>
                      <a:pt x="3574433" y="969998"/>
                    </a:moveTo>
                    <a:cubicBezTo>
                      <a:pt x="3575632" y="961884"/>
                      <a:pt x="3564202" y="958709"/>
                      <a:pt x="3561027" y="966258"/>
                    </a:cubicBezTo>
                    <a:lnTo>
                      <a:pt x="3407004" y="1325598"/>
                    </a:lnTo>
                    <a:cubicBezTo>
                      <a:pt x="3384748" y="1377518"/>
                      <a:pt x="3333672" y="1411161"/>
                      <a:pt x="3277182" y="1411111"/>
                    </a:cubicBezTo>
                    <a:lnTo>
                      <a:pt x="3212130" y="1411111"/>
                    </a:lnTo>
                    <a:cubicBezTo>
                      <a:pt x="3200266" y="1411122"/>
                      <a:pt x="3189190" y="1405168"/>
                      <a:pt x="3182655" y="1395265"/>
                    </a:cubicBezTo>
                    <a:cubicBezTo>
                      <a:pt x="3176120" y="1385363"/>
                      <a:pt x="3175000" y="1372839"/>
                      <a:pt x="3179675" y="1361934"/>
                    </a:cubicBezTo>
                    <a:lnTo>
                      <a:pt x="3370316" y="917222"/>
                    </a:lnTo>
                    <a:lnTo>
                      <a:pt x="3440448" y="741821"/>
                    </a:lnTo>
                    <a:cubicBezTo>
                      <a:pt x="3483318" y="634683"/>
                      <a:pt x="3587095" y="564437"/>
                      <a:pt x="3702491" y="564444"/>
                    </a:cubicBezTo>
                    <a:lnTo>
                      <a:pt x="3884807" y="564444"/>
                    </a:lnTo>
                    <a:cubicBezTo>
                      <a:pt x="4000203" y="564437"/>
                      <a:pt x="4103980" y="634683"/>
                      <a:pt x="4146850" y="741821"/>
                    </a:cubicBezTo>
                    <a:lnTo>
                      <a:pt x="4216982" y="917222"/>
                    </a:lnTo>
                    <a:lnTo>
                      <a:pt x="4407553" y="1361934"/>
                    </a:lnTo>
                    <a:cubicBezTo>
                      <a:pt x="4412228" y="1372839"/>
                      <a:pt x="4411107" y="1385363"/>
                      <a:pt x="4404572" y="1395265"/>
                    </a:cubicBezTo>
                    <a:cubicBezTo>
                      <a:pt x="4398037" y="1405168"/>
                      <a:pt x="4386962" y="1411122"/>
                      <a:pt x="4375097" y="1411111"/>
                    </a:cubicBezTo>
                    <a:lnTo>
                      <a:pt x="4310045" y="1411111"/>
                    </a:lnTo>
                    <a:cubicBezTo>
                      <a:pt x="4253607" y="1411105"/>
                      <a:pt x="4202601" y="1377471"/>
                      <a:pt x="4180364" y="1325598"/>
                    </a:cubicBezTo>
                    <a:lnTo>
                      <a:pt x="4026341" y="966258"/>
                    </a:lnTo>
                    <a:cubicBezTo>
                      <a:pt x="4023096" y="958709"/>
                      <a:pt x="4011736" y="961884"/>
                      <a:pt x="4012865" y="969998"/>
                    </a:cubicBezTo>
                    <a:lnTo>
                      <a:pt x="4075871" y="1411111"/>
                    </a:lnTo>
                    <a:lnTo>
                      <a:pt x="4143252" y="2219607"/>
                    </a:lnTo>
                    <a:cubicBezTo>
                      <a:pt x="4144060" y="2229429"/>
                      <a:pt x="4140723" y="2239141"/>
                      <a:pt x="4134048" y="2246392"/>
                    </a:cubicBezTo>
                    <a:cubicBezTo>
                      <a:pt x="4127374" y="2253643"/>
                      <a:pt x="4117970" y="2257771"/>
                      <a:pt x="4108115" y="2257778"/>
                    </a:cubicBezTo>
                    <a:lnTo>
                      <a:pt x="4054281" y="2257778"/>
                    </a:lnTo>
                    <a:cubicBezTo>
                      <a:pt x="3985299" y="2257786"/>
                      <a:pt x="3926423" y="2207921"/>
                      <a:pt x="3915075" y="2139879"/>
                    </a:cubicBezTo>
                    <a:lnTo>
                      <a:pt x="3800704" y="1452880"/>
                    </a:lnTo>
                    <a:cubicBezTo>
                      <a:pt x="3799364" y="1444978"/>
                      <a:pt x="3788075" y="1444978"/>
                      <a:pt x="3786735" y="1452880"/>
                    </a:cubicBezTo>
                    <a:lnTo>
                      <a:pt x="3672294" y="2139879"/>
                    </a:lnTo>
                    <a:cubicBezTo>
                      <a:pt x="3660942" y="2207948"/>
                      <a:pt x="3602025" y="2257821"/>
                      <a:pt x="3533017" y="2257778"/>
                    </a:cubicBezTo>
                    <a:lnTo>
                      <a:pt x="3479183" y="2257778"/>
                    </a:lnTo>
                    <a:cubicBezTo>
                      <a:pt x="3469328" y="2257771"/>
                      <a:pt x="3459924" y="2253643"/>
                      <a:pt x="3453250" y="2246392"/>
                    </a:cubicBezTo>
                    <a:cubicBezTo>
                      <a:pt x="3446575" y="2239141"/>
                      <a:pt x="3443238" y="2229429"/>
                      <a:pt x="3444046" y="2219607"/>
                    </a:cubicBezTo>
                    <a:lnTo>
                      <a:pt x="3511427" y="1411111"/>
                    </a:lnTo>
                    <a:lnTo>
                      <a:pt x="3574433" y="969998"/>
                    </a:lnTo>
                    <a:moveTo>
                      <a:pt x="5381149" y="0"/>
                    </a:moveTo>
                    <a:cubicBezTo>
                      <a:pt x="5264249" y="0"/>
                      <a:pt x="5169482" y="94766"/>
                      <a:pt x="5169482" y="211667"/>
                    </a:cubicBezTo>
                    <a:lnTo>
                      <a:pt x="5169482" y="282222"/>
                    </a:lnTo>
                    <a:cubicBezTo>
                      <a:pt x="5169482" y="399122"/>
                      <a:pt x="5264249" y="493889"/>
                      <a:pt x="5381149" y="493889"/>
                    </a:cubicBezTo>
                    <a:cubicBezTo>
                      <a:pt x="5498049" y="493889"/>
                      <a:pt x="5592816" y="399122"/>
                      <a:pt x="5592816" y="282222"/>
                    </a:cubicBezTo>
                    <a:lnTo>
                      <a:pt x="5592816" y="211667"/>
                    </a:lnTo>
                    <a:cubicBezTo>
                      <a:pt x="5592816" y="94766"/>
                      <a:pt x="5498049" y="0"/>
                      <a:pt x="5381149" y="0"/>
                    </a:cubicBezTo>
                    <a:moveTo>
                      <a:pt x="5161933" y="969998"/>
                    </a:moveTo>
                    <a:cubicBezTo>
                      <a:pt x="5163132" y="961884"/>
                      <a:pt x="5151702" y="958709"/>
                      <a:pt x="5148527" y="966258"/>
                    </a:cubicBezTo>
                    <a:lnTo>
                      <a:pt x="4994504" y="1325598"/>
                    </a:lnTo>
                    <a:cubicBezTo>
                      <a:pt x="4972248" y="1377518"/>
                      <a:pt x="4921172" y="1411161"/>
                      <a:pt x="4864682" y="1411111"/>
                    </a:cubicBezTo>
                    <a:lnTo>
                      <a:pt x="4799630" y="1411111"/>
                    </a:lnTo>
                    <a:cubicBezTo>
                      <a:pt x="4787765" y="1411122"/>
                      <a:pt x="4776691" y="1405168"/>
                      <a:pt x="4770155" y="1395265"/>
                    </a:cubicBezTo>
                    <a:cubicBezTo>
                      <a:pt x="4763620" y="1385363"/>
                      <a:pt x="4762500" y="1372839"/>
                      <a:pt x="4767174" y="1361934"/>
                    </a:cubicBezTo>
                    <a:lnTo>
                      <a:pt x="4957816" y="917222"/>
                    </a:lnTo>
                    <a:lnTo>
                      <a:pt x="5027948" y="741821"/>
                    </a:lnTo>
                    <a:cubicBezTo>
                      <a:pt x="5070818" y="634683"/>
                      <a:pt x="5174595" y="564437"/>
                      <a:pt x="5289991" y="564444"/>
                    </a:cubicBezTo>
                    <a:lnTo>
                      <a:pt x="5472307" y="564444"/>
                    </a:lnTo>
                    <a:cubicBezTo>
                      <a:pt x="5587703" y="564437"/>
                      <a:pt x="5691480" y="634683"/>
                      <a:pt x="5734350" y="741821"/>
                    </a:cubicBezTo>
                    <a:lnTo>
                      <a:pt x="5804482" y="917222"/>
                    </a:lnTo>
                    <a:lnTo>
                      <a:pt x="5995053" y="1361934"/>
                    </a:lnTo>
                    <a:cubicBezTo>
                      <a:pt x="5999728" y="1372839"/>
                      <a:pt x="5998607" y="1385363"/>
                      <a:pt x="5992072" y="1395265"/>
                    </a:cubicBezTo>
                    <a:cubicBezTo>
                      <a:pt x="5985537" y="1405168"/>
                      <a:pt x="5974462" y="1411122"/>
                      <a:pt x="5962597" y="1411111"/>
                    </a:cubicBezTo>
                    <a:lnTo>
                      <a:pt x="5897545" y="1411111"/>
                    </a:lnTo>
                    <a:cubicBezTo>
                      <a:pt x="5841107" y="1411105"/>
                      <a:pt x="5790101" y="1377471"/>
                      <a:pt x="5767864" y="1325598"/>
                    </a:cubicBezTo>
                    <a:lnTo>
                      <a:pt x="5613841" y="966258"/>
                    </a:lnTo>
                    <a:cubicBezTo>
                      <a:pt x="5610596" y="958709"/>
                      <a:pt x="5599236" y="961884"/>
                      <a:pt x="5600365" y="969998"/>
                    </a:cubicBezTo>
                    <a:lnTo>
                      <a:pt x="5663371" y="1411111"/>
                    </a:lnTo>
                    <a:lnTo>
                      <a:pt x="5730752" y="2219607"/>
                    </a:lnTo>
                    <a:cubicBezTo>
                      <a:pt x="5731560" y="2229429"/>
                      <a:pt x="5728223" y="2239141"/>
                      <a:pt x="5721548" y="2246392"/>
                    </a:cubicBezTo>
                    <a:cubicBezTo>
                      <a:pt x="5714874" y="2253643"/>
                      <a:pt x="5705470" y="2257771"/>
                      <a:pt x="5695615" y="2257778"/>
                    </a:cubicBezTo>
                    <a:lnTo>
                      <a:pt x="5641781" y="2257778"/>
                    </a:lnTo>
                    <a:cubicBezTo>
                      <a:pt x="5572799" y="2257786"/>
                      <a:pt x="5513923" y="2207921"/>
                      <a:pt x="5502575" y="2139879"/>
                    </a:cubicBezTo>
                    <a:lnTo>
                      <a:pt x="5388204" y="1452880"/>
                    </a:lnTo>
                    <a:cubicBezTo>
                      <a:pt x="5386864" y="1444978"/>
                      <a:pt x="5375575" y="1444978"/>
                      <a:pt x="5374235" y="1452880"/>
                    </a:cubicBezTo>
                    <a:lnTo>
                      <a:pt x="5259794" y="2139879"/>
                    </a:lnTo>
                    <a:cubicBezTo>
                      <a:pt x="5248442" y="2207948"/>
                      <a:pt x="5189525" y="2257821"/>
                      <a:pt x="5120517" y="2257778"/>
                    </a:cubicBezTo>
                    <a:lnTo>
                      <a:pt x="5066683" y="2257778"/>
                    </a:lnTo>
                    <a:cubicBezTo>
                      <a:pt x="5056828" y="2257771"/>
                      <a:pt x="5047424" y="2253643"/>
                      <a:pt x="5040750" y="2246392"/>
                    </a:cubicBezTo>
                    <a:cubicBezTo>
                      <a:pt x="5034075" y="2239141"/>
                      <a:pt x="5030738" y="2229429"/>
                      <a:pt x="5031546" y="2219607"/>
                    </a:cubicBezTo>
                    <a:lnTo>
                      <a:pt x="5098927" y="1411111"/>
                    </a:lnTo>
                    <a:lnTo>
                      <a:pt x="5161933" y="969998"/>
                    </a:lnTo>
                    <a:moveTo>
                      <a:pt x="6968649" y="0"/>
                    </a:moveTo>
                    <a:cubicBezTo>
                      <a:pt x="6851748" y="0"/>
                      <a:pt x="6756982" y="94766"/>
                      <a:pt x="6756982" y="211667"/>
                    </a:cubicBezTo>
                    <a:lnTo>
                      <a:pt x="6756982" y="282222"/>
                    </a:lnTo>
                    <a:cubicBezTo>
                      <a:pt x="6756982" y="399122"/>
                      <a:pt x="6851748" y="493889"/>
                      <a:pt x="6968649" y="493889"/>
                    </a:cubicBezTo>
                    <a:cubicBezTo>
                      <a:pt x="7085550" y="493889"/>
                      <a:pt x="7180316" y="399122"/>
                      <a:pt x="7180316" y="282222"/>
                    </a:cubicBezTo>
                    <a:lnTo>
                      <a:pt x="7180316" y="211667"/>
                    </a:lnTo>
                    <a:cubicBezTo>
                      <a:pt x="7180316" y="94766"/>
                      <a:pt x="7085550" y="0"/>
                      <a:pt x="6968649" y="0"/>
                    </a:cubicBezTo>
                    <a:moveTo>
                      <a:pt x="6749433" y="969998"/>
                    </a:moveTo>
                    <a:cubicBezTo>
                      <a:pt x="6750632" y="961884"/>
                      <a:pt x="6739203" y="958709"/>
                      <a:pt x="6736028" y="966258"/>
                    </a:cubicBezTo>
                    <a:lnTo>
                      <a:pt x="6582004" y="1325598"/>
                    </a:lnTo>
                    <a:cubicBezTo>
                      <a:pt x="6559748" y="1377518"/>
                      <a:pt x="6508672" y="1411161"/>
                      <a:pt x="6452182" y="1411111"/>
                    </a:cubicBezTo>
                    <a:lnTo>
                      <a:pt x="6387130" y="1411111"/>
                    </a:lnTo>
                    <a:cubicBezTo>
                      <a:pt x="6375265" y="1411122"/>
                      <a:pt x="6364191" y="1405168"/>
                      <a:pt x="6357655" y="1395265"/>
                    </a:cubicBezTo>
                    <a:cubicBezTo>
                      <a:pt x="6351120" y="1385363"/>
                      <a:pt x="6350000" y="1372839"/>
                      <a:pt x="6354674" y="1361934"/>
                    </a:cubicBezTo>
                    <a:lnTo>
                      <a:pt x="6545316" y="917222"/>
                    </a:lnTo>
                    <a:lnTo>
                      <a:pt x="6615448" y="741821"/>
                    </a:lnTo>
                    <a:cubicBezTo>
                      <a:pt x="6658318" y="634683"/>
                      <a:pt x="6762094" y="564437"/>
                      <a:pt x="6877491" y="564444"/>
                    </a:cubicBezTo>
                    <a:lnTo>
                      <a:pt x="7059807" y="564444"/>
                    </a:lnTo>
                    <a:cubicBezTo>
                      <a:pt x="7175204" y="564437"/>
                      <a:pt x="7278980" y="634683"/>
                      <a:pt x="7321850" y="741821"/>
                    </a:cubicBezTo>
                    <a:lnTo>
                      <a:pt x="7391982" y="917222"/>
                    </a:lnTo>
                    <a:lnTo>
                      <a:pt x="7582553" y="1361934"/>
                    </a:lnTo>
                    <a:cubicBezTo>
                      <a:pt x="7587228" y="1372839"/>
                      <a:pt x="7586107" y="1385363"/>
                      <a:pt x="7579572" y="1395265"/>
                    </a:cubicBezTo>
                    <a:cubicBezTo>
                      <a:pt x="7573037" y="1405168"/>
                      <a:pt x="7561962" y="1411122"/>
                      <a:pt x="7550097" y="1411111"/>
                    </a:cubicBezTo>
                    <a:lnTo>
                      <a:pt x="7485045" y="1411111"/>
                    </a:lnTo>
                    <a:cubicBezTo>
                      <a:pt x="7428607" y="1411105"/>
                      <a:pt x="7377601" y="1377471"/>
                      <a:pt x="7355364" y="1325598"/>
                    </a:cubicBezTo>
                    <a:lnTo>
                      <a:pt x="7201341" y="966258"/>
                    </a:lnTo>
                    <a:cubicBezTo>
                      <a:pt x="7198095" y="958709"/>
                      <a:pt x="7186736" y="961884"/>
                      <a:pt x="7187865" y="969998"/>
                    </a:cubicBezTo>
                    <a:lnTo>
                      <a:pt x="7250871" y="1411111"/>
                    </a:lnTo>
                    <a:lnTo>
                      <a:pt x="7318252" y="2219607"/>
                    </a:lnTo>
                    <a:cubicBezTo>
                      <a:pt x="7319060" y="2229429"/>
                      <a:pt x="7315722" y="2239141"/>
                      <a:pt x="7309048" y="2246392"/>
                    </a:cubicBezTo>
                    <a:cubicBezTo>
                      <a:pt x="7302374" y="2253643"/>
                      <a:pt x="7292970" y="2257771"/>
                      <a:pt x="7283115" y="2257778"/>
                    </a:cubicBezTo>
                    <a:lnTo>
                      <a:pt x="7229281" y="2257778"/>
                    </a:lnTo>
                    <a:cubicBezTo>
                      <a:pt x="7160299" y="2257786"/>
                      <a:pt x="7101422" y="2207921"/>
                      <a:pt x="7090075" y="2139879"/>
                    </a:cubicBezTo>
                    <a:lnTo>
                      <a:pt x="6975704" y="1452880"/>
                    </a:lnTo>
                    <a:cubicBezTo>
                      <a:pt x="6974364" y="1444978"/>
                      <a:pt x="6963075" y="1444978"/>
                      <a:pt x="6961735" y="1452880"/>
                    </a:cubicBezTo>
                    <a:lnTo>
                      <a:pt x="6847294" y="2139879"/>
                    </a:lnTo>
                    <a:cubicBezTo>
                      <a:pt x="6835942" y="2207948"/>
                      <a:pt x="6777025" y="2257821"/>
                      <a:pt x="6708017" y="2257778"/>
                    </a:cubicBezTo>
                    <a:lnTo>
                      <a:pt x="6654183" y="2257778"/>
                    </a:lnTo>
                    <a:cubicBezTo>
                      <a:pt x="6644328" y="2257771"/>
                      <a:pt x="6634924" y="2253643"/>
                      <a:pt x="6628250" y="2246392"/>
                    </a:cubicBezTo>
                    <a:cubicBezTo>
                      <a:pt x="6621576" y="2239141"/>
                      <a:pt x="6618238" y="2229429"/>
                      <a:pt x="6619046" y="2219607"/>
                    </a:cubicBezTo>
                    <a:lnTo>
                      <a:pt x="6686427" y="1411111"/>
                    </a:lnTo>
                    <a:lnTo>
                      <a:pt x="6749433" y="969998"/>
                    </a:lnTo>
                  </a:path>
                </a:pathLst>
              </a:custGeom>
              <a:solidFill>
                <a:srgbClr val="494F56"/>
              </a:solidFill>
            </p:spPr>
          </p:sp>
          <p:sp>
            <p:nvSpPr>
              <p:cNvPr id="22" name="Freeform 22"/>
              <p:cNvSpPr/>
              <p:nvPr/>
            </p:nvSpPr>
            <p:spPr>
              <a:xfrm>
                <a:off x="7953851" y="0"/>
                <a:ext cx="4412228" cy="2257821"/>
              </a:xfrm>
              <a:custGeom>
                <a:avLst/>
                <a:gdLst/>
                <a:ahLst/>
                <a:cxnLst/>
                <a:rect l="l" t="t" r="r" b="b"/>
                <a:pathLst>
                  <a:path w="4412228" h="2257821">
                    <a:moveTo>
                      <a:pt x="618649" y="0"/>
                    </a:moveTo>
                    <a:cubicBezTo>
                      <a:pt x="501748" y="0"/>
                      <a:pt x="406982" y="94766"/>
                      <a:pt x="406982" y="211667"/>
                    </a:cubicBezTo>
                    <a:lnTo>
                      <a:pt x="406982" y="282222"/>
                    </a:lnTo>
                    <a:cubicBezTo>
                      <a:pt x="406982" y="399122"/>
                      <a:pt x="501748" y="493889"/>
                      <a:pt x="618649" y="493889"/>
                    </a:cubicBezTo>
                    <a:cubicBezTo>
                      <a:pt x="735550" y="493889"/>
                      <a:pt x="830316" y="399122"/>
                      <a:pt x="830316" y="282222"/>
                    </a:cubicBezTo>
                    <a:lnTo>
                      <a:pt x="830316" y="211667"/>
                    </a:lnTo>
                    <a:cubicBezTo>
                      <a:pt x="830316" y="94766"/>
                      <a:pt x="735550" y="0"/>
                      <a:pt x="618649" y="0"/>
                    </a:cubicBezTo>
                    <a:moveTo>
                      <a:pt x="399433" y="969998"/>
                    </a:moveTo>
                    <a:cubicBezTo>
                      <a:pt x="400632" y="961884"/>
                      <a:pt x="389203" y="958709"/>
                      <a:pt x="386028" y="966258"/>
                    </a:cubicBezTo>
                    <a:lnTo>
                      <a:pt x="232004" y="1325598"/>
                    </a:lnTo>
                    <a:cubicBezTo>
                      <a:pt x="209748" y="1377518"/>
                      <a:pt x="158672" y="1411161"/>
                      <a:pt x="102182" y="1411111"/>
                    </a:cubicBezTo>
                    <a:lnTo>
                      <a:pt x="37130" y="1411111"/>
                    </a:lnTo>
                    <a:cubicBezTo>
                      <a:pt x="25266" y="1411122"/>
                      <a:pt x="14191" y="1405168"/>
                      <a:pt x="7655" y="1395265"/>
                    </a:cubicBezTo>
                    <a:cubicBezTo>
                      <a:pt x="1120" y="1385363"/>
                      <a:pt x="0" y="1372839"/>
                      <a:pt x="4675" y="1361934"/>
                    </a:cubicBezTo>
                    <a:lnTo>
                      <a:pt x="195316" y="917222"/>
                    </a:lnTo>
                    <a:lnTo>
                      <a:pt x="265448" y="741821"/>
                    </a:lnTo>
                    <a:cubicBezTo>
                      <a:pt x="308318" y="634683"/>
                      <a:pt x="412094" y="564437"/>
                      <a:pt x="527491" y="564444"/>
                    </a:cubicBezTo>
                    <a:lnTo>
                      <a:pt x="709807" y="564444"/>
                    </a:lnTo>
                    <a:cubicBezTo>
                      <a:pt x="825204" y="564437"/>
                      <a:pt x="928980" y="634683"/>
                      <a:pt x="971850" y="741821"/>
                    </a:cubicBezTo>
                    <a:lnTo>
                      <a:pt x="1041982" y="917222"/>
                    </a:lnTo>
                    <a:lnTo>
                      <a:pt x="1232553" y="1361934"/>
                    </a:lnTo>
                    <a:cubicBezTo>
                      <a:pt x="1237228" y="1372839"/>
                      <a:pt x="1236107" y="1385363"/>
                      <a:pt x="1229572" y="1395265"/>
                    </a:cubicBezTo>
                    <a:cubicBezTo>
                      <a:pt x="1223037" y="1405168"/>
                      <a:pt x="1211962" y="1411122"/>
                      <a:pt x="1200097" y="1411111"/>
                    </a:cubicBezTo>
                    <a:lnTo>
                      <a:pt x="1135045" y="1411111"/>
                    </a:lnTo>
                    <a:cubicBezTo>
                      <a:pt x="1078607" y="1411105"/>
                      <a:pt x="1027601" y="1377471"/>
                      <a:pt x="1005364" y="1325598"/>
                    </a:cubicBezTo>
                    <a:lnTo>
                      <a:pt x="851341" y="966258"/>
                    </a:lnTo>
                    <a:cubicBezTo>
                      <a:pt x="848095" y="958709"/>
                      <a:pt x="836736" y="961884"/>
                      <a:pt x="837865" y="969998"/>
                    </a:cubicBezTo>
                    <a:lnTo>
                      <a:pt x="900871" y="1411111"/>
                    </a:lnTo>
                    <a:lnTo>
                      <a:pt x="968252" y="2219607"/>
                    </a:lnTo>
                    <a:cubicBezTo>
                      <a:pt x="969060" y="2229429"/>
                      <a:pt x="965722" y="2239141"/>
                      <a:pt x="959048" y="2246392"/>
                    </a:cubicBezTo>
                    <a:cubicBezTo>
                      <a:pt x="952374" y="2253643"/>
                      <a:pt x="942970" y="2257771"/>
                      <a:pt x="933115" y="2257778"/>
                    </a:cubicBezTo>
                    <a:lnTo>
                      <a:pt x="879281" y="2257778"/>
                    </a:lnTo>
                    <a:cubicBezTo>
                      <a:pt x="810299" y="2257786"/>
                      <a:pt x="751422" y="2207921"/>
                      <a:pt x="740075" y="2139879"/>
                    </a:cubicBezTo>
                    <a:lnTo>
                      <a:pt x="625704" y="1452880"/>
                    </a:lnTo>
                    <a:cubicBezTo>
                      <a:pt x="624364" y="1444978"/>
                      <a:pt x="613075" y="1444978"/>
                      <a:pt x="611735" y="1452880"/>
                    </a:cubicBezTo>
                    <a:lnTo>
                      <a:pt x="497294" y="2139879"/>
                    </a:lnTo>
                    <a:cubicBezTo>
                      <a:pt x="485942" y="2207948"/>
                      <a:pt x="427025" y="2257821"/>
                      <a:pt x="358017" y="2257778"/>
                    </a:cubicBezTo>
                    <a:lnTo>
                      <a:pt x="304183" y="2257778"/>
                    </a:lnTo>
                    <a:cubicBezTo>
                      <a:pt x="294328" y="2257771"/>
                      <a:pt x="284924" y="2253643"/>
                      <a:pt x="278250" y="2246392"/>
                    </a:cubicBezTo>
                    <a:cubicBezTo>
                      <a:pt x="271576" y="2239141"/>
                      <a:pt x="268238" y="2229429"/>
                      <a:pt x="269046" y="2219607"/>
                    </a:cubicBezTo>
                    <a:lnTo>
                      <a:pt x="336427" y="1411111"/>
                    </a:lnTo>
                    <a:lnTo>
                      <a:pt x="399433" y="969998"/>
                    </a:lnTo>
                    <a:moveTo>
                      <a:pt x="2206149" y="0"/>
                    </a:moveTo>
                    <a:cubicBezTo>
                      <a:pt x="2089248" y="0"/>
                      <a:pt x="1994482" y="94766"/>
                      <a:pt x="1994482" y="211667"/>
                    </a:cubicBezTo>
                    <a:lnTo>
                      <a:pt x="1994482" y="282222"/>
                    </a:lnTo>
                    <a:cubicBezTo>
                      <a:pt x="1994482" y="399122"/>
                      <a:pt x="2089248" y="493889"/>
                      <a:pt x="2206149" y="493889"/>
                    </a:cubicBezTo>
                    <a:cubicBezTo>
                      <a:pt x="2323050" y="493889"/>
                      <a:pt x="2417816" y="399122"/>
                      <a:pt x="2417816" y="282222"/>
                    </a:cubicBezTo>
                    <a:lnTo>
                      <a:pt x="2417816" y="211667"/>
                    </a:lnTo>
                    <a:cubicBezTo>
                      <a:pt x="2417816" y="94766"/>
                      <a:pt x="2323050" y="0"/>
                      <a:pt x="2206149" y="0"/>
                    </a:cubicBezTo>
                    <a:moveTo>
                      <a:pt x="1986933" y="969998"/>
                    </a:moveTo>
                    <a:cubicBezTo>
                      <a:pt x="1988132" y="961884"/>
                      <a:pt x="1976703" y="958709"/>
                      <a:pt x="1973528" y="966258"/>
                    </a:cubicBezTo>
                    <a:lnTo>
                      <a:pt x="1819504" y="1325598"/>
                    </a:lnTo>
                    <a:cubicBezTo>
                      <a:pt x="1797248" y="1377518"/>
                      <a:pt x="1746172" y="1411161"/>
                      <a:pt x="1689682" y="1411111"/>
                    </a:cubicBezTo>
                    <a:lnTo>
                      <a:pt x="1624630" y="1411111"/>
                    </a:lnTo>
                    <a:cubicBezTo>
                      <a:pt x="1612766" y="1411122"/>
                      <a:pt x="1601691" y="1405168"/>
                      <a:pt x="1595155" y="1395265"/>
                    </a:cubicBezTo>
                    <a:cubicBezTo>
                      <a:pt x="1588620" y="1385363"/>
                      <a:pt x="1587500" y="1372839"/>
                      <a:pt x="1592175" y="1361934"/>
                    </a:cubicBezTo>
                    <a:lnTo>
                      <a:pt x="1782816" y="917222"/>
                    </a:lnTo>
                    <a:lnTo>
                      <a:pt x="1852948" y="741821"/>
                    </a:lnTo>
                    <a:cubicBezTo>
                      <a:pt x="1895818" y="634683"/>
                      <a:pt x="1999594" y="564437"/>
                      <a:pt x="2114991" y="564444"/>
                    </a:cubicBezTo>
                    <a:lnTo>
                      <a:pt x="2297307" y="564444"/>
                    </a:lnTo>
                    <a:cubicBezTo>
                      <a:pt x="2412704" y="564437"/>
                      <a:pt x="2516480" y="634683"/>
                      <a:pt x="2559350" y="741821"/>
                    </a:cubicBezTo>
                    <a:lnTo>
                      <a:pt x="2629482" y="917222"/>
                    </a:lnTo>
                    <a:lnTo>
                      <a:pt x="2820053" y="1361934"/>
                    </a:lnTo>
                    <a:cubicBezTo>
                      <a:pt x="2824728" y="1372839"/>
                      <a:pt x="2823607" y="1385363"/>
                      <a:pt x="2817072" y="1395265"/>
                    </a:cubicBezTo>
                    <a:cubicBezTo>
                      <a:pt x="2810537" y="1405168"/>
                      <a:pt x="2799462" y="1411122"/>
                      <a:pt x="2787597" y="1411111"/>
                    </a:cubicBezTo>
                    <a:lnTo>
                      <a:pt x="2722545" y="1411111"/>
                    </a:lnTo>
                    <a:cubicBezTo>
                      <a:pt x="2666107" y="1411105"/>
                      <a:pt x="2615101" y="1377471"/>
                      <a:pt x="2592864" y="1325598"/>
                    </a:cubicBezTo>
                    <a:lnTo>
                      <a:pt x="2438841" y="966258"/>
                    </a:lnTo>
                    <a:cubicBezTo>
                      <a:pt x="2435595" y="958709"/>
                      <a:pt x="2424236" y="961884"/>
                      <a:pt x="2425365" y="969998"/>
                    </a:cubicBezTo>
                    <a:lnTo>
                      <a:pt x="2488371" y="1411111"/>
                    </a:lnTo>
                    <a:lnTo>
                      <a:pt x="2555752" y="2219607"/>
                    </a:lnTo>
                    <a:cubicBezTo>
                      <a:pt x="2556560" y="2229429"/>
                      <a:pt x="2553222" y="2239141"/>
                      <a:pt x="2546548" y="2246392"/>
                    </a:cubicBezTo>
                    <a:cubicBezTo>
                      <a:pt x="2539874" y="2253643"/>
                      <a:pt x="2530470" y="2257771"/>
                      <a:pt x="2520615" y="2257778"/>
                    </a:cubicBezTo>
                    <a:lnTo>
                      <a:pt x="2466781" y="2257778"/>
                    </a:lnTo>
                    <a:cubicBezTo>
                      <a:pt x="2397799" y="2257786"/>
                      <a:pt x="2338922" y="2207921"/>
                      <a:pt x="2327575" y="2139879"/>
                    </a:cubicBezTo>
                    <a:lnTo>
                      <a:pt x="2213204" y="1452880"/>
                    </a:lnTo>
                    <a:cubicBezTo>
                      <a:pt x="2211864" y="1444978"/>
                      <a:pt x="2200575" y="1444978"/>
                      <a:pt x="2199235" y="1452880"/>
                    </a:cubicBezTo>
                    <a:lnTo>
                      <a:pt x="2084794" y="2139879"/>
                    </a:lnTo>
                    <a:cubicBezTo>
                      <a:pt x="2073442" y="2207948"/>
                      <a:pt x="2014525" y="2257821"/>
                      <a:pt x="1945517" y="2257778"/>
                    </a:cubicBezTo>
                    <a:lnTo>
                      <a:pt x="1891683" y="2257778"/>
                    </a:lnTo>
                    <a:cubicBezTo>
                      <a:pt x="1881828" y="2257771"/>
                      <a:pt x="1872424" y="2253643"/>
                      <a:pt x="1865750" y="2246392"/>
                    </a:cubicBezTo>
                    <a:cubicBezTo>
                      <a:pt x="1859076" y="2239141"/>
                      <a:pt x="1855738" y="2229429"/>
                      <a:pt x="1856546" y="2219607"/>
                    </a:cubicBezTo>
                    <a:lnTo>
                      <a:pt x="1923927" y="1411111"/>
                    </a:lnTo>
                    <a:lnTo>
                      <a:pt x="1986933" y="969998"/>
                    </a:lnTo>
                    <a:moveTo>
                      <a:pt x="3793649" y="0"/>
                    </a:moveTo>
                    <a:cubicBezTo>
                      <a:pt x="3676748" y="0"/>
                      <a:pt x="3581982" y="94766"/>
                      <a:pt x="3581982" y="211667"/>
                    </a:cubicBezTo>
                    <a:lnTo>
                      <a:pt x="3581982" y="282222"/>
                    </a:lnTo>
                    <a:cubicBezTo>
                      <a:pt x="3581982" y="399122"/>
                      <a:pt x="3676748" y="493889"/>
                      <a:pt x="3793649" y="493889"/>
                    </a:cubicBezTo>
                    <a:cubicBezTo>
                      <a:pt x="3910550" y="493889"/>
                      <a:pt x="4005316" y="399122"/>
                      <a:pt x="4005316" y="282222"/>
                    </a:cubicBezTo>
                    <a:lnTo>
                      <a:pt x="4005316" y="211667"/>
                    </a:lnTo>
                    <a:cubicBezTo>
                      <a:pt x="4005316" y="94766"/>
                      <a:pt x="3910550" y="0"/>
                      <a:pt x="3793649" y="0"/>
                    </a:cubicBezTo>
                    <a:moveTo>
                      <a:pt x="3574433" y="969998"/>
                    </a:moveTo>
                    <a:cubicBezTo>
                      <a:pt x="3575632" y="961884"/>
                      <a:pt x="3564203" y="958709"/>
                      <a:pt x="3561028" y="966258"/>
                    </a:cubicBezTo>
                    <a:lnTo>
                      <a:pt x="3407004" y="1325598"/>
                    </a:lnTo>
                    <a:cubicBezTo>
                      <a:pt x="3384748" y="1377518"/>
                      <a:pt x="3333672" y="1411161"/>
                      <a:pt x="3277182" y="1411111"/>
                    </a:cubicBezTo>
                    <a:lnTo>
                      <a:pt x="3212130" y="1411111"/>
                    </a:lnTo>
                    <a:cubicBezTo>
                      <a:pt x="3200266" y="1411122"/>
                      <a:pt x="3189191" y="1405168"/>
                      <a:pt x="3182655" y="1395265"/>
                    </a:cubicBezTo>
                    <a:cubicBezTo>
                      <a:pt x="3176120" y="1385363"/>
                      <a:pt x="3175000" y="1372839"/>
                      <a:pt x="3179675" y="1361934"/>
                    </a:cubicBezTo>
                    <a:lnTo>
                      <a:pt x="3370316" y="917222"/>
                    </a:lnTo>
                    <a:lnTo>
                      <a:pt x="3440448" y="741821"/>
                    </a:lnTo>
                    <a:cubicBezTo>
                      <a:pt x="3483318" y="634683"/>
                      <a:pt x="3587094" y="564437"/>
                      <a:pt x="3702491" y="564444"/>
                    </a:cubicBezTo>
                    <a:lnTo>
                      <a:pt x="3884807" y="564444"/>
                    </a:lnTo>
                    <a:cubicBezTo>
                      <a:pt x="4000204" y="564437"/>
                      <a:pt x="4103980" y="634683"/>
                      <a:pt x="4146850" y="741821"/>
                    </a:cubicBezTo>
                    <a:lnTo>
                      <a:pt x="4216982" y="917222"/>
                    </a:lnTo>
                    <a:lnTo>
                      <a:pt x="4407553" y="1361934"/>
                    </a:lnTo>
                    <a:cubicBezTo>
                      <a:pt x="4412228" y="1372839"/>
                      <a:pt x="4411107" y="1385363"/>
                      <a:pt x="4404572" y="1395265"/>
                    </a:cubicBezTo>
                    <a:cubicBezTo>
                      <a:pt x="4398037" y="1405168"/>
                      <a:pt x="4386962" y="1411122"/>
                      <a:pt x="4375097" y="1411111"/>
                    </a:cubicBezTo>
                    <a:lnTo>
                      <a:pt x="4310045" y="1411111"/>
                    </a:lnTo>
                    <a:cubicBezTo>
                      <a:pt x="4253607" y="1411105"/>
                      <a:pt x="4202601" y="1377471"/>
                      <a:pt x="4180364" y="1325598"/>
                    </a:cubicBezTo>
                    <a:lnTo>
                      <a:pt x="4026341" y="966258"/>
                    </a:lnTo>
                    <a:cubicBezTo>
                      <a:pt x="4023095" y="958709"/>
                      <a:pt x="4011736" y="961884"/>
                      <a:pt x="4012865" y="969998"/>
                    </a:cubicBezTo>
                    <a:lnTo>
                      <a:pt x="4075871" y="1411111"/>
                    </a:lnTo>
                    <a:lnTo>
                      <a:pt x="4143252" y="2219607"/>
                    </a:lnTo>
                    <a:cubicBezTo>
                      <a:pt x="4144060" y="2229429"/>
                      <a:pt x="4140722" y="2239141"/>
                      <a:pt x="4134048" y="2246392"/>
                    </a:cubicBezTo>
                    <a:cubicBezTo>
                      <a:pt x="4127374" y="2253643"/>
                      <a:pt x="4117970" y="2257771"/>
                      <a:pt x="4108115" y="2257778"/>
                    </a:cubicBezTo>
                    <a:lnTo>
                      <a:pt x="4054281" y="2257778"/>
                    </a:lnTo>
                    <a:cubicBezTo>
                      <a:pt x="3985299" y="2257786"/>
                      <a:pt x="3926422" y="2207921"/>
                      <a:pt x="3915075" y="2139879"/>
                    </a:cubicBezTo>
                    <a:lnTo>
                      <a:pt x="3800704" y="1452880"/>
                    </a:lnTo>
                    <a:cubicBezTo>
                      <a:pt x="3799364" y="1444978"/>
                      <a:pt x="3788075" y="1444978"/>
                      <a:pt x="3786735" y="1452880"/>
                    </a:cubicBezTo>
                    <a:lnTo>
                      <a:pt x="3672294" y="2139879"/>
                    </a:lnTo>
                    <a:cubicBezTo>
                      <a:pt x="3660942" y="2207948"/>
                      <a:pt x="3602025" y="2257821"/>
                      <a:pt x="3533017" y="2257778"/>
                    </a:cubicBezTo>
                    <a:lnTo>
                      <a:pt x="3479183" y="2257778"/>
                    </a:lnTo>
                    <a:cubicBezTo>
                      <a:pt x="3469328" y="2257771"/>
                      <a:pt x="3459924" y="2253643"/>
                      <a:pt x="3453250" y="2246392"/>
                    </a:cubicBezTo>
                    <a:cubicBezTo>
                      <a:pt x="3446576" y="2239141"/>
                      <a:pt x="3443238" y="2229429"/>
                      <a:pt x="3444046" y="2219607"/>
                    </a:cubicBezTo>
                    <a:lnTo>
                      <a:pt x="3511427" y="1411111"/>
                    </a:lnTo>
                    <a:lnTo>
                      <a:pt x="3574433" y="969998"/>
                    </a:lnTo>
                  </a:path>
                </a:pathLst>
              </a:custGeom>
              <a:solidFill>
                <a:srgbClr val="576F72"/>
              </a:solidFill>
            </p:spPr>
          </p:sp>
        </p:grpSp>
      </p:grpSp>
      <p:grpSp>
        <p:nvGrpSpPr>
          <p:cNvPr id="23" name="Group 23"/>
          <p:cNvGrpSpPr/>
          <p:nvPr/>
        </p:nvGrpSpPr>
        <p:grpSpPr>
          <a:xfrm>
            <a:off x="10140975" y="4917337"/>
            <a:ext cx="5933034" cy="861030"/>
            <a:chOff x="0" y="0"/>
            <a:chExt cx="7910712" cy="1148040"/>
          </a:xfrm>
        </p:grpSpPr>
        <p:grpSp>
          <p:nvGrpSpPr>
            <p:cNvPr id="24" name="Group 24"/>
            <p:cNvGrpSpPr>
              <a:grpSpLocks noChangeAspect="1"/>
            </p:cNvGrpSpPr>
            <p:nvPr/>
          </p:nvGrpSpPr>
          <p:grpSpPr>
            <a:xfrm>
              <a:off x="0" y="0"/>
              <a:ext cx="7910712" cy="1148040"/>
              <a:chOff x="0" y="0"/>
              <a:chExt cx="15557500" cy="2257778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16351" y="0"/>
                <a:ext cx="7587228" cy="2257821"/>
              </a:xfrm>
              <a:custGeom>
                <a:avLst/>
                <a:gdLst/>
                <a:ahLst/>
                <a:cxnLst/>
                <a:rect l="l" t="t" r="r" b="b"/>
                <a:pathLst>
                  <a:path w="7587228" h="2257821">
                    <a:moveTo>
                      <a:pt x="618649" y="0"/>
                    </a:moveTo>
                    <a:cubicBezTo>
                      <a:pt x="501749" y="0"/>
                      <a:pt x="406982" y="94766"/>
                      <a:pt x="406982" y="211667"/>
                    </a:cubicBezTo>
                    <a:lnTo>
                      <a:pt x="406982" y="282222"/>
                    </a:lnTo>
                    <a:cubicBezTo>
                      <a:pt x="406982" y="399122"/>
                      <a:pt x="501749" y="493889"/>
                      <a:pt x="618649" y="493889"/>
                    </a:cubicBezTo>
                    <a:cubicBezTo>
                      <a:pt x="735549" y="493889"/>
                      <a:pt x="830316" y="399122"/>
                      <a:pt x="830316" y="282222"/>
                    </a:cubicBezTo>
                    <a:lnTo>
                      <a:pt x="830316" y="211667"/>
                    </a:lnTo>
                    <a:cubicBezTo>
                      <a:pt x="830316" y="94766"/>
                      <a:pt x="735549" y="0"/>
                      <a:pt x="618649" y="0"/>
                    </a:cubicBezTo>
                    <a:moveTo>
                      <a:pt x="399433" y="969998"/>
                    </a:moveTo>
                    <a:cubicBezTo>
                      <a:pt x="400632" y="961884"/>
                      <a:pt x="389202" y="958709"/>
                      <a:pt x="386027" y="966258"/>
                    </a:cubicBezTo>
                    <a:lnTo>
                      <a:pt x="232005" y="1325598"/>
                    </a:lnTo>
                    <a:cubicBezTo>
                      <a:pt x="209748" y="1377518"/>
                      <a:pt x="158672" y="1411161"/>
                      <a:pt x="102182" y="1411111"/>
                    </a:cubicBezTo>
                    <a:lnTo>
                      <a:pt x="37130" y="1411111"/>
                    </a:lnTo>
                    <a:cubicBezTo>
                      <a:pt x="25266" y="1411122"/>
                      <a:pt x="14190" y="1405168"/>
                      <a:pt x="7655" y="1395265"/>
                    </a:cubicBezTo>
                    <a:cubicBezTo>
                      <a:pt x="1120" y="1385363"/>
                      <a:pt x="0" y="1372839"/>
                      <a:pt x="4675" y="1361934"/>
                    </a:cubicBezTo>
                    <a:lnTo>
                      <a:pt x="195316" y="917222"/>
                    </a:lnTo>
                    <a:lnTo>
                      <a:pt x="265448" y="741821"/>
                    </a:lnTo>
                    <a:cubicBezTo>
                      <a:pt x="308318" y="634683"/>
                      <a:pt x="412094" y="564437"/>
                      <a:pt x="527491" y="564444"/>
                    </a:cubicBezTo>
                    <a:lnTo>
                      <a:pt x="709807" y="564444"/>
                    </a:lnTo>
                    <a:cubicBezTo>
                      <a:pt x="825204" y="564437"/>
                      <a:pt x="928980" y="634683"/>
                      <a:pt x="971850" y="741821"/>
                    </a:cubicBezTo>
                    <a:lnTo>
                      <a:pt x="1041982" y="917222"/>
                    </a:lnTo>
                    <a:lnTo>
                      <a:pt x="1232553" y="1361934"/>
                    </a:lnTo>
                    <a:cubicBezTo>
                      <a:pt x="1237228" y="1372839"/>
                      <a:pt x="1236108" y="1385363"/>
                      <a:pt x="1229572" y="1395265"/>
                    </a:cubicBezTo>
                    <a:cubicBezTo>
                      <a:pt x="1223037" y="1405168"/>
                      <a:pt x="1211962" y="1411122"/>
                      <a:pt x="1200097" y="1411111"/>
                    </a:cubicBezTo>
                    <a:lnTo>
                      <a:pt x="1135045" y="1411111"/>
                    </a:lnTo>
                    <a:cubicBezTo>
                      <a:pt x="1078607" y="1411105"/>
                      <a:pt x="1027601" y="1377471"/>
                      <a:pt x="1005364" y="1325598"/>
                    </a:cubicBezTo>
                    <a:lnTo>
                      <a:pt x="851341" y="966258"/>
                    </a:lnTo>
                    <a:cubicBezTo>
                      <a:pt x="848096" y="958709"/>
                      <a:pt x="836736" y="961884"/>
                      <a:pt x="837865" y="969998"/>
                    </a:cubicBezTo>
                    <a:lnTo>
                      <a:pt x="900871" y="1411111"/>
                    </a:lnTo>
                    <a:lnTo>
                      <a:pt x="968252" y="2219607"/>
                    </a:lnTo>
                    <a:cubicBezTo>
                      <a:pt x="969060" y="2229429"/>
                      <a:pt x="965723" y="2239141"/>
                      <a:pt x="959048" y="2246392"/>
                    </a:cubicBezTo>
                    <a:cubicBezTo>
                      <a:pt x="952374" y="2253643"/>
                      <a:pt x="942970" y="2257771"/>
                      <a:pt x="933115" y="2257778"/>
                    </a:cubicBezTo>
                    <a:lnTo>
                      <a:pt x="879281" y="2257778"/>
                    </a:lnTo>
                    <a:cubicBezTo>
                      <a:pt x="810300" y="2257786"/>
                      <a:pt x="751423" y="2207921"/>
                      <a:pt x="740075" y="2139879"/>
                    </a:cubicBezTo>
                    <a:lnTo>
                      <a:pt x="625705" y="1452880"/>
                    </a:lnTo>
                    <a:cubicBezTo>
                      <a:pt x="624364" y="1444978"/>
                      <a:pt x="613075" y="1444978"/>
                      <a:pt x="611735" y="1452880"/>
                    </a:cubicBezTo>
                    <a:lnTo>
                      <a:pt x="497293" y="2139879"/>
                    </a:lnTo>
                    <a:cubicBezTo>
                      <a:pt x="485942" y="2207948"/>
                      <a:pt x="427025" y="2257821"/>
                      <a:pt x="358017" y="2257778"/>
                    </a:cubicBezTo>
                    <a:lnTo>
                      <a:pt x="304183" y="2257778"/>
                    </a:lnTo>
                    <a:cubicBezTo>
                      <a:pt x="294328" y="2257771"/>
                      <a:pt x="284924" y="2253643"/>
                      <a:pt x="278250" y="2246392"/>
                    </a:cubicBezTo>
                    <a:cubicBezTo>
                      <a:pt x="271575" y="2239141"/>
                      <a:pt x="268238" y="2229429"/>
                      <a:pt x="269046" y="2219607"/>
                    </a:cubicBezTo>
                    <a:lnTo>
                      <a:pt x="336427" y="1411111"/>
                    </a:lnTo>
                    <a:lnTo>
                      <a:pt x="399433" y="969998"/>
                    </a:lnTo>
                    <a:moveTo>
                      <a:pt x="2206149" y="0"/>
                    </a:moveTo>
                    <a:cubicBezTo>
                      <a:pt x="2089249" y="0"/>
                      <a:pt x="1994482" y="94766"/>
                      <a:pt x="1994482" y="211667"/>
                    </a:cubicBezTo>
                    <a:lnTo>
                      <a:pt x="1994482" y="282222"/>
                    </a:lnTo>
                    <a:cubicBezTo>
                      <a:pt x="1994482" y="399122"/>
                      <a:pt x="2089249" y="493889"/>
                      <a:pt x="2206149" y="493889"/>
                    </a:cubicBezTo>
                    <a:cubicBezTo>
                      <a:pt x="2323049" y="493889"/>
                      <a:pt x="2417816" y="399122"/>
                      <a:pt x="2417816" y="282222"/>
                    </a:cubicBezTo>
                    <a:lnTo>
                      <a:pt x="2417816" y="211667"/>
                    </a:lnTo>
                    <a:cubicBezTo>
                      <a:pt x="2417816" y="94766"/>
                      <a:pt x="2323049" y="0"/>
                      <a:pt x="2206149" y="0"/>
                    </a:cubicBezTo>
                    <a:moveTo>
                      <a:pt x="1986933" y="969998"/>
                    </a:moveTo>
                    <a:cubicBezTo>
                      <a:pt x="1988132" y="961884"/>
                      <a:pt x="1976702" y="958709"/>
                      <a:pt x="1973527" y="966258"/>
                    </a:cubicBezTo>
                    <a:lnTo>
                      <a:pt x="1819505" y="1325598"/>
                    </a:lnTo>
                    <a:cubicBezTo>
                      <a:pt x="1797248" y="1377518"/>
                      <a:pt x="1746172" y="1411161"/>
                      <a:pt x="1689682" y="1411111"/>
                    </a:cubicBezTo>
                    <a:lnTo>
                      <a:pt x="1624630" y="1411111"/>
                    </a:lnTo>
                    <a:cubicBezTo>
                      <a:pt x="1612766" y="1411122"/>
                      <a:pt x="1601690" y="1405168"/>
                      <a:pt x="1595155" y="1395265"/>
                    </a:cubicBezTo>
                    <a:cubicBezTo>
                      <a:pt x="1588620" y="1385363"/>
                      <a:pt x="1587500" y="1372839"/>
                      <a:pt x="1592175" y="1361934"/>
                    </a:cubicBezTo>
                    <a:lnTo>
                      <a:pt x="1782816" y="917222"/>
                    </a:lnTo>
                    <a:lnTo>
                      <a:pt x="1852948" y="741821"/>
                    </a:lnTo>
                    <a:cubicBezTo>
                      <a:pt x="1895818" y="634683"/>
                      <a:pt x="1999595" y="564437"/>
                      <a:pt x="2114991" y="564444"/>
                    </a:cubicBezTo>
                    <a:lnTo>
                      <a:pt x="2297307" y="564444"/>
                    </a:lnTo>
                    <a:cubicBezTo>
                      <a:pt x="2412703" y="564437"/>
                      <a:pt x="2516480" y="634683"/>
                      <a:pt x="2559350" y="741821"/>
                    </a:cubicBezTo>
                    <a:lnTo>
                      <a:pt x="2629482" y="917222"/>
                    </a:lnTo>
                    <a:lnTo>
                      <a:pt x="2820053" y="1361934"/>
                    </a:lnTo>
                    <a:cubicBezTo>
                      <a:pt x="2824728" y="1372839"/>
                      <a:pt x="2823608" y="1385363"/>
                      <a:pt x="2817072" y="1395265"/>
                    </a:cubicBezTo>
                    <a:cubicBezTo>
                      <a:pt x="2810537" y="1405168"/>
                      <a:pt x="2799462" y="1411122"/>
                      <a:pt x="2787597" y="1411111"/>
                    </a:cubicBezTo>
                    <a:lnTo>
                      <a:pt x="2722545" y="1411111"/>
                    </a:lnTo>
                    <a:cubicBezTo>
                      <a:pt x="2666107" y="1411105"/>
                      <a:pt x="2615101" y="1377471"/>
                      <a:pt x="2592864" y="1325598"/>
                    </a:cubicBezTo>
                    <a:lnTo>
                      <a:pt x="2438841" y="966258"/>
                    </a:lnTo>
                    <a:cubicBezTo>
                      <a:pt x="2435596" y="958709"/>
                      <a:pt x="2424236" y="961884"/>
                      <a:pt x="2425365" y="969998"/>
                    </a:cubicBezTo>
                    <a:lnTo>
                      <a:pt x="2488371" y="1411111"/>
                    </a:lnTo>
                    <a:lnTo>
                      <a:pt x="2555752" y="2219607"/>
                    </a:lnTo>
                    <a:cubicBezTo>
                      <a:pt x="2556560" y="2229429"/>
                      <a:pt x="2553223" y="2239141"/>
                      <a:pt x="2546548" y="2246392"/>
                    </a:cubicBezTo>
                    <a:cubicBezTo>
                      <a:pt x="2539874" y="2253643"/>
                      <a:pt x="2530470" y="2257771"/>
                      <a:pt x="2520615" y="2257778"/>
                    </a:cubicBezTo>
                    <a:lnTo>
                      <a:pt x="2466781" y="2257778"/>
                    </a:lnTo>
                    <a:cubicBezTo>
                      <a:pt x="2397800" y="2257786"/>
                      <a:pt x="2338923" y="2207921"/>
                      <a:pt x="2327575" y="2139879"/>
                    </a:cubicBezTo>
                    <a:lnTo>
                      <a:pt x="2213205" y="1452880"/>
                    </a:lnTo>
                    <a:cubicBezTo>
                      <a:pt x="2211864" y="1444978"/>
                      <a:pt x="2200575" y="1444978"/>
                      <a:pt x="2199234" y="1452880"/>
                    </a:cubicBezTo>
                    <a:lnTo>
                      <a:pt x="2084793" y="2139879"/>
                    </a:lnTo>
                    <a:cubicBezTo>
                      <a:pt x="2073442" y="2207948"/>
                      <a:pt x="2014525" y="2257821"/>
                      <a:pt x="1945517" y="2257778"/>
                    </a:cubicBezTo>
                    <a:lnTo>
                      <a:pt x="1891683" y="2257778"/>
                    </a:lnTo>
                    <a:cubicBezTo>
                      <a:pt x="1881828" y="2257771"/>
                      <a:pt x="1872424" y="2253643"/>
                      <a:pt x="1865750" y="2246392"/>
                    </a:cubicBezTo>
                    <a:cubicBezTo>
                      <a:pt x="1859075" y="2239141"/>
                      <a:pt x="1855738" y="2229429"/>
                      <a:pt x="1856546" y="2219607"/>
                    </a:cubicBezTo>
                    <a:lnTo>
                      <a:pt x="1923927" y="1411111"/>
                    </a:lnTo>
                    <a:lnTo>
                      <a:pt x="1986933" y="969998"/>
                    </a:lnTo>
                    <a:moveTo>
                      <a:pt x="3793649" y="0"/>
                    </a:moveTo>
                    <a:cubicBezTo>
                      <a:pt x="3676749" y="0"/>
                      <a:pt x="3581982" y="94766"/>
                      <a:pt x="3581982" y="211667"/>
                    </a:cubicBezTo>
                    <a:lnTo>
                      <a:pt x="3581982" y="282222"/>
                    </a:lnTo>
                    <a:cubicBezTo>
                      <a:pt x="3581982" y="399122"/>
                      <a:pt x="3676749" y="493889"/>
                      <a:pt x="3793649" y="493889"/>
                    </a:cubicBezTo>
                    <a:cubicBezTo>
                      <a:pt x="3910549" y="493889"/>
                      <a:pt x="4005316" y="399122"/>
                      <a:pt x="4005316" y="282222"/>
                    </a:cubicBezTo>
                    <a:lnTo>
                      <a:pt x="4005316" y="211667"/>
                    </a:lnTo>
                    <a:cubicBezTo>
                      <a:pt x="4005316" y="94766"/>
                      <a:pt x="3910549" y="0"/>
                      <a:pt x="3793649" y="0"/>
                    </a:cubicBezTo>
                    <a:moveTo>
                      <a:pt x="3574433" y="969998"/>
                    </a:moveTo>
                    <a:cubicBezTo>
                      <a:pt x="3575632" y="961884"/>
                      <a:pt x="3564202" y="958709"/>
                      <a:pt x="3561027" y="966258"/>
                    </a:cubicBezTo>
                    <a:lnTo>
                      <a:pt x="3407004" y="1325598"/>
                    </a:lnTo>
                    <a:cubicBezTo>
                      <a:pt x="3384748" y="1377518"/>
                      <a:pt x="3333672" y="1411161"/>
                      <a:pt x="3277182" y="1411111"/>
                    </a:cubicBezTo>
                    <a:lnTo>
                      <a:pt x="3212130" y="1411111"/>
                    </a:lnTo>
                    <a:cubicBezTo>
                      <a:pt x="3200266" y="1411122"/>
                      <a:pt x="3189190" y="1405168"/>
                      <a:pt x="3182655" y="1395265"/>
                    </a:cubicBezTo>
                    <a:cubicBezTo>
                      <a:pt x="3176120" y="1385363"/>
                      <a:pt x="3175000" y="1372839"/>
                      <a:pt x="3179675" y="1361934"/>
                    </a:cubicBezTo>
                    <a:lnTo>
                      <a:pt x="3370316" y="917222"/>
                    </a:lnTo>
                    <a:lnTo>
                      <a:pt x="3440448" y="741821"/>
                    </a:lnTo>
                    <a:cubicBezTo>
                      <a:pt x="3483318" y="634683"/>
                      <a:pt x="3587095" y="564437"/>
                      <a:pt x="3702491" y="564444"/>
                    </a:cubicBezTo>
                    <a:lnTo>
                      <a:pt x="3884807" y="564444"/>
                    </a:lnTo>
                    <a:cubicBezTo>
                      <a:pt x="4000203" y="564437"/>
                      <a:pt x="4103980" y="634683"/>
                      <a:pt x="4146850" y="741821"/>
                    </a:cubicBezTo>
                    <a:lnTo>
                      <a:pt x="4216982" y="917222"/>
                    </a:lnTo>
                    <a:lnTo>
                      <a:pt x="4407553" y="1361934"/>
                    </a:lnTo>
                    <a:cubicBezTo>
                      <a:pt x="4412228" y="1372839"/>
                      <a:pt x="4411107" y="1385363"/>
                      <a:pt x="4404572" y="1395265"/>
                    </a:cubicBezTo>
                    <a:cubicBezTo>
                      <a:pt x="4398037" y="1405168"/>
                      <a:pt x="4386962" y="1411122"/>
                      <a:pt x="4375097" y="1411111"/>
                    </a:cubicBezTo>
                    <a:lnTo>
                      <a:pt x="4310045" y="1411111"/>
                    </a:lnTo>
                    <a:cubicBezTo>
                      <a:pt x="4253607" y="1411105"/>
                      <a:pt x="4202601" y="1377471"/>
                      <a:pt x="4180364" y="1325598"/>
                    </a:cubicBezTo>
                    <a:lnTo>
                      <a:pt x="4026341" y="966258"/>
                    </a:lnTo>
                    <a:cubicBezTo>
                      <a:pt x="4023096" y="958709"/>
                      <a:pt x="4011736" y="961884"/>
                      <a:pt x="4012865" y="969998"/>
                    </a:cubicBezTo>
                    <a:lnTo>
                      <a:pt x="4075871" y="1411111"/>
                    </a:lnTo>
                    <a:lnTo>
                      <a:pt x="4143252" y="2219607"/>
                    </a:lnTo>
                    <a:cubicBezTo>
                      <a:pt x="4144060" y="2229429"/>
                      <a:pt x="4140723" y="2239141"/>
                      <a:pt x="4134048" y="2246392"/>
                    </a:cubicBezTo>
                    <a:cubicBezTo>
                      <a:pt x="4127374" y="2253643"/>
                      <a:pt x="4117970" y="2257771"/>
                      <a:pt x="4108115" y="2257778"/>
                    </a:cubicBezTo>
                    <a:lnTo>
                      <a:pt x="4054281" y="2257778"/>
                    </a:lnTo>
                    <a:cubicBezTo>
                      <a:pt x="3985299" y="2257786"/>
                      <a:pt x="3926423" y="2207921"/>
                      <a:pt x="3915075" y="2139879"/>
                    </a:cubicBezTo>
                    <a:lnTo>
                      <a:pt x="3800704" y="1452880"/>
                    </a:lnTo>
                    <a:cubicBezTo>
                      <a:pt x="3799364" y="1444978"/>
                      <a:pt x="3788075" y="1444978"/>
                      <a:pt x="3786735" y="1452880"/>
                    </a:cubicBezTo>
                    <a:lnTo>
                      <a:pt x="3672294" y="2139879"/>
                    </a:lnTo>
                    <a:cubicBezTo>
                      <a:pt x="3660942" y="2207948"/>
                      <a:pt x="3602025" y="2257821"/>
                      <a:pt x="3533017" y="2257778"/>
                    </a:cubicBezTo>
                    <a:lnTo>
                      <a:pt x="3479183" y="2257778"/>
                    </a:lnTo>
                    <a:cubicBezTo>
                      <a:pt x="3469328" y="2257771"/>
                      <a:pt x="3459924" y="2253643"/>
                      <a:pt x="3453250" y="2246392"/>
                    </a:cubicBezTo>
                    <a:cubicBezTo>
                      <a:pt x="3446575" y="2239141"/>
                      <a:pt x="3443238" y="2229429"/>
                      <a:pt x="3444046" y="2219607"/>
                    </a:cubicBezTo>
                    <a:lnTo>
                      <a:pt x="3511427" y="1411111"/>
                    </a:lnTo>
                    <a:lnTo>
                      <a:pt x="3574433" y="969998"/>
                    </a:lnTo>
                    <a:moveTo>
                      <a:pt x="5381149" y="0"/>
                    </a:moveTo>
                    <a:cubicBezTo>
                      <a:pt x="5264249" y="0"/>
                      <a:pt x="5169482" y="94766"/>
                      <a:pt x="5169482" y="211667"/>
                    </a:cubicBezTo>
                    <a:lnTo>
                      <a:pt x="5169482" y="282222"/>
                    </a:lnTo>
                    <a:cubicBezTo>
                      <a:pt x="5169482" y="399122"/>
                      <a:pt x="5264249" y="493889"/>
                      <a:pt x="5381149" y="493889"/>
                    </a:cubicBezTo>
                    <a:cubicBezTo>
                      <a:pt x="5498049" y="493889"/>
                      <a:pt x="5592816" y="399122"/>
                      <a:pt x="5592816" y="282222"/>
                    </a:cubicBezTo>
                    <a:lnTo>
                      <a:pt x="5592816" y="211667"/>
                    </a:lnTo>
                    <a:cubicBezTo>
                      <a:pt x="5592816" y="94766"/>
                      <a:pt x="5498049" y="0"/>
                      <a:pt x="5381149" y="0"/>
                    </a:cubicBezTo>
                    <a:moveTo>
                      <a:pt x="5161933" y="969998"/>
                    </a:moveTo>
                    <a:cubicBezTo>
                      <a:pt x="5163132" y="961884"/>
                      <a:pt x="5151702" y="958709"/>
                      <a:pt x="5148527" y="966258"/>
                    </a:cubicBezTo>
                    <a:lnTo>
                      <a:pt x="4994504" y="1325598"/>
                    </a:lnTo>
                    <a:cubicBezTo>
                      <a:pt x="4972248" y="1377518"/>
                      <a:pt x="4921172" y="1411161"/>
                      <a:pt x="4864682" y="1411111"/>
                    </a:cubicBezTo>
                    <a:lnTo>
                      <a:pt x="4799630" y="1411111"/>
                    </a:lnTo>
                    <a:cubicBezTo>
                      <a:pt x="4787765" y="1411122"/>
                      <a:pt x="4776691" y="1405168"/>
                      <a:pt x="4770155" y="1395265"/>
                    </a:cubicBezTo>
                    <a:cubicBezTo>
                      <a:pt x="4763620" y="1385363"/>
                      <a:pt x="4762500" y="1372839"/>
                      <a:pt x="4767174" y="1361934"/>
                    </a:cubicBezTo>
                    <a:lnTo>
                      <a:pt x="4957816" y="917222"/>
                    </a:lnTo>
                    <a:lnTo>
                      <a:pt x="5027948" y="741821"/>
                    </a:lnTo>
                    <a:cubicBezTo>
                      <a:pt x="5070818" y="634683"/>
                      <a:pt x="5174595" y="564437"/>
                      <a:pt x="5289991" y="564444"/>
                    </a:cubicBezTo>
                    <a:lnTo>
                      <a:pt x="5472307" y="564444"/>
                    </a:lnTo>
                    <a:cubicBezTo>
                      <a:pt x="5587703" y="564437"/>
                      <a:pt x="5691480" y="634683"/>
                      <a:pt x="5734350" y="741821"/>
                    </a:cubicBezTo>
                    <a:lnTo>
                      <a:pt x="5804482" y="917222"/>
                    </a:lnTo>
                    <a:lnTo>
                      <a:pt x="5995053" y="1361934"/>
                    </a:lnTo>
                    <a:cubicBezTo>
                      <a:pt x="5999728" y="1372839"/>
                      <a:pt x="5998607" y="1385363"/>
                      <a:pt x="5992072" y="1395265"/>
                    </a:cubicBezTo>
                    <a:cubicBezTo>
                      <a:pt x="5985537" y="1405168"/>
                      <a:pt x="5974462" y="1411122"/>
                      <a:pt x="5962597" y="1411111"/>
                    </a:cubicBezTo>
                    <a:lnTo>
                      <a:pt x="5897545" y="1411111"/>
                    </a:lnTo>
                    <a:cubicBezTo>
                      <a:pt x="5841107" y="1411105"/>
                      <a:pt x="5790101" y="1377471"/>
                      <a:pt x="5767864" y="1325598"/>
                    </a:cubicBezTo>
                    <a:lnTo>
                      <a:pt x="5613841" y="966258"/>
                    </a:lnTo>
                    <a:cubicBezTo>
                      <a:pt x="5610596" y="958709"/>
                      <a:pt x="5599236" y="961884"/>
                      <a:pt x="5600365" y="969998"/>
                    </a:cubicBezTo>
                    <a:lnTo>
                      <a:pt x="5663371" y="1411111"/>
                    </a:lnTo>
                    <a:lnTo>
                      <a:pt x="5730752" y="2219607"/>
                    </a:lnTo>
                    <a:cubicBezTo>
                      <a:pt x="5731560" y="2229429"/>
                      <a:pt x="5728223" y="2239141"/>
                      <a:pt x="5721548" y="2246392"/>
                    </a:cubicBezTo>
                    <a:cubicBezTo>
                      <a:pt x="5714874" y="2253643"/>
                      <a:pt x="5705470" y="2257771"/>
                      <a:pt x="5695615" y="2257778"/>
                    </a:cubicBezTo>
                    <a:lnTo>
                      <a:pt x="5641781" y="2257778"/>
                    </a:lnTo>
                    <a:cubicBezTo>
                      <a:pt x="5572799" y="2257786"/>
                      <a:pt x="5513923" y="2207921"/>
                      <a:pt x="5502575" y="2139879"/>
                    </a:cubicBezTo>
                    <a:lnTo>
                      <a:pt x="5388204" y="1452880"/>
                    </a:lnTo>
                    <a:cubicBezTo>
                      <a:pt x="5386864" y="1444978"/>
                      <a:pt x="5375575" y="1444978"/>
                      <a:pt x="5374235" y="1452880"/>
                    </a:cubicBezTo>
                    <a:lnTo>
                      <a:pt x="5259794" y="2139879"/>
                    </a:lnTo>
                    <a:cubicBezTo>
                      <a:pt x="5248442" y="2207948"/>
                      <a:pt x="5189525" y="2257821"/>
                      <a:pt x="5120517" y="2257778"/>
                    </a:cubicBezTo>
                    <a:lnTo>
                      <a:pt x="5066683" y="2257778"/>
                    </a:lnTo>
                    <a:cubicBezTo>
                      <a:pt x="5056828" y="2257771"/>
                      <a:pt x="5047424" y="2253643"/>
                      <a:pt x="5040750" y="2246392"/>
                    </a:cubicBezTo>
                    <a:cubicBezTo>
                      <a:pt x="5034075" y="2239141"/>
                      <a:pt x="5030738" y="2229429"/>
                      <a:pt x="5031546" y="2219607"/>
                    </a:cubicBezTo>
                    <a:lnTo>
                      <a:pt x="5098927" y="1411111"/>
                    </a:lnTo>
                    <a:lnTo>
                      <a:pt x="5161933" y="969998"/>
                    </a:lnTo>
                    <a:moveTo>
                      <a:pt x="6968649" y="0"/>
                    </a:moveTo>
                    <a:cubicBezTo>
                      <a:pt x="6851748" y="0"/>
                      <a:pt x="6756982" y="94766"/>
                      <a:pt x="6756982" y="211667"/>
                    </a:cubicBezTo>
                    <a:lnTo>
                      <a:pt x="6756982" y="282222"/>
                    </a:lnTo>
                    <a:cubicBezTo>
                      <a:pt x="6756982" y="399122"/>
                      <a:pt x="6851748" y="493889"/>
                      <a:pt x="6968649" y="493889"/>
                    </a:cubicBezTo>
                    <a:cubicBezTo>
                      <a:pt x="7085550" y="493889"/>
                      <a:pt x="7180316" y="399122"/>
                      <a:pt x="7180316" y="282222"/>
                    </a:cubicBezTo>
                    <a:lnTo>
                      <a:pt x="7180316" y="211667"/>
                    </a:lnTo>
                    <a:cubicBezTo>
                      <a:pt x="7180316" y="94766"/>
                      <a:pt x="7085550" y="0"/>
                      <a:pt x="6968649" y="0"/>
                    </a:cubicBezTo>
                    <a:moveTo>
                      <a:pt x="6749433" y="969998"/>
                    </a:moveTo>
                    <a:cubicBezTo>
                      <a:pt x="6750632" y="961884"/>
                      <a:pt x="6739203" y="958709"/>
                      <a:pt x="6736028" y="966258"/>
                    </a:cubicBezTo>
                    <a:lnTo>
                      <a:pt x="6582004" y="1325598"/>
                    </a:lnTo>
                    <a:cubicBezTo>
                      <a:pt x="6559748" y="1377518"/>
                      <a:pt x="6508672" y="1411161"/>
                      <a:pt x="6452182" y="1411111"/>
                    </a:cubicBezTo>
                    <a:lnTo>
                      <a:pt x="6387130" y="1411111"/>
                    </a:lnTo>
                    <a:cubicBezTo>
                      <a:pt x="6375265" y="1411122"/>
                      <a:pt x="6364191" y="1405168"/>
                      <a:pt x="6357655" y="1395265"/>
                    </a:cubicBezTo>
                    <a:cubicBezTo>
                      <a:pt x="6351120" y="1385363"/>
                      <a:pt x="6350000" y="1372839"/>
                      <a:pt x="6354674" y="1361934"/>
                    </a:cubicBezTo>
                    <a:lnTo>
                      <a:pt x="6545316" y="917222"/>
                    </a:lnTo>
                    <a:lnTo>
                      <a:pt x="6615448" y="741821"/>
                    </a:lnTo>
                    <a:cubicBezTo>
                      <a:pt x="6658318" y="634683"/>
                      <a:pt x="6762094" y="564437"/>
                      <a:pt x="6877491" y="564444"/>
                    </a:cubicBezTo>
                    <a:lnTo>
                      <a:pt x="7059807" y="564444"/>
                    </a:lnTo>
                    <a:cubicBezTo>
                      <a:pt x="7175204" y="564437"/>
                      <a:pt x="7278980" y="634683"/>
                      <a:pt x="7321850" y="741821"/>
                    </a:cubicBezTo>
                    <a:lnTo>
                      <a:pt x="7391982" y="917222"/>
                    </a:lnTo>
                    <a:lnTo>
                      <a:pt x="7582553" y="1361934"/>
                    </a:lnTo>
                    <a:cubicBezTo>
                      <a:pt x="7587228" y="1372839"/>
                      <a:pt x="7586107" y="1385363"/>
                      <a:pt x="7579572" y="1395265"/>
                    </a:cubicBezTo>
                    <a:cubicBezTo>
                      <a:pt x="7573037" y="1405168"/>
                      <a:pt x="7561962" y="1411122"/>
                      <a:pt x="7550097" y="1411111"/>
                    </a:cubicBezTo>
                    <a:lnTo>
                      <a:pt x="7485045" y="1411111"/>
                    </a:lnTo>
                    <a:cubicBezTo>
                      <a:pt x="7428607" y="1411105"/>
                      <a:pt x="7377601" y="1377471"/>
                      <a:pt x="7355364" y="1325598"/>
                    </a:cubicBezTo>
                    <a:lnTo>
                      <a:pt x="7201341" y="966258"/>
                    </a:lnTo>
                    <a:cubicBezTo>
                      <a:pt x="7198095" y="958709"/>
                      <a:pt x="7186736" y="961884"/>
                      <a:pt x="7187865" y="969998"/>
                    </a:cubicBezTo>
                    <a:lnTo>
                      <a:pt x="7250871" y="1411111"/>
                    </a:lnTo>
                    <a:lnTo>
                      <a:pt x="7318252" y="2219607"/>
                    </a:lnTo>
                    <a:cubicBezTo>
                      <a:pt x="7319060" y="2229429"/>
                      <a:pt x="7315722" y="2239141"/>
                      <a:pt x="7309048" y="2246392"/>
                    </a:cubicBezTo>
                    <a:cubicBezTo>
                      <a:pt x="7302374" y="2253643"/>
                      <a:pt x="7292970" y="2257771"/>
                      <a:pt x="7283115" y="2257778"/>
                    </a:cubicBezTo>
                    <a:lnTo>
                      <a:pt x="7229281" y="2257778"/>
                    </a:lnTo>
                    <a:cubicBezTo>
                      <a:pt x="7160299" y="2257786"/>
                      <a:pt x="7101422" y="2207921"/>
                      <a:pt x="7090075" y="2139879"/>
                    </a:cubicBezTo>
                    <a:lnTo>
                      <a:pt x="6975704" y="1452880"/>
                    </a:lnTo>
                    <a:cubicBezTo>
                      <a:pt x="6974364" y="1444978"/>
                      <a:pt x="6963075" y="1444978"/>
                      <a:pt x="6961735" y="1452880"/>
                    </a:cubicBezTo>
                    <a:lnTo>
                      <a:pt x="6847294" y="2139879"/>
                    </a:lnTo>
                    <a:cubicBezTo>
                      <a:pt x="6835942" y="2207948"/>
                      <a:pt x="6777025" y="2257821"/>
                      <a:pt x="6708017" y="2257778"/>
                    </a:cubicBezTo>
                    <a:lnTo>
                      <a:pt x="6654183" y="2257778"/>
                    </a:lnTo>
                    <a:cubicBezTo>
                      <a:pt x="6644328" y="2257771"/>
                      <a:pt x="6634924" y="2253643"/>
                      <a:pt x="6628250" y="2246392"/>
                    </a:cubicBezTo>
                    <a:cubicBezTo>
                      <a:pt x="6621576" y="2239141"/>
                      <a:pt x="6618238" y="2229429"/>
                      <a:pt x="6619046" y="2219607"/>
                    </a:cubicBezTo>
                    <a:lnTo>
                      <a:pt x="6686427" y="1411111"/>
                    </a:lnTo>
                    <a:lnTo>
                      <a:pt x="6749433" y="969998"/>
                    </a:lnTo>
                  </a:path>
                </a:pathLst>
              </a:custGeom>
              <a:solidFill>
                <a:srgbClr val="494F56"/>
              </a:solidFill>
            </p:spPr>
          </p:sp>
          <p:sp>
            <p:nvSpPr>
              <p:cNvPr id="26" name="Freeform 26"/>
              <p:cNvSpPr/>
              <p:nvPr/>
            </p:nvSpPr>
            <p:spPr>
              <a:xfrm>
                <a:off x="7953851" y="0"/>
                <a:ext cx="4412228" cy="2257821"/>
              </a:xfrm>
              <a:custGeom>
                <a:avLst/>
                <a:gdLst/>
                <a:ahLst/>
                <a:cxnLst/>
                <a:rect l="l" t="t" r="r" b="b"/>
                <a:pathLst>
                  <a:path w="4412228" h="2257821">
                    <a:moveTo>
                      <a:pt x="618649" y="0"/>
                    </a:moveTo>
                    <a:cubicBezTo>
                      <a:pt x="501748" y="0"/>
                      <a:pt x="406982" y="94766"/>
                      <a:pt x="406982" y="211667"/>
                    </a:cubicBezTo>
                    <a:lnTo>
                      <a:pt x="406982" y="282222"/>
                    </a:lnTo>
                    <a:cubicBezTo>
                      <a:pt x="406982" y="399122"/>
                      <a:pt x="501748" y="493889"/>
                      <a:pt x="618649" y="493889"/>
                    </a:cubicBezTo>
                    <a:cubicBezTo>
                      <a:pt x="735550" y="493889"/>
                      <a:pt x="830316" y="399122"/>
                      <a:pt x="830316" y="282222"/>
                    </a:cubicBezTo>
                    <a:lnTo>
                      <a:pt x="830316" y="211667"/>
                    </a:lnTo>
                    <a:cubicBezTo>
                      <a:pt x="830316" y="94766"/>
                      <a:pt x="735550" y="0"/>
                      <a:pt x="618649" y="0"/>
                    </a:cubicBezTo>
                    <a:moveTo>
                      <a:pt x="399433" y="969998"/>
                    </a:moveTo>
                    <a:cubicBezTo>
                      <a:pt x="400632" y="961884"/>
                      <a:pt x="389203" y="958709"/>
                      <a:pt x="386028" y="966258"/>
                    </a:cubicBezTo>
                    <a:lnTo>
                      <a:pt x="232004" y="1325598"/>
                    </a:lnTo>
                    <a:cubicBezTo>
                      <a:pt x="209748" y="1377518"/>
                      <a:pt x="158672" y="1411161"/>
                      <a:pt x="102182" y="1411111"/>
                    </a:cubicBezTo>
                    <a:lnTo>
                      <a:pt x="37130" y="1411111"/>
                    </a:lnTo>
                    <a:cubicBezTo>
                      <a:pt x="25266" y="1411122"/>
                      <a:pt x="14191" y="1405168"/>
                      <a:pt x="7655" y="1395265"/>
                    </a:cubicBezTo>
                    <a:cubicBezTo>
                      <a:pt x="1120" y="1385363"/>
                      <a:pt x="0" y="1372839"/>
                      <a:pt x="4675" y="1361934"/>
                    </a:cubicBezTo>
                    <a:lnTo>
                      <a:pt x="195316" y="917222"/>
                    </a:lnTo>
                    <a:lnTo>
                      <a:pt x="265448" y="741821"/>
                    </a:lnTo>
                    <a:cubicBezTo>
                      <a:pt x="308318" y="634683"/>
                      <a:pt x="412094" y="564437"/>
                      <a:pt x="527491" y="564444"/>
                    </a:cubicBezTo>
                    <a:lnTo>
                      <a:pt x="709807" y="564444"/>
                    </a:lnTo>
                    <a:cubicBezTo>
                      <a:pt x="825204" y="564437"/>
                      <a:pt x="928980" y="634683"/>
                      <a:pt x="971850" y="741821"/>
                    </a:cubicBezTo>
                    <a:lnTo>
                      <a:pt x="1041982" y="917222"/>
                    </a:lnTo>
                    <a:lnTo>
                      <a:pt x="1232553" y="1361934"/>
                    </a:lnTo>
                    <a:cubicBezTo>
                      <a:pt x="1237228" y="1372839"/>
                      <a:pt x="1236107" y="1385363"/>
                      <a:pt x="1229572" y="1395265"/>
                    </a:cubicBezTo>
                    <a:cubicBezTo>
                      <a:pt x="1223037" y="1405168"/>
                      <a:pt x="1211962" y="1411122"/>
                      <a:pt x="1200097" y="1411111"/>
                    </a:cubicBezTo>
                    <a:lnTo>
                      <a:pt x="1135045" y="1411111"/>
                    </a:lnTo>
                    <a:cubicBezTo>
                      <a:pt x="1078607" y="1411105"/>
                      <a:pt x="1027601" y="1377471"/>
                      <a:pt x="1005364" y="1325598"/>
                    </a:cubicBezTo>
                    <a:lnTo>
                      <a:pt x="851341" y="966258"/>
                    </a:lnTo>
                    <a:cubicBezTo>
                      <a:pt x="848095" y="958709"/>
                      <a:pt x="836736" y="961884"/>
                      <a:pt x="837865" y="969998"/>
                    </a:cubicBezTo>
                    <a:lnTo>
                      <a:pt x="900871" y="1411111"/>
                    </a:lnTo>
                    <a:lnTo>
                      <a:pt x="968252" y="2219607"/>
                    </a:lnTo>
                    <a:cubicBezTo>
                      <a:pt x="969060" y="2229429"/>
                      <a:pt x="965722" y="2239141"/>
                      <a:pt x="959048" y="2246392"/>
                    </a:cubicBezTo>
                    <a:cubicBezTo>
                      <a:pt x="952374" y="2253643"/>
                      <a:pt x="942970" y="2257771"/>
                      <a:pt x="933115" y="2257778"/>
                    </a:cubicBezTo>
                    <a:lnTo>
                      <a:pt x="879281" y="2257778"/>
                    </a:lnTo>
                    <a:cubicBezTo>
                      <a:pt x="810299" y="2257786"/>
                      <a:pt x="751422" y="2207921"/>
                      <a:pt x="740075" y="2139879"/>
                    </a:cubicBezTo>
                    <a:lnTo>
                      <a:pt x="625704" y="1452880"/>
                    </a:lnTo>
                    <a:cubicBezTo>
                      <a:pt x="624364" y="1444978"/>
                      <a:pt x="613075" y="1444978"/>
                      <a:pt x="611735" y="1452880"/>
                    </a:cubicBezTo>
                    <a:lnTo>
                      <a:pt x="497294" y="2139879"/>
                    </a:lnTo>
                    <a:cubicBezTo>
                      <a:pt x="485942" y="2207948"/>
                      <a:pt x="427025" y="2257821"/>
                      <a:pt x="358017" y="2257778"/>
                    </a:cubicBezTo>
                    <a:lnTo>
                      <a:pt x="304183" y="2257778"/>
                    </a:lnTo>
                    <a:cubicBezTo>
                      <a:pt x="294328" y="2257771"/>
                      <a:pt x="284924" y="2253643"/>
                      <a:pt x="278250" y="2246392"/>
                    </a:cubicBezTo>
                    <a:cubicBezTo>
                      <a:pt x="271576" y="2239141"/>
                      <a:pt x="268238" y="2229429"/>
                      <a:pt x="269046" y="2219607"/>
                    </a:cubicBezTo>
                    <a:lnTo>
                      <a:pt x="336427" y="1411111"/>
                    </a:lnTo>
                    <a:lnTo>
                      <a:pt x="399433" y="969998"/>
                    </a:lnTo>
                    <a:moveTo>
                      <a:pt x="2206149" y="0"/>
                    </a:moveTo>
                    <a:cubicBezTo>
                      <a:pt x="2089248" y="0"/>
                      <a:pt x="1994482" y="94766"/>
                      <a:pt x="1994482" y="211667"/>
                    </a:cubicBezTo>
                    <a:lnTo>
                      <a:pt x="1994482" y="282222"/>
                    </a:lnTo>
                    <a:cubicBezTo>
                      <a:pt x="1994482" y="399122"/>
                      <a:pt x="2089248" y="493889"/>
                      <a:pt x="2206149" y="493889"/>
                    </a:cubicBezTo>
                    <a:cubicBezTo>
                      <a:pt x="2323050" y="493889"/>
                      <a:pt x="2417816" y="399122"/>
                      <a:pt x="2417816" y="282222"/>
                    </a:cubicBezTo>
                    <a:lnTo>
                      <a:pt x="2417816" y="211667"/>
                    </a:lnTo>
                    <a:cubicBezTo>
                      <a:pt x="2417816" y="94766"/>
                      <a:pt x="2323050" y="0"/>
                      <a:pt x="2206149" y="0"/>
                    </a:cubicBezTo>
                    <a:moveTo>
                      <a:pt x="1986933" y="969998"/>
                    </a:moveTo>
                    <a:cubicBezTo>
                      <a:pt x="1988132" y="961884"/>
                      <a:pt x="1976703" y="958709"/>
                      <a:pt x="1973528" y="966258"/>
                    </a:cubicBezTo>
                    <a:lnTo>
                      <a:pt x="1819504" y="1325598"/>
                    </a:lnTo>
                    <a:cubicBezTo>
                      <a:pt x="1797248" y="1377518"/>
                      <a:pt x="1746172" y="1411161"/>
                      <a:pt x="1689682" y="1411111"/>
                    </a:cubicBezTo>
                    <a:lnTo>
                      <a:pt x="1624630" y="1411111"/>
                    </a:lnTo>
                    <a:cubicBezTo>
                      <a:pt x="1612766" y="1411122"/>
                      <a:pt x="1601691" y="1405168"/>
                      <a:pt x="1595155" y="1395265"/>
                    </a:cubicBezTo>
                    <a:cubicBezTo>
                      <a:pt x="1588620" y="1385363"/>
                      <a:pt x="1587500" y="1372839"/>
                      <a:pt x="1592175" y="1361934"/>
                    </a:cubicBezTo>
                    <a:lnTo>
                      <a:pt x="1782816" y="917222"/>
                    </a:lnTo>
                    <a:lnTo>
                      <a:pt x="1852948" y="741821"/>
                    </a:lnTo>
                    <a:cubicBezTo>
                      <a:pt x="1895818" y="634683"/>
                      <a:pt x="1999594" y="564437"/>
                      <a:pt x="2114991" y="564444"/>
                    </a:cubicBezTo>
                    <a:lnTo>
                      <a:pt x="2297307" y="564444"/>
                    </a:lnTo>
                    <a:cubicBezTo>
                      <a:pt x="2412704" y="564437"/>
                      <a:pt x="2516480" y="634683"/>
                      <a:pt x="2559350" y="741821"/>
                    </a:cubicBezTo>
                    <a:lnTo>
                      <a:pt x="2629482" y="917222"/>
                    </a:lnTo>
                    <a:lnTo>
                      <a:pt x="2820053" y="1361934"/>
                    </a:lnTo>
                    <a:cubicBezTo>
                      <a:pt x="2824728" y="1372839"/>
                      <a:pt x="2823607" y="1385363"/>
                      <a:pt x="2817072" y="1395265"/>
                    </a:cubicBezTo>
                    <a:cubicBezTo>
                      <a:pt x="2810537" y="1405168"/>
                      <a:pt x="2799462" y="1411122"/>
                      <a:pt x="2787597" y="1411111"/>
                    </a:cubicBezTo>
                    <a:lnTo>
                      <a:pt x="2722545" y="1411111"/>
                    </a:lnTo>
                    <a:cubicBezTo>
                      <a:pt x="2666107" y="1411105"/>
                      <a:pt x="2615101" y="1377471"/>
                      <a:pt x="2592864" y="1325598"/>
                    </a:cubicBezTo>
                    <a:lnTo>
                      <a:pt x="2438841" y="966258"/>
                    </a:lnTo>
                    <a:cubicBezTo>
                      <a:pt x="2435595" y="958709"/>
                      <a:pt x="2424236" y="961884"/>
                      <a:pt x="2425365" y="969998"/>
                    </a:cubicBezTo>
                    <a:lnTo>
                      <a:pt x="2488371" y="1411111"/>
                    </a:lnTo>
                    <a:lnTo>
                      <a:pt x="2555752" y="2219607"/>
                    </a:lnTo>
                    <a:cubicBezTo>
                      <a:pt x="2556560" y="2229429"/>
                      <a:pt x="2553222" y="2239141"/>
                      <a:pt x="2546548" y="2246392"/>
                    </a:cubicBezTo>
                    <a:cubicBezTo>
                      <a:pt x="2539874" y="2253643"/>
                      <a:pt x="2530470" y="2257771"/>
                      <a:pt x="2520615" y="2257778"/>
                    </a:cubicBezTo>
                    <a:lnTo>
                      <a:pt x="2466781" y="2257778"/>
                    </a:lnTo>
                    <a:cubicBezTo>
                      <a:pt x="2397799" y="2257786"/>
                      <a:pt x="2338922" y="2207921"/>
                      <a:pt x="2327575" y="2139879"/>
                    </a:cubicBezTo>
                    <a:lnTo>
                      <a:pt x="2213204" y="1452880"/>
                    </a:lnTo>
                    <a:cubicBezTo>
                      <a:pt x="2211864" y="1444978"/>
                      <a:pt x="2200575" y="1444978"/>
                      <a:pt x="2199235" y="1452880"/>
                    </a:cubicBezTo>
                    <a:lnTo>
                      <a:pt x="2084794" y="2139879"/>
                    </a:lnTo>
                    <a:cubicBezTo>
                      <a:pt x="2073442" y="2207948"/>
                      <a:pt x="2014525" y="2257821"/>
                      <a:pt x="1945517" y="2257778"/>
                    </a:cubicBezTo>
                    <a:lnTo>
                      <a:pt x="1891683" y="2257778"/>
                    </a:lnTo>
                    <a:cubicBezTo>
                      <a:pt x="1881828" y="2257771"/>
                      <a:pt x="1872424" y="2253643"/>
                      <a:pt x="1865750" y="2246392"/>
                    </a:cubicBezTo>
                    <a:cubicBezTo>
                      <a:pt x="1859076" y="2239141"/>
                      <a:pt x="1855738" y="2229429"/>
                      <a:pt x="1856546" y="2219607"/>
                    </a:cubicBezTo>
                    <a:lnTo>
                      <a:pt x="1923927" y="1411111"/>
                    </a:lnTo>
                    <a:lnTo>
                      <a:pt x="1986933" y="969998"/>
                    </a:lnTo>
                    <a:moveTo>
                      <a:pt x="3793649" y="0"/>
                    </a:moveTo>
                    <a:cubicBezTo>
                      <a:pt x="3676748" y="0"/>
                      <a:pt x="3581982" y="94766"/>
                      <a:pt x="3581982" y="211667"/>
                    </a:cubicBezTo>
                    <a:lnTo>
                      <a:pt x="3581982" y="282222"/>
                    </a:lnTo>
                    <a:cubicBezTo>
                      <a:pt x="3581982" y="399122"/>
                      <a:pt x="3676748" y="493889"/>
                      <a:pt x="3793649" y="493889"/>
                    </a:cubicBezTo>
                    <a:cubicBezTo>
                      <a:pt x="3910550" y="493889"/>
                      <a:pt x="4005316" y="399122"/>
                      <a:pt x="4005316" y="282222"/>
                    </a:cubicBezTo>
                    <a:lnTo>
                      <a:pt x="4005316" y="211667"/>
                    </a:lnTo>
                    <a:cubicBezTo>
                      <a:pt x="4005316" y="94766"/>
                      <a:pt x="3910550" y="0"/>
                      <a:pt x="3793649" y="0"/>
                    </a:cubicBezTo>
                    <a:moveTo>
                      <a:pt x="3574433" y="969998"/>
                    </a:moveTo>
                    <a:cubicBezTo>
                      <a:pt x="3575632" y="961884"/>
                      <a:pt x="3564203" y="958709"/>
                      <a:pt x="3561028" y="966258"/>
                    </a:cubicBezTo>
                    <a:lnTo>
                      <a:pt x="3407004" y="1325598"/>
                    </a:lnTo>
                    <a:cubicBezTo>
                      <a:pt x="3384748" y="1377518"/>
                      <a:pt x="3333672" y="1411161"/>
                      <a:pt x="3277182" y="1411111"/>
                    </a:cubicBezTo>
                    <a:lnTo>
                      <a:pt x="3212130" y="1411111"/>
                    </a:lnTo>
                    <a:cubicBezTo>
                      <a:pt x="3200266" y="1411122"/>
                      <a:pt x="3189191" y="1405168"/>
                      <a:pt x="3182655" y="1395265"/>
                    </a:cubicBezTo>
                    <a:cubicBezTo>
                      <a:pt x="3176120" y="1385363"/>
                      <a:pt x="3175000" y="1372839"/>
                      <a:pt x="3179675" y="1361934"/>
                    </a:cubicBezTo>
                    <a:lnTo>
                      <a:pt x="3370316" y="917222"/>
                    </a:lnTo>
                    <a:lnTo>
                      <a:pt x="3440448" y="741821"/>
                    </a:lnTo>
                    <a:cubicBezTo>
                      <a:pt x="3483318" y="634683"/>
                      <a:pt x="3587094" y="564437"/>
                      <a:pt x="3702491" y="564444"/>
                    </a:cubicBezTo>
                    <a:lnTo>
                      <a:pt x="3884807" y="564444"/>
                    </a:lnTo>
                    <a:cubicBezTo>
                      <a:pt x="4000204" y="564437"/>
                      <a:pt x="4103980" y="634683"/>
                      <a:pt x="4146850" y="741821"/>
                    </a:cubicBezTo>
                    <a:lnTo>
                      <a:pt x="4216982" y="917222"/>
                    </a:lnTo>
                    <a:lnTo>
                      <a:pt x="4407553" y="1361934"/>
                    </a:lnTo>
                    <a:cubicBezTo>
                      <a:pt x="4412228" y="1372839"/>
                      <a:pt x="4411107" y="1385363"/>
                      <a:pt x="4404572" y="1395265"/>
                    </a:cubicBezTo>
                    <a:cubicBezTo>
                      <a:pt x="4398037" y="1405168"/>
                      <a:pt x="4386962" y="1411122"/>
                      <a:pt x="4375097" y="1411111"/>
                    </a:cubicBezTo>
                    <a:lnTo>
                      <a:pt x="4310045" y="1411111"/>
                    </a:lnTo>
                    <a:cubicBezTo>
                      <a:pt x="4253607" y="1411105"/>
                      <a:pt x="4202601" y="1377471"/>
                      <a:pt x="4180364" y="1325598"/>
                    </a:cubicBezTo>
                    <a:lnTo>
                      <a:pt x="4026341" y="966258"/>
                    </a:lnTo>
                    <a:cubicBezTo>
                      <a:pt x="4023095" y="958709"/>
                      <a:pt x="4011736" y="961884"/>
                      <a:pt x="4012865" y="969998"/>
                    </a:cubicBezTo>
                    <a:lnTo>
                      <a:pt x="4075871" y="1411111"/>
                    </a:lnTo>
                    <a:lnTo>
                      <a:pt x="4143252" y="2219607"/>
                    </a:lnTo>
                    <a:cubicBezTo>
                      <a:pt x="4144060" y="2229429"/>
                      <a:pt x="4140722" y="2239141"/>
                      <a:pt x="4134048" y="2246392"/>
                    </a:cubicBezTo>
                    <a:cubicBezTo>
                      <a:pt x="4127374" y="2253643"/>
                      <a:pt x="4117970" y="2257771"/>
                      <a:pt x="4108115" y="2257778"/>
                    </a:cubicBezTo>
                    <a:lnTo>
                      <a:pt x="4054281" y="2257778"/>
                    </a:lnTo>
                    <a:cubicBezTo>
                      <a:pt x="3985299" y="2257786"/>
                      <a:pt x="3926422" y="2207921"/>
                      <a:pt x="3915075" y="2139879"/>
                    </a:cubicBezTo>
                    <a:lnTo>
                      <a:pt x="3800704" y="1452880"/>
                    </a:lnTo>
                    <a:cubicBezTo>
                      <a:pt x="3799364" y="1444978"/>
                      <a:pt x="3788075" y="1444978"/>
                      <a:pt x="3786735" y="1452880"/>
                    </a:cubicBezTo>
                    <a:lnTo>
                      <a:pt x="3672294" y="2139879"/>
                    </a:lnTo>
                    <a:cubicBezTo>
                      <a:pt x="3660942" y="2207948"/>
                      <a:pt x="3602025" y="2257821"/>
                      <a:pt x="3533017" y="2257778"/>
                    </a:cubicBezTo>
                    <a:lnTo>
                      <a:pt x="3479183" y="2257778"/>
                    </a:lnTo>
                    <a:cubicBezTo>
                      <a:pt x="3469328" y="2257771"/>
                      <a:pt x="3459924" y="2253643"/>
                      <a:pt x="3453250" y="2246392"/>
                    </a:cubicBezTo>
                    <a:cubicBezTo>
                      <a:pt x="3446576" y="2239141"/>
                      <a:pt x="3443238" y="2229429"/>
                      <a:pt x="3444046" y="2219607"/>
                    </a:cubicBezTo>
                    <a:lnTo>
                      <a:pt x="3511427" y="1411111"/>
                    </a:lnTo>
                    <a:lnTo>
                      <a:pt x="3574433" y="969998"/>
                    </a:lnTo>
                  </a:path>
                </a:pathLst>
              </a:custGeom>
              <a:solidFill>
                <a:srgbClr val="576F72"/>
              </a:solidFill>
            </p:spPr>
          </p:sp>
        </p:grpSp>
      </p:grpSp>
      <p:grpSp>
        <p:nvGrpSpPr>
          <p:cNvPr id="27" name="Group 27"/>
          <p:cNvGrpSpPr/>
          <p:nvPr/>
        </p:nvGrpSpPr>
        <p:grpSpPr>
          <a:xfrm>
            <a:off x="1685817" y="6244845"/>
            <a:ext cx="5933034" cy="673849"/>
            <a:chOff x="0" y="0"/>
            <a:chExt cx="7910712" cy="898466"/>
          </a:xfrm>
        </p:grpSpPr>
        <p:grpSp>
          <p:nvGrpSpPr>
            <p:cNvPr id="28" name="Group 28"/>
            <p:cNvGrpSpPr>
              <a:grpSpLocks noChangeAspect="1"/>
            </p:cNvGrpSpPr>
            <p:nvPr/>
          </p:nvGrpSpPr>
          <p:grpSpPr>
            <a:xfrm>
              <a:off x="0" y="0"/>
              <a:ext cx="7910712" cy="898466"/>
              <a:chOff x="0" y="0"/>
              <a:chExt cx="15557500" cy="1766957"/>
            </a:xfrm>
          </p:grpSpPr>
          <p:sp>
            <p:nvSpPr>
              <p:cNvPr id="29" name="Freeform 29"/>
              <p:cNvSpPr/>
              <p:nvPr/>
            </p:nvSpPr>
            <p:spPr>
              <a:xfrm>
                <a:off x="-42849" y="0"/>
                <a:ext cx="4524844" cy="1767045"/>
              </a:xfrm>
              <a:custGeom>
                <a:avLst/>
                <a:gdLst/>
                <a:ahLst/>
                <a:cxnLst/>
                <a:rect l="l" t="t" r="r" b="b"/>
                <a:pathLst>
                  <a:path w="4524844" h="1767045">
                    <a:moveTo>
                      <a:pt x="48260" y="683591"/>
                    </a:moveTo>
                    <a:cubicBezTo>
                      <a:pt x="0" y="321697"/>
                      <a:pt x="281609" y="0"/>
                      <a:pt x="646817" y="0"/>
                    </a:cubicBezTo>
                    <a:lnTo>
                      <a:pt x="703083" y="0"/>
                    </a:lnTo>
                    <a:cubicBezTo>
                      <a:pt x="1068236" y="0"/>
                      <a:pt x="1349845" y="321641"/>
                      <a:pt x="1301640" y="683591"/>
                    </a:cubicBezTo>
                    <a:cubicBezTo>
                      <a:pt x="1288895" y="779116"/>
                      <a:pt x="1257748" y="871262"/>
                      <a:pt x="1209924" y="954930"/>
                    </a:cubicBezTo>
                    <a:lnTo>
                      <a:pt x="1094796" y="1156418"/>
                    </a:lnTo>
                    <a:cubicBezTo>
                      <a:pt x="1074174" y="1192501"/>
                      <a:pt x="1035804" y="1214772"/>
                      <a:pt x="994245" y="1214783"/>
                    </a:cubicBezTo>
                    <a:lnTo>
                      <a:pt x="355656" y="1214783"/>
                    </a:lnTo>
                    <a:cubicBezTo>
                      <a:pt x="314076" y="1214792"/>
                      <a:pt x="275681" y="1192518"/>
                      <a:pt x="255049" y="1156418"/>
                    </a:cubicBezTo>
                    <a:lnTo>
                      <a:pt x="139921" y="954930"/>
                    </a:lnTo>
                    <a:cubicBezTo>
                      <a:pt x="92123" y="871275"/>
                      <a:pt x="60995" y="779148"/>
                      <a:pt x="48260" y="683647"/>
                    </a:cubicBezTo>
                    <a:close/>
                    <a:moveTo>
                      <a:pt x="718876" y="334783"/>
                    </a:moveTo>
                    <a:cubicBezTo>
                      <a:pt x="712476" y="331224"/>
                      <a:pt x="704925" y="330353"/>
                      <a:pt x="697883" y="332362"/>
                    </a:cubicBezTo>
                    <a:cubicBezTo>
                      <a:pt x="690841" y="334371"/>
                      <a:pt x="684886" y="339095"/>
                      <a:pt x="681328" y="345495"/>
                    </a:cubicBezTo>
                    <a:lnTo>
                      <a:pt x="588839" y="511976"/>
                    </a:lnTo>
                    <a:cubicBezTo>
                      <a:pt x="574596" y="537634"/>
                      <a:pt x="574994" y="568914"/>
                      <a:pt x="589885" y="594202"/>
                    </a:cubicBezTo>
                    <a:cubicBezTo>
                      <a:pt x="604776" y="619490"/>
                      <a:pt x="631937" y="635010"/>
                      <a:pt x="661284" y="635000"/>
                    </a:cubicBezTo>
                    <a:lnTo>
                      <a:pt x="695298" y="635000"/>
                    </a:lnTo>
                    <a:cubicBezTo>
                      <a:pt x="705042" y="635012"/>
                      <a:pt x="714058" y="640160"/>
                      <a:pt x="719021" y="648546"/>
                    </a:cubicBezTo>
                    <a:cubicBezTo>
                      <a:pt x="723985" y="656932"/>
                      <a:pt x="724160" y="667313"/>
                      <a:pt x="719483" y="675861"/>
                    </a:cubicBezTo>
                    <a:lnTo>
                      <a:pt x="598391" y="897835"/>
                    </a:lnTo>
                    <a:cubicBezTo>
                      <a:pt x="593604" y="906500"/>
                      <a:pt x="593818" y="917064"/>
                      <a:pt x="598954" y="925527"/>
                    </a:cubicBezTo>
                    <a:cubicBezTo>
                      <a:pt x="604089" y="933990"/>
                      <a:pt x="613361" y="939059"/>
                      <a:pt x="623257" y="938814"/>
                    </a:cubicBezTo>
                    <a:cubicBezTo>
                      <a:pt x="633154" y="938568"/>
                      <a:pt x="642162" y="933046"/>
                      <a:pt x="646872" y="924339"/>
                    </a:cubicBezTo>
                    <a:lnTo>
                      <a:pt x="767964" y="702255"/>
                    </a:lnTo>
                    <a:cubicBezTo>
                      <a:pt x="781950" y="676600"/>
                      <a:pt x="781384" y="645474"/>
                      <a:pt x="766474" y="620345"/>
                    </a:cubicBezTo>
                    <a:cubicBezTo>
                      <a:pt x="751565" y="595216"/>
                      <a:pt x="724517" y="579802"/>
                      <a:pt x="695298" y="579783"/>
                    </a:cubicBezTo>
                    <a:lnTo>
                      <a:pt x="661229" y="579783"/>
                    </a:lnTo>
                    <a:cubicBezTo>
                      <a:pt x="651444" y="579783"/>
                      <a:pt x="642390" y="574605"/>
                      <a:pt x="637430" y="566171"/>
                    </a:cubicBezTo>
                    <a:cubicBezTo>
                      <a:pt x="632469" y="557737"/>
                      <a:pt x="632343" y="547307"/>
                      <a:pt x="637099" y="538756"/>
                    </a:cubicBezTo>
                    <a:lnTo>
                      <a:pt x="729588" y="372331"/>
                    </a:lnTo>
                    <a:cubicBezTo>
                      <a:pt x="733147" y="365931"/>
                      <a:pt x="734017" y="358380"/>
                      <a:pt x="732008" y="351338"/>
                    </a:cubicBezTo>
                    <a:cubicBezTo>
                      <a:pt x="729999" y="344297"/>
                      <a:pt x="725275" y="338341"/>
                      <a:pt x="718876" y="334783"/>
                    </a:cubicBezTo>
                    <a:close/>
                    <a:moveTo>
                      <a:pt x="346545" y="1325217"/>
                    </a:moveTo>
                    <a:cubicBezTo>
                      <a:pt x="346545" y="1294722"/>
                      <a:pt x="371266" y="1270000"/>
                      <a:pt x="401762" y="1270000"/>
                    </a:cubicBezTo>
                    <a:lnTo>
                      <a:pt x="953936" y="1270000"/>
                    </a:lnTo>
                    <a:cubicBezTo>
                      <a:pt x="973722" y="1269912"/>
                      <a:pt x="992043" y="1280417"/>
                      <a:pt x="1001962" y="1297537"/>
                    </a:cubicBezTo>
                    <a:cubicBezTo>
                      <a:pt x="1011881" y="1314658"/>
                      <a:pt x="1011881" y="1335777"/>
                      <a:pt x="1001962" y="1352898"/>
                    </a:cubicBezTo>
                    <a:cubicBezTo>
                      <a:pt x="992043" y="1370018"/>
                      <a:pt x="973722" y="1380523"/>
                      <a:pt x="953936" y="1380435"/>
                    </a:cubicBezTo>
                    <a:lnTo>
                      <a:pt x="401762" y="1380435"/>
                    </a:lnTo>
                    <a:cubicBezTo>
                      <a:pt x="387117" y="1380435"/>
                      <a:pt x="373073" y="1374617"/>
                      <a:pt x="362717" y="1364262"/>
                    </a:cubicBezTo>
                    <a:cubicBezTo>
                      <a:pt x="352362" y="1353907"/>
                      <a:pt x="346545" y="1339862"/>
                      <a:pt x="346545" y="1325217"/>
                    </a:cubicBezTo>
                    <a:close/>
                    <a:moveTo>
                      <a:pt x="456979" y="1435652"/>
                    </a:moveTo>
                    <a:cubicBezTo>
                      <a:pt x="437193" y="1435564"/>
                      <a:pt x="418872" y="1446069"/>
                      <a:pt x="408954" y="1463189"/>
                    </a:cubicBezTo>
                    <a:cubicBezTo>
                      <a:pt x="399035" y="1480310"/>
                      <a:pt x="399035" y="1501429"/>
                      <a:pt x="408954" y="1518550"/>
                    </a:cubicBezTo>
                    <a:cubicBezTo>
                      <a:pt x="418872" y="1535670"/>
                      <a:pt x="437193" y="1546175"/>
                      <a:pt x="456979" y="1546087"/>
                    </a:cubicBezTo>
                    <a:lnTo>
                      <a:pt x="898719" y="1546087"/>
                    </a:lnTo>
                    <a:cubicBezTo>
                      <a:pt x="918505" y="1546175"/>
                      <a:pt x="936826" y="1535670"/>
                      <a:pt x="946744" y="1518550"/>
                    </a:cubicBezTo>
                    <a:cubicBezTo>
                      <a:pt x="956663" y="1501429"/>
                      <a:pt x="956663" y="1480310"/>
                      <a:pt x="946744" y="1463189"/>
                    </a:cubicBezTo>
                    <a:cubicBezTo>
                      <a:pt x="936826" y="1446069"/>
                      <a:pt x="918505" y="1435564"/>
                      <a:pt x="898719" y="1435652"/>
                    </a:cubicBezTo>
                    <a:lnTo>
                      <a:pt x="456979" y="1435652"/>
                    </a:lnTo>
                    <a:close/>
                    <a:moveTo>
                      <a:pt x="458802" y="1601304"/>
                    </a:moveTo>
                    <a:cubicBezTo>
                      <a:pt x="458378" y="1601315"/>
                      <a:pt x="457984" y="1601529"/>
                      <a:pt x="457744" y="1601878"/>
                    </a:cubicBezTo>
                    <a:cubicBezTo>
                      <a:pt x="457504" y="1602228"/>
                      <a:pt x="457445" y="1602671"/>
                      <a:pt x="457587" y="1603071"/>
                    </a:cubicBezTo>
                    <a:lnTo>
                      <a:pt x="459796" y="1609808"/>
                    </a:lnTo>
                    <a:cubicBezTo>
                      <a:pt x="491047" y="1703700"/>
                      <a:pt x="578892" y="1767045"/>
                      <a:pt x="677849" y="1767045"/>
                    </a:cubicBezTo>
                    <a:cubicBezTo>
                      <a:pt x="776806" y="1767045"/>
                      <a:pt x="864651" y="1703700"/>
                      <a:pt x="895902" y="1609808"/>
                    </a:cubicBezTo>
                    <a:lnTo>
                      <a:pt x="898111" y="1603071"/>
                    </a:lnTo>
                    <a:cubicBezTo>
                      <a:pt x="898256" y="1602662"/>
                      <a:pt x="898191" y="1602208"/>
                      <a:pt x="897938" y="1601856"/>
                    </a:cubicBezTo>
                    <a:cubicBezTo>
                      <a:pt x="897685" y="1601504"/>
                      <a:pt x="897275" y="1601298"/>
                      <a:pt x="896841" y="1601304"/>
                    </a:cubicBezTo>
                    <a:lnTo>
                      <a:pt x="458857" y="1601304"/>
                    </a:lnTo>
                    <a:close/>
                    <a:moveTo>
                      <a:pt x="1635760" y="683591"/>
                    </a:moveTo>
                    <a:cubicBezTo>
                      <a:pt x="1587500" y="321697"/>
                      <a:pt x="1869109" y="0"/>
                      <a:pt x="2234317" y="0"/>
                    </a:cubicBezTo>
                    <a:lnTo>
                      <a:pt x="2290583" y="0"/>
                    </a:lnTo>
                    <a:cubicBezTo>
                      <a:pt x="2655736" y="0"/>
                      <a:pt x="2937345" y="321641"/>
                      <a:pt x="2889140" y="683591"/>
                    </a:cubicBezTo>
                    <a:cubicBezTo>
                      <a:pt x="2876395" y="779116"/>
                      <a:pt x="2845248" y="871262"/>
                      <a:pt x="2797424" y="954930"/>
                    </a:cubicBezTo>
                    <a:lnTo>
                      <a:pt x="2682295" y="1156418"/>
                    </a:lnTo>
                    <a:cubicBezTo>
                      <a:pt x="2661674" y="1192501"/>
                      <a:pt x="2623304" y="1214772"/>
                      <a:pt x="2581745" y="1214783"/>
                    </a:cubicBezTo>
                    <a:lnTo>
                      <a:pt x="1943155" y="1214783"/>
                    </a:lnTo>
                    <a:cubicBezTo>
                      <a:pt x="1901576" y="1214792"/>
                      <a:pt x="1863181" y="1192518"/>
                      <a:pt x="1842549" y="1156418"/>
                    </a:cubicBezTo>
                    <a:lnTo>
                      <a:pt x="1727421" y="954930"/>
                    </a:lnTo>
                    <a:cubicBezTo>
                      <a:pt x="1679623" y="871275"/>
                      <a:pt x="1648495" y="779148"/>
                      <a:pt x="1635760" y="683647"/>
                    </a:cubicBezTo>
                    <a:lnTo>
                      <a:pt x="1635760" y="683591"/>
                    </a:lnTo>
                    <a:moveTo>
                      <a:pt x="2306376" y="334783"/>
                    </a:moveTo>
                    <a:cubicBezTo>
                      <a:pt x="2299976" y="331224"/>
                      <a:pt x="2292425" y="330353"/>
                      <a:pt x="2285383" y="332362"/>
                    </a:cubicBezTo>
                    <a:cubicBezTo>
                      <a:pt x="2278341" y="334371"/>
                      <a:pt x="2272386" y="339095"/>
                      <a:pt x="2268828" y="345495"/>
                    </a:cubicBezTo>
                    <a:lnTo>
                      <a:pt x="2176339" y="511976"/>
                    </a:lnTo>
                    <a:cubicBezTo>
                      <a:pt x="2162096" y="537634"/>
                      <a:pt x="2162494" y="568914"/>
                      <a:pt x="2177385" y="594202"/>
                    </a:cubicBezTo>
                    <a:cubicBezTo>
                      <a:pt x="2192276" y="619490"/>
                      <a:pt x="2219437" y="635010"/>
                      <a:pt x="2248784" y="635000"/>
                    </a:cubicBezTo>
                    <a:lnTo>
                      <a:pt x="2282798" y="635000"/>
                    </a:lnTo>
                    <a:cubicBezTo>
                      <a:pt x="2292542" y="635012"/>
                      <a:pt x="2301558" y="640160"/>
                      <a:pt x="2306521" y="648546"/>
                    </a:cubicBezTo>
                    <a:cubicBezTo>
                      <a:pt x="2311485" y="656932"/>
                      <a:pt x="2311660" y="667312"/>
                      <a:pt x="2306983" y="675861"/>
                    </a:cubicBezTo>
                    <a:lnTo>
                      <a:pt x="2185891" y="897835"/>
                    </a:lnTo>
                    <a:cubicBezTo>
                      <a:pt x="2178572" y="911222"/>
                      <a:pt x="2183492" y="928008"/>
                      <a:pt x="2196880" y="935327"/>
                    </a:cubicBezTo>
                    <a:cubicBezTo>
                      <a:pt x="2210267" y="942646"/>
                      <a:pt x="2227053" y="937727"/>
                      <a:pt x="2234372" y="924339"/>
                    </a:cubicBezTo>
                    <a:lnTo>
                      <a:pt x="2355464" y="702255"/>
                    </a:lnTo>
                    <a:cubicBezTo>
                      <a:pt x="2369450" y="676600"/>
                      <a:pt x="2368884" y="645474"/>
                      <a:pt x="2353974" y="620345"/>
                    </a:cubicBezTo>
                    <a:cubicBezTo>
                      <a:pt x="2339065" y="595216"/>
                      <a:pt x="2312017" y="579802"/>
                      <a:pt x="2282798" y="579783"/>
                    </a:cubicBezTo>
                    <a:lnTo>
                      <a:pt x="2248729" y="579783"/>
                    </a:lnTo>
                    <a:cubicBezTo>
                      <a:pt x="2238944" y="579783"/>
                      <a:pt x="2229890" y="574605"/>
                      <a:pt x="2224930" y="566171"/>
                    </a:cubicBezTo>
                    <a:cubicBezTo>
                      <a:pt x="2219969" y="557737"/>
                      <a:pt x="2219843" y="547307"/>
                      <a:pt x="2224599" y="538756"/>
                    </a:cubicBezTo>
                    <a:lnTo>
                      <a:pt x="2317088" y="372331"/>
                    </a:lnTo>
                    <a:cubicBezTo>
                      <a:pt x="2320647" y="365931"/>
                      <a:pt x="2321517" y="358380"/>
                      <a:pt x="2319508" y="351338"/>
                    </a:cubicBezTo>
                    <a:cubicBezTo>
                      <a:pt x="2317499" y="344297"/>
                      <a:pt x="2312775" y="338341"/>
                      <a:pt x="2306376" y="334783"/>
                    </a:cubicBezTo>
                    <a:moveTo>
                      <a:pt x="1934045" y="1325217"/>
                    </a:moveTo>
                    <a:cubicBezTo>
                      <a:pt x="1934045" y="1294722"/>
                      <a:pt x="1958766" y="1270000"/>
                      <a:pt x="1989262" y="1270000"/>
                    </a:cubicBezTo>
                    <a:lnTo>
                      <a:pt x="2541436" y="1270000"/>
                    </a:lnTo>
                    <a:cubicBezTo>
                      <a:pt x="2561163" y="1270000"/>
                      <a:pt x="2579392" y="1280524"/>
                      <a:pt x="2589256" y="1297609"/>
                    </a:cubicBezTo>
                    <a:cubicBezTo>
                      <a:pt x="2599119" y="1314693"/>
                      <a:pt x="2599119" y="1335742"/>
                      <a:pt x="2589256" y="1352826"/>
                    </a:cubicBezTo>
                    <a:cubicBezTo>
                      <a:pt x="2579392" y="1369910"/>
                      <a:pt x="2561163" y="1380435"/>
                      <a:pt x="2541436" y="1380435"/>
                    </a:cubicBezTo>
                    <a:lnTo>
                      <a:pt x="1989262" y="1380435"/>
                    </a:lnTo>
                    <a:cubicBezTo>
                      <a:pt x="1958766" y="1380435"/>
                      <a:pt x="1934045" y="1355713"/>
                      <a:pt x="1934045" y="1325217"/>
                    </a:cubicBezTo>
                    <a:moveTo>
                      <a:pt x="2044480" y="1435652"/>
                    </a:moveTo>
                    <a:cubicBezTo>
                      <a:pt x="2024752" y="1435652"/>
                      <a:pt x="2006523" y="1446177"/>
                      <a:pt x="1996660" y="1463261"/>
                    </a:cubicBezTo>
                    <a:cubicBezTo>
                      <a:pt x="1986796" y="1480345"/>
                      <a:pt x="1986796" y="1501394"/>
                      <a:pt x="1996660" y="1518478"/>
                    </a:cubicBezTo>
                    <a:cubicBezTo>
                      <a:pt x="2006523" y="1535563"/>
                      <a:pt x="2024752" y="1546087"/>
                      <a:pt x="2044480" y="1546087"/>
                    </a:cubicBezTo>
                    <a:lnTo>
                      <a:pt x="2486219" y="1546087"/>
                    </a:lnTo>
                    <a:cubicBezTo>
                      <a:pt x="2505946" y="1546087"/>
                      <a:pt x="2524175" y="1535563"/>
                      <a:pt x="2534038" y="1518478"/>
                    </a:cubicBezTo>
                    <a:cubicBezTo>
                      <a:pt x="2543902" y="1501394"/>
                      <a:pt x="2543902" y="1480345"/>
                      <a:pt x="2534038" y="1463261"/>
                    </a:cubicBezTo>
                    <a:cubicBezTo>
                      <a:pt x="2524175" y="1446177"/>
                      <a:pt x="2505946" y="1435652"/>
                      <a:pt x="2486219" y="1435652"/>
                    </a:cubicBezTo>
                    <a:lnTo>
                      <a:pt x="2044480" y="1435652"/>
                    </a:lnTo>
                    <a:moveTo>
                      <a:pt x="2046302" y="1601304"/>
                    </a:moveTo>
                    <a:cubicBezTo>
                      <a:pt x="2045878" y="1601315"/>
                      <a:pt x="2045484" y="1601529"/>
                      <a:pt x="2045244" y="1601878"/>
                    </a:cubicBezTo>
                    <a:cubicBezTo>
                      <a:pt x="2045004" y="1602228"/>
                      <a:pt x="2044945" y="1602671"/>
                      <a:pt x="2045087" y="1603071"/>
                    </a:cubicBezTo>
                    <a:lnTo>
                      <a:pt x="2047295" y="1609808"/>
                    </a:lnTo>
                    <a:cubicBezTo>
                      <a:pt x="2078547" y="1703700"/>
                      <a:pt x="2166392" y="1767045"/>
                      <a:pt x="2265349" y="1767045"/>
                    </a:cubicBezTo>
                    <a:cubicBezTo>
                      <a:pt x="2364306" y="1767045"/>
                      <a:pt x="2452151" y="1703700"/>
                      <a:pt x="2483403" y="1609808"/>
                    </a:cubicBezTo>
                    <a:lnTo>
                      <a:pt x="2485611" y="1603071"/>
                    </a:lnTo>
                    <a:cubicBezTo>
                      <a:pt x="2485756" y="1602662"/>
                      <a:pt x="2485691" y="1602208"/>
                      <a:pt x="2485438" y="1601856"/>
                    </a:cubicBezTo>
                    <a:cubicBezTo>
                      <a:pt x="2485185" y="1601504"/>
                      <a:pt x="2484775" y="1601298"/>
                      <a:pt x="2484341" y="1601304"/>
                    </a:cubicBezTo>
                    <a:lnTo>
                      <a:pt x="2046357" y="1601304"/>
                    </a:lnTo>
                    <a:lnTo>
                      <a:pt x="2046302" y="1601304"/>
                    </a:lnTo>
                    <a:moveTo>
                      <a:pt x="3223260" y="683591"/>
                    </a:moveTo>
                    <a:cubicBezTo>
                      <a:pt x="3175000" y="321697"/>
                      <a:pt x="3456609" y="0"/>
                      <a:pt x="3821817" y="0"/>
                    </a:cubicBezTo>
                    <a:lnTo>
                      <a:pt x="3878084" y="0"/>
                    </a:lnTo>
                    <a:cubicBezTo>
                      <a:pt x="4243236" y="0"/>
                      <a:pt x="4524845" y="321641"/>
                      <a:pt x="4476640" y="683591"/>
                    </a:cubicBezTo>
                    <a:cubicBezTo>
                      <a:pt x="4463895" y="779116"/>
                      <a:pt x="4432748" y="871262"/>
                      <a:pt x="4384924" y="954930"/>
                    </a:cubicBezTo>
                    <a:lnTo>
                      <a:pt x="4269796" y="1156418"/>
                    </a:lnTo>
                    <a:cubicBezTo>
                      <a:pt x="4249174" y="1192501"/>
                      <a:pt x="4210804" y="1214772"/>
                      <a:pt x="4169245" y="1214783"/>
                    </a:cubicBezTo>
                    <a:lnTo>
                      <a:pt x="3530655" y="1214783"/>
                    </a:lnTo>
                    <a:cubicBezTo>
                      <a:pt x="3489076" y="1214792"/>
                      <a:pt x="3450681" y="1192518"/>
                      <a:pt x="3430050" y="1156418"/>
                    </a:cubicBezTo>
                    <a:lnTo>
                      <a:pt x="3314921" y="954930"/>
                    </a:lnTo>
                    <a:cubicBezTo>
                      <a:pt x="3267123" y="871275"/>
                      <a:pt x="3235995" y="779148"/>
                      <a:pt x="3223260" y="683647"/>
                    </a:cubicBezTo>
                    <a:lnTo>
                      <a:pt x="3223260" y="683591"/>
                    </a:lnTo>
                    <a:moveTo>
                      <a:pt x="3893876" y="334783"/>
                    </a:moveTo>
                    <a:cubicBezTo>
                      <a:pt x="3887476" y="331224"/>
                      <a:pt x="3879924" y="330353"/>
                      <a:pt x="3872883" y="332362"/>
                    </a:cubicBezTo>
                    <a:cubicBezTo>
                      <a:pt x="3865841" y="334371"/>
                      <a:pt x="3859886" y="339095"/>
                      <a:pt x="3856328" y="345495"/>
                    </a:cubicBezTo>
                    <a:lnTo>
                      <a:pt x="3763839" y="511976"/>
                    </a:lnTo>
                    <a:cubicBezTo>
                      <a:pt x="3749596" y="537634"/>
                      <a:pt x="3749994" y="568914"/>
                      <a:pt x="3764885" y="594202"/>
                    </a:cubicBezTo>
                    <a:cubicBezTo>
                      <a:pt x="3779776" y="619490"/>
                      <a:pt x="3806937" y="635010"/>
                      <a:pt x="3836284" y="635000"/>
                    </a:cubicBezTo>
                    <a:lnTo>
                      <a:pt x="3870298" y="635000"/>
                    </a:lnTo>
                    <a:cubicBezTo>
                      <a:pt x="3880042" y="635012"/>
                      <a:pt x="3889058" y="640160"/>
                      <a:pt x="3894022" y="648546"/>
                    </a:cubicBezTo>
                    <a:cubicBezTo>
                      <a:pt x="3898985" y="656932"/>
                      <a:pt x="3899160" y="667312"/>
                      <a:pt x="3894483" y="675861"/>
                    </a:cubicBezTo>
                    <a:lnTo>
                      <a:pt x="3773391" y="897835"/>
                    </a:lnTo>
                    <a:cubicBezTo>
                      <a:pt x="3766072" y="911222"/>
                      <a:pt x="3770992" y="928008"/>
                      <a:pt x="3784380" y="935327"/>
                    </a:cubicBezTo>
                    <a:cubicBezTo>
                      <a:pt x="3797767" y="942646"/>
                      <a:pt x="3814553" y="937727"/>
                      <a:pt x="3821872" y="924339"/>
                    </a:cubicBezTo>
                    <a:lnTo>
                      <a:pt x="3942964" y="702255"/>
                    </a:lnTo>
                    <a:cubicBezTo>
                      <a:pt x="3956950" y="676600"/>
                      <a:pt x="3956384" y="645474"/>
                      <a:pt x="3941474" y="620345"/>
                    </a:cubicBezTo>
                    <a:cubicBezTo>
                      <a:pt x="3926565" y="595216"/>
                      <a:pt x="3899517" y="579802"/>
                      <a:pt x="3870298" y="579783"/>
                    </a:cubicBezTo>
                    <a:lnTo>
                      <a:pt x="3836229" y="579783"/>
                    </a:lnTo>
                    <a:cubicBezTo>
                      <a:pt x="3826444" y="579783"/>
                      <a:pt x="3817390" y="574605"/>
                      <a:pt x="3812430" y="566171"/>
                    </a:cubicBezTo>
                    <a:cubicBezTo>
                      <a:pt x="3807469" y="557737"/>
                      <a:pt x="3807343" y="547307"/>
                      <a:pt x="3812098" y="538756"/>
                    </a:cubicBezTo>
                    <a:lnTo>
                      <a:pt x="3904588" y="372331"/>
                    </a:lnTo>
                    <a:cubicBezTo>
                      <a:pt x="3908147" y="365931"/>
                      <a:pt x="3909017" y="358380"/>
                      <a:pt x="3907008" y="351338"/>
                    </a:cubicBezTo>
                    <a:cubicBezTo>
                      <a:pt x="3904999" y="344297"/>
                      <a:pt x="3900276" y="338341"/>
                      <a:pt x="3893876" y="334783"/>
                    </a:cubicBezTo>
                    <a:moveTo>
                      <a:pt x="3521545" y="1325217"/>
                    </a:moveTo>
                    <a:cubicBezTo>
                      <a:pt x="3521545" y="1294722"/>
                      <a:pt x="3546266" y="1270000"/>
                      <a:pt x="3576762" y="1270000"/>
                    </a:cubicBezTo>
                    <a:lnTo>
                      <a:pt x="4128936" y="1270000"/>
                    </a:lnTo>
                    <a:cubicBezTo>
                      <a:pt x="4148663" y="1270000"/>
                      <a:pt x="4166892" y="1280524"/>
                      <a:pt x="4176756" y="1297609"/>
                    </a:cubicBezTo>
                    <a:cubicBezTo>
                      <a:pt x="4186619" y="1314693"/>
                      <a:pt x="4186619" y="1335742"/>
                      <a:pt x="4176756" y="1352826"/>
                    </a:cubicBezTo>
                    <a:cubicBezTo>
                      <a:pt x="4166892" y="1369910"/>
                      <a:pt x="4148663" y="1380435"/>
                      <a:pt x="4128936" y="1380435"/>
                    </a:cubicBezTo>
                    <a:lnTo>
                      <a:pt x="3576762" y="1380435"/>
                    </a:lnTo>
                    <a:cubicBezTo>
                      <a:pt x="3546266" y="1380435"/>
                      <a:pt x="3521545" y="1355713"/>
                      <a:pt x="3521545" y="1325217"/>
                    </a:cubicBezTo>
                    <a:moveTo>
                      <a:pt x="3631980" y="1435652"/>
                    </a:moveTo>
                    <a:cubicBezTo>
                      <a:pt x="3612252" y="1435652"/>
                      <a:pt x="3594023" y="1446177"/>
                      <a:pt x="3584160" y="1463261"/>
                    </a:cubicBezTo>
                    <a:cubicBezTo>
                      <a:pt x="3574296" y="1480345"/>
                      <a:pt x="3574296" y="1501394"/>
                      <a:pt x="3584160" y="1518478"/>
                    </a:cubicBezTo>
                    <a:cubicBezTo>
                      <a:pt x="3594023" y="1535563"/>
                      <a:pt x="3612252" y="1546087"/>
                      <a:pt x="3631980" y="1546087"/>
                    </a:cubicBezTo>
                    <a:lnTo>
                      <a:pt x="4073718" y="1546087"/>
                    </a:lnTo>
                    <a:cubicBezTo>
                      <a:pt x="4093446" y="1546087"/>
                      <a:pt x="4111675" y="1535563"/>
                      <a:pt x="4121538" y="1518478"/>
                    </a:cubicBezTo>
                    <a:cubicBezTo>
                      <a:pt x="4131402" y="1501394"/>
                      <a:pt x="4131402" y="1480345"/>
                      <a:pt x="4121538" y="1463261"/>
                    </a:cubicBezTo>
                    <a:cubicBezTo>
                      <a:pt x="4111675" y="1446177"/>
                      <a:pt x="4093446" y="1435652"/>
                      <a:pt x="4073718" y="1435652"/>
                    </a:cubicBezTo>
                    <a:lnTo>
                      <a:pt x="3631980" y="1435652"/>
                    </a:lnTo>
                    <a:moveTo>
                      <a:pt x="3633802" y="1601304"/>
                    </a:moveTo>
                    <a:cubicBezTo>
                      <a:pt x="3633378" y="1601315"/>
                      <a:pt x="3632985" y="1601529"/>
                      <a:pt x="3632744" y="1601878"/>
                    </a:cubicBezTo>
                    <a:cubicBezTo>
                      <a:pt x="3632504" y="1602228"/>
                      <a:pt x="3632445" y="1602671"/>
                      <a:pt x="3632587" y="1603071"/>
                    </a:cubicBezTo>
                    <a:lnTo>
                      <a:pt x="3634796" y="1609808"/>
                    </a:lnTo>
                    <a:cubicBezTo>
                      <a:pt x="3666047" y="1703700"/>
                      <a:pt x="3753892" y="1767045"/>
                      <a:pt x="3852849" y="1767045"/>
                    </a:cubicBezTo>
                    <a:cubicBezTo>
                      <a:pt x="3951806" y="1767045"/>
                      <a:pt x="4039651" y="1703700"/>
                      <a:pt x="4070902" y="1609808"/>
                    </a:cubicBezTo>
                    <a:lnTo>
                      <a:pt x="4073111" y="1603071"/>
                    </a:lnTo>
                    <a:cubicBezTo>
                      <a:pt x="4073256" y="1602662"/>
                      <a:pt x="4073191" y="1602208"/>
                      <a:pt x="4072938" y="1601856"/>
                    </a:cubicBezTo>
                    <a:cubicBezTo>
                      <a:pt x="4072685" y="1601504"/>
                      <a:pt x="4072275" y="1601298"/>
                      <a:pt x="4071841" y="1601304"/>
                    </a:cubicBezTo>
                    <a:lnTo>
                      <a:pt x="3633857" y="1601304"/>
                    </a:lnTo>
                    <a:lnTo>
                      <a:pt x="3633802" y="1601304"/>
                    </a:lnTo>
                  </a:path>
                </a:pathLst>
              </a:custGeom>
              <a:solidFill>
                <a:srgbClr val="494F56"/>
              </a:solidFill>
            </p:spPr>
          </p:sp>
          <p:sp>
            <p:nvSpPr>
              <p:cNvPr id="30" name="Freeform 30"/>
              <p:cNvSpPr/>
              <p:nvPr/>
            </p:nvSpPr>
            <p:spPr>
              <a:xfrm>
                <a:off x="4719651" y="0"/>
                <a:ext cx="7699844" cy="1767045"/>
              </a:xfrm>
              <a:custGeom>
                <a:avLst/>
                <a:gdLst/>
                <a:ahLst/>
                <a:cxnLst/>
                <a:rect l="l" t="t" r="r" b="b"/>
                <a:pathLst>
                  <a:path w="7699844" h="1767045">
                    <a:moveTo>
                      <a:pt x="48260" y="683591"/>
                    </a:moveTo>
                    <a:cubicBezTo>
                      <a:pt x="0" y="321697"/>
                      <a:pt x="281609" y="0"/>
                      <a:pt x="646817" y="0"/>
                    </a:cubicBezTo>
                    <a:lnTo>
                      <a:pt x="703084" y="0"/>
                    </a:lnTo>
                    <a:cubicBezTo>
                      <a:pt x="1068236" y="0"/>
                      <a:pt x="1349845" y="321641"/>
                      <a:pt x="1301640" y="683591"/>
                    </a:cubicBezTo>
                    <a:cubicBezTo>
                      <a:pt x="1288895" y="779116"/>
                      <a:pt x="1257748" y="871262"/>
                      <a:pt x="1209924" y="954930"/>
                    </a:cubicBezTo>
                    <a:lnTo>
                      <a:pt x="1094796" y="1156418"/>
                    </a:lnTo>
                    <a:cubicBezTo>
                      <a:pt x="1074174" y="1192501"/>
                      <a:pt x="1035804" y="1214772"/>
                      <a:pt x="994245" y="1214783"/>
                    </a:cubicBezTo>
                    <a:lnTo>
                      <a:pt x="355655" y="1214783"/>
                    </a:lnTo>
                    <a:cubicBezTo>
                      <a:pt x="314076" y="1214792"/>
                      <a:pt x="275681" y="1192518"/>
                      <a:pt x="255050" y="1156418"/>
                    </a:cubicBezTo>
                    <a:lnTo>
                      <a:pt x="139921" y="954930"/>
                    </a:lnTo>
                    <a:cubicBezTo>
                      <a:pt x="92123" y="871275"/>
                      <a:pt x="60995" y="779148"/>
                      <a:pt x="48260" y="683647"/>
                    </a:cubicBezTo>
                    <a:lnTo>
                      <a:pt x="48260" y="683591"/>
                    </a:lnTo>
                    <a:moveTo>
                      <a:pt x="718876" y="334783"/>
                    </a:moveTo>
                    <a:cubicBezTo>
                      <a:pt x="712476" y="331224"/>
                      <a:pt x="704924" y="330353"/>
                      <a:pt x="697883" y="332362"/>
                    </a:cubicBezTo>
                    <a:cubicBezTo>
                      <a:pt x="690841" y="334371"/>
                      <a:pt x="684886" y="339095"/>
                      <a:pt x="681328" y="345495"/>
                    </a:cubicBezTo>
                    <a:lnTo>
                      <a:pt x="588839" y="511976"/>
                    </a:lnTo>
                    <a:cubicBezTo>
                      <a:pt x="574596" y="537634"/>
                      <a:pt x="574994" y="568914"/>
                      <a:pt x="589885" y="594202"/>
                    </a:cubicBezTo>
                    <a:cubicBezTo>
                      <a:pt x="604776" y="619490"/>
                      <a:pt x="631937" y="635010"/>
                      <a:pt x="661284" y="635000"/>
                    </a:cubicBezTo>
                    <a:lnTo>
                      <a:pt x="695298" y="635000"/>
                    </a:lnTo>
                    <a:cubicBezTo>
                      <a:pt x="705042" y="635012"/>
                      <a:pt x="714058" y="640160"/>
                      <a:pt x="719022" y="648546"/>
                    </a:cubicBezTo>
                    <a:cubicBezTo>
                      <a:pt x="723985" y="656932"/>
                      <a:pt x="724160" y="667312"/>
                      <a:pt x="719483" y="675861"/>
                    </a:cubicBezTo>
                    <a:lnTo>
                      <a:pt x="598391" y="897835"/>
                    </a:lnTo>
                    <a:cubicBezTo>
                      <a:pt x="591072" y="911222"/>
                      <a:pt x="595992" y="928008"/>
                      <a:pt x="609380" y="935327"/>
                    </a:cubicBezTo>
                    <a:cubicBezTo>
                      <a:pt x="622767" y="942646"/>
                      <a:pt x="639553" y="937727"/>
                      <a:pt x="646872" y="924339"/>
                    </a:cubicBezTo>
                    <a:lnTo>
                      <a:pt x="767964" y="702255"/>
                    </a:lnTo>
                    <a:cubicBezTo>
                      <a:pt x="781950" y="676600"/>
                      <a:pt x="781384" y="645474"/>
                      <a:pt x="766474" y="620345"/>
                    </a:cubicBezTo>
                    <a:cubicBezTo>
                      <a:pt x="751565" y="595216"/>
                      <a:pt x="724517" y="579802"/>
                      <a:pt x="695298" y="579783"/>
                    </a:cubicBezTo>
                    <a:lnTo>
                      <a:pt x="661229" y="579783"/>
                    </a:lnTo>
                    <a:cubicBezTo>
                      <a:pt x="651444" y="579783"/>
                      <a:pt x="642390" y="574605"/>
                      <a:pt x="637430" y="566171"/>
                    </a:cubicBezTo>
                    <a:cubicBezTo>
                      <a:pt x="632469" y="557737"/>
                      <a:pt x="632343" y="547307"/>
                      <a:pt x="637098" y="538756"/>
                    </a:cubicBezTo>
                    <a:lnTo>
                      <a:pt x="729588" y="372331"/>
                    </a:lnTo>
                    <a:cubicBezTo>
                      <a:pt x="733147" y="365931"/>
                      <a:pt x="734017" y="358380"/>
                      <a:pt x="732008" y="351338"/>
                    </a:cubicBezTo>
                    <a:cubicBezTo>
                      <a:pt x="729999" y="344297"/>
                      <a:pt x="725276" y="338341"/>
                      <a:pt x="718876" y="334783"/>
                    </a:cubicBezTo>
                    <a:moveTo>
                      <a:pt x="346545" y="1325217"/>
                    </a:moveTo>
                    <a:cubicBezTo>
                      <a:pt x="346545" y="1294722"/>
                      <a:pt x="371266" y="1270000"/>
                      <a:pt x="401762" y="1270000"/>
                    </a:cubicBezTo>
                    <a:lnTo>
                      <a:pt x="953936" y="1270000"/>
                    </a:lnTo>
                    <a:cubicBezTo>
                      <a:pt x="973663" y="1270000"/>
                      <a:pt x="991892" y="1280524"/>
                      <a:pt x="1001756" y="1297609"/>
                    </a:cubicBezTo>
                    <a:cubicBezTo>
                      <a:pt x="1011619" y="1314693"/>
                      <a:pt x="1011619" y="1335742"/>
                      <a:pt x="1001756" y="1352826"/>
                    </a:cubicBezTo>
                    <a:cubicBezTo>
                      <a:pt x="991892" y="1369910"/>
                      <a:pt x="973663" y="1380435"/>
                      <a:pt x="953936" y="1380435"/>
                    </a:cubicBezTo>
                    <a:lnTo>
                      <a:pt x="401762" y="1380435"/>
                    </a:lnTo>
                    <a:cubicBezTo>
                      <a:pt x="371266" y="1380435"/>
                      <a:pt x="346545" y="1355713"/>
                      <a:pt x="346545" y="1325217"/>
                    </a:cubicBezTo>
                    <a:moveTo>
                      <a:pt x="456980" y="1435652"/>
                    </a:moveTo>
                    <a:cubicBezTo>
                      <a:pt x="437252" y="1435652"/>
                      <a:pt x="419023" y="1446177"/>
                      <a:pt x="409160" y="1463261"/>
                    </a:cubicBezTo>
                    <a:cubicBezTo>
                      <a:pt x="399296" y="1480345"/>
                      <a:pt x="399296" y="1501394"/>
                      <a:pt x="409160" y="1518478"/>
                    </a:cubicBezTo>
                    <a:cubicBezTo>
                      <a:pt x="419023" y="1535563"/>
                      <a:pt x="437252" y="1546087"/>
                      <a:pt x="456980" y="1546087"/>
                    </a:cubicBezTo>
                    <a:lnTo>
                      <a:pt x="898718" y="1546087"/>
                    </a:lnTo>
                    <a:cubicBezTo>
                      <a:pt x="918446" y="1546087"/>
                      <a:pt x="936675" y="1535563"/>
                      <a:pt x="946538" y="1518478"/>
                    </a:cubicBezTo>
                    <a:cubicBezTo>
                      <a:pt x="956402" y="1501394"/>
                      <a:pt x="956402" y="1480345"/>
                      <a:pt x="946538" y="1463261"/>
                    </a:cubicBezTo>
                    <a:cubicBezTo>
                      <a:pt x="936675" y="1446177"/>
                      <a:pt x="918446" y="1435652"/>
                      <a:pt x="898718" y="1435652"/>
                    </a:cubicBezTo>
                    <a:lnTo>
                      <a:pt x="456980" y="1435652"/>
                    </a:lnTo>
                    <a:moveTo>
                      <a:pt x="458802" y="1601304"/>
                    </a:moveTo>
                    <a:cubicBezTo>
                      <a:pt x="458378" y="1601315"/>
                      <a:pt x="457985" y="1601529"/>
                      <a:pt x="457744" y="1601878"/>
                    </a:cubicBezTo>
                    <a:cubicBezTo>
                      <a:pt x="457504" y="1602228"/>
                      <a:pt x="457445" y="1602671"/>
                      <a:pt x="457587" y="1603071"/>
                    </a:cubicBezTo>
                    <a:lnTo>
                      <a:pt x="459796" y="1609808"/>
                    </a:lnTo>
                    <a:cubicBezTo>
                      <a:pt x="491047" y="1703700"/>
                      <a:pt x="578892" y="1767045"/>
                      <a:pt x="677849" y="1767045"/>
                    </a:cubicBezTo>
                    <a:cubicBezTo>
                      <a:pt x="776806" y="1767045"/>
                      <a:pt x="864651" y="1703700"/>
                      <a:pt x="895902" y="1609808"/>
                    </a:cubicBezTo>
                    <a:lnTo>
                      <a:pt x="898111" y="1603071"/>
                    </a:lnTo>
                    <a:cubicBezTo>
                      <a:pt x="898256" y="1602662"/>
                      <a:pt x="898191" y="1602208"/>
                      <a:pt x="897938" y="1601856"/>
                    </a:cubicBezTo>
                    <a:cubicBezTo>
                      <a:pt x="897685" y="1601504"/>
                      <a:pt x="897275" y="1601298"/>
                      <a:pt x="896841" y="1601304"/>
                    </a:cubicBezTo>
                    <a:lnTo>
                      <a:pt x="458857" y="1601304"/>
                    </a:lnTo>
                    <a:lnTo>
                      <a:pt x="458802" y="1601304"/>
                    </a:lnTo>
                    <a:moveTo>
                      <a:pt x="1635760" y="683591"/>
                    </a:moveTo>
                    <a:cubicBezTo>
                      <a:pt x="1587500" y="321697"/>
                      <a:pt x="1869109" y="0"/>
                      <a:pt x="2234317" y="0"/>
                    </a:cubicBezTo>
                    <a:lnTo>
                      <a:pt x="2290583" y="0"/>
                    </a:lnTo>
                    <a:cubicBezTo>
                      <a:pt x="2655736" y="0"/>
                      <a:pt x="2937344" y="321641"/>
                      <a:pt x="2889140" y="683591"/>
                    </a:cubicBezTo>
                    <a:cubicBezTo>
                      <a:pt x="2876395" y="779116"/>
                      <a:pt x="2845248" y="871262"/>
                      <a:pt x="2797423" y="954930"/>
                    </a:cubicBezTo>
                    <a:lnTo>
                      <a:pt x="2682296" y="1156418"/>
                    </a:lnTo>
                    <a:cubicBezTo>
                      <a:pt x="2661674" y="1192501"/>
                      <a:pt x="2623305" y="1214772"/>
                      <a:pt x="2581744" y="1214783"/>
                    </a:cubicBezTo>
                    <a:lnTo>
                      <a:pt x="1943155" y="1214783"/>
                    </a:lnTo>
                    <a:cubicBezTo>
                      <a:pt x="1901576" y="1214792"/>
                      <a:pt x="1863181" y="1192518"/>
                      <a:pt x="1842549" y="1156418"/>
                    </a:cubicBezTo>
                    <a:lnTo>
                      <a:pt x="1727421" y="954930"/>
                    </a:lnTo>
                    <a:cubicBezTo>
                      <a:pt x="1679623" y="871275"/>
                      <a:pt x="1648495" y="779148"/>
                      <a:pt x="1635760" y="683647"/>
                    </a:cubicBezTo>
                    <a:lnTo>
                      <a:pt x="1635760" y="683591"/>
                    </a:lnTo>
                    <a:moveTo>
                      <a:pt x="2306375" y="334783"/>
                    </a:moveTo>
                    <a:cubicBezTo>
                      <a:pt x="2299976" y="331224"/>
                      <a:pt x="2292425" y="330353"/>
                      <a:pt x="2285383" y="332362"/>
                    </a:cubicBezTo>
                    <a:cubicBezTo>
                      <a:pt x="2278341" y="334371"/>
                      <a:pt x="2272386" y="339095"/>
                      <a:pt x="2268828" y="345495"/>
                    </a:cubicBezTo>
                    <a:lnTo>
                      <a:pt x="2176339" y="511976"/>
                    </a:lnTo>
                    <a:cubicBezTo>
                      <a:pt x="2162096" y="537634"/>
                      <a:pt x="2162494" y="568914"/>
                      <a:pt x="2177385" y="594202"/>
                    </a:cubicBezTo>
                    <a:cubicBezTo>
                      <a:pt x="2192276" y="619490"/>
                      <a:pt x="2219437" y="635010"/>
                      <a:pt x="2248784" y="635000"/>
                    </a:cubicBezTo>
                    <a:lnTo>
                      <a:pt x="2282798" y="635000"/>
                    </a:lnTo>
                    <a:cubicBezTo>
                      <a:pt x="2292542" y="635012"/>
                      <a:pt x="2301558" y="640160"/>
                      <a:pt x="2306522" y="648546"/>
                    </a:cubicBezTo>
                    <a:cubicBezTo>
                      <a:pt x="2311485" y="656932"/>
                      <a:pt x="2311660" y="667312"/>
                      <a:pt x="2306983" y="675861"/>
                    </a:cubicBezTo>
                    <a:lnTo>
                      <a:pt x="2185891" y="897835"/>
                    </a:lnTo>
                    <a:cubicBezTo>
                      <a:pt x="2178572" y="911222"/>
                      <a:pt x="2183492" y="928008"/>
                      <a:pt x="2196880" y="935327"/>
                    </a:cubicBezTo>
                    <a:cubicBezTo>
                      <a:pt x="2210267" y="942646"/>
                      <a:pt x="2227053" y="937727"/>
                      <a:pt x="2234372" y="924339"/>
                    </a:cubicBezTo>
                    <a:lnTo>
                      <a:pt x="2355464" y="702255"/>
                    </a:lnTo>
                    <a:cubicBezTo>
                      <a:pt x="2369450" y="676600"/>
                      <a:pt x="2368885" y="645474"/>
                      <a:pt x="2353975" y="620345"/>
                    </a:cubicBezTo>
                    <a:cubicBezTo>
                      <a:pt x="2339065" y="595216"/>
                      <a:pt x="2312017" y="579802"/>
                      <a:pt x="2282798" y="579783"/>
                    </a:cubicBezTo>
                    <a:lnTo>
                      <a:pt x="2248728" y="579783"/>
                    </a:lnTo>
                    <a:cubicBezTo>
                      <a:pt x="2238944" y="579783"/>
                      <a:pt x="2229890" y="574605"/>
                      <a:pt x="2224930" y="566171"/>
                    </a:cubicBezTo>
                    <a:cubicBezTo>
                      <a:pt x="2219970" y="557737"/>
                      <a:pt x="2219843" y="547307"/>
                      <a:pt x="2224599" y="538756"/>
                    </a:cubicBezTo>
                    <a:lnTo>
                      <a:pt x="2317088" y="372331"/>
                    </a:lnTo>
                    <a:cubicBezTo>
                      <a:pt x="2320646" y="365931"/>
                      <a:pt x="2321518" y="358380"/>
                      <a:pt x="2319508" y="351338"/>
                    </a:cubicBezTo>
                    <a:cubicBezTo>
                      <a:pt x="2317499" y="344297"/>
                      <a:pt x="2312776" y="338341"/>
                      <a:pt x="2306375" y="334783"/>
                    </a:cubicBezTo>
                    <a:moveTo>
                      <a:pt x="1934044" y="1325217"/>
                    </a:moveTo>
                    <a:cubicBezTo>
                      <a:pt x="1934044" y="1294722"/>
                      <a:pt x="1958766" y="1270000"/>
                      <a:pt x="1989262" y="1270000"/>
                    </a:cubicBezTo>
                    <a:lnTo>
                      <a:pt x="2541436" y="1270000"/>
                    </a:lnTo>
                    <a:cubicBezTo>
                      <a:pt x="2561164" y="1270000"/>
                      <a:pt x="2579392" y="1280524"/>
                      <a:pt x="2589256" y="1297609"/>
                    </a:cubicBezTo>
                    <a:cubicBezTo>
                      <a:pt x="2599119" y="1314693"/>
                      <a:pt x="2599119" y="1335742"/>
                      <a:pt x="2589256" y="1352826"/>
                    </a:cubicBezTo>
                    <a:cubicBezTo>
                      <a:pt x="2579392" y="1369910"/>
                      <a:pt x="2561164" y="1380435"/>
                      <a:pt x="2541436" y="1380435"/>
                    </a:cubicBezTo>
                    <a:lnTo>
                      <a:pt x="1989262" y="1380435"/>
                    </a:lnTo>
                    <a:cubicBezTo>
                      <a:pt x="1958766" y="1380435"/>
                      <a:pt x="1934044" y="1355713"/>
                      <a:pt x="1934044" y="1325217"/>
                    </a:cubicBezTo>
                    <a:moveTo>
                      <a:pt x="2044480" y="1435652"/>
                    </a:moveTo>
                    <a:cubicBezTo>
                      <a:pt x="2024752" y="1435652"/>
                      <a:pt x="2006524" y="1446177"/>
                      <a:pt x="1996660" y="1463261"/>
                    </a:cubicBezTo>
                    <a:cubicBezTo>
                      <a:pt x="1986796" y="1480345"/>
                      <a:pt x="1986796" y="1501394"/>
                      <a:pt x="1996660" y="1518478"/>
                    </a:cubicBezTo>
                    <a:cubicBezTo>
                      <a:pt x="2006524" y="1535563"/>
                      <a:pt x="2024752" y="1546087"/>
                      <a:pt x="2044480" y="1546087"/>
                    </a:cubicBezTo>
                    <a:lnTo>
                      <a:pt x="2486218" y="1546087"/>
                    </a:lnTo>
                    <a:cubicBezTo>
                      <a:pt x="2505946" y="1546087"/>
                      <a:pt x="2524174" y="1535563"/>
                      <a:pt x="2534038" y="1518478"/>
                    </a:cubicBezTo>
                    <a:cubicBezTo>
                      <a:pt x="2543902" y="1501394"/>
                      <a:pt x="2543902" y="1480345"/>
                      <a:pt x="2534038" y="1463261"/>
                    </a:cubicBezTo>
                    <a:cubicBezTo>
                      <a:pt x="2524174" y="1446177"/>
                      <a:pt x="2505946" y="1435652"/>
                      <a:pt x="2486218" y="1435652"/>
                    </a:cubicBezTo>
                    <a:lnTo>
                      <a:pt x="2044480" y="1435652"/>
                    </a:lnTo>
                    <a:moveTo>
                      <a:pt x="2046302" y="1601304"/>
                    </a:moveTo>
                    <a:cubicBezTo>
                      <a:pt x="2045878" y="1601315"/>
                      <a:pt x="2045484" y="1601529"/>
                      <a:pt x="2045244" y="1601878"/>
                    </a:cubicBezTo>
                    <a:cubicBezTo>
                      <a:pt x="2045004" y="1602228"/>
                      <a:pt x="2044945" y="1602671"/>
                      <a:pt x="2045086" y="1603071"/>
                    </a:cubicBezTo>
                    <a:lnTo>
                      <a:pt x="2047296" y="1609808"/>
                    </a:lnTo>
                    <a:cubicBezTo>
                      <a:pt x="2078547" y="1703700"/>
                      <a:pt x="2166392" y="1767045"/>
                      <a:pt x="2265349" y="1767045"/>
                    </a:cubicBezTo>
                    <a:cubicBezTo>
                      <a:pt x="2364306" y="1767045"/>
                      <a:pt x="2452151" y="1703700"/>
                      <a:pt x="2483402" y="1609808"/>
                    </a:cubicBezTo>
                    <a:lnTo>
                      <a:pt x="2485612" y="1603071"/>
                    </a:lnTo>
                    <a:cubicBezTo>
                      <a:pt x="2485756" y="1602662"/>
                      <a:pt x="2485691" y="1602208"/>
                      <a:pt x="2485438" y="1601856"/>
                    </a:cubicBezTo>
                    <a:cubicBezTo>
                      <a:pt x="2485184" y="1601504"/>
                      <a:pt x="2484775" y="1601298"/>
                      <a:pt x="2484341" y="1601304"/>
                    </a:cubicBezTo>
                    <a:lnTo>
                      <a:pt x="2046357" y="1601304"/>
                    </a:lnTo>
                    <a:lnTo>
                      <a:pt x="2046302" y="1601304"/>
                    </a:lnTo>
                    <a:moveTo>
                      <a:pt x="3223260" y="683591"/>
                    </a:moveTo>
                    <a:cubicBezTo>
                      <a:pt x="3175000" y="321697"/>
                      <a:pt x="3456609" y="0"/>
                      <a:pt x="3821817" y="0"/>
                    </a:cubicBezTo>
                    <a:lnTo>
                      <a:pt x="3878083" y="0"/>
                    </a:lnTo>
                    <a:cubicBezTo>
                      <a:pt x="4243236" y="0"/>
                      <a:pt x="4524844" y="321641"/>
                      <a:pt x="4476640" y="683591"/>
                    </a:cubicBezTo>
                    <a:cubicBezTo>
                      <a:pt x="4463895" y="779116"/>
                      <a:pt x="4432748" y="871262"/>
                      <a:pt x="4384923" y="954930"/>
                    </a:cubicBezTo>
                    <a:lnTo>
                      <a:pt x="4269796" y="1156418"/>
                    </a:lnTo>
                    <a:cubicBezTo>
                      <a:pt x="4249174" y="1192501"/>
                      <a:pt x="4210805" y="1214772"/>
                      <a:pt x="4169244" y="1214783"/>
                    </a:cubicBezTo>
                    <a:lnTo>
                      <a:pt x="3530655" y="1214783"/>
                    </a:lnTo>
                    <a:cubicBezTo>
                      <a:pt x="3489076" y="1214792"/>
                      <a:pt x="3450681" y="1192518"/>
                      <a:pt x="3430049" y="1156418"/>
                    </a:cubicBezTo>
                    <a:lnTo>
                      <a:pt x="3314921" y="954930"/>
                    </a:lnTo>
                    <a:cubicBezTo>
                      <a:pt x="3267123" y="871275"/>
                      <a:pt x="3235995" y="779148"/>
                      <a:pt x="3223260" y="683647"/>
                    </a:cubicBezTo>
                    <a:lnTo>
                      <a:pt x="3223260" y="683591"/>
                    </a:lnTo>
                    <a:moveTo>
                      <a:pt x="3893875" y="334783"/>
                    </a:moveTo>
                    <a:cubicBezTo>
                      <a:pt x="3887476" y="331224"/>
                      <a:pt x="3879925" y="330353"/>
                      <a:pt x="3872883" y="332362"/>
                    </a:cubicBezTo>
                    <a:cubicBezTo>
                      <a:pt x="3865841" y="334371"/>
                      <a:pt x="3859886" y="339095"/>
                      <a:pt x="3856328" y="345495"/>
                    </a:cubicBezTo>
                    <a:lnTo>
                      <a:pt x="3763839" y="511976"/>
                    </a:lnTo>
                    <a:cubicBezTo>
                      <a:pt x="3749596" y="537634"/>
                      <a:pt x="3749994" y="568914"/>
                      <a:pt x="3764885" y="594202"/>
                    </a:cubicBezTo>
                    <a:cubicBezTo>
                      <a:pt x="3779776" y="619490"/>
                      <a:pt x="3806937" y="635010"/>
                      <a:pt x="3836284" y="635000"/>
                    </a:cubicBezTo>
                    <a:lnTo>
                      <a:pt x="3870298" y="635000"/>
                    </a:lnTo>
                    <a:cubicBezTo>
                      <a:pt x="3880042" y="635012"/>
                      <a:pt x="3889058" y="640160"/>
                      <a:pt x="3894022" y="648546"/>
                    </a:cubicBezTo>
                    <a:cubicBezTo>
                      <a:pt x="3898985" y="656932"/>
                      <a:pt x="3899160" y="667312"/>
                      <a:pt x="3894483" y="675861"/>
                    </a:cubicBezTo>
                    <a:lnTo>
                      <a:pt x="3773391" y="897835"/>
                    </a:lnTo>
                    <a:cubicBezTo>
                      <a:pt x="3766072" y="911222"/>
                      <a:pt x="3770992" y="928008"/>
                      <a:pt x="3784380" y="935327"/>
                    </a:cubicBezTo>
                    <a:cubicBezTo>
                      <a:pt x="3797767" y="942646"/>
                      <a:pt x="3814553" y="937727"/>
                      <a:pt x="3821872" y="924339"/>
                    </a:cubicBezTo>
                    <a:lnTo>
                      <a:pt x="3942964" y="702255"/>
                    </a:lnTo>
                    <a:cubicBezTo>
                      <a:pt x="3956950" y="676600"/>
                      <a:pt x="3956385" y="645474"/>
                      <a:pt x="3941475" y="620345"/>
                    </a:cubicBezTo>
                    <a:cubicBezTo>
                      <a:pt x="3926565" y="595216"/>
                      <a:pt x="3899517" y="579802"/>
                      <a:pt x="3870298" y="579783"/>
                    </a:cubicBezTo>
                    <a:lnTo>
                      <a:pt x="3836228" y="579783"/>
                    </a:lnTo>
                    <a:cubicBezTo>
                      <a:pt x="3826444" y="579783"/>
                      <a:pt x="3817390" y="574605"/>
                      <a:pt x="3812430" y="566171"/>
                    </a:cubicBezTo>
                    <a:cubicBezTo>
                      <a:pt x="3807470" y="557737"/>
                      <a:pt x="3807343" y="547307"/>
                      <a:pt x="3812099" y="538756"/>
                    </a:cubicBezTo>
                    <a:lnTo>
                      <a:pt x="3904588" y="372331"/>
                    </a:lnTo>
                    <a:cubicBezTo>
                      <a:pt x="3908146" y="365931"/>
                      <a:pt x="3909018" y="358380"/>
                      <a:pt x="3907008" y="351338"/>
                    </a:cubicBezTo>
                    <a:cubicBezTo>
                      <a:pt x="3904999" y="344297"/>
                      <a:pt x="3900276" y="338341"/>
                      <a:pt x="3893875" y="334783"/>
                    </a:cubicBezTo>
                    <a:moveTo>
                      <a:pt x="3521544" y="1325217"/>
                    </a:moveTo>
                    <a:cubicBezTo>
                      <a:pt x="3521544" y="1294722"/>
                      <a:pt x="3546266" y="1270000"/>
                      <a:pt x="3576762" y="1270000"/>
                    </a:cubicBezTo>
                    <a:lnTo>
                      <a:pt x="4128936" y="1270000"/>
                    </a:lnTo>
                    <a:cubicBezTo>
                      <a:pt x="4148664" y="1270000"/>
                      <a:pt x="4166892" y="1280524"/>
                      <a:pt x="4176756" y="1297609"/>
                    </a:cubicBezTo>
                    <a:cubicBezTo>
                      <a:pt x="4186619" y="1314693"/>
                      <a:pt x="4186619" y="1335742"/>
                      <a:pt x="4176756" y="1352826"/>
                    </a:cubicBezTo>
                    <a:cubicBezTo>
                      <a:pt x="4166892" y="1369910"/>
                      <a:pt x="4148664" y="1380435"/>
                      <a:pt x="4128936" y="1380435"/>
                    </a:cubicBezTo>
                    <a:lnTo>
                      <a:pt x="3576762" y="1380435"/>
                    </a:lnTo>
                    <a:cubicBezTo>
                      <a:pt x="3546266" y="1380435"/>
                      <a:pt x="3521544" y="1355713"/>
                      <a:pt x="3521544" y="1325217"/>
                    </a:cubicBezTo>
                    <a:moveTo>
                      <a:pt x="3631980" y="1435652"/>
                    </a:moveTo>
                    <a:cubicBezTo>
                      <a:pt x="3612252" y="1435652"/>
                      <a:pt x="3594024" y="1446177"/>
                      <a:pt x="3584160" y="1463261"/>
                    </a:cubicBezTo>
                    <a:cubicBezTo>
                      <a:pt x="3574296" y="1480345"/>
                      <a:pt x="3574296" y="1501394"/>
                      <a:pt x="3584160" y="1518478"/>
                    </a:cubicBezTo>
                    <a:cubicBezTo>
                      <a:pt x="3594024" y="1535563"/>
                      <a:pt x="3612252" y="1546087"/>
                      <a:pt x="3631980" y="1546087"/>
                    </a:cubicBezTo>
                    <a:lnTo>
                      <a:pt x="4073718" y="1546087"/>
                    </a:lnTo>
                    <a:cubicBezTo>
                      <a:pt x="4093446" y="1546087"/>
                      <a:pt x="4111674" y="1535563"/>
                      <a:pt x="4121538" y="1518478"/>
                    </a:cubicBezTo>
                    <a:cubicBezTo>
                      <a:pt x="4131402" y="1501394"/>
                      <a:pt x="4131402" y="1480345"/>
                      <a:pt x="4121538" y="1463261"/>
                    </a:cubicBezTo>
                    <a:cubicBezTo>
                      <a:pt x="4111674" y="1446177"/>
                      <a:pt x="4093446" y="1435652"/>
                      <a:pt x="4073718" y="1435652"/>
                    </a:cubicBezTo>
                    <a:lnTo>
                      <a:pt x="3631980" y="1435652"/>
                    </a:lnTo>
                    <a:moveTo>
                      <a:pt x="3633802" y="1601304"/>
                    </a:moveTo>
                    <a:cubicBezTo>
                      <a:pt x="3633378" y="1601315"/>
                      <a:pt x="3632984" y="1601529"/>
                      <a:pt x="3632744" y="1601878"/>
                    </a:cubicBezTo>
                    <a:cubicBezTo>
                      <a:pt x="3632504" y="1602228"/>
                      <a:pt x="3632445" y="1602671"/>
                      <a:pt x="3632586" y="1603071"/>
                    </a:cubicBezTo>
                    <a:lnTo>
                      <a:pt x="3634796" y="1609808"/>
                    </a:lnTo>
                    <a:cubicBezTo>
                      <a:pt x="3666047" y="1703700"/>
                      <a:pt x="3753892" y="1767045"/>
                      <a:pt x="3852849" y="1767045"/>
                    </a:cubicBezTo>
                    <a:cubicBezTo>
                      <a:pt x="3951806" y="1767045"/>
                      <a:pt x="4039651" y="1703700"/>
                      <a:pt x="4070902" y="1609808"/>
                    </a:cubicBezTo>
                    <a:lnTo>
                      <a:pt x="4073112" y="1603071"/>
                    </a:lnTo>
                    <a:cubicBezTo>
                      <a:pt x="4073256" y="1602662"/>
                      <a:pt x="4073191" y="1602208"/>
                      <a:pt x="4072938" y="1601856"/>
                    </a:cubicBezTo>
                    <a:cubicBezTo>
                      <a:pt x="4072684" y="1601504"/>
                      <a:pt x="4072275" y="1601298"/>
                      <a:pt x="4071841" y="1601304"/>
                    </a:cubicBezTo>
                    <a:lnTo>
                      <a:pt x="3633857" y="1601304"/>
                    </a:lnTo>
                    <a:lnTo>
                      <a:pt x="3633802" y="1601304"/>
                    </a:lnTo>
                    <a:moveTo>
                      <a:pt x="4810760" y="683591"/>
                    </a:moveTo>
                    <a:cubicBezTo>
                      <a:pt x="4762500" y="321697"/>
                      <a:pt x="5044109" y="0"/>
                      <a:pt x="5409317" y="0"/>
                    </a:cubicBezTo>
                    <a:lnTo>
                      <a:pt x="5465583" y="0"/>
                    </a:lnTo>
                    <a:cubicBezTo>
                      <a:pt x="5830736" y="0"/>
                      <a:pt x="6112344" y="321641"/>
                      <a:pt x="6064140" y="683591"/>
                    </a:cubicBezTo>
                    <a:cubicBezTo>
                      <a:pt x="6051395" y="779116"/>
                      <a:pt x="6020248" y="871262"/>
                      <a:pt x="5972423" y="954930"/>
                    </a:cubicBezTo>
                    <a:lnTo>
                      <a:pt x="5857296" y="1156418"/>
                    </a:lnTo>
                    <a:cubicBezTo>
                      <a:pt x="5836674" y="1192501"/>
                      <a:pt x="5798305" y="1214772"/>
                      <a:pt x="5756744" y="1214783"/>
                    </a:cubicBezTo>
                    <a:lnTo>
                      <a:pt x="5118155" y="1214783"/>
                    </a:lnTo>
                    <a:cubicBezTo>
                      <a:pt x="5076576" y="1214792"/>
                      <a:pt x="5038181" y="1192518"/>
                      <a:pt x="5017549" y="1156418"/>
                    </a:cubicBezTo>
                    <a:lnTo>
                      <a:pt x="4902421" y="954930"/>
                    </a:lnTo>
                    <a:cubicBezTo>
                      <a:pt x="4854623" y="871275"/>
                      <a:pt x="4823495" y="779148"/>
                      <a:pt x="4810760" y="683647"/>
                    </a:cubicBezTo>
                    <a:lnTo>
                      <a:pt x="4810760" y="683591"/>
                    </a:lnTo>
                    <a:moveTo>
                      <a:pt x="5481375" y="334783"/>
                    </a:moveTo>
                    <a:cubicBezTo>
                      <a:pt x="5474976" y="331224"/>
                      <a:pt x="5467425" y="330353"/>
                      <a:pt x="5460383" y="332362"/>
                    </a:cubicBezTo>
                    <a:cubicBezTo>
                      <a:pt x="5453341" y="334371"/>
                      <a:pt x="5447386" y="339095"/>
                      <a:pt x="5443828" y="345495"/>
                    </a:cubicBezTo>
                    <a:lnTo>
                      <a:pt x="5351339" y="511976"/>
                    </a:lnTo>
                    <a:cubicBezTo>
                      <a:pt x="5337096" y="537634"/>
                      <a:pt x="5337494" y="568914"/>
                      <a:pt x="5352385" y="594202"/>
                    </a:cubicBezTo>
                    <a:cubicBezTo>
                      <a:pt x="5367276" y="619490"/>
                      <a:pt x="5394437" y="635010"/>
                      <a:pt x="5423784" y="635000"/>
                    </a:cubicBezTo>
                    <a:lnTo>
                      <a:pt x="5457798" y="635000"/>
                    </a:lnTo>
                    <a:cubicBezTo>
                      <a:pt x="5467542" y="635012"/>
                      <a:pt x="5476558" y="640160"/>
                      <a:pt x="5481522" y="648546"/>
                    </a:cubicBezTo>
                    <a:cubicBezTo>
                      <a:pt x="5486485" y="656932"/>
                      <a:pt x="5486660" y="667312"/>
                      <a:pt x="5481983" y="675861"/>
                    </a:cubicBezTo>
                    <a:lnTo>
                      <a:pt x="5360891" y="897835"/>
                    </a:lnTo>
                    <a:cubicBezTo>
                      <a:pt x="5353572" y="911222"/>
                      <a:pt x="5358492" y="928008"/>
                      <a:pt x="5371880" y="935327"/>
                    </a:cubicBezTo>
                    <a:cubicBezTo>
                      <a:pt x="5385267" y="942646"/>
                      <a:pt x="5402053" y="937727"/>
                      <a:pt x="5409372" y="924339"/>
                    </a:cubicBezTo>
                    <a:lnTo>
                      <a:pt x="5530464" y="702255"/>
                    </a:lnTo>
                    <a:cubicBezTo>
                      <a:pt x="5544450" y="676600"/>
                      <a:pt x="5543885" y="645474"/>
                      <a:pt x="5528975" y="620345"/>
                    </a:cubicBezTo>
                    <a:cubicBezTo>
                      <a:pt x="5514065" y="595216"/>
                      <a:pt x="5487017" y="579802"/>
                      <a:pt x="5457798" y="579783"/>
                    </a:cubicBezTo>
                    <a:lnTo>
                      <a:pt x="5423728" y="579783"/>
                    </a:lnTo>
                    <a:cubicBezTo>
                      <a:pt x="5413944" y="579783"/>
                      <a:pt x="5404890" y="574605"/>
                      <a:pt x="5399930" y="566171"/>
                    </a:cubicBezTo>
                    <a:cubicBezTo>
                      <a:pt x="5394970" y="557737"/>
                      <a:pt x="5394843" y="547307"/>
                      <a:pt x="5399599" y="538756"/>
                    </a:cubicBezTo>
                    <a:lnTo>
                      <a:pt x="5492088" y="372331"/>
                    </a:lnTo>
                    <a:cubicBezTo>
                      <a:pt x="5495646" y="365931"/>
                      <a:pt x="5496518" y="358380"/>
                      <a:pt x="5494508" y="351338"/>
                    </a:cubicBezTo>
                    <a:cubicBezTo>
                      <a:pt x="5492499" y="344297"/>
                      <a:pt x="5487776" y="338341"/>
                      <a:pt x="5481375" y="334783"/>
                    </a:cubicBezTo>
                    <a:moveTo>
                      <a:pt x="5109044" y="1325217"/>
                    </a:moveTo>
                    <a:cubicBezTo>
                      <a:pt x="5109044" y="1294722"/>
                      <a:pt x="5133766" y="1270000"/>
                      <a:pt x="5164262" y="1270000"/>
                    </a:cubicBezTo>
                    <a:lnTo>
                      <a:pt x="5716436" y="1270000"/>
                    </a:lnTo>
                    <a:cubicBezTo>
                      <a:pt x="5736164" y="1270000"/>
                      <a:pt x="5754392" y="1280524"/>
                      <a:pt x="5764256" y="1297609"/>
                    </a:cubicBezTo>
                    <a:cubicBezTo>
                      <a:pt x="5774119" y="1314693"/>
                      <a:pt x="5774119" y="1335742"/>
                      <a:pt x="5764256" y="1352826"/>
                    </a:cubicBezTo>
                    <a:cubicBezTo>
                      <a:pt x="5754392" y="1369910"/>
                      <a:pt x="5736164" y="1380435"/>
                      <a:pt x="5716436" y="1380435"/>
                    </a:cubicBezTo>
                    <a:lnTo>
                      <a:pt x="5164262" y="1380435"/>
                    </a:lnTo>
                    <a:cubicBezTo>
                      <a:pt x="5133766" y="1380435"/>
                      <a:pt x="5109044" y="1355713"/>
                      <a:pt x="5109044" y="1325217"/>
                    </a:cubicBezTo>
                    <a:moveTo>
                      <a:pt x="5219480" y="1435652"/>
                    </a:moveTo>
                    <a:cubicBezTo>
                      <a:pt x="5199752" y="1435652"/>
                      <a:pt x="5181524" y="1446177"/>
                      <a:pt x="5171660" y="1463261"/>
                    </a:cubicBezTo>
                    <a:cubicBezTo>
                      <a:pt x="5161796" y="1480345"/>
                      <a:pt x="5161796" y="1501394"/>
                      <a:pt x="5171660" y="1518478"/>
                    </a:cubicBezTo>
                    <a:cubicBezTo>
                      <a:pt x="5181524" y="1535563"/>
                      <a:pt x="5199752" y="1546087"/>
                      <a:pt x="5219480" y="1546087"/>
                    </a:cubicBezTo>
                    <a:lnTo>
                      <a:pt x="5661218" y="1546087"/>
                    </a:lnTo>
                    <a:cubicBezTo>
                      <a:pt x="5680946" y="1546087"/>
                      <a:pt x="5699174" y="1535563"/>
                      <a:pt x="5709038" y="1518478"/>
                    </a:cubicBezTo>
                    <a:cubicBezTo>
                      <a:pt x="5718902" y="1501394"/>
                      <a:pt x="5718902" y="1480345"/>
                      <a:pt x="5709038" y="1463261"/>
                    </a:cubicBezTo>
                    <a:cubicBezTo>
                      <a:pt x="5699174" y="1446177"/>
                      <a:pt x="5680946" y="1435652"/>
                      <a:pt x="5661218" y="1435652"/>
                    </a:cubicBezTo>
                    <a:lnTo>
                      <a:pt x="5219480" y="1435652"/>
                    </a:lnTo>
                    <a:moveTo>
                      <a:pt x="5221302" y="1601304"/>
                    </a:moveTo>
                    <a:cubicBezTo>
                      <a:pt x="5220878" y="1601315"/>
                      <a:pt x="5220484" y="1601529"/>
                      <a:pt x="5220244" y="1601878"/>
                    </a:cubicBezTo>
                    <a:cubicBezTo>
                      <a:pt x="5220004" y="1602228"/>
                      <a:pt x="5219945" y="1602671"/>
                      <a:pt x="5220086" y="1603071"/>
                    </a:cubicBezTo>
                    <a:lnTo>
                      <a:pt x="5222296" y="1609808"/>
                    </a:lnTo>
                    <a:cubicBezTo>
                      <a:pt x="5253547" y="1703700"/>
                      <a:pt x="5341392" y="1767045"/>
                      <a:pt x="5440349" y="1767045"/>
                    </a:cubicBezTo>
                    <a:cubicBezTo>
                      <a:pt x="5539306" y="1767045"/>
                      <a:pt x="5627151" y="1703700"/>
                      <a:pt x="5658402" y="1609808"/>
                    </a:cubicBezTo>
                    <a:lnTo>
                      <a:pt x="5660612" y="1603071"/>
                    </a:lnTo>
                    <a:cubicBezTo>
                      <a:pt x="5660756" y="1602662"/>
                      <a:pt x="5660691" y="1602208"/>
                      <a:pt x="5660438" y="1601856"/>
                    </a:cubicBezTo>
                    <a:cubicBezTo>
                      <a:pt x="5660184" y="1601504"/>
                      <a:pt x="5659775" y="1601298"/>
                      <a:pt x="5659341" y="1601304"/>
                    </a:cubicBezTo>
                    <a:lnTo>
                      <a:pt x="5221357" y="1601304"/>
                    </a:lnTo>
                    <a:lnTo>
                      <a:pt x="5221302" y="1601304"/>
                    </a:lnTo>
                    <a:moveTo>
                      <a:pt x="6398260" y="683591"/>
                    </a:moveTo>
                    <a:cubicBezTo>
                      <a:pt x="6350000" y="321697"/>
                      <a:pt x="6631609" y="0"/>
                      <a:pt x="6996817" y="0"/>
                    </a:cubicBezTo>
                    <a:lnTo>
                      <a:pt x="7053083" y="0"/>
                    </a:lnTo>
                    <a:cubicBezTo>
                      <a:pt x="7418236" y="0"/>
                      <a:pt x="7699844" y="321641"/>
                      <a:pt x="7651640" y="683591"/>
                    </a:cubicBezTo>
                    <a:cubicBezTo>
                      <a:pt x="7638895" y="779116"/>
                      <a:pt x="7607748" y="871262"/>
                      <a:pt x="7559923" y="954930"/>
                    </a:cubicBezTo>
                    <a:lnTo>
                      <a:pt x="7444796" y="1156418"/>
                    </a:lnTo>
                    <a:cubicBezTo>
                      <a:pt x="7424174" y="1192501"/>
                      <a:pt x="7385805" y="1214772"/>
                      <a:pt x="7344244" y="1214783"/>
                    </a:cubicBezTo>
                    <a:lnTo>
                      <a:pt x="6705655" y="1214783"/>
                    </a:lnTo>
                    <a:cubicBezTo>
                      <a:pt x="6664076" y="1214792"/>
                      <a:pt x="6625681" y="1192518"/>
                      <a:pt x="6605049" y="1156418"/>
                    </a:cubicBezTo>
                    <a:lnTo>
                      <a:pt x="6489921" y="954930"/>
                    </a:lnTo>
                    <a:cubicBezTo>
                      <a:pt x="6442123" y="871275"/>
                      <a:pt x="6410995" y="779148"/>
                      <a:pt x="6398260" y="683647"/>
                    </a:cubicBezTo>
                    <a:lnTo>
                      <a:pt x="6398260" y="683591"/>
                    </a:lnTo>
                    <a:moveTo>
                      <a:pt x="7068875" y="334783"/>
                    </a:moveTo>
                    <a:cubicBezTo>
                      <a:pt x="7062476" y="331224"/>
                      <a:pt x="7054925" y="330353"/>
                      <a:pt x="7047883" y="332362"/>
                    </a:cubicBezTo>
                    <a:cubicBezTo>
                      <a:pt x="7040841" y="334371"/>
                      <a:pt x="7034886" y="339095"/>
                      <a:pt x="7031328" y="345495"/>
                    </a:cubicBezTo>
                    <a:lnTo>
                      <a:pt x="6938839" y="511976"/>
                    </a:lnTo>
                    <a:cubicBezTo>
                      <a:pt x="6924596" y="537634"/>
                      <a:pt x="6924994" y="568914"/>
                      <a:pt x="6939885" y="594202"/>
                    </a:cubicBezTo>
                    <a:cubicBezTo>
                      <a:pt x="6954776" y="619490"/>
                      <a:pt x="6981937" y="635010"/>
                      <a:pt x="7011284" y="635000"/>
                    </a:cubicBezTo>
                    <a:lnTo>
                      <a:pt x="7045298" y="635000"/>
                    </a:lnTo>
                    <a:cubicBezTo>
                      <a:pt x="7055042" y="635012"/>
                      <a:pt x="7064058" y="640160"/>
                      <a:pt x="7069022" y="648546"/>
                    </a:cubicBezTo>
                    <a:cubicBezTo>
                      <a:pt x="7073985" y="656932"/>
                      <a:pt x="7074160" y="667312"/>
                      <a:pt x="7069483" y="675861"/>
                    </a:cubicBezTo>
                    <a:lnTo>
                      <a:pt x="6948391" y="897835"/>
                    </a:lnTo>
                    <a:cubicBezTo>
                      <a:pt x="6941072" y="911222"/>
                      <a:pt x="6945992" y="928008"/>
                      <a:pt x="6959380" y="935327"/>
                    </a:cubicBezTo>
                    <a:cubicBezTo>
                      <a:pt x="6972767" y="942646"/>
                      <a:pt x="6989553" y="937727"/>
                      <a:pt x="6996872" y="924339"/>
                    </a:cubicBezTo>
                    <a:lnTo>
                      <a:pt x="7117964" y="702255"/>
                    </a:lnTo>
                    <a:cubicBezTo>
                      <a:pt x="7131950" y="676600"/>
                      <a:pt x="7131385" y="645474"/>
                      <a:pt x="7116475" y="620345"/>
                    </a:cubicBezTo>
                    <a:cubicBezTo>
                      <a:pt x="7101565" y="595216"/>
                      <a:pt x="7074517" y="579802"/>
                      <a:pt x="7045298" y="579783"/>
                    </a:cubicBezTo>
                    <a:lnTo>
                      <a:pt x="7011228" y="579783"/>
                    </a:lnTo>
                    <a:cubicBezTo>
                      <a:pt x="7001444" y="579783"/>
                      <a:pt x="6992390" y="574605"/>
                      <a:pt x="6987430" y="566171"/>
                    </a:cubicBezTo>
                    <a:cubicBezTo>
                      <a:pt x="6982470" y="557737"/>
                      <a:pt x="6982343" y="547307"/>
                      <a:pt x="6987099" y="538756"/>
                    </a:cubicBezTo>
                    <a:lnTo>
                      <a:pt x="7079588" y="372331"/>
                    </a:lnTo>
                    <a:cubicBezTo>
                      <a:pt x="7083146" y="365931"/>
                      <a:pt x="7084018" y="358380"/>
                      <a:pt x="7082008" y="351338"/>
                    </a:cubicBezTo>
                    <a:cubicBezTo>
                      <a:pt x="7079999" y="344297"/>
                      <a:pt x="7075276" y="338341"/>
                      <a:pt x="7068875" y="334783"/>
                    </a:cubicBezTo>
                    <a:moveTo>
                      <a:pt x="6696544" y="1325217"/>
                    </a:moveTo>
                    <a:cubicBezTo>
                      <a:pt x="6696544" y="1294722"/>
                      <a:pt x="6721266" y="1270000"/>
                      <a:pt x="6751762" y="1270000"/>
                    </a:cubicBezTo>
                    <a:lnTo>
                      <a:pt x="7303936" y="1270000"/>
                    </a:lnTo>
                    <a:cubicBezTo>
                      <a:pt x="7323664" y="1270000"/>
                      <a:pt x="7341892" y="1280524"/>
                      <a:pt x="7351756" y="1297609"/>
                    </a:cubicBezTo>
                    <a:cubicBezTo>
                      <a:pt x="7361619" y="1314693"/>
                      <a:pt x="7361619" y="1335742"/>
                      <a:pt x="7351756" y="1352826"/>
                    </a:cubicBezTo>
                    <a:cubicBezTo>
                      <a:pt x="7341892" y="1369910"/>
                      <a:pt x="7323664" y="1380435"/>
                      <a:pt x="7303936" y="1380435"/>
                    </a:cubicBezTo>
                    <a:lnTo>
                      <a:pt x="6751762" y="1380435"/>
                    </a:lnTo>
                    <a:cubicBezTo>
                      <a:pt x="6721266" y="1380435"/>
                      <a:pt x="6696544" y="1355713"/>
                      <a:pt x="6696544" y="1325217"/>
                    </a:cubicBezTo>
                    <a:moveTo>
                      <a:pt x="6806980" y="1435652"/>
                    </a:moveTo>
                    <a:cubicBezTo>
                      <a:pt x="6787252" y="1435652"/>
                      <a:pt x="6769024" y="1446177"/>
                      <a:pt x="6759160" y="1463261"/>
                    </a:cubicBezTo>
                    <a:cubicBezTo>
                      <a:pt x="6749296" y="1480345"/>
                      <a:pt x="6749296" y="1501394"/>
                      <a:pt x="6759160" y="1518478"/>
                    </a:cubicBezTo>
                    <a:cubicBezTo>
                      <a:pt x="6769024" y="1535563"/>
                      <a:pt x="6787252" y="1546087"/>
                      <a:pt x="6806980" y="1546087"/>
                    </a:cubicBezTo>
                    <a:lnTo>
                      <a:pt x="7248718" y="1546087"/>
                    </a:lnTo>
                    <a:cubicBezTo>
                      <a:pt x="7268446" y="1546087"/>
                      <a:pt x="7286674" y="1535563"/>
                      <a:pt x="7296538" y="1518478"/>
                    </a:cubicBezTo>
                    <a:cubicBezTo>
                      <a:pt x="7306402" y="1501394"/>
                      <a:pt x="7306402" y="1480345"/>
                      <a:pt x="7296538" y="1463261"/>
                    </a:cubicBezTo>
                    <a:cubicBezTo>
                      <a:pt x="7286674" y="1446177"/>
                      <a:pt x="7268446" y="1435652"/>
                      <a:pt x="7248718" y="1435652"/>
                    </a:cubicBezTo>
                    <a:lnTo>
                      <a:pt x="6806980" y="1435652"/>
                    </a:lnTo>
                    <a:moveTo>
                      <a:pt x="6808802" y="1601304"/>
                    </a:moveTo>
                    <a:cubicBezTo>
                      <a:pt x="6808378" y="1601315"/>
                      <a:pt x="6807984" y="1601529"/>
                      <a:pt x="6807744" y="1601878"/>
                    </a:cubicBezTo>
                    <a:cubicBezTo>
                      <a:pt x="6807504" y="1602228"/>
                      <a:pt x="6807445" y="1602671"/>
                      <a:pt x="6807586" y="1603071"/>
                    </a:cubicBezTo>
                    <a:lnTo>
                      <a:pt x="6809796" y="1609808"/>
                    </a:lnTo>
                    <a:cubicBezTo>
                      <a:pt x="6841047" y="1703700"/>
                      <a:pt x="6928892" y="1767045"/>
                      <a:pt x="7027849" y="1767045"/>
                    </a:cubicBezTo>
                    <a:cubicBezTo>
                      <a:pt x="7126806" y="1767045"/>
                      <a:pt x="7214651" y="1703700"/>
                      <a:pt x="7245902" y="1609808"/>
                    </a:cubicBezTo>
                    <a:lnTo>
                      <a:pt x="7248112" y="1603071"/>
                    </a:lnTo>
                    <a:cubicBezTo>
                      <a:pt x="7248256" y="1602662"/>
                      <a:pt x="7248191" y="1602208"/>
                      <a:pt x="7247938" y="1601856"/>
                    </a:cubicBezTo>
                    <a:cubicBezTo>
                      <a:pt x="7247684" y="1601504"/>
                      <a:pt x="7247275" y="1601298"/>
                      <a:pt x="7246841" y="1601304"/>
                    </a:cubicBezTo>
                    <a:lnTo>
                      <a:pt x="6808857" y="1601304"/>
                    </a:lnTo>
                    <a:lnTo>
                      <a:pt x="6808802" y="1601304"/>
                    </a:lnTo>
                  </a:path>
                </a:pathLst>
              </a:custGeom>
              <a:solidFill>
                <a:srgbClr val="576F72"/>
              </a:solidFill>
            </p:spPr>
          </p:sp>
        </p:grpSp>
      </p:grpSp>
      <p:grpSp>
        <p:nvGrpSpPr>
          <p:cNvPr id="31" name="Group 31"/>
          <p:cNvGrpSpPr/>
          <p:nvPr/>
        </p:nvGrpSpPr>
        <p:grpSpPr>
          <a:xfrm>
            <a:off x="10140975" y="6244845"/>
            <a:ext cx="5933034" cy="673849"/>
            <a:chOff x="0" y="0"/>
            <a:chExt cx="7910712" cy="898466"/>
          </a:xfrm>
        </p:grpSpPr>
        <p:grpSp>
          <p:nvGrpSpPr>
            <p:cNvPr id="32" name="Group 32"/>
            <p:cNvGrpSpPr>
              <a:grpSpLocks noChangeAspect="1"/>
            </p:cNvGrpSpPr>
            <p:nvPr/>
          </p:nvGrpSpPr>
          <p:grpSpPr>
            <a:xfrm>
              <a:off x="0" y="0"/>
              <a:ext cx="7910712" cy="898466"/>
              <a:chOff x="0" y="0"/>
              <a:chExt cx="15557500" cy="1766957"/>
            </a:xfrm>
          </p:grpSpPr>
          <p:sp>
            <p:nvSpPr>
              <p:cNvPr id="33" name="Freeform 33"/>
              <p:cNvSpPr/>
              <p:nvPr/>
            </p:nvSpPr>
            <p:spPr>
              <a:xfrm>
                <a:off x="-42849" y="0"/>
                <a:ext cx="4524844" cy="1767045"/>
              </a:xfrm>
              <a:custGeom>
                <a:avLst/>
                <a:gdLst/>
                <a:ahLst/>
                <a:cxnLst/>
                <a:rect l="l" t="t" r="r" b="b"/>
                <a:pathLst>
                  <a:path w="4524844" h="1767045">
                    <a:moveTo>
                      <a:pt x="48260" y="683591"/>
                    </a:moveTo>
                    <a:cubicBezTo>
                      <a:pt x="0" y="321697"/>
                      <a:pt x="281609" y="0"/>
                      <a:pt x="646817" y="0"/>
                    </a:cubicBezTo>
                    <a:lnTo>
                      <a:pt x="703083" y="0"/>
                    </a:lnTo>
                    <a:cubicBezTo>
                      <a:pt x="1068236" y="0"/>
                      <a:pt x="1349845" y="321641"/>
                      <a:pt x="1301640" y="683591"/>
                    </a:cubicBezTo>
                    <a:cubicBezTo>
                      <a:pt x="1288895" y="779116"/>
                      <a:pt x="1257748" y="871262"/>
                      <a:pt x="1209924" y="954930"/>
                    </a:cubicBezTo>
                    <a:lnTo>
                      <a:pt x="1094796" y="1156418"/>
                    </a:lnTo>
                    <a:cubicBezTo>
                      <a:pt x="1074174" y="1192501"/>
                      <a:pt x="1035804" y="1214772"/>
                      <a:pt x="994245" y="1214783"/>
                    </a:cubicBezTo>
                    <a:lnTo>
                      <a:pt x="355656" y="1214783"/>
                    </a:lnTo>
                    <a:cubicBezTo>
                      <a:pt x="314076" y="1214792"/>
                      <a:pt x="275681" y="1192518"/>
                      <a:pt x="255049" y="1156418"/>
                    </a:cubicBezTo>
                    <a:lnTo>
                      <a:pt x="139921" y="954930"/>
                    </a:lnTo>
                    <a:cubicBezTo>
                      <a:pt x="92123" y="871275"/>
                      <a:pt x="60995" y="779148"/>
                      <a:pt x="48260" y="683647"/>
                    </a:cubicBezTo>
                    <a:close/>
                    <a:moveTo>
                      <a:pt x="718876" y="334783"/>
                    </a:moveTo>
                    <a:cubicBezTo>
                      <a:pt x="712476" y="331224"/>
                      <a:pt x="704925" y="330353"/>
                      <a:pt x="697883" y="332362"/>
                    </a:cubicBezTo>
                    <a:cubicBezTo>
                      <a:pt x="690841" y="334371"/>
                      <a:pt x="684886" y="339095"/>
                      <a:pt x="681328" y="345495"/>
                    </a:cubicBezTo>
                    <a:lnTo>
                      <a:pt x="588839" y="511976"/>
                    </a:lnTo>
                    <a:cubicBezTo>
                      <a:pt x="574596" y="537634"/>
                      <a:pt x="574994" y="568914"/>
                      <a:pt x="589885" y="594202"/>
                    </a:cubicBezTo>
                    <a:cubicBezTo>
                      <a:pt x="604776" y="619490"/>
                      <a:pt x="631937" y="635010"/>
                      <a:pt x="661284" y="635000"/>
                    </a:cubicBezTo>
                    <a:lnTo>
                      <a:pt x="695298" y="635000"/>
                    </a:lnTo>
                    <a:cubicBezTo>
                      <a:pt x="705042" y="635012"/>
                      <a:pt x="714058" y="640160"/>
                      <a:pt x="719021" y="648546"/>
                    </a:cubicBezTo>
                    <a:cubicBezTo>
                      <a:pt x="723985" y="656932"/>
                      <a:pt x="724160" y="667313"/>
                      <a:pt x="719483" y="675861"/>
                    </a:cubicBezTo>
                    <a:lnTo>
                      <a:pt x="598391" y="897835"/>
                    </a:lnTo>
                    <a:cubicBezTo>
                      <a:pt x="593604" y="906500"/>
                      <a:pt x="593818" y="917064"/>
                      <a:pt x="598954" y="925527"/>
                    </a:cubicBezTo>
                    <a:cubicBezTo>
                      <a:pt x="604089" y="933990"/>
                      <a:pt x="613361" y="939059"/>
                      <a:pt x="623257" y="938814"/>
                    </a:cubicBezTo>
                    <a:cubicBezTo>
                      <a:pt x="633154" y="938568"/>
                      <a:pt x="642162" y="933046"/>
                      <a:pt x="646872" y="924339"/>
                    </a:cubicBezTo>
                    <a:lnTo>
                      <a:pt x="767964" y="702255"/>
                    </a:lnTo>
                    <a:cubicBezTo>
                      <a:pt x="781950" y="676600"/>
                      <a:pt x="781384" y="645474"/>
                      <a:pt x="766474" y="620345"/>
                    </a:cubicBezTo>
                    <a:cubicBezTo>
                      <a:pt x="751565" y="595216"/>
                      <a:pt x="724517" y="579802"/>
                      <a:pt x="695298" y="579783"/>
                    </a:cubicBezTo>
                    <a:lnTo>
                      <a:pt x="661229" y="579783"/>
                    </a:lnTo>
                    <a:cubicBezTo>
                      <a:pt x="651444" y="579783"/>
                      <a:pt x="642390" y="574605"/>
                      <a:pt x="637430" y="566171"/>
                    </a:cubicBezTo>
                    <a:cubicBezTo>
                      <a:pt x="632469" y="557737"/>
                      <a:pt x="632343" y="547307"/>
                      <a:pt x="637099" y="538756"/>
                    </a:cubicBezTo>
                    <a:lnTo>
                      <a:pt x="729588" y="372331"/>
                    </a:lnTo>
                    <a:cubicBezTo>
                      <a:pt x="733147" y="365931"/>
                      <a:pt x="734017" y="358380"/>
                      <a:pt x="732008" y="351338"/>
                    </a:cubicBezTo>
                    <a:cubicBezTo>
                      <a:pt x="729999" y="344297"/>
                      <a:pt x="725275" y="338341"/>
                      <a:pt x="718876" y="334783"/>
                    </a:cubicBezTo>
                    <a:close/>
                    <a:moveTo>
                      <a:pt x="346545" y="1325217"/>
                    </a:moveTo>
                    <a:cubicBezTo>
                      <a:pt x="346545" y="1294722"/>
                      <a:pt x="371266" y="1270000"/>
                      <a:pt x="401762" y="1270000"/>
                    </a:cubicBezTo>
                    <a:lnTo>
                      <a:pt x="953936" y="1270000"/>
                    </a:lnTo>
                    <a:cubicBezTo>
                      <a:pt x="973722" y="1269912"/>
                      <a:pt x="992043" y="1280417"/>
                      <a:pt x="1001962" y="1297537"/>
                    </a:cubicBezTo>
                    <a:cubicBezTo>
                      <a:pt x="1011881" y="1314658"/>
                      <a:pt x="1011881" y="1335777"/>
                      <a:pt x="1001962" y="1352898"/>
                    </a:cubicBezTo>
                    <a:cubicBezTo>
                      <a:pt x="992043" y="1370018"/>
                      <a:pt x="973722" y="1380523"/>
                      <a:pt x="953936" y="1380435"/>
                    </a:cubicBezTo>
                    <a:lnTo>
                      <a:pt x="401762" y="1380435"/>
                    </a:lnTo>
                    <a:cubicBezTo>
                      <a:pt x="387117" y="1380435"/>
                      <a:pt x="373073" y="1374617"/>
                      <a:pt x="362717" y="1364262"/>
                    </a:cubicBezTo>
                    <a:cubicBezTo>
                      <a:pt x="352362" y="1353907"/>
                      <a:pt x="346545" y="1339862"/>
                      <a:pt x="346545" y="1325217"/>
                    </a:cubicBezTo>
                    <a:close/>
                    <a:moveTo>
                      <a:pt x="456979" y="1435652"/>
                    </a:moveTo>
                    <a:cubicBezTo>
                      <a:pt x="437193" y="1435564"/>
                      <a:pt x="418872" y="1446069"/>
                      <a:pt x="408954" y="1463189"/>
                    </a:cubicBezTo>
                    <a:cubicBezTo>
                      <a:pt x="399035" y="1480310"/>
                      <a:pt x="399035" y="1501429"/>
                      <a:pt x="408954" y="1518550"/>
                    </a:cubicBezTo>
                    <a:cubicBezTo>
                      <a:pt x="418872" y="1535670"/>
                      <a:pt x="437193" y="1546175"/>
                      <a:pt x="456979" y="1546087"/>
                    </a:cubicBezTo>
                    <a:lnTo>
                      <a:pt x="898719" y="1546087"/>
                    </a:lnTo>
                    <a:cubicBezTo>
                      <a:pt x="918505" y="1546175"/>
                      <a:pt x="936826" y="1535670"/>
                      <a:pt x="946744" y="1518550"/>
                    </a:cubicBezTo>
                    <a:cubicBezTo>
                      <a:pt x="956663" y="1501429"/>
                      <a:pt x="956663" y="1480310"/>
                      <a:pt x="946744" y="1463189"/>
                    </a:cubicBezTo>
                    <a:cubicBezTo>
                      <a:pt x="936826" y="1446069"/>
                      <a:pt x="918505" y="1435564"/>
                      <a:pt x="898719" y="1435652"/>
                    </a:cubicBezTo>
                    <a:lnTo>
                      <a:pt x="456979" y="1435652"/>
                    </a:lnTo>
                    <a:close/>
                    <a:moveTo>
                      <a:pt x="458802" y="1601304"/>
                    </a:moveTo>
                    <a:cubicBezTo>
                      <a:pt x="458378" y="1601315"/>
                      <a:pt x="457984" y="1601529"/>
                      <a:pt x="457744" y="1601878"/>
                    </a:cubicBezTo>
                    <a:cubicBezTo>
                      <a:pt x="457504" y="1602228"/>
                      <a:pt x="457445" y="1602671"/>
                      <a:pt x="457587" y="1603071"/>
                    </a:cubicBezTo>
                    <a:lnTo>
                      <a:pt x="459796" y="1609808"/>
                    </a:lnTo>
                    <a:cubicBezTo>
                      <a:pt x="491047" y="1703700"/>
                      <a:pt x="578892" y="1767045"/>
                      <a:pt x="677849" y="1767045"/>
                    </a:cubicBezTo>
                    <a:cubicBezTo>
                      <a:pt x="776806" y="1767045"/>
                      <a:pt x="864651" y="1703700"/>
                      <a:pt x="895902" y="1609808"/>
                    </a:cubicBezTo>
                    <a:lnTo>
                      <a:pt x="898111" y="1603071"/>
                    </a:lnTo>
                    <a:cubicBezTo>
                      <a:pt x="898256" y="1602662"/>
                      <a:pt x="898191" y="1602208"/>
                      <a:pt x="897938" y="1601856"/>
                    </a:cubicBezTo>
                    <a:cubicBezTo>
                      <a:pt x="897685" y="1601504"/>
                      <a:pt x="897275" y="1601298"/>
                      <a:pt x="896841" y="1601304"/>
                    </a:cubicBezTo>
                    <a:lnTo>
                      <a:pt x="458857" y="1601304"/>
                    </a:lnTo>
                    <a:close/>
                    <a:moveTo>
                      <a:pt x="1635760" y="683591"/>
                    </a:moveTo>
                    <a:cubicBezTo>
                      <a:pt x="1587500" y="321697"/>
                      <a:pt x="1869109" y="0"/>
                      <a:pt x="2234317" y="0"/>
                    </a:cubicBezTo>
                    <a:lnTo>
                      <a:pt x="2290583" y="0"/>
                    </a:lnTo>
                    <a:cubicBezTo>
                      <a:pt x="2655736" y="0"/>
                      <a:pt x="2937345" y="321641"/>
                      <a:pt x="2889140" y="683591"/>
                    </a:cubicBezTo>
                    <a:cubicBezTo>
                      <a:pt x="2876395" y="779116"/>
                      <a:pt x="2845248" y="871262"/>
                      <a:pt x="2797424" y="954930"/>
                    </a:cubicBezTo>
                    <a:lnTo>
                      <a:pt x="2682295" y="1156418"/>
                    </a:lnTo>
                    <a:cubicBezTo>
                      <a:pt x="2661674" y="1192501"/>
                      <a:pt x="2623304" y="1214772"/>
                      <a:pt x="2581745" y="1214783"/>
                    </a:cubicBezTo>
                    <a:lnTo>
                      <a:pt x="1943155" y="1214783"/>
                    </a:lnTo>
                    <a:cubicBezTo>
                      <a:pt x="1901576" y="1214792"/>
                      <a:pt x="1863181" y="1192518"/>
                      <a:pt x="1842549" y="1156418"/>
                    </a:cubicBezTo>
                    <a:lnTo>
                      <a:pt x="1727421" y="954930"/>
                    </a:lnTo>
                    <a:cubicBezTo>
                      <a:pt x="1679623" y="871275"/>
                      <a:pt x="1648495" y="779148"/>
                      <a:pt x="1635760" y="683647"/>
                    </a:cubicBezTo>
                    <a:lnTo>
                      <a:pt x="1635760" y="683591"/>
                    </a:lnTo>
                    <a:moveTo>
                      <a:pt x="2306376" y="334783"/>
                    </a:moveTo>
                    <a:cubicBezTo>
                      <a:pt x="2299976" y="331224"/>
                      <a:pt x="2292425" y="330353"/>
                      <a:pt x="2285383" y="332362"/>
                    </a:cubicBezTo>
                    <a:cubicBezTo>
                      <a:pt x="2278341" y="334371"/>
                      <a:pt x="2272386" y="339095"/>
                      <a:pt x="2268828" y="345495"/>
                    </a:cubicBezTo>
                    <a:lnTo>
                      <a:pt x="2176339" y="511976"/>
                    </a:lnTo>
                    <a:cubicBezTo>
                      <a:pt x="2162096" y="537634"/>
                      <a:pt x="2162494" y="568914"/>
                      <a:pt x="2177385" y="594202"/>
                    </a:cubicBezTo>
                    <a:cubicBezTo>
                      <a:pt x="2192276" y="619490"/>
                      <a:pt x="2219437" y="635010"/>
                      <a:pt x="2248784" y="635000"/>
                    </a:cubicBezTo>
                    <a:lnTo>
                      <a:pt x="2282798" y="635000"/>
                    </a:lnTo>
                    <a:cubicBezTo>
                      <a:pt x="2292542" y="635012"/>
                      <a:pt x="2301558" y="640160"/>
                      <a:pt x="2306521" y="648546"/>
                    </a:cubicBezTo>
                    <a:cubicBezTo>
                      <a:pt x="2311485" y="656932"/>
                      <a:pt x="2311660" y="667312"/>
                      <a:pt x="2306983" y="675861"/>
                    </a:cubicBezTo>
                    <a:lnTo>
                      <a:pt x="2185891" y="897835"/>
                    </a:lnTo>
                    <a:cubicBezTo>
                      <a:pt x="2178572" y="911222"/>
                      <a:pt x="2183492" y="928008"/>
                      <a:pt x="2196880" y="935327"/>
                    </a:cubicBezTo>
                    <a:cubicBezTo>
                      <a:pt x="2210267" y="942646"/>
                      <a:pt x="2227053" y="937727"/>
                      <a:pt x="2234372" y="924339"/>
                    </a:cubicBezTo>
                    <a:lnTo>
                      <a:pt x="2355464" y="702255"/>
                    </a:lnTo>
                    <a:cubicBezTo>
                      <a:pt x="2369450" y="676600"/>
                      <a:pt x="2368884" y="645474"/>
                      <a:pt x="2353974" y="620345"/>
                    </a:cubicBezTo>
                    <a:cubicBezTo>
                      <a:pt x="2339065" y="595216"/>
                      <a:pt x="2312017" y="579802"/>
                      <a:pt x="2282798" y="579783"/>
                    </a:cubicBezTo>
                    <a:lnTo>
                      <a:pt x="2248729" y="579783"/>
                    </a:lnTo>
                    <a:cubicBezTo>
                      <a:pt x="2238944" y="579783"/>
                      <a:pt x="2229890" y="574605"/>
                      <a:pt x="2224930" y="566171"/>
                    </a:cubicBezTo>
                    <a:cubicBezTo>
                      <a:pt x="2219969" y="557737"/>
                      <a:pt x="2219843" y="547307"/>
                      <a:pt x="2224599" y="538756"/>
                    </a:cubicBezTo>
                    <a:lnTo>
                      <a:pt x="2317088" y="372331"/>
                    </a:lnTo>
                    <a:cubicBezTo>
                      <a:pt x="2320647" y="365931"/>
                      <a:pt x="2321517" y="358380"/>
                      <a:pt x="2319508" y="351338"/>
                    </a:cubicBezTo>
                    <a:cubicBezTo>
                      <a:pt x="2317499" y="344297"/>
                      <a:pt x="2312775" y="338341"/>
                      <a:pt x="2306376" y="334783"/>
                    </a:cubicBezTo>
                    <a:moveTo>
                      <a:pt x="1934045" y="1325217"/>
                    </a:moveTo>
                    <a:cubicBezTo>
                      <a:pt x="1934045" y="1294722"/>
                      <a:pt x="1958766" y="1270000"/>
                      <a:pt x="1989262" y="1270000"/>
                    </a:cubicBezTo>
                    <a:lnTo>
                      <a:pt x="2541436" y="1270000"/>
                    </a:lnTo>
                    <a:cubicBezTo>
                      <a:pt x="2561163" y="1270000"/>
                      <a:pt x="2579392" y="1280524"/>
                      <a:pt x="2589256" y="1297609"/>
                    </a:cubicBezTo>
                    <a:cubicBezTo>
                      <a:pt x="2599119" y="1314693"/>
                      <a:pt x="2599119" y="1335742"/>
                      <a:pt x="2589256" y="1352826"/>
                    </a:cubicBezTo>
                    <a:cubicBezTo>
                      <a:pt x="2579392" y="1369910"/>
                      <a:pt x="2561163" y="1380435"/>
                      <a:pt x="2541436" y="1380435"/>
                    </a:cubicBezTo>
                    <a:lnTo>
                      <a:pt x="1989262" y="1380435"/>
                    </a:lnTo>
                    <a:cubicBezTo>
                      <a:pt x="1958766" y="1380435"/>
                      <a:pt x="1934045" y="1355713"/>
                      <a:pt x="1934045" y="1325217"/>
                    </a:cubicBezTo>
                    <a:moveTo>
                      <a:pt x="2044480" y="1435652"/>
                    </a:moveTo>
                    <a:cubicBezTo>
                      <a:pt x="2024752" y="1435652"/>
                      <a:pt x="2006523" y="1446177"/>
                      <a:pt x="1996660" y="1463261"/>
                    </a:cubicBezTo>
                    <a:cubicBezTo>
                      <a:pt x="1986796" y="1480345"/>
                      <a:pt x="1986796" y="1501394"/>
                      <a:pt x="1996660" y="1518478"/>
                    </a:cubicBezTo>
                    <a:cubicBezTo>
                      <a:pt x="2006523" y="1535563"/>
                      <a:pt x="2024752" y="1546087"/>
                      <a:pt x="2044480" y="1546087"/>
                    </a:cubicBezTo>
                    <a:lnTo>
                      <a:pt x="2486219" y="1546087"/>
                    </a:lnTo>
                    <a:cubicBezTo>
                      <a:pt x="2505946" y="1546087"/>
                      <a:pt x="2524175" y="1535563"/>
                      <a:pt x="2534038" y="1518478"/>
                    </a:cubicBezTo>
                    <a:cubicBezTo>
                      <a:pt x="2543902" y="1501394"/>
                      <a:pt x="2543902" y="1480345"/>
                      <a:pt x="2534038" y="1463261"/>
                    </a:cubicBezTo>
                    <a:cubicBezTo>
                      <a:pt x="2524175" y="1446177"/>
                      <a:pt x="2505946" y="1435652"/>
                      <a:pt x="2486219" y="1435652"/>
                    </a:cubicBezTo>
                    <a:lnTo>
                      <a:pt x="2044480" y="1435652"/>
                    </a:lnTo>
                    <a:moveTo>
                      <a:pt x="2046302" y="1601304"/>
                    </a:moveTo>
                    <a:cubicBezTo>
                      <a:pt x="2045878" y="1601315"/>
                      <a:pt x="2045484" y="1601529"/>
                      <a:pt x="2045244" y="1601878"/>
                    </a:cubicBezTo>
                    <a:cubicBezTo>
                      <a:pt x="2045004" y="1602228"/>
                      <a:pt x="2044945" y="1602671"/>
                      <a:pt x="2045087" y="1603071"/>
                    </a:cubicBezTo>
                    <a:lnTo>
                      <a:pt x="2047295" y="1609808"/>
                    </a:lnTo>
                    <a:cubicBezTo>
                      <a:pt x="2078547" y="1703700"/>
                      <a:pt x="2166392" y="1767045"/>
                      <a:pt x="2265349" y="1767045"/>
                    </a:cubicBezTo>
                    <a:cubicBezTo>
                      <a:pt x="2364306" y="1767045"/>
                      <a:pt x="2452151" y="1703700"/>
                      <a:pt x="2483403" y="1609808"/>
                    </a:cubicBezTo>
                    <a:lnTo>
                      <a:pt x="2485611" y="1603071"/>
                    </a:lnTo>
                    <a:cubicBezTo>
                      <a:pt x="2485756" y="1602662"/>
                      <a:pt x="2485691" y="1602208"/>
                      <a:pt x="2485438" y="1601856"/>
                    </a:cubicBezTo>
                    <a:cubicBezTo>
                      <a:pt x="2485185" y="1601504"/>
                      <a:pt x="2484775" y="1601298"/>
                      <a:pt x="2484341" y="1601304"/>
                    </a:cubicBezTo>
                    <a:lnTo>
                      <a:pt x="2046357" y="1601304"/>
                    </a:lnTo>
                    <a:lnTo>
                      <a:pt x="2046302" y="1601304"/>
                    </a:lnTo>
                    <a:moveTo>
                      <a:pt x="3223260" y="683591"/>
                    </a:moveTo>
                    <a:cubicBezTo>
                      <a:pt x="3175000" y="321697"/>
                      <a:pt x="3456609" y="0"/>
                      <a:pt x="3821817" y="0"/>
                    </a:cubicBezTo>
                    <a:lnTo>
                      <a:pt x="3878084" y="0"/>
                    </a:lnTo>
                    <a:cubicBezTo>
                      <a:pt x="4243236" y="0"/>
                      <a:pt x="4524845" y="321641"/>
                      <a:pt x="4476640" y="683591"/>
                    </a:cubicBezTo>
                    <a:cubicBezTo>
                      <a:pt x="4463895" y="779116"/>
                      <a:pt x="4432748" y="871262"/>
                      <a:pt x="4384924" y="954930"/>
                    </a:cubicBezTo>
                    <a:lnTo>
                      <a:pt x="4269796" y="1156418"/>
                    </a:lnTo>
                    <a:cubicBezTo>
                      <a:pt x="4249174" y="1192501"/>
                      <a:pt x="4210804" y="1214772"/>
                      <a:pt x="4169245" y="1214783"/>
                    </a:cubicBezTo>
                    <a:lnTo>
                      <a:pt x="3530655" y="1214783"/>
                    </a:lnTo>
                    <a:cubicBezTo>
                      <a:pt x="3489076" y="1214792"/>
                      <a:pt x="3450681" y="1192518"/>
                      <a:pt x="3430050" y="1156418"/>
                    </a:cubicBezTo>
                    <a:lnTo>
                      <a:pt x="3314921" y="954930"/>
                    </a:lnTo>
                    <a:cubicBezTo>
                      <a:pt x="3267123" y="871275"/>
                      <a:pt x="3235995" y="779148"/>
                      <a:pt x="3223260" y="683647"/>
                    </a:cubicBezTo>
                    <a:lnTo>
                      <a:pt x="3223260" y="683591"/>
                    </a:lnTo>
                    <a:moveTo>
                      <a:pt x="3893876" y="334783"/>
                    </a:moveTo>
                    <a:cubicBezTo>
                      <a:pt x="3887476" y="331224"/>
                      <a:pt x="3879924" y="330353"/>
                      <a:pt x="3872883" y="332362"/>
                    </a:cubicBezTo>
                    <a:cubicBezTo>
                      <a:pt x="3865841" y="334371"/>
                      <a:pt x="3859886" y="339095"/>
                      <a:pt x="3856328" y="345495"/>
                    </a:cubicBezTo>
                    <a:lnTo>
                      <a:pt x="3763839" y="511976"/>
                    </a:lnTo>
                    <a:cubicBezTo>
                      <a:pt x="3749596" y="537634"/>
                      <a:pt x="3749994" y="568914"/>
                      <a:pt x="3764885" y="594202"/>
                    </a:cubicBezTo>
                    <a:cubicBezTo>
                      <a:pt x="3779776" y="619490"/>
                      <a:pt x="3806937" y="635010"/>
                      <a:pt x="3836284" y="635000"/>
                    </a:cubicBezTo>
                    <a:lnTo>
                      <a:pt x="3870298" y="635000"/>
                    </a:lnTo>
                    <a:cubicBezTo>
                      <a:pt x="3880042" y="635012"/>
                      <a:pt x="3889058" y="640160"/>
                      <a:pt x="3894022" y="648546"/>
                    </a:cubicBezTo>
                    <a:cubicBezTo>
                      <a:pt x="3898985" y="656932"/>
                      <a:pt x="3899160" y="667312"/>
                      <a:pt x="3894483" y="675861"/>
                    </a:cubicBezTo>
                    <a:lnTo>
                      <a:pt x="3773391" y="897835"/>
                    </a:lnTo>
                    <a:cubicBezTo>
                      <a:pt x="3766072" y="911222"/>
                      <a:pt x="3770992" y="928008"/>
                      <a:pt x="3784380" y="935327"/>
                    </a:cubicBezTo>
                    <a:cubicBezTo>
                      <a:pt x="3797767" y="942646"/>
                      <a:pt x="3814553" y="937727"/>
                      <a:pt x="3821872" y="924339"/>
                    </a:cubicBezTo>
                    <a:lnTo>
                      <a:pt x="3942964" y="702255"/>
                    </a:lnTo>
                    <a:cubicBezTo>
                      <a:pt x="3956950" y="676600"/>
                      <a:pt x="3956384" y="645474"/>
                      <a:pt x="3941474" y="620345"/>
                    </a:cubicBezTo>
                    <a:cubicBezTo>
                      <a:pt x="3926565" y="595216"/>
                      <a:pt x="3899517" y="579802"/>
                      <a:pt x="3870298" y="579783"/>
                    </a:cubicBezTo>
                    <a:lnTo>
                      <a:pt x="3836229" y="579783"/>
                    </a:lnTo>
                    <a:cubicBezTo>
                      <a:pt x="3826444" y="579783"/>
                      <a:pt x="3817390" y="574605"/>
                      <a:pt x="3812430" y="566171"/>
                    </a:cubicBezTo>
                    <a:cubicBezTo>
                      <a:pt x="3807469" y="557737"/>
                      <a:pt x="3807343" y="547307"/>
                      <a:pt x="3812098" y="538756"/>
                    </a:cubicBezTo>
                    <a:lnTo>
                      <a:pt x="3904588" y="372331"/>
                    </a:lnTo>
                    <a:cubicBezTo>
                      <a:pt x="3908147" y="365931"/>
                      <a:pt x="3909017" y="358380"/>
                      <a:pt x="3907008" y="351338"/>
                    </a:cubicBezTo>
                    <a:cubicBezTo>
                      <a:pt x="3904999" y="344297"/>
                      <a:pt x="3900276" y="338341"/>
                      <a:pt x="3893876" y="334783"/>
                    </a:cubicBezTo>
                    <a:moveTo>
                      <a:pt x="3521545" y="1325217"/>
                    </a:moveTo>
                    <a:cubicBezTo>
                      <a:pt x="3521545" y="1294722"/>
                      <a:pt x="3546266" y="1270000"/>
                      <a:pt x="3576762" y="1270000"/>
                    </a:cubicBezTo>
                    <a:lnTo>
                      <a:pt x="4128936" y="1270000"/>
                    </a:lnTo>
                    <a:cubicBezTo>
                      <a:pt x="4148663" y="1270000"/>
                      <a:pt x="4166892" y="1280524"/>
                      <a:pt x="4176756" y="1297609"/>
                    </a:cubicBezTo>
                    <a:cubicBezTo>
                      <a:pt x="4186619" y="1314693"/>
                      <a:pt x="4186619" y="1335742"/>
                      <a:pt x="4176756" y="1352826"/>
                    </a:cubicBezTo>
                    <a:cubicBezTo>
                      <a:pt x="4166892" y="1369910"/>
                      <a:pt x="4148663" y="1380435"/>
                      <a:pt x="4128936" y="1380435"/>
                    </a:cubicBezTo>
                    <a:lnTo>
                      <a:pt x="3576762" y="1380435"/>
                    </a:lnTo>
                    <a:cubicBezTo>
                      <a:pt x="3546266" y="1380435"/>
                      <a:pt x="3521545" y="1355713"/>
                      <a:pt x="3521545" y="1325217"/>
                    </a:cubicBezTo>
                    <a:moveTo>
                      <a:pt x="3631980" y="1435652"/>
                    </a:moveTo>
                    <a:cubicBezTo>
                      <a:pt x="3612252" y="1435652"/>
                      <a:pt x="3594023" y="1446177"/>
                      <a:pt x="3584160" y="1463261"/>
                    </a:cubicBezTo>
                    <a:cubicBezTo>
                      <a:pt x="3574296" y="1480345"/>
                      <a:pt x="3574296" y="1501394"/>
                      <a:pt x="3584160" y="1518478"/>
                    </a:cubicBezTo>
                    <a:cubicBezTo>
                      <a:pt x="3594023" y="1535563"/>
                      <a:pt x="3612252" y="1546087"/>
                      <a:pt x="3631980" y="1546087"/>
                    </a:cubicBezTo>
                    <a:lnTo>
                      <a:pt x="4073718" y="1546087"/>
                    </a:lnTo>
                    <a:cubicBezTo>
                      <a:pt x="4093446" y="1546087"/>
                      <a:pt x="4111675" y="1535563"/>
                      <a:pt x="4121538" y="1518478"/>
                    </a:cubicBezTo>
                    <a:cubicBezTo>
                      <a:pt x="4131402" y="1501394"/>
                      <a:pt x="4131402" y="1480345"/>
                      <a:pt x="4121538" y="1463261"/>
                    </a:cubicBezTo>
                    <a:cubicBezTo>
                      <a:pt x="4111675" y="1446177"/>
                      <a:pt x="4093446" y="1435652"/>
                      <a:pt x="4073718" y="1435652"/>
                    </a:cubicBezTo>
                    <a:lnTo>
                      <a:pt x="3631980" y="1435652"/>
                    </a:lnTo>
                    <a:moveTo>
                      <a:pt x="3633802" y="1601304"/>
                    </a:moveTo>
                    <a:cubicBezTo>
                      <a:pt x="3633378" y="1601315"/>
                      <a:pt x="3632985" y="1601529"/>
                      <a:pt x="3632744" y="1601878"/>
                    </a:cubicBezTo>
                    <a:cubicBezTo>
                      <a:pt x="3632504" y="1602228"/>
                      <a:pt x="3632445" y="1602671"/>
                      <a:pt x="3632587" y="1603071"/>
                    </a:cubicBezTo>
                    <a:lnTo>
                      <a:pt x="3634796" y="1609808"/>
                    </a:lnTo>
                    <a:cubicBezTo>
                      <a:pt x="3666047" y="1703700"/>
                      <a:pt x="3753892" y="1767045"/>
                      <a:pt x="3852849" y="1767045"/>
                    </a:cubicBezTo>
                    <a:cubicBezTo>
                      <a:pt x="3951806" y="1767045"/>
                      <a:pt x="4039651" y="1703700"/>
                      <a:pt x="4070902" y="1609808"/>
                    </a:cubicBezTo>
                    <a:lnTo>
                      <a:pt x="4073111" y="1603071"/>
                    </a:lnTo>
                    <a:cubicBezTo>
                      <a:pt x="4073256" y="1602662"/>
                      <a:pt x="4073191" y="1602208"/>
                      <a:pt x="4072938" y="1601856"/>
                    </a:cubicBezTo>
                    <a:cubicBezTo>
                      <a:pt x="4072685" y="1601504"/>
                      <a:pt x="4072275" y="1601298"/>
                      <a:pt x="4071841" y="1601304"/>
                    </a:cubicBezTo>
                    <a:lnTo>
                      <a:pt x="3633857" y="1601304"/>
                    </a:lnTo>
                    <a:lnTo>
                      <a:pt x="3633802" y="1601304"/>
                    </a:lnTo>
                  </a:path>
                </a:pathLst>
              </a:custGeom>
              <a:solidFill>
                <a:srgbClr val="494F56"/>
              </a:solidFill>
            </p:spPr>
          </p:sp>
          <p:sp>
            <p:nvSpPr>
              <p:cNvPr id="34" name="Freeform 34"/>
              <p:cNvSpPr/>
              <p:nvPr/>
            </p:nvSpPr>
            <p:spPr>
              <a:xfrm>
                <a:off x="4719651" y="0"/>
                <a:ext cx="7699844" cy="1767045"/>
              </a:xfrm>
              <a:custGeom>
                <a:avLst/>
                <a:gdLst/>
                <a:ahLst/>
                <a:cxnLst/>
                <a:rect l="l" t="t" r="r" b="b"/>
                <a:pathLst>
                  <a:path w="7699844" h="1767045">
                    <a:moveTo>
                      <a:pt x="48260" y="683591"/>
                    </a:moveTo>
                    <a:cubicBezTo>
                      <a:pt x="0" y="321697"/>
                      <a:pt x="281609" y="0"/>
                      <a:pt x="646817" y="0"/>
                    </a:cubicBezTo>
                    <a:lnTo>
                      <a:pt x="703084" y="0"/>
                    </a:lnTo>
                    <a:cubicBezTo>
                      <a:pt x="1068236" y="0"/>
                      <a:pt x="1349845" y="321641"/>
                      <a:pt x="1301640" y="683591"/>
                    </a:cubicBezTo>
                    <a:cubicBezTo>
                      <a:pt x="1288895" y="779116"/>
                      <a:pt x="1257748" y="871262"/>
                      <a:pt x="1209924" y="954930"/>
                    </a:cubicBezTo>
                    <a:lnTo>
                      <a:pt x="1094796" y="1156418"/>
                    </a:lnTo>
                    <a:cubicBezTo>
                      <a:pt x="1074174" y="1192501"/>
                      <a:pt x="1035804" y="1214772"/>
                      <a:pt x="994245" y="1214783"/>
                    </a:cubicBezTo>
                    <a:lnTo>
                      <a:pt x="355655" y="1214783"/>
                    </a:lnTo>
                    <a:cubicBezTo>
                      <a:pt x="314076" y="1214792"/>
                      <a:pt x="275681" y="1192518"/>
                      <a:pt x="255050" y="1156418"/>
                    </a:cubicBezTo>
                    <a:lnTo>
                      <a:pt x="139921" y="954930"/>
                    </a:lnTo>
                    <a:cubicBezTo>
                      <a:pt x="92123" y="871275"/>
                      <a:pt x="60995" y="779148"/>
                      <a:pt x="48260" y="683647"/>
                    </a:cubicBezTo>
                    <a:lnTo>
                      <a:pt x="48260" y="683591"/>
                    </a:lnTo>
                    <a:moveTo>
                      <a:pt x="718876" y="334783"/>
                    </a:moveTo>
                    <a:cubicBezTo>
                      <a:pt x="712476" y="331224"/>
                      <a:pt x="704924" y="330353"/>
                      <a:pt x="697883" y="332362"/>
                    </a:cubicBezTo>
                    <a:cubicBezTo>
                      <a:pt x="690841" y="334371"/>
                      <a:pt x="684886" y="339095"/>
                      <a:pt x="681328" y="345495"/>
                    </a:cubicBezTo>
                    <a:lnTo>
                      <a:pt x="588839" y="511976"/>
                    </a:lnTo>
                    <a:cubicBezTo>
                      <a:pt x="574596" y="537634"/>
                      <a:pt x="574994" y="568914"/>
                      <a:pt x="589885" y="594202"/>
                    </a:cubicBezTo>
                    <a:cubicBezTo>
                      <a:pt x="604776" y="619490"/>
                      <a:pt x="631937" y="635010"/>
                      <a:pt x="661284" y="635000"/>
                    </a:cubicBezTo>
                    <a:lnTo>
                      <a:pt x="695298" y="635000"/>
                    </a:lnTo>
                    <a:cubicBezTo>
                      <a:pt x="705042" y="635012"/>
                      <a:pt x="714058" y="640160"/>
                      <a:pt x="719022" y="648546"/>
                    </a:cubicBezTo>
                    <a:cubicBezTo>
                      <a:pt x="723985" y="656932"/>
                      <a:pt x="724160" y="667312"/>
                      <a:pt x="719483" y="675861"/>
                    </a:cubicBezTo>
                    <a:lnTo>
                      <a:pt x="598391" y="897835"/>
                    </a:lnTo>
                    <a:cubicBezTo>
                      <a:pt x="591072" y="911222"/>
                      <a:pt x="595992" y="928008"/>
                      <a:pt x="609380" y="935327"/>
                    </a:cubicBezTo>
                    <a:cubicBezTo>
                      <a:pt x="622767" y="942646"/>
                      <a:pt x="639553" y="937727"/>
                      <a:pt x="646872" y="924339"/>
                    </a:cubicBezTo>
                    <a:lnTo>
                      <a:pt x="767964" y="702255"/>
                    </a:lnTo>
                    <a:cubicBezTo>
                      <a:pt x="781950" y="676600"/>
                      <a:pt x="781384" y="645474"/>
                      <a:pt x="766474" y="620345"/>
                    </a:cubicBezTo>
                    <a:cubicBezTo>
                      <a:pt x="751565" y="595216"/>
                      <a:pt x="724517" y="579802"/>
                      <a:pt x="695298" y="579783"/>
                    </a:cubicBezTo>
                    <a:lnTo>
                      <a:pt x="661229" y="579783"/>
                    </a:lnTo>
                    <a:cubicBezTo>
                      <a:pt x="651444" y="579783"/>
                      <a:pt x="642390" y="574605"/>
                      <a:pt x="637430" y="566171"/>
                    </a:cubicBezTo>
                    <a:cubicBezTo>
                      <a:pt x="632469" y="557737"/>
                      <a:pt x="632343" y="547307"/>
                      <a:pt x="637098" y="538756"/>
                    </a:cubicBezTo>
                    <a:lnTo>
                      <a:pt x="729588" y="372331"/>
                    </a:lnTo>
                    <a:cubicBezTo>
                      <a:pt x="733147" y="365931"/>
                      <a:pt x="734017" y="358380"/>
                      <a:pt x="732008" y="351338"/>
                    </a:cubicBezTo>
                    <a:cubicBezTo>
                      <a:pt x="729999" y="344297"/>
                      <a:pt x="725276" y="338341"/>
                      <a:pt x="718876" y="334783"/>
                    </a:cubicBezTo>
                    <a:moveTo>
                      <a:pt x="346545" y="1325217"/>
                    </a:moveTo>
                    <a:cubicBezTo>
                      <a:pt x="346545" y="1294722"/>
                      <a:pt x="371266" y="1270000"/>
                      <a:pt x="401762" y="1270000"/>
                    </a:cubicBezTo>
                    <a:lnTo>
                      <a:pt x="953936" y="1270000"/>
                    </a:lnTo>
                    <a:cubicBezTo>
                      <a:pt x="973663" y="1270000"/>
                      <a:pt x="991892" y="1280524"/>
                      <a:pt x="1001756" y="1297609"/>
                    </a:cubicBezTo>
                    <a:cubicBezTo>
                      <a:pt x="1011619" y="1314693"/>
                      <a:pt x="1011619" y="1335742"/>
                      <a:pt x="1001756" y="1352826"/>
                    </a:cubicBezTo>
                    <a:cubicBezTo>
                      <a:pt x="991892" y="1369910"/>
                      <a:pt x="973663" y="1380435"/>
                      <a:pt x="953936" y="1380435"/>
                    </a:cubicBezTo>
                    <a:lnTo>
                      <a:pt x="401762" y="1380435"/>
                    </a:lnTo>
                    <a:cubicBezTo>
                      <a:pt x="371266" y="1380435"/>
                      <a:pt x="346545" y="1355713"/>
                      <a:pt x="346545" y="1325217"/>
                    </a:cubicBezTo>
                    <a:moveTo>
                      <a:pt x="456980" y="1435652"/>
                    </a:moveTo>
                    <a:cubicBezTo>
                      <a:pt x="437252" y="1435652"/>
                      <a:pt x="419023" y="1446177"/>
                      <a:pt x="409160" y="1463261"/>
                    </a:cubicBezTo>
                    <a:cubicBezTo>
                      <a:pt x="399296" y="1480345"/>
                      <a:pt x="399296" y="1501394"/>
                      <a:pt x="409160" y="1518478"/>
                    </a:cubicBezTo>
                    <a:cubicBezTo>
                      <a:pt x="419023" y="1535563"/>
                      <a:pt x="437252" y="1546087"/>
                      <a:pt x="456980" y="1546087"/>
                    </a:cubicBezTo>
                    <a:lnTo>
                      <a:pt x="898718" y="1546087"/>
                    </a:lnTo>
                    <a:cubicBezTo>
                      <a:pt x="918446" y="1546087"/>
                      <a:pt x="936675" y="1535563"/>
                      <a:pt x="946538" y="1518478"/>
                    </a:cubicBezTo>
                    <a:cubicBezTo>
                      <a:pt x="956402" y="1501394"/>
                      <a:pt x="956402" y="1480345"/>
                      <a:pt x="946538" y="1463261"/>
                    </a:cubicBezTo>
                    <a:cubicBezTo>
                      <a:pt x="936675" y="1446177"/>
                      <a:pt x="918446" y="1435652"/>
                      <a:pt x="898718" y="1435652"/>
                    </a:cubicBezTo>
                    <a:lnTo>
                      <a:pt x="456980" y="1435652"/>
                    </a:lnTo>
                    <a:moveTo>
                      <a:pt x="458802" y="1601304"/>
                    </a:moveTo>
                    <a:cubicBezTo>
                      <a:pt x="458378" y="1601315"/>
                      <a:pt x="457985" y="1601529"/>
                      <a:pt x="457744" y="1601878"/>
                    </a:cubicBezTo>
                    <a:cubicBezTo>
                      <a:pt x="457504" y="1602228"/>
                      <a:pt x="457445" y="1602671"/>
                      <a:pt x="457587" y="1603071"/>
                    </a:cubicBezTo>
                    <a:lnTo>
                      <a:pt x="459796" y="1609808"/>
                    </a:lnTo>
                    <a:cubicBezTo>
                      <a:pt x="491047" y="1703700"/>
                      <a:pt x="578892" y="1767045"/>
                      <a:pt x="677849" y="1767045"/>
                    </a:cubicBezTo>
                    <a:cubicBezTo>
                      <a:pt x="776806" y="1767045"/>
                      <a:pt x="864651" y="1703700"/>
                      <a:pt x="895902" y="1609808"/>
                    </a:cubicBezTo>
                    <a:lnTo>
                      <a:pt x="898111" y="1603071"/>
                    </a:lnTo>
                    <a:cubicBezTo>
                      <a:pt x="898256" y="1602662"/>
                      <a:pt x="898191" y="1602208"/>
                      <a:pt x="897938" y="1601856"/>
                    </a:cubicBezTo>
                    <a:cubicBezTo>
                      <a:pt x="897685" y="1601504"/>
                      <a:pt x="897275" y="1601298"/>
                      <a:pt x="896841" y="1601304"/>
                    </a:cubicBezTo>
                    <a:lnTo>
                      <a:pt x="458857" y="1601304"/>
                    </a:lnTo>
                    <a:lnTo>
                      <a:pt x="458802" y="1601304"/>
                    </a:lnTo>
                    <a:moveTo>
                      <a:pt x="1635760" y="683591"/>
                    </a:moveTo>
                    <a:cubicBezTo>
                      <a:pt x="1587500" y="321697"/>
                      <a:pt x="1869109" y="0"/>
                      <a:pt x="2234317" y="0"/>
                    </a:cubicBezTo>
                    <a:lnTo>
                      <a:pt x="2290583" y="0"/>
                    </a:lnTo>
                    <a:cubicBezTo>
                      <a:pt x="2655736" y="0"/>
                      <a:pt x="2937344" y="321641"/>
                      <a:pt x="2889140" y="683591"/>
                    </a:cubicBezTo>
                    <a:cubicBezTo>
                      <a:pt x="2876395" y="779116"/>
                      <a:pt x="2845248" y="871262"/>
                      <a:pt x="2797423" y="954930"/>
                    </a:cubicBezTo>
                    <a:lnTo>
                      <a:pt x="2682296" y="1156418"/>
                    </a:lnTo>
                    <a:cubicBezTo>
                      <a:pt x="2661674" y="1192501"/>
                      <a:pt x="2623305" y="1214772"/>
                      <a:pt x="2581744" y="1214783"/>
                    </a:cubicBezTo>
                    <a:lnTo>
                      <a:pt x="1943155" y="1214783"/>
                    </a:lnTo>
                    <a:cubicBezTo>
                      <a:pt x="1901576" y="1214792"/>
                      <a:pt x="1863181" y="1192518"/>
                      <a:pt x="1842549" y="1156418"/>
                    </a:cubicBezTo>
                    <a:lnTo>
                      <a:pt x="1727421" y="954930"/>
                    </a:lnTo>
                    <a:cubicBezTo>
                      <a:pt x="1679623" y="871275"/>
                      <a:pt x="1648495" y="779148"/>
                      <a:pt x="1635760" y="683647"/>
                    </a:cubicBezTo>
                    <a:lnTo>
                      <a:pt x="1635760" y="683591"/>
                    </a:lnTo>
                    <a:moveTo>
                      <a:pt x="2306375" y="334783"/>
                    </a:moveTo>
                    <a:cubicBezTo>
                      <a:pt x="2299976" y="331224"/>
                      <a:pt x="2292425" y="330353"/>
                      <a:pt x="2285383" y="332362"/>
                    </a:cubicBezTo>
                    <a:cubicBezTo>
                      <a:pt x="2278341" y="334371"/>
                      <a:pt x="2272386" y="339095"/>
                      <a:pt x="2268828" y="345495"/>
                    </a:cubicBezTo>
                    <a:lnTo>
                      <a:pt x="2176339" y="511976"/>
                    </a:lnTo>
                    <a:cubicBezTo>
                      <a:pt x="2162096" y="537634"/>
                      <a:pt x="2162494" y="568914"/>
                      <a:pt x="2177385" y="594202"/>
                    </a:cubicBezTo>
                    <a:cubicBezTo>
                      <a:pt x="2192276" y="619490"/>
                      <a:pt x="2219437" y="635010"/>
                      <a:pt x="2248784" y="635000"/>
                    </a:cubicBezTo>
                    <a:lnTo>
                      <a:pt x="2282798" y="635000"/>
                    </a:lnTo>
                    <a:cubicBezTo>
                      <a:pt x="2292542" y="635012"/>
                      <a:pt x="2301558" y="640160"/>
                      <a:pt x="2306522" y="648546"/>
                    </a:cubicBezTo>
                    <a:cubicBezTo>
                      <a:pt x="2311485" y="656932"/>
                      <a:pt x="2311660" y="667312"/>
                      <a:pt x="2306983" y="675861"/>
                    </a:cubicBezTo>
                    <a:lnTo>
                      <a:pt x="2185891" y="897835"/>
                    </a:lnTo>
                    <a:cubicBezTo>
                      <a:pt x="2178572" y="911222"/>
                      <a:pt x="2183492" y="928008"/>
                      <a:pt x="2196880" y="935327"/>
                    </a:cubicBezTo>
                    <a:cubicBezTo>
                      <a:pt x="2210267" y="942646"/>
                      <a:pt x="2227053" y="937727"/>
                      <a:pt x="2234372" y="924339"/>
                    </a:cubicBezTo>
                    <a:lnTo>
                      <a:pt x="2355464" y="702255"/>
                    </a:lnTo>
                    <a:cubicBezTo>
                      <a:pt x="2369450" y="676600"/>
                      <a:pt x="2368885" y="645474"/>
                      <a:pt x="2353975" y="620345"/>
                    </a:cubicBezTo>
                    <a:cubicBezTo>
                      <a:pt x="2339065" y="595216"/>
                      <a:pt x="2312017" y="579802"/>
                      <a:pt x="2282798" y="579783"/>
                    </a:cubicBezTo>
                    <a:lnTo>
                      <a:pt x="2248728" y="579783"/>
                    </a:lnTo>
                    <a:cubicBezTo>
                      <a:pt x="2238944" y="579783"/>
                      <a:pt x="2229890" y="574605"/>
                      <a:pt x="2224930" y="566171"/>
                    </a:cubicBezTo>
                    <a:cubicBezTo>
                      <a:pt x="2219970" y="557737"/>
                      <a:pt x="2219843" y="547307"/>
                      <a:pt x="2224599" y="538756"/>
                    </a:cubicBezTo>
                    <a:lnTo>
                      <a:pt x="2317088" y="372331"/>
                    </a:lnTo>
                    <a:cubicBezTo>
                      <a:pt x="2320646" y="365931"/>
                      <a:pt x="2321518" y="358380"/>
                      <a:pt x="2319508" y="351338"/>
                    </a:cubicBezTo>
                    <a:cubicBezTo>
                      <a:pt x="2317499" y="344297"/>
                      <a:pt x="2312776" y="338341"/>
                      <a:pt x="2306375" y="334783"/>
                    </a:cubicBezTo>
                    <a:moveTo>
                      <a:pt x="1934044" y="1325217"/>
                    </a:moveTo>
                    <a:cubicBezTo>
                      <a:pt x="1934044" y="1294722"/>
                      <a:pt x="1958766" y="1270000"/>
                      <a:pt x="1989262" y="1270000"/>
                    </a:cubicBezTo>
                    <a:lnTo>
                      <a:pt x="2541436" y="1270000"/>
                    </a:lnTo>
                    <a:cubicBezTo>
                      <a:pt x="2561164" y="1270000"/>
                      <a:pt x="2579392" y="1280524"/>
                      <a:pt x="2589256" y="1297609"/>
                    </a:cubicBezTo>
                    <a:cubicBezTo>
                      <a:pt x="2599119" y="1314693"/>
                      <a:pt x="2599119" y="1335742"/>
                      <a:pt x="2589256" y="1352826"/>
                    </a:cubicBezTo>
                    <a:cubicBezTo>
                      <a:pt x="2579392" y="1369910"/>
                      <a:pt x="2561164" y="1380435"/>
                      <a:pt x="2541436" y="1380435"/>
                    </a:cubicBezTo>
                    <a:lnTo>
                      <a:pt x="1989262" y="1380435"/>
                    </a:lnTo>
                    <a:cubicBezTo>
                      <a:pt x="1958766" y="1380435"/>
                      <a:pt x="1934044" y="1355713"/>
                      <a:pt x="1934044" y="1325217"/>
                    </a:cubicBezTo>
                    <a:moveTo>
                      <a:pt x="2044480" y="1435652"/>
                    </a:moveTo>
                    <a:cubicBezTo>
                      <a:pt x="2024752" y="1435652"/>
                      <a:pt x="2006524" y="1446177"/>
                      <a:pt x="1996660" y="1463261"/>
                    </a:cubicBezTo>
                    <a:cubicBezTo>
                      <a:pt x="1986796" y="1480345"/>
                      <a:pt x="1986796" y="1501394"/>
                      <a:pt x="1996660" y="1518478"/>
                    </a:cubicBezTo>
                    <a:cubicBezTo>
                      <a:pt x="2006524" y="1535563"/>
                      <a:pt x="2024752" y="1546087"/>
                      <a:pt x="2044480" y="1546087"/>
                    </a:cubicBezTo>
                    <a:lnTo>
                      <a:pt x="2486218" y="1546087"/>
                    </a:lnTo>
                    <a:cubicBezTo>
                      <a:pt x="2505946" y="1546087"/>
                      <a:pt x="2524174" y="1535563"/>
                      <a:pt x="2534038" y="1518478"/>
                    </a:cubicBezTo>
                    <a:cubicBezTo>
                      <a:pt x="2543902" y="1501394"/>
                      <a:pt x="2543902" y="1480345"/>
                      <a:pt x="2534038" y="1463261"/>
                    </a:cubicBezTo>
                    <a:cubicBezTo>
                      <a:pt x="2524174" y="1446177"/>
                      <a:pt x="2505946" y="1435652"/>
                      <a:pt x="2486218" y="1435652"/>
                    </a:cubicBezTo>
                    <a:lnTo>
                      <a:pt x="2044480" y="1435652"/>
                    </a:lnTo>
                    <a:moveTo>
                      <a:pt x="2046302" y="1601304"/>
                    </a:moveTo>
                    <a:cubicBezTo>
                      <a:pt x="2045878" y="1601315"/>
                      <a:pt x="2045484" y="1601529"/>
                      <a:pt x="2045244" y="1601878"/>
                    </a:cubicBezTo>
                    <a:cubicBezTo>
                      <a:pt x="2045004" y="1602228"/>
                      <a:pt x="2044945" y="1602671"/>
                      <a:pt x="2045086" y="1603071"/>
                    </a:cubicBezTo>
                    <a:lnTo>
                      <a:pt x="2047296" y="1609808"/>
                    </a:lnTo>
                    <a:cubicBezTo>
                      <a:pt x="2078547" y="1703700"/>
                      <a:pt x="2166392" y="1767045"/>
                      <a:pt x="2265349" y="1767045"/>
                    </a:cubicBezTo>
                    <a:cubicBezTo>
                      <a:pt x="2364306" y="1767045"/>
                      <a:pt x="2452151" y="1703700"/>
                      <a:pt x="2483402" y="1609808"/>
                    </a:cubicBezTo>
                    <a:lnTo>
                      <a:pt x="2485612" y="1603071"/>
                    </a:lnTo>
                    <a:cubicBezTo>
                      <a:pt x="2485756" y="1602662"/>
                      <a:pt x="2485691" y="1602208"/>
                      <a:pt x="2485438" y="1601856"/>
                    </a:cubicBezTo>
                    <a:cubicBezTo>
                      <a:pt x="2485184" y="1601504"/>
                      <a:pt x="2484775" y="1601298"/>
                      <a:pt x="2484341" y="1601304"/>
                    </a:cubicBezTo>
                    <a:lnTo>
                      <a:pt x="2046357" y="1601304"/>
                    </a:lnTo>
                    <a:lnTo>
                      <a:pt x="2046302" y="1601304"/>
                    </a:lnTo>
                    <a:moveTo>
                      <a:pt x="3223260" y="683591"/>
                    </a:moveTo>
                    <a:cubicBezTo>
                      <a:pt x="3175000" y="321697"/>
                      <a:pt x="3456609" y="0"/>
                      <a:pt x="3821817" y="0"/>
                    </a:cubicBezTo>
                    <a:lnTo>
                      <a:pt x="3878083" y="0"/>
                    </a:lnTo>
                    <a:cubicBezTo>
                      <a:pt x="4243236" y="0"/>
                      <a:pt x="4524844" y="321641"/>
                      <a:pt x="4476640" y="683591"/>
                    </a:cubicBezTo>
                    <a:cubicBezTo>
                      <a:pt x="4463895" y="779116"/>
                      <a:pt x="4432748" y="871262"/>
                      <a:pt x="4384923" y="954930"/>
                    </a:cubicBezTo>
                    <a:lnTo>
                      <a:pt x="4269796" y="1156418"/>
                    </a:lnTo>
                    <a:cubicBezTo>
                      <a:pt x="4249174" y="1192501"/>
                      <a:pt x="4210805" y="1214772"/>
                      <a:pt x="4169244" y="1214783"/>
                    </a:cubicBezTo>
                    <a:lnTo>
                      <a:pt x="3530655" y="1214783"/>
                    </a:lnTo>
                    <a:cubicBezTo>
                      <a:pt x="3489076" y="1214792"/>
                      <a:pt x="3450681" y="1192518"/>
                      <a:pt x="3430049" y="1156418"/>
                    </a:cubicBezTo>
                    <a:lnTo>
                      <a:pt x="3314921" y="954930"/>
                    </a:lnTo>
                    <a:cubicBezTo>
                      <a:pt x="3267123" y="871275"/>
                      <a:pt x="3235995" y="779148"/>
                      <a:pt x="3223260" y="683647"/>
                    </a:cubicBezTo>
                    <a:lnTo>
                      <a:pt x="3223260" y="683591"/>
                    </a:lnTo>
                    <a:moveTo>
                      <a:pt x="3893875" y="334783"/>
                    </a:moveTo>
                    <a:cubicBezTo>
                      <a:pt x="3887476" y="331224"/>
                      <a:pt x="3879925" y="330353"/>
                      <a:pt x="3872883" y="332362"/>
                    </a:cubicBezTo>
                    <a:cubicBezTo>
                      <a:pt x="3865841" y="334371"/>
                      <a:pt x="3859886" y="339095"/>
                      <a:pt x="3856328" y="345495"/>
                    </a:cubicBezTo>
                    <a:lnTo>
                      <a:pt x="3763839" y="511976"/>
                    </a:lnTo>
                    <a:cubicBezTo>
                      <a:pt x="3749596" y="537634"/>
                      <a:pt x="3749994" y="568914"/>
                      <a:pt x="3764885" y="594202"/>
                    </a:cubicBezTo>
                    <a:cubicBezTo>
                      <a:pt x="3779776" y="619490"/>
                      <a:pt x="3806937" y="635010"/>
                      <a:pt x="3836284" y="635000"/>
                    </a:cubicBezTo>
                    <a:lnTo>
                      <a:pt x="3870298" y="635000"/>
                    </a:lnTo>
                    <a:cubicBezTo>
                      <a:pt x="3880042" y="635012"/>
                      <a:pt x="3889058" y="640160"/>
                      <a:pt x="3894022" y="648546"/>
                    </a:cubicBezTo>
                    <a:cubicBezTo>
                      <a:pt x="3898985" y="656932"/>
                      <a:pt x="3899160" y="667312"/>
                      <a:pt x="3894483" y="675861"/>
                    </a:cubicBezTo>
                    <a:lnTo>
                      <a:pt x="3773391" y="897835"/>
                    </a:lnTo>
                    <a:cubicBezTo>
                      <a:pt x="3766072" y="911222"/>
                      <a:pt x="3770992" y="928008"/>
                      <a:pt x="3784380" y="935327"/>
                    </a:cubicBezTo>
                    <a:cubicBezTo>
                      <a:pt x="3797767" y="942646"/>
                      <a:pt x="3814553" y="937727"/>
                      <a:pt x="3821872" y="924339"/>
                    </a:cubicBezTo>
                    <a:lnTo>
                      <a:pt x="3942964" y="702255"/>
                    </a:lnTo>
                    <a:cubicBezTo>
                      <a:pt x="3956950" y="676600"/>
                      <a:pt x="3956385" y="645474"/>
                      <a:pt x="3941475" y="620345"/>
                    </a:cubicBezTo>
                    <a:cubicBezTo>
                      <a:pt x="3926565" y="595216"/>
                      <a:pt x="3899517" y="579802"/>
                      <a:pt x="3870298" y="579783"/>
                    </a:cubicBezTo>
                    <a:lnTo>
                      <a:pt x="3836228" y="579783"/>
                    </a:lnTo>
                    <a:cubicBezTo>
                      <a:pt x="3826444" y="579783"/>
                      <a:pt x="3817390" y="574605"/>
                      <a:pt x="3812430" y="566171"/>
                    </a:cubicBezTo>
                    <a:cubicBezTo>
                      <a:pt x="3807470" y="557737"/>
                      <a:pt x="3807343" y="547307"/>
                      <a:pt x="3812099" y="538756"/>
                    </a:cubicBezTo>
                    <a:lnTo>
                      <a:pt x="3904588" y="372331"/>
                    </a:lnTo>
                    <a:cubicBezTo>
                      <a:pt x="3908146" y="365931"/>
                      <a:pt x="3909018" y="358380"/>
                      <a:pt x="3907008" y="351338"/>
                    </a:cubicBezTo>
                    <a:cubicBezTo>
                      <a:pt x="3904999" y="344297"/>
                      <a:pt x="3900276" y="338341"/>
                      <a:pt x="3893875" y="334783"/>
                    </a:cubicBezTo>
                    <a:moveTo>
                      <a:pt x="3521544" y="1325217"/>
                    </a:moveTo>
                    <a:cubicBezTo>
                      <a:pt x="3521544" y="1294722"/>
                      <a:pt x="3546266" y="1270000"/>
                      <a:pt x="3576762" y="1270000"/>
                    </a:cubicBezTo>
                    <a:lnTo>
                      <a:pt x="4128936" y="1270000"/>
                    </a:lnTo>
                    <a:cubicBezTo>
                      <a:pt x="4148664" y="1270000"/>
                      <a:pt x="4166892" y="1280524"/>
                      <a:pt x="4176756" y="1297609"/>
                    </a:cubicBezTo>
                    <a:cubicBezTo>
                      <a:pt x="4186619" y="1314693"/>
                      <a:pt x="4186619" y="1335742"/>
                      <a:pt x="4176756" y="1352826"/>
                    </a:cubicBezTo>
                    <a:cubicBezTo>
                      <a:pt x="4166892" y="1369910"/>
                      <a:pt x="4148664" y="1380435"/>
                      <a:pt x="4128936" y="1380435"/>
                    </a:cubicBezTo>
                    <a:lnTo>
                      <a:pt x="3576762" y="1380435"/>
                    </a:lnTo>
                    <a:cubicBezTo>
                      <a:pt x="3546266" y="1380435"/>
                      <a:pt x="3521544" y="1355713"/>
                      <a:pt x="3521544" y="1325217"/>
                    </a:cubicBezTo>
                    <a:moveTo>
                      <a:pt x="3631980" y="1435652"/>
                    </a:moveTo>
                    <a:cubicBezTo>
                      <a:pt x="3612252" y="1435652"/>
                      <a:pt x="3594024" y="1446177"/>
                      <a:pt x="3584160" y="1463261"/>
                    </a:cubicBezTo>
                    <a:cubicBezTo>
                      <a:pt x="3574296" y="1480345"/>
                      <a:pt x="3574296" y="1501394"/>
                      <a:pt x="3584160" y="1518478"/>
                    </a:cubicBezTo>
                    <a:cubicBezTo>
                      <a:pt x="3594024" y="1535563"/>
                      <a:pt x="3612252" y="1546087"/>
                      <a:pt x="3631980" y="1546087"/>
                    </a:cubicBezTo>
                    <a:lnTo>
                      <a:pt x="4073718" y="1546087"/>
                    </a:lnTo>
                    <a:cubicBezTo>
                      <a:pt x="4093446" y="1546087"/>
                      <a:pt x="4111674" y="1535563"/>
                      <a:pt x="4121538" y="1518478"/>
                    </a:cubicBezTo>
                    <a:cubicBezTo>
                      <a:pt x="4131402" y="1501394"/>
                      <a:pt x="4131402" y="1480345"/>
                      <a:pt x="4121538" y="1463261"/>
                    </a:cubicBezTo>
                    <a:cubicBezTo>
                      <a:pt x="4111674" y="1446177"/>
                      <a:pt x="4093446" y="1435652"/>
                      <a:pt x="4073718" y="1435652"/>
                    </a:cubicBezTo>
                    <a:lnTo>
                      <a:pt x="3631980" y="1435652"/>
                    </a:lnTo>
                    <a:moveTo>
                      <a:pt x="3633802" y="1601304"/>
                    </a:moveTo>
                    <a:cubicBezTo>
                      <a:pt x="3633378" y="1601315"/>
                      <a:pt x="3632984" y="1601529"/>
                      <a:pt x="3632744" y="1601878"/>
                    </a:cubicBezTo>
                    <a:cubicBezTo>
                      <a:pt x="3632504" y="1602228"/>
                      <a:pt x="3632445" y="1602671"/>
                      <a:pt x="3632586" y="1603071"/>
                    </a:cubicBezTo>
                    <a:lnTo>
                      <a:pt x="3634796" y="1609808"/>
                    </a:lnTo>
                    <a:cubicBezTo>
                      <a:pt x="3666047" y="1703700"/>
                      <a:pt x="3753892" y="1767045"/>
                      <a:pt x="3852849" y="1767045"/>
                    </a:cubicBezTo>
                    <a:cubicBezTo>
                      <a:pt x="3951806" y="1767045"/>
                      <a:pt x="4039651" y="1703700"/>
                      <a:pt x="4070902" y="1609808"/>
                    </a:cubicBezTo>
                    <a:lnTo>
                      <a:pt x="4073112" y="1603071"/>
                    </a:lnTo>
                    <a:cubicBezTo>
                      <a:pt x="4073256" y="1602662"/>
                      <a:pt x="4073191" y="1602208"/>
                      <a:pt x="4072938" y="1601856"/>
                    </a:cubicBezTo>
                    <a:cubicBezTo>
                      <a:pt x="4072684" y="1601504"/>
                      <a:pt x="4072275" y="1601298"/>
                      <a:pt x="4071841" y="1601304"/>
                    </a:cubicBezTo>
                    <a:lnTo>
                      <a:pt x="3633857" y="1601304"/>
                    </a:lnTo>
                    <a:lnTo>
                      <a:pt x="3633802" y="1601304"/>
                    </a:lnTo>
                    <a:moveTo>
                      <a:pt x="4810760" y="683591"/>
                    </a:moveTo>
                    <a:cubicBezTo>
                      <a:pt x="4762500" y="321697"/>
                      <a:pt x="5044109" y="0"/>
                      <a:pt x="5409317" y="0"/>
                    </a:cubicBezTo>
                    <a:lnTo>
                      <a:pt x="5465583" y="0"/>
                    </a:lnTo>
                    <a:cubicBezTo>
                      <a:pt x="5830736" y="0"/>
                      <a:pt x="6112344" y="321641"/>
                      <a:pt x="6064140" y="683591"/>
                    </a:cubicBezTo>
                    <a:cubicBezTo>
                      <a:pt x="6051395" y="779116"/>
                      <a:pt x="6020248" y="871262"/>
                      <a:pt x="5972423" y="954930"/>
                    </a:cubicBezTo>
                    <a:lnTo>
                      <a:pt x="5857296" y="1156418"/>
                    </a:lnTo>
                    <a:cubicBezTo>
                      <a:pt x="5836674" y="1192501"/>
                      <a:pt x="5798305" y="1214772"/>
                      <a:pt x="5756744" y="1214783"/>
                    </a:cubicBezTo>
                    <a:lnTo>
                      <a:pt x="5118155" y="1214783"/>
                    </a:lnTo>
                    <a:cubicBezTo>
                      <a:pt x="5076576" y="1214792"/>
                      <a:pt x="5038181" y="1192518"/>
                      <a:pt x="5017549" y="1156418"/>
                    </a:cubicBezTo>
                    <a:lnTo>
                      <a:pt x="4902421" y="954930"/>
                    </a:lnTo>
                    <a:cubicBezTo>
                      <a:pt x="4854623" y="871275"/>
                      <a:pt x="4823495" y="779148"/>
                      <a:pt x="4810760" y="683647"/>
                    </a:cubicBezTo>
                    <a:lnTo>
                      <a:pt x="4810760" y="683591"/>
                    </a:lnTo>
                    <a:moveTo>
                      <a:pt x="5481375" y="334783"/>
                    </a:moveTo>
                    <a:cubicBezTo>
                      <a:pt x="5474976" y="331224"/>
                      <a:pt x="5467425" y="330353"/>
                      <a:pt x="5460383" y="332362"/>
                    </a:cubicBezTo>
                    <a:cubicBezTo>
                      <a:pt x="5453341" y="334371"/>
                      <a:pt x="5447386" y="339095"/>
                      <a:pt x="5443828" y="345495"/>
                    </a:cubicBezTo>
                    <a:lnTo>
                      <a:pt x="5351339" y="511976"/>
                    </a:lnTo>
                    <a:cubicBezTo>
                      <a:pt x="5337096" y="537634"/>
                      <a:pt x="5337494" y="568914"/>
                      <a:pt x="5352385" y="594202"/>
                    </a:cubicBezTo>
                    <a:cubicBezTo>
                      <a:pt x="5367276" y="619490"/>
                      <a:pt x="5394437" y="635010"/>
                      <a:pt x="5423784" y="635000"/>
                    </a:cubicBezTo>
                    <a:lnTo>
                      <a:pt x="5457798" y="635000"/>
                    </a:lnTo>
                    <a:cubicBezTo>
                      <a:pt x="5467542" y="635012"/>
                      <a:pt x="5476558" y="640160"/>
                      <a:pt x="5481522" y="648546"/>
                    </a:cubicBezTo>
                    <a:cubicBezTo>
                      <a:pt x="5486485" y="656932"/>
                      <a:pt x="5486660" y="667312"/>
                      <a:pt x="5481983" y="675861"/>
                    </a:cubicBezTo>
                    <a:lnTo>
                      <a:pt x="5360891" y="897835"/>
                    </a:lnTo>
                    <a:cubicBezTo>
                      <a:pt x="5353572" y="911222"/>
                      <a:pt x="5358492" y="928008"/>
                      <a:pt x="5371880" y="935327"/>
                    </a:cubicBezTo>
                    <a:cubicBezTo>
                      <a:pt x="5385267" y="942646"/>
                      <a:pt x="5402053" y="937727"/>
                      <a:pt x="5409372" y="924339"/>
                    </a:cubicBezTo>
                    <a:lnTo>
                      <a:pt x="5530464" y="702255"/>
                    </a:lnTo>
                    <a:cubicBezTo>
                      <a:pt x="5544450" y="676600"/>
                      <a:pt x="5543885" y="645474"/>
                      <a:pt x="5528975" y="620345"/>
                    </a:cubicBezTo>
                    <a:cubicBezTo>
                      <a:pt x="5514065" y="595216"/>
                      <a:pt x="5487017" y="579802"/>
                      <a:pt x="5457798" y="579783"/>
                    </a:cubicBezTo>
                    <a:lnTo>
                      <a:pt x="5423728" y="579783"/>
                    </a:lnTo>
                    <a:cubicBezTo>
                      <a:pt x="5413944" y="579783"/>
                      <a:pt x="5404890" y="574605"/>
                      <a:pt x="5399930" y="566171"/>
                    </a:cubicBezTo>
                    <a:cubicBezTo>
                      <a:pt x="5394970" y="557737"/>
                      <a:pt x="5394843" y="547307"/>
                      <a:pt x="5399599" y="538756"/>
                    </a:cubicBezTo>
                    <a:lnTo>
                      <a:pt x="5492088" y="372331"/>
                    </a:lnTo>
                    <a:cubicBezTo>
                      <a:pt x="5495646" y="365931"/>
                      <a:pt x="5496518" y="358380"/>
                      <a:pt x="5494508" y="351338"/>
                    </a:cubicBezTo>
                    <a:cubicBezTo>
                      <a:pt x="5492499" y="344297"/>
                      <a:pt x="5487776" y="338341"/>
                      <a:pt x="5481375" y="334783"/>
                    </a:cubicBezTo>
                    <a:moveTo>
                      <a:pt x="5109044" y="1325217"/>
                    </a:moveTo>
                    <a:cubicBezTo>
                      <a:pt x="5109044" y="1294722"/>
                      <a:pt x="5133766" y="1270000"/>
                      <a:pt x="5164262" y="1270000"/>
                    </a:cubicBezTo>
                    <a:lnTo>
                      <a:pt x="5716436" y="1270000"/>
                    </a:lnTo>
                    <a:cubicBezTo>
                      <a:pt x="5736164" y="1270000"/>
                      <a:pt x="5754392" y="1280524"/>
                      <a:pt x="5764256" y="1297609"/>
                    </a:cubicBezTo>
                    <a:cubicBezTo>
                      <a:pt x="5774119" y="1314693"/>
                      <a:pt x="5774119" y="1335742"/>
                      <a:pt x="5764256" y="1352826"/>
                    </a:cubicBezTo>
                    <a:cubicBezTo>
                      <a:pt x="5754392" y="1369910"/>
                      <a:pt x="5736164" y="1380435"/>
                      <a:pt x="5716436" y="1380435"/>
                    </a:cubicBezTo>
                    <a:lnTo>
                      <a:pt x="5164262" y="1380435"/>
                    </a:lnTo>
                    <a:cubicBezTo>
                      <a:pt x="5133766" y="1380435"/>
                      <a:pt x="5109044" y="1355713"/>
                      <a:pt x="5109044" y="1325217"/>
                    </a:cubicBezTo>
                    <a:moveTo>
                      <a:pt x="5219480" y="1435652"/>
                    </a:moveTo>
                    <a:cubicBezTo>
                      <a:pt x="5199752" y="1435652"/>
                      <a:pt x="5181524" y="1446177"/>
                      <a:pt x="5171660" y="1463261"/>
                    </a:cubicBezTo>
                    <a:cubicBezTo>
                      <a:pt x="5161796" y="1480345"/>
                      <a:pt x="5161796" y="1501394"/>
                      <a:pt x="5171660" y="1518478"/>
                    </a:cubicBezTo>
                    <a:cubicBezTo>
                      <a:pt x="5181524" y="1535563"/>
                      <a:pt x="5199752" y="1546087"/>
                      <a:pt x="5219480" y="1546087"/>
                    </a:cubicBezTo>
                    <a:lnTo>
                      <a:pt x="5661218" y="1546087"/>
                    </a:lnTo>
                    <a:cubicBezTo>
                      <a:pt x="5680946" y="1546087"/>
                      <a:pt x="5699174" y="1535563"/>
                      <a:pt x="5709038" y="1518478"/>
                    </a:cubicBezTo>
                    <a:cubicBezTo>
                      <a:pt x="5718902" y="1501394"/>
                      <a:pt x="5718902" y="1480345"/>
                      <a:pt x="5709038" y="1463261"/>
                    </a:cubicBezTo>
                    <a:cubicBezTo>
                      <a:pt x="5699174" y="1446177"/>
                      <a:pt x="5680946" y="1435652"/>
                      <a:pt x="5661218" y="1435652"/>
                    </a:cubicBezTo>
                    <a:lnTo>
                      <a:pt x="5219480" y="1435652"/>
                    </a:lnTo>
                    <a:moveTo>
                      <a:pt x="5221302" y="1601304"/>
                    </a:moveTo>
                    <a:cubicBezTo>
                      <a:pt x="5220878" y="1601315"/>
                      <a:pt x="5220484" y="1601529"/>
                      <a:pt x="5220244" y="1601878"/>
                    </a:cubicBezTo>
                    <a:cubicBezTo>
                      <a:pt x="5220004" y="1602228"/>
                      <a:pt x="5219945" y="1602671"/>
                      <a:pt x="5220086" y="1603071"/>
                    </a:cubicBezTo>
                    <a:lnTo>
                      <a:pt x="5222296" y="1609808"/>
                    </a:lnTo>
                    <a:cubicBezTo>
                      <a:pt x="5253547" y="1703700"/>
                      <a:pt x="5341392" y="1767045"/>
                      <a:pt x="5440349" y="1767045"/>
                    </a:cubicBezTo>
                    <a:cubicBezTo>
                      <a:pt x="5539306" y="1767045"/>
                      <a:pt x="5627151" y="1703700"/>
                      <a:pt x="5658402" y="1609808"/>
                    </a:cubicBezTo>
                    <a:lnTo>
                      <a:pt x="5660612" y="1603071"/>
                    </a:lnTo>
                    <a:cubicBezTo>
                      <a:pt x="5660756" y="1602662"/>
                      <a:pt x="5660691" y="1602208"/>
                      <a:pt x="5660438" y="1601856"/>
                    </a:cubicBezTo>
                    <a:cubicBezTo>
                      <a:pt x="5660184" y="1601504"/>
                      <a:pt x="5659775" y="1601298"/>
                      <a:pt x="5659341" y="1601304"/>
                    </a:cubicBezTo>
                    <a:lnTo>
                      <a:pt x="5221357" y="1601304"/>
                    </a:lnTo>
                    <a:lnTo>
                      <a:pt x="5221302" y="1601304"/>
                    </a:lnTo>
                    <a:moveTo>
                      <a:pt x="6398260" y="683591"/>
                    </a:moveTo>
                    <a:cubicBezTo>
                      <a:pt x="6350000" y="321697"/>
                      <a:pt x="6631609" y="0"/>
                      <a:pt x="6996817" y="0"/>
                    </a:cubicBezTo>
                    <a:lnTo>
                      <a:pt x="7053083" y="0"/>
                    </a:lnTo>
                    <a:cubicBezTo>
                      <a:pt x="7418236" y="0"/>
                      <a:pt x="7699844" y="321641"/>
                      <a:pt x="7651640" y="683591"/>
                    </a:cubicBezTo>
                    <a:cubicBezTo>
                      <a:pt x="7638895" y="779116"/>
                      <a:pt x="7607748" y="871262"/>
                      <a:pt x="7559923" y="954930"/>
                    </a:cubicBezTo>
                    <a:lnTo>
                      <a:pt x="7444796" y="1156418"/>
                    </a:lnTo>
                    <a:cubicBezTo>
                      <a:pt x="7424174" y="1192501"/>
                      <a:pt x="7385805" y="1214772"/>
                      <a:pt x="7344244" y="1214783"/>
                    </a:cubicBezTo>
                    <a:lnTo>
                      <a:pt x="6705655" y="1214783"/>
                    </a:lnTo>
                    <a:cubicBezTo>
                      <a:pt x="6664076" y="1214792"/>
                      <a:pt x="6625681" y="1192518"/>
                      <a:pt x="6605049" y="1156418"/>
                    </a:cubicBezTo>
                    <a:lnTo>
                      <a:pt x="6489921" y="954930"/>
                    </a:lnTo>
                    <a:cubicBezTo>
                      <a:pt x="6442123" y="871275"/>
                      <a:pt x="6410995" y="779148"/>
                      <a:pt x="6398260" y="683647"/>
                    </a:cubicBezTo>
                    <a:lnTo>
                      <a:pt x="6398260" y="683591"/>
                    </a:lnTo>
                    <a:moveTo>
                      <a:pt x="7068875" y="334783"/>
                    </a:moveTo>
                    <a:cubicBezTo>
                      <a:pt x="7062476" y="331224"/>
                      <a:pt x="7054925" y="330353"/>
                      <a:pt x="7047883" y="332362"/>
                    </a:cubicBezTo>
                    <a:cubicBezTo>
                      <a:pt x="7040841" y="334371"/>
                      <a:pt x="7034886" y="339095"/>
                      <a:pt x="7031328" y="345495"/>
                    </a:cubicBezTo>
                    <a:lnTo>
                      <a:pt x="6938839" y="511976"/>
                    </a:lnTo>
                    <a:cubicBezTo>
                      <a:pt x="6924596" y="537634"/>
                      <a:pt x="6924994" y="568914"/>
                      <a:pt x="6939885" y="594202"/>
                    </a:cubicBezTo>
                    <a:cubicBezTo>
                      <a:pt x="6954776" y="619490"/>
                      <a:pt x="6981937" y="635010"/>
                      <a:pt x="7011284" y="635000"/>
                    </a:cubicBezTo>
                    <a:lnTo>
                      <a:pt x="7045298" y="635000"/>
                    </a:lnTo>
                    <a:cubicBezTo>
                      <a:pt x="7055042" y="635012"/>
                      <a:pt x="7064058" y="640160"/>
                      <a:pt x="7069022" y="648546"/>
                    </a:cubicBezTo>
                    <a:cubicBezTo>
                      <a:pt x="7073985" y="656932"/>
                      <a:pt x="7074160" y="667312"/>
                      <a:pt x="7069483" y="675861"/>
                    </a:cubicBezTo>
                    <a:lnTo>
                      <a:pt x="6948391" y="897835"/>
                    </a:lnTo>
                    <a:cubicBezTo>
                      <a:pt x="6941072" y="911222"/>
                      <a:pt x="6945992" y="928008"/>
                      <a:pt x="6959380" y="935327"/>
                    </a:cubicBezTo>
                    <a:cubicBezTo>
                      <a:pt x="6972767" y="942646"/>
                      <a:pt x="6989553" y="937727"/>
                      <a:pt x="6996872" y="924339"/>
                    </a:cubicBezTo>
                    <a:lnTo>
                      <a:pt x="7117964" y="702255"/>
                    </a:lnTo>
                    <a:cubicBezTo>
                      <a:pt x="7131950" y="676600"/>
                      <a:pt x="7131385" y="645474"/>
                      <a:pt x="7116475" y="620345"/>
                    </a:cubicBezTo>
                    <a:cubicBezTo>
                      <a:pt x="7101565" y="595216"/>
                      <a:pt x="7074517" y="579802"/>
                      <a:pt x="7045298" y="579783"/>
                    </a:cubicBezTo>
                    <a:lnTo>
                      <a:pt x="7011228" y="579783"/>
                    </a:lnTo>
                    <a:cubicBezTo>
                      <a:pt x="7001444" y="579783"/>
                      <a:pt x="6992390" y="574605"/>
                      <a:pt x="6987430" y="566171"/>
                    </a:cubicBezTo>
                    <a:cubicBezTo>
                      <a:pt x="6982470" y="557737"/>
                      <a:pt x="6982343" y="547307"/>
                      <a:pt x="6987099" y="538756"/>
                    </a:cubicBezTo>
                    <a:lnTo>
                      <a:pt x="7079588" y="372331"/>
                    </a:lnTo>
                    <a:cubicBezTo>
                      <a:pt x="7083146" y="365931"/>
                      <a:pt x="7084018" y="358380"/>
                      <a:pt x="7082008" y="351338"/>
                    </a:cubicBezTo>
                    <a:cubicBezTo>
                      <a:pt x="7079999" y="344297"/>
                      <a:pt x="7075276" y="338341"/>
                      <a:pt x="7068875" y="334783"/>
                    </a:cubicBezTo>
                    <a:moveTo>
                      <a:pt x="6696544" y="1325217"/>
                    </a:moveTo>
                    <a:cubicBezTo>
                      <a:pt x="6696544" y="1294722"/>
                      <a:pt x="6721266" y="1270000"/>
                      <a:pt x="6751762" y="1270000"/>
                    </a:cubicBezTo>
                    <a:lnTo>
                      <a:pt x="7303936" y="1270000"/>
                    </a:lnTo>
                    <a:cubicBezTo>
                      <a:pt x="7323664" y="1270000"/>
                      <a:pt x="7341892" y="1280524"/>
                      <a:pt x="7351756" y="1297609"/>
                    </a:cubicBezTo>
                    <a:cubicBezTo>
                      <a:pt x="7361619" y="1314693"/>
                      <a:pt x="7361619" y="1335742"/>
                      <a:pt x="7351756" y="1352826"/>
                    </a:cubicBezTo>
                    <a:cubicBezTo>
                      <a:pt x="7341892" y="1369910"/>
                      <a:pt x="7323664" y="1380435"/>
                      <a:pt x="7303936" y="1380435"/>
                    </a:cubicBezTo>
                    <a:lnTo>
                      <a:pt x="6751762" y="1380435"/>
                    </a:lnTo>
                    <a:cubicBezTo>
                      <a:pt x="6721266" y="1380435"/>
                      <a:pt x="6696544" y="1355713"/>
                      <a:pt x="6696544" y="1325217"/>
                    </a:cubicBezTo>
                    <a:moveTo>
                      <a:pt x="6806980" y="1435652"/>
                    </a:moveTo>
                    <a:cubicBezTo>
                      <a:pt x="6787252" y="1435652"/>
                      <a:pt x="6769024" y="1446177"/>
                      <a:pt x="6759160" y="1463261"/>
                    </a:cubicBezTo>
                    <a:cubicBezTo>
                      <a:pt x="6749296" y="1480345"/>
                      <a:pt x="6749296" y="1501394"/>
                      <a:pt x="6759160" y="1518478"/>
                    </a:cubicBezTo>
                    <a:cubicBezTo>
                      <a:pt x="6769024" y="1535563"/>
                      <a:pt x="6787252" y="1546087"/>
                      <a:pt x="6806980" y="1546087"/>
                    </a:cubicBezTo>
                    <a:lnTo>
                      <a:pt x="7248718" y="1546087"/>
                    </a:lnTo>
                    <a:cubicBezTo>
                      <a:pt x="7268446" y="1546087"/>
                      <a:pt x="7286674" y="1535563"/>
                      <a:pt x="7296538" y="1518478"/>
                    </a:cubicBezTo>
                    <a:cubicBezTo>
                      <a:pt x="7306402" y="1501394"/>
                      <a:pt x="7306402" y="1480345"/>
                      <a:pt x="7296538" y="1463261"/>
                    </a:cubicBezTo>
                    <a:cubicBezTo>
                      <a:pt x="7286674" y="1446177"/>
                      <a:pt x="7268446" y="1435652"/>
                      <a:pt x="7248718" y="1435652"/>
                    </a:cubicBezTo>
                    <a:lnTo>
                      <a:pt x="6806980" y="1435652"/>
                    </a:lnTo>
                    <a:moveTo>
                      <a:pt x="6808802" y="1601304"/>
                    </a:moveTo>
                    <a:cubicBezTo>
                      <a:pt x="6808378" y="1601315"/>
                      <a:pt x="6807984" y="1601529"/>
                      <a:pt x="6807744" y="1601878"/>
                    </a:cubicBezTo>
                    <a:cubicBezTo>
                      <a:pt x="6807504" y="1602228"/>
                      <a:pt x="6807445" y="1602671"/>
                      <a:pt x="6807586" y="1603071"/>
                    </a:cubicBezTo>
                    <a:lnTo>
                      <a:pt x="6809796" y="1609808"/>
                    </a:lnTo>
                    <a:cubicBezTo>
                      <a:pt x="6841047" y="1703700"/>
                      <a:pt x="6928892" y="1767045"/>
                      <a:pt x="7027849" y="1767045"/>
                    </a:cubicBezTo>
                    <a:cubicBezTo>
                      <a:pt x="7126806" y="1767045"/>
                      <a:pt x="7214651" y="1703700"/>
                      <a:pt x="7245902" y="1609808"/>
                    </a:cubicBezTo>
                    <a:lnTo>
                      <a:pt x="7248112" y="1603071"/>
                    </a:lnTo>
                    <a:cubicBezTo>
                      <a:pt x="7248256" y="1602662"/>
                      <a:pt x="7248191" y="1602208"/>
                      <a:pt x="7247938" y="1601856"/>
                    </a:cubicBezTo>
                    <a:cubicBezTo>
                      <a:pt x="7247684" y="1601504"/>
                      <a:pt x="7247275" y="1601298"/>
                      <a:pt x="7246841" y="1601304"/>
                    </a:cubicBezTo>
                    <a:lnTo>
                      <a:pt x="6808857" y="1601304"/>
                    </a:lnTo>
                    <a:lnTo>
                      <a:pt x="6808802" y="1601304"/>
                    </a:lnTo>
                  </a:path>
                </a:pathLst>
              </a:custGeom>
              <a:solidFill>
                <a:srgbClr val="576F72"/>
              </a:solidFill>
            </p:spPr>
          </p:sp>
        </p:grpSp>
      </p:grpSp>
      <p:sp>
        <p:nvSpPr>
          <p:cNvPr id="35" name="TextBox 35"/>
          <p:cNvSpPr txBox="1"/>
          <p:nvPr/>
        </p:nvSpPr>
        <p:spPr>
          <a:xfrm>
            <a:off x="6272542" y="4984616"/>
            <a:ext cx="2149862" cy="6806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 spc="79" dirty="0">
                <a:solidFill>
                  <a:srgbClr val="2C3546"/>
                </a:solidFill>
                <a:latin typeface="Cooper Hewitt Bold"/>
              </a:rPr>
              <a:t>80%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2283478" y="3853505"/>
            <a:ext cx="5063994" cy="6806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 spc="79" dirty="0">
                <a:solidFill>
                  <a:srgbClr val="2C3546"/>
                </a:solidFill>
                <a:latin typeface="Cooper Hewitt Bold"/>
              </a:rPr>
              <a:t>Direct Competition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10773838" y="3853505"/>
            <a:ext cx="5063994" cy="6806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 spc="79" dirty="0">
                <a:solidFill>
                  <a:srgbClr val="2C3546"/>
                </a:solidFill>
                <a:latin typeface="Cooper Hewitt Bold"/>
              </a:rPr>
              <a:t>Indirect Competition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14727699" y="4984616"/>
            <a:ext cx="2149862" cy="6806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 spc="79" dirty="0">
                <a:solidFill>
                  <a:srgbClr val="2C3546"/>
                </a:solidFill>
                <a:latin typeface="Cooper Hewitt Bold"/>
              </a:rPr>
              <a:t>50%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6272542" y="6124944"/>
            <a:ext cx="2149862" cy="6806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 spc="79" dirty="0">
                <a:solidFill>
                  <a:srgbClr val="2C3546"/>
                </a:solidFill>
                <a:latin typeface="Cooper Hewitt Bold"/>
              </a:rPr>
              <a:t>50%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14727699" y="6124944"/>
            <a:ext cx="2149862" cy="6806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 spc="79" dirty="0">
                <a:solidFill>
                  <a:srgbClr val="2C3546"/>
                </a:solidFill>
                <a:latin typeface="Cooper Hewitt Bold"/>
              </a:rPr>
              <a:t>30%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B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9"/>
          <p:cNvPicPr>
            <a:picLocks noChangeAspect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r="96590"/>
          <a:stretch>
            <a:fillRect/>
          </a:stretch>
        </p:blipFill>
        <p:spPr>
          <a:xfrm>
            <a:off x="0" y="0"/>
            <a:ext cx="497187" cy="10391051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96590"/>
          <a:stretch>
            <a:fillRect/>
          </a:stretch>
        </p:blipFill>
        <p:spPr>
          <a:xfrm>
            <a:off x="17800338" y="0"/>
            <a:ext cx="497187" cy="10391051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3000" r="55362" b="95245"/>
          <a:stretch>
            <a:fillRect/>
          </a:stretch>
        </p:blipFill>
        <p:spPr>
          <a:xfrm>
            <a:off x="437654" y="-142875"/>
            <a:ext cx="6072280" cy="494022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3000" r="55362" b="95245"/>
          <a:stretch>
            <a:fillRect/>
          </a:stretch>
        </p:blipFill>
        <p:spPr>
          <a:xfrm>
            <a:off x="12157962" y="-142875"/>
            <a:ext cx="6072280" cy="494022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4633" t="93945" r="55158"/>
          <a:stretch>
            <a:fillRect/>
          </a:stretch>
        </p:blipFill>
        <p:spPr>
          <a:xfrm>
            <a:off x="646017" y="9906058"/>
            <a:ext cx="5863918" cy="629149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4633" t="93945" r="55158"/>
          <a:stretch>
            <a:fillRect/>
          </a:stretch>
        </p:blipFill>
        <p:spPr>
          <a:xfrm>
            <a:off x="12366324" y="9906058"/>
            <a:ext cx="5863918" cy="629149"/>
          </a:xfrm>
          <a:prstGeom prst="rect">
            <a:avLst/>
          </a:prstGeom>
        </p:spPr>
      </p:pic>
      <p:sp>
        <p:nvSpPr>
          <p:cNvPr id="39" name="Rectangle 2">
            <a:extLst>
              <a:ext uri="{FF2B5EF4-FFF2-40B4-BE49-F238E27FC236}">
                <a16:creationId xmlns:a16="http://schemas.microsoft.com/office/drawing/2014/main" id="{B2589AD5-A632-474F-9267-F036CC48FB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828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BD"/>
          </a:p>
        </p:txBody>
      </p:sp>
      <p:pic>
        <p:nvPicPr>
          <p:cNvPr id="5121" name="image1.jpg">
            <a:extLst>
              <a:ext uri="{FF2B5EF4-FFF2-40B4-BE49-F238E27FC236}">
                <a16:creationId xmlns:a16="http://schemas.microsoft.com/office/drawing/2014/main" id="{FEFCD247-42C5-824D-9C5D-96CC6EEA9E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531" y="1605008"/>
            <a:ext cx="7508538" cy="2994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Rectangle 3">
            <a:extLst>
              <a:ext uri="{FF2B5EF4-FFF2-40B4-BE49-F238E27FC236}">
                <a16:creationId xmlns:a16="http://schemas.microsoft.com/office/drawing/2014/main" id="{A1A97425-2AAB-024F-A93D-65EE830D13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6550" y="4840867"/>
            <a:ext cx="46482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BD" sz="16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Figure 1 Direct Competitor Mapping (Self-generated)</a:t>
            </a:r>
            <a:endParaRPr kumimoji="0" lang="en-GB" altLang="en-BD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2" name="image2.jpg">
            <a:extLst>
              <a:ext uri="{FF2B5EF4-FFF2-40B4-BE49-F238E27FC236}">
                <a16:creationId xmlns:a16="http://schemas.microsoft.com/office/drawing/2014/main" id="{1F363ADA-2C7C-F346-AB03-4881961F133A}"/>
              </a:ext>
            </a:extLst>
          </p:cNvPr>
          <p:cNvPicPr/>
          <p:nvPr/>
        </p:nvPicPr>
        <p:blipFill>
          <a:blip r:embed="rId6"/>
          <a:srcRect/>
          <a:stretch>
            <a:fillRect/>
          </a:stretch>
        </p:blipFill>
        <p:spPr>
          <a:xfrm>
            <a:off x="9960576" y="1605008"/>
            <a:ext cx="6955824" cy="2994735"/>
          </a:xfrm>
          <a:prstGeom prst="rect">
            <a:avLst/>
          </a:prstGeom>
          <a:ln/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069A8F27-22A9-E54F-9AA2-6AB15A37ABC8}"/>
              </a:ext>
            </a:extLst>
          </p:cNvPr>
          <p:cNvSpPr txBox="1"/>
          <p:nvPr/>
        </p:nvSpPr>
        <p:spPr>
          <a:xfrm>
            <a:off x="8820546" y="4966051"/>
            <a:ext cx="9159240" cy="498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1200"/>
              </a:spcBef>
              <a:spcAft>
                <a:spcPts val="2200"/>
              </a:spcAft>
            </a:pPr>
            <a:r>
              <a:rPr lang="en-GB" sz="20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Figure 1 Indirect Competitor Mapping (Self-generated)</a:t>
            </a:r>
            <a:endParaRPr lang="en-BD" sz="2000" i="1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Vrinda" panose="020B0502040204020203" pitchFamily="34" charset="0"/>
            </a:endParaRPr>
          </a:p>
        </p:txBody>
      </p:sp>
      <p:pic>
        <p:nvPicPr>
          <p:cNvPr id="45" name="image3.jpg">
            <a:extLst>
              <a:ext uri="{FF2B5EF4-FFF2-40B4-BE49-F238E27FC236}">
                <a16:creationId xmlns:a16="http://schemas.microsoft.com/office/drawing/2014/main" id="{13DAABA5-384E-4647-9AB4-1DE9525FDE73}"/>
              </a:ext>
            </a:extLst>
          </p:cNvPr>
          <p:cNvPicPr/>
          <p:nvPr/>
        </p:nvPicPr>
        <p:blipFill>
          <a:blip r:embed="rId7"/>
          <a:srcRect/>
          <a:stretch>
            <a:fillRect/>
          </a:stretch>
        </p:blipFill>
        <p:spPr>
          <a:xfrm>
            <a:off x="5701509" y="6013965"/>
            <a:ext cx="7550940" cy="3019502"/>
          </a:xfrm>
          <a:prstGeom prst="rect">
            <a:avLst/>
          </a:prstGeom>
          <a:ln/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85A9589A-4EDD-0444-8684-5B02F04838C0}"/>
              </a:ext>
            </a:extLst>
          </p:cNvPr>
          <p:cNvSpPr txBox="1"/>
          <p:nvPr/>
        </p:nvSpPr>
        <p:spPr>
          <a:xfrm>
            <a:off x="6509934" y="9178348"/>
            <a:ext cx="6444066" cy="4580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1200"/>
              </a:spcBef>
              <a:spcAft>
                <a:spcPts val="2200"/>
              </a:spcAft>
            </a:pPr>
            <a:r>
              <a:rPr lang="en-GB" sz="18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Figure 1 Replacement Competitor Mapping (Self-generated)</a:t>
            </a:r>
            <a:endParaRPr lang="en-BD" sz="1800" i="1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Vrinda" panose="020B0502040204020203" pitchFamily="34" charset="0"/>
            </a:endParaRPr>
          </a:p>
        </p:txBody>
      </p:sp>
      <p:sp>
        <p:nvSpPr>
          <p:cNvPr id="48" name="TextBox 18">
            <a:extLst>
              <a:ext uri="{FF2B5EF4-FFF2-40B4-BE49-F238E27FC236}">
                <a16:creationId xmlns:a16="http://schemas.microsoft.com/office/drawing/2014/main" id="{04516131-DFC1-A547-B793-DAA724B10FC2}"/>
              </a:ext>
            </a:extLst>
          </p:cNvPr>
          <p:cNvSpPr txBox="1"/>
          <p:nvPr/>
        </p:nvSpPr>
        <p:spPr>
          <a:xfrm>
            <a:off x="1482140" y="256170"/>
            <a:ext cx="15989678" cy="10774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959"/>
              </a:lnSpc>
            </a:pPr>
            <a:r>
              <a:rPr lang="en-US" sz="6399" dirty="0">
                <a:solidFill>
                  <a:schemeClr val="accent4">
                    <a:lumMod val="75000"/>
                  </a:schemeClr>
                </a:solidFill>
                <a:latin typeface="Open Sans Extra Bold"/>
              </a:rPr>
              <a:t>Competitor Intelligence Mapping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3326551" y="5910805"/>
            <a:ext cx="4736460" cy="41148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 rot="-10800000">
            <a:off x="6603499" y="-179927"/>
            <a:ext cx="4051559" cy="1025711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10993671" y="1028700"/>
            <a:ext cx="406870" cy="40687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8">
            <a:alphaModFix amt="12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>
            <a:off x="11293513" y="-2861559"/>
            <a:ext cx="5723117" cy="5723117"/>
          </a:xfrm>
          <a:prstGeom prst="rect">
            <a:avLst/>
          </a:prstGeom>
        </p:spPr>
      </p:pic>
      <p:grpSp>
        <p:nvGrpSpPr>
          <p:cNvPr id="11" name="Group 11"/>
          <p:cNvGrpSpPr/>
          <p:nvPr/>
        </p:nvGrpSpPr>
        <p:grpSpPr>
          <a:xfrm>
            <a:off x="0" y="0"/>
            <a:ext cx="9144000" cy="10287000"/>
            <a:chOff x="0" y="0"/>
            <a:chExt cx="2408296" cy="2709333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408296" cy="2709333"/>
            </a:xfrm>
            <a:custGeom>
              <a:avLst/>
              <a:gdLst/>
              <a:ahLst/>
              <a:cxnLst/>
              <a:rect l="l" t="t" r="r" b="b"/>
              <a:pathLst>
                <a:path w="2408296" h="2709333">
                  <a:moveTo>
                    <a:pt x="0" y="0"/>
                  </a:moveTo>
                  <a:lnTo>
                    <a:pt x="2408296" y="0"/>
                  </a:lnTo>
                  <a:lnTo>
                    <a:pt x="2408296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DCAE81"/>
            </a:solidFill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133350"/>
              <a:ext cx="812800" cy="9461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50"/>
                </a:lnSpc>
              </a:pPr>
              <a:endParaRPr/>
            </a:p>
          </p:txBody>
        </p:sp>
      </p:grpSp>
      <p:pic>
        <p:nvPicPr>
          <p:cNvPr id="14" name="Picture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1028700" y="1028700"/>
            <a:ext cx="647448" cy="639355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8">
            <a:alphaModFix amt="12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>
            <a:off x="-2026961" y="6699816"/>
            <a:ext cx="5723117" cy="5723117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>
            <a:off x="10998880" y="8059311"/>
            <a:ext cx="401661" cy="1198989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16813195" y="1028700"/>
            <a:ext cx="406870" cy="406870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 flipV="1">
            <a:off x="-618440" y="5190212"/>
            <a:ext cx="3039388" cy="3039388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rcRect/>
          <a:stretch>
            <a:fillRect/>
          </a:stretch>
        </p:blipFill>
        <p:spPr>
          <a:xfrm>
            <a:off x="5666994" y="-1130754"/>
            <a:ext cx="3477006" cy="41148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4C0ED36-35C9-179B-B79B-2F670070C952}"/>
              </a:ext>
            </a:extLst>
          </p:cNvPr>
          <p:cNvSpPr txBox="1"/>
          <p:nvPr/>
        </p:nvSpPr>
        <p:spPr>
          <a:xfrm>
            <a:off x="737191" y="3811804"/>
            <a:ext cx="762580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Camelia Danila</a:t>
            </a:r>
          </a:p>
          <a:p>
            <a:pPr algn="ctr"/>
            <a:r>
              <a:rPr lang="en-GB" sz="5400" dirty="0"/>
              <a:t>2119198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8D854A4-CD2E-2FCE-CF8A-C675F5F22C1F}"/>
              </a:ext>
            </a:extLst>
          </p:cNvPr>
          <p:cNvSpPr txBox="1"/>
          <p:nvPr/>
        </p:nvSpPr>
        <p:spPr>
          <a:xfrm>
            <a:off x="10121696" y="4182553"/>
            <a:ext cx="785411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Font typeface="Calibri" panose="020F0502020204030204" pitchFamily="34" charset="0"/>
              <a:buChar char="꙳"/>
            </a:pPr>
            <a:r>
              <a:rPr lang="en-GB" sz="4000" dirty="0"/>
              <a:t>Legal Structure</a:t>
            </a:r>
          </a:p>
          <a:p>
            <a:pPr marL="742950" indent="-742950">
              <a:buFont typeface="Calibri" panose="020F0502020204030204" pitchFamily="34" charset="0"/>
              <a:buChar char="꙳"/>
            </a:pPr>
            <a:r>
              <a:rPr lang="en-GB" sz="4000" dirty="0"/>
              <a:t>Organisational Structure</a:t>
            </a:r>
          </a:p>
          <a:p>
            <a:pPr marL="742950" indent="-742950">
              <a:buFont typeface="Calibri" panose="020F0502020204030204" pitchFamily="34" charset="0"/>
              <a:buChar char="꙳"/>
            </a:pPr>
            <a:r>
              <a:rPr lang="en-GB" sz="4000" dirty="0"/>
              <a:t>Stakeholder Analysis</a:t>
            </a:r>
          </a:p>
          <a:p>
            <a:pPr marL="742950" indent="-742950">
              <a:buFont typeface="Calibri" panose="020F0502020204030204" pitchFamily="34" charset="0"/>
              <a:buChar char="꙳"/>
            </a:pPr>
            <a:r>
              <a:rPr lang="en-GB" sz="4000" dirty="0"/>
              <a:t>Product and Services</a:t>
            </a:r>
          </a:p>
          <a:p>
            <a:pPr marL="742950" indent="-742950">
              <a:buFont typeface="Calibri" panose="020F0502020204030204" pitchFamily="34" charset="0"/>
              <a:buChar char="꙳"/>
            </a:pPr>
            <a:endParaRPr lang="en-GB" sz="4000" dirty="0"/>
          </a:p>
          <a:p>
            <a:pPr marL="742950" indent="-742950">
              <a:buFont typeface="Calibri" panose="020F0502020204030204" pitchFamily="34" charset="0"/>
              <a:buChar char="꙳"/>
            </a:pPr>
            <a:endParaRPr lang="en-GB" sz="4000" dirty="0"/>
          </a:p>
          <a:p>
            <a:pPr marL="742950" indent="-742950">
              <a:buFont typeface="Calibri" panose="020F0502020204030204" pitchFamily="34" charset="0"/>
              <a:buChar char="꙳"/>
            </a:pPr>
            <a:endParaRPr lang="en-GB" sz="4000" dirty="0"/>
          </a:p>
          <a:p>
            <a:endParaRPr lang="en-GB" sz="4000" dirty="0"/>
          </a:p>
          <a:p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5850731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486857" y="475012"/>
            <a:ext cx="17373818" cy="9336977"/>
            <a:chOff x="0" y="0"/>
            <a:chExt cx="4575820" cy="2459121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75820" cy="2459121"/>
            </a:xfrm>
            <a:custGeom>
              <a:avLst/>
              <a:gdLst/>
              <a:ahLst/>
              <a:cxnLst/>
              <a:rect l="l" t="t" r="r" b="b"/>
              <a:pathLst>
                <a:path w="4575820" h="2459121">
                  <a:moveTo>
                    <a:pt x="0" y="0"/>
                  </a:moveTo>
                  <a:lnTo>
                    <a:pt x="4575820" y="0"/>
                  </a:lnTo>
                  <a:lnTo>
                    <a:pt x="4575820" y="2459121"/>
                  </a:lnTo>
                  <a:lnTo>
                    <a:pt x="0" y="2459121"/>
                  </a:lnTo>
                  <a:close/>
                </a:path>
              </a:pathLst>
            </a:custGeom>
            <a:solidFill>
              <a:srgbClr val="F0EBE3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4661117" y="726279"/>
            <a:ext cx="8936000" cy="10947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959"/>
              </a:lnSpc>
            </a:pPr>
            <a:r>
              <a:rPr lang="en-US" sz="6399" dirty="0">
                <a:solidFill>
                  <a:srgbClr val="576F72"/>
                </a:solidFill>
                <a:latin typeface="Open Sans Extra Bold"/>
              </a:rPr>
              <a:t>Legal Structure</a:t>
            </a:r>
          </a:p>
        </p:txBody>
      </p:sp>
      <p:pic>
        <p:nvPicPr>
          <p:cNvPr id="6146" name="Picture 2" descr="Deal partnership agreement business Royalty Free Vector">
            <a:extLst>
              <a:ext uri="{FF2B5EF4-FFF2-40B4-BE49-F238E27FC236}">
                <a16:creationId xmlns:a16="http://schemas.microsoft.com/office/drawing/2014/main" id="{15F2B3AC-BB9C-AB49-B664-9A9C1FA7AAF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35"/>
          <a:stretch/>
        </p:blipFill>
        <p:spPr bwMode="auto">
          <a:xfrm>
            <a:off x="914400" y="2296031"/>
            <a:ext cx="6921174" cy="678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23">
            <a:extLst>
              <a:ext uri="{FF2B5EF4-FFF2-40B4-BE49-F238E27FC236}">
                <a16:creationId xmlns:a16="http://schemas.microsoft.com/office/drawing/2014/main" id="{848D3A6E-1EC6-6D40-9A0A-05E661B1C08D}"/>
              </a:ext>
            </a:extLst>
          </p:cNvPr>
          <p:cNvSpPr txBox="1"/>
          <p:nvPr/>
        </p:nvSpPr>
        <p:spPr>
          <a:xfrm>
            <a:off x="7835574" y="3642038"/>
            <a:ext cx="10223826" cy="448706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959"/>
              </a:lnSpc>
            </a:pPr>
            <a:r>
              <a:rPr lang="en-US" sz="6399" dirty="0">
                <a:solidFill>
                  <a:srgbClr val="576F72"/>
                </a:solidFill>
                <a:latin typeface="Open Sans Extra Bold"/>
              </a:rPr>
              <a:t>Partnership Business</a:t>
            </a:r>
          </a:p>
          <a:p>
            <a:pPr marL="857250" indent="-857250" algn="ctr">
              <a:lnSpc>
                <a:spcPts val="8959"/>
              </a:lnSpc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576F72"/>
                </a:solidFill>
                <a:latin typeface="Open Sans Extra Bold"/>
              </a:rPr>
              <a:t>UK Partnership Act</a:t>
            </a:r>
          </a:p>
          <a:p>
            <a:pPr marL="857250" indent="-857250" algn="ctr">
              <a:lnSpc>
                <a:spcPts val="8959"/>
              </a:lnSpc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576F72"/>
                </a:solidFill>
                <a:latin typeface="Open Sans Extra Bold"/>
              </a:rPr>
              <a:t>Leverage of Partner’s Capital and Business Acumen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165B89C3-6F0D-54F1-89A3-46E0EF04F7D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6" name="Group 3">
            <a:extLst>
              <a:ext uri="{FF2B5EF4-FFF2-40B4-BE49-F238E27FC236}">
                <a16:creationId xmlns:a16="http://schemas.microsoft.com/office/drawing/2014/main" id="{6AF221B0-3197-8378-2938-8E63807B1CBC}"/>
              </a:ext>
            </a:extLst>
          </p:cNvPr>
          <p:cNvGrpSpPr/>
          <p:nvPr/>
        </p:nvGrpSpPr>
        <p:grpSpPr>
          <a:xfrm>
            <a:off x="457091" y="475011"/>
            <a:ext cx="17373818" cy="9336977"/>
            <a:chOff x="0" y="0"/>
            <a:chExt cx="4575820" cy="2459121"/>
          </a:xfrm>
        </p:grpSpPr>
        <p:sp>
          <p:nvSpPr>
            <p:cNvPr id="7" name="Freeform 4">
              <a:extLst>
                <a:ext uri="{FF2B5EF4-FFF2-40B4-BE49-F238E27FC236}">
                  <a16:creationId xmlns:a16="http://schemas.microsoft.com/office/drawing/2014/main" id="{BDB28A35-DD5F-CD44-DDDE-FDC2DE7FB2F5}"/>
                </a:ext>
              </a:extLst>
            </p:cNvPr>
            <p:cNvSpPr/>
            <p:nvPr/>
          </p:nvSpPr>
          <p:spPr>
            <a:xfrm>
              <a:off x="0" y="0"/>
              <a:ext cx="4575820" cy="2459121"/>
            </a:xfrm>
            <a:custGeom>
              <a:avLst/>
              <a:gdLst/>
              <a:ahLst/>
              <a:cxnLst/>
              <a:rect l="l" t="t" r="r" b="b"/>
              <a:pathLst>
                <a:path w="4575820" h="2459121">
                  <a:moveTo>
                    <a:pt x="0" y="0"/>
                  </a:moveTo>
                  <a:lnTo>
                    <a:pt x="4575820" y="0"/>
                  </a:lnTo>
                  <a:lnTo>
                    <a:pt x="4575820" y="2459121"/>
                  </a:lnTo>
                  <a:lnTo>
                    <a:pt x="0" y="2459121"/>
                  </a:lnTo>
                  <a:close/>
                </a:path>
              </a:pathLst>
            </a:custGeom>
            <a:solidFill>
              <a:srgbClr val="F0EBE3"/>
            </a:solidFill>
          </p:spPr>
        </p:sp>
        <p:sp>
          <p:nvSpPr>
            <p:cNvPr id="8" name="TextBox 5">
              <a:extLst>
                <a:ext uri="{FF2B5EF4-FFF2-40B4-BE49-F238E27FC236}">
                  <a16:creationId xmlns:a16="http://schemas.microsoft.com/office/drawing/2014/main" id="{A3A22D1F-5DDA-EB9F-0B18-1A3534BD9BF5}"/>
                </a:ext>
              </a:extLst>
            </p:cNvPr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" name="TextBox 23">
            <a:extLst>
              <a:ext uri="{FF2B5EF4-FFF2-40B4-BE49-F238E27FC236}">
                <a16:creationId xmlns:a16="http://schemas.microsoft.com/office/drawing/2014/main" id="{9996C512-3923-B423-400C-F139272C5C41}"/>
              </a:ext>
            </a:extLst>
          </p:cNvPr>
          <p:cNvSpPr txBox="1"/>
          <p:nvPr/>
        </p:nvSpPr>
        <p:spPr>
          <a:xfrm>
            <a:off x="4661117" y="726279"/>
            <a:ext cx="8936000" cy="22316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959"/>
              </a:lnSpc>
            </a:pPr>
            <a:r>
              <a:rPr lang="en-US" sz="6399" dirty="0">
                <a:solidFill>
                  <a:srgbClr val="576F72"/>
                </a:solidFill>
                <a:latin typeface="Open Sans Extra Bold"/>
              </a:rPr>
              <a:t>Organisational Structure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595C095-19B5-91CD-4B7D-D8BFE7737E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2125" y="3035300"/>
            <a:ext cx="11833984" cy="637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689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486857" y="475012"/>
            <a:ext cx="17373818" cy="9336977"/>
            <a:chOff x="0" y="0"/>
            <a:chExt cx="4575820" cy="2459121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75820" cy="2459121"/>
            </a:xfrm>
            <a:custGeom>
              <a:avLst/>
              <a:gdLst/>
              <a:ahLst/>
              <a:cxnLst/>
              <a:rect l="l" t="t" r="r" b="b"/>
              <a:pathLst>
                <a:path w="4575820" h="2459121">
                  <a:moveTo>
                    <a:pt x="0" y="0"/>
                  </a:moveTo>
                  <a:lnTo>
                    <a:pt x="4575820" y="0"/>
                  </a:lnTo>
                  <a:lnTo>
                    <a:pt x="4575820" y="2459121"/>
                  </a:lnTo>
                  <a:lnTo>
                    <a:pt x="0" y="2459121"/>
                  </a:lnTo>
                  <a:close/>
                </a:path>
              </a:pathLst>
            </a:custGeom>
            <a:solidFill>
              <a:srgbClr val="F0EBE3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4661117" y="726279"/>
            <a:ext cx="8936000" cy="10774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959"/>
              </a:lnSpc>
            </a:pPr>
            <a:r>
              <a:rPr lang="en-US" sz="6399" dirty="0">
                <a:solidFill>
                  <a:srgbClr val="576F72"/>
                </a:solidFill>
                <a:latin typeface="Open Sans Extra Bold"/>
              </a:rPr>
              <a:t>Stakeholder Analysis</a:t>
            </a:r>
          </a:p>
        </p:txBody>
      </p:sp>
      <p:pic>
        <p:nvPicPr>
          <p:cNvPr id="8194" name="Picture 2" descr="What Is A Stakeholder Analysis? Everything You Need To Know – Forbes Advisor">
            <a:extLst>
              <a:ext uri="{FF2B5EF4-FFF2-40B4-BE49-F238E27FC236}">
                <a16:creationId xmlns:a16="http://schemas.microsoft.com/office/drawing/2014/main" id="{65F882A3-3B7C-C843-894D-C8451552B7D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35"/>
          <a:stretch/>
        </p:blipFill>
        <p:spPr bwMode="auto">
          <a:xfrm>
            <a:off x="4247058" y="2474120"/>
            <a:ext cx="9743668" cy="6743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00700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alphaModFix amt="30000"/>
          </a:blip>
          <a:srcRect/>
          <a:stretch>
            <a:fillRect/>
          </a:stretch>
        </p:blipFill>
        <p:spPr>
          <a:xfrm>
            <a:off x="0" y="2057400"/>
            <a:ext cx="8291788" cy="82296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279971" y="2091008"/>
            <a:ext cx="9067804" cy="12638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0500"/>
              </a:lnSpc>
            </a:pPr>
            <a:r>
              <a:rPr lang="en-US" sz="7500" dirty="0">
                <a:solidFill>
                  <a:srgbClr val="DCAE81"/>
                </a:solidFill>
                <a:latin typeface="TAN Pearl"/>
              </a:rPr>
              <a:t>Product and Services</a:t>
            </a: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5400000">
            <a:off x="310184" y="-310184"/>
            <a:ext cx="1848761" cy="246913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8139683" y="335665"/>
            <a:ext cx="3042314" cy="172778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4DA9A3E-3CCE-414B-91B2-7A8BB93DC87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73233" y="1815480"/>
            <a:ext cx="4521995" cy="309492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A133A2E-FCE8-9C48-BD15-F4A2E1E9DAB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773233" y="5499884"/>
            <a:ext cx="4521996" cy="304804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92F628A-8726-E549-A582-6D628F20C2D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0800000" flipV="1">
            <a:off x="13370056" y="1791248"/>
            <a:ext cx="4637973" cy="335829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5E65489-9158-A848-878E-84E0F84DD8F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3400536" y="5507504"/>
            <a:ext cx="4405421" cy="3000340"/>
          </a:xfrm>
          <a:prstGeom prst="rect">
            <a:avLst/>
          </a:prstGeom>
        </p:spPr>
      </p:pic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8CF2A9A1-74BF-4042-9DAF-861C6097F3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5313409"/>
              </p:ext>
            </p:extLst>
          </p:nvPr>
        </p:nvGraphicFramePr>
        <p:xfrm>
          <a:off x="518236" y="3604105"/>
          <a:ext cx="7773552" cy="4805282"/>
        </p:xfrm>
        <a:graphic>
          <a:graphicData uri="http://schemas.openxmlformats.org/drawingml/2006/table">
            <a:tbl>
              <a:tblPr firstRow="1" firstCol="1" bandRow="1">
                <a:tableStyleId>{9D7B26C5-4107-4FEC-AEDC-1716B250A1EF}</a:tableStyleId>
              </a:tblPr>
              <a:tblGrid>
                <a:gridCol w="3886776">
                  <a:extLst>
                    <a:ext uri="{9D8B030D-6E8A-4147-A177-3AD203B41FA5}">
                      <a16:colId xmlns:a16="http://schemas.microsoft.com/office/drawing/2014/main" val="3086383903"/>
                    </a:ext>
                  </a:extLst>
                </a:gridCol>
                <a:gridCol w="3886776">
                  <a:extLst>
                    <a:ext uri="{9D8B030D-6E8A-4147-A177-3AD203B41FA5}">
                      <a16:colId xmlns:a16="http://schemas.microsoft.com/office/drawing/2014/main" val="2327677096"/>
                    </a:ext>
                  </a:extLst>
                </a:gridCol>
              </a:tblGrid>
              <a:tr h="56555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 b="1">
                          <a:effectLst/>
                        </a:rPr>
                        <a:t>Name </a:t>
                      </a:r>
                      <a:endParaRPr lang="en-BD" sz="18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 b="1">
                          <a:effectLst/>
                        </a:rPr>
                        <a:t>Price </a:t>
                      </a:r>
                      <a:endParaRPr lang="en-BD" sz="18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50636219"/>
                  </a:ext>
                </a:extLst>
              </a:tr>
              <a:tr h="119853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 b="1">
                          <a:effectLst/>
                        </a:rPr>
                        <a:t>Haircut </a:t>
                      </a:r>
                      <a:endParaRPr lang="en-BD" sz="18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 b="1" dirty="0">
                          <a:effectLst/>
                        </a:rPr>
                        <a:t>5 to 18 pounds depending on hair size and cut design.</a:t>
                      </a:r>
                      <a:endParaRPr lang="en-BD" sz="18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4152089"/>
                  </a:ext>
                </a:extLst>
              </a:tr>
              <a:tr h="56555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 b="1">
                          <a:effectLst/>
                        </a:rPr>
                        <a:t>Facial </a:t>
                      </a:r>
                      <a:endParaRPr lang="en-BD" sz="18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 b="1">
                          <a:effectLst/>
                        </a:rPr>
                        <a:t>4 to 20 pounds on different facial packages.</a:t>
                      </a:r>
                      <a:endParaRPr lang="en-BD" sz="18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25265944"/>
                  </a:ext>
                </a:extLst>
              </a:tr>
              <a:tr h="56555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 b="1">
                          <a:effectLst/>
                        </a:rPr>
                        <a:t>Spa </a:t>
                      </a:r>
                      <a:endParaRPr lang="en-BD" sz="18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 b="1">
                          <a:effectLst/>
                        </a:rPr>
                        <a:t>10 to 25 pounds.</a:t>
                      </a:r>
                      <a:endParaRPr lang="en-BD" sz="18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02412765"/>
                  </a:ext>
                </a:extLst>
              </a:tr>
              <a:tr h="56555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 b="1">
                          <a:effectLst/>
                        </a:rPr>
                        <a:t>Pedicure and manicure </a:t>
                      </a:r>
                      <a:endParaRPr lang="en-BD" sz="18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 b="1">
                          <a:effectLst/>
                        </a:rPr>
                        <a:t>5 pounds </a:t>
                      </a:r>
                      <a:endParaRPr lang="en-BD" sz="18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02203115"/>
                  </a:ext>
                </a:extLst>
              </a:tr>
              <a:tr h="56555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 b="1">
                          <a:effectLst/>
                        </a:rPr>
                        <a:t>Makeover </a:t>
                      </a:r>
                      <a:endParaRPr lang="en-BD" sz="18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 b="1">
                          <a:effectLst/>
                        </a:rPr>
                        <a:t>10 to 35 pounds </a:t>
                      </a:r>
                      <a:endParaRPr lang="en-BD" sz="18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95884867"/>
                  </a:ext>
                </a:extLst>
              </a:tr>
              <a:tr h="56555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 b="1">
                          <a:effectLst/>
                        </a:rPr>
                        <a:t>Home Services </a:t>
                      </a:r>
                      <a:endParaRPr lang="en-BD" sz="18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 b="1" dirty="0">
                          <a:effectLst/>
                        </a:rPr>
                        <a:t>Starting from 5 pound to 25 pounds </a:t>
                      </a:r>
                      <a:endParaRPr lang="en-BD" sz="18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8139617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3326551" y="5910805"/>
            <a:ext cx="4736460" cy="41148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 rot="-10800000">
            <a:off x="6603499" y="-179927"/>
            <a:ext cx="4051559" cy="1025711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10993671" y="1028700"/>
            <a:ext cx="406870" cy="40687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8">
            <a:alphaModFix amt="12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>
            <a:off x="11293513" y="-2861559"/>
            <a:ext cx="5723117" cy="5723117"/>
          </a:xfrm>
          <a:prstGeom prst="rect">
            <a:avLst/>
          </a:prstGeom>
        </p:spPr>
      </p:pic>
      <p:grpSp>
        <p:nvGrpSpPr>
          <p:cNvPr id="11" name="Group 11"/>
          <p:cNvGrpSpPr/>
          <p:nvPr/>
        </p:nvGrpSpPr>
        <p:grpSpPr>
          <a:xfrm>
            <a:off x="0" y="0"/>
            <a:ext cx="9144000" cy="10287000"/>
            <a:chOff x="0" y="0"/>
            <a:chExt cx="2408296" cy="2709333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408296" cy="2709333"/>
            </a:xfrm>
            <a:custGeom>
              <a:avLst/>
              <a:gdLst/>
              <a:ahLst/>
              <a:cxnLst/>
              <a:rect l="l" t="t" r="r" b="b"/>
              <a:pathLst>
                <a:path w="2408296" h="2709333">
                  <a:moveTo>
                    <a:pt x="0" y="0"/>
                  </a:moveTo>
                  <a:lnTo>
                    <a:pt x="2408296" y="0"/>
                  </a:lnTo>
                  <a:lnTo>
                    <a:pt x="2408296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DCAE81"/>
            </a:solidFill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133350"/>
              <a:ext cx="812800" cy="9461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50"/>
                </a:lnSpc>
              </a:pPr>
              <a:endParaRPr/>
            </a:p>
          </p:txBody>
        </p:sp>
      </p:grpSp>
      <p:pic>
        <p:nvPicPr>
          <p:cNvPr id="14" name="Picture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1028700" y="1028700"/>
            <a:ext cx="647448" cy="639355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8">
            <a:alphaModFix amt="12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>
            <a:off x="-2026961" y="6699816"/>
            <a:ext cx="5723117" cy="5723117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>
            <a:off x="10998880" y="8059311"/>
            <a:ext cx="401661" cy="1198989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16813195" y="1028700"/>
            <a:ext cx="406870" cy="406870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 flipV="1">
            <a:off x="-618440" y="5190212"/>
            <a:ext cx="3039388" cy="3039388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rcRect/>
          <a:stretch>
            <a:fillRect/>
          </a:stretch>
        </p:blipFill>
        <p:spPr>
          <a:xfrm>
            <a:off x="5666994" y="-1130754"/>
            <a:ext cx="3477006" cy="41148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4C0ED36-35C9-179B-B79B-2F670070C952}"/>
              </a:ext>
            </a:extLst>
          </p:cNvPr>
          <p:cNvSpPr txBox="1"/>
          <p:nvPr/>
        </p:nvSpPr>
        <p:spPr>
          <a:xfrm>
            <a:off x="635006" y="3814478"/>
            <a:ext cx="762580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 </a:t>
            </a:r>
            <a:r>
              <a:rPr lang="en-GB" sz="5400" dirty="0" err="1"/>
              <a:t>Andreea</a:t>
            </a:r>
            <a:r>
              <a:rPr lang="en-GB" sz="5400" dirty="0"/>
              <a:t> Elena Popa</a:t>
            </a:r>
          </a:p>
          <a:p>
            <a:pPr algn="ctr"/>
            <a:r>
              <a:rPr lang="en-GB" sz="5400" dirty="0"/>
              <a:t>2115854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8D854A4-CD2E-2FCE-CF8A-C675F5F22C1F}"/>
              </a:ext>
            </a:extLst>
          </p:cNvPr>
          <p:cNvSpPr txBox="1"/>
          <p:nvPr/>
        </p:nvSpPr>
        <p:spPr>
          <a:xfrm>
            <a:off x="10121696" y="4182553"/>
            <a:ext cx="785411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Font typeface="Calibri" panose="020F0502020204030204" pitchFamily="34" charset="0"/>
              <a:buChar char="꙳"/>
            </a:pPr>
            <a:r>
              <a:rPr lang="en-GB" sz="4000" dirty="0"/>
              <a:t>Financial Plan</a:t>
            </a:r>
          </a:p>
          <a:p>
            <a:pPr marL="742950" indent="-742950">
              <a:buFont typeface="Calibri" panose="020F0502020204030204" pitchFamily="34" charset="0"/>
              <a:buChar char="꙳"/>
            </a:pPr>
            <a:r>
              <a:rPr lang="en-GB" sz="4000" dirty="0"/>
              <a:t>Legal and Compliance Issues</a:t>
            </a:r>
          </a:p>
          <a:p>
            <a:pPr marL="742950" indent="-742950">
              <a:buFont typeface="Calibri" panose="020F0502020204030204" pitchFamily="34" charset="0"/>
              <a:buChar char="꙳"/>
            </a:pPr>
            <a:endParaRPr lang="en-GB" sz="4000" dirty="0"/>
          </a:p>
          <a:p>
            <a:pPr marL="742950" indent="-742950">
              <a:buFont typeface="Calibri" panose="020F0502020204030204" pitchFamily="34" charset="0"/>
              <a:buChar char="꙳"/>
            </a:pPr>
            <a:endParaRPr lang="en-GB" sz="4000" dirty="0"/>
          </a:p>
          <a:p>
            <a:pPr marL="742950" indent="-742950">
              <a:buFont typeface="Calibri" panose="020F0502020204030204" pitchFamily="34" charset="0"/>
              <a:buChar char="꙳"/>
            </a:pPr>
            <a:endParaRPr lang="en-GB" sz="4000" dirty="0"/>
          </a:p>
          <a:p>
            <a:endParaRPr lang="en-GB" sz="4000" dirty="0"/>
          </a:p>
          <a:p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1360817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B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2123615"/>
            <a:chOff x="0" y="0"/>
            <a:chExt cx="4816593" cy="55930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16592" cy="559306"/>
            </a:xfrm>
            <a:custGeom>
              <a:avLst/>
              <a:gdLst/>
              <a:ahLst/>
              <a:cxnLst/>
              <a:rect l="l" t="t" r="r" b="b"/>
              <a:pathLst>
                <a:path w="4816592" h="559306">
                  <a:moveTo>
                    <a:pt x="0" y="0"/>
                  </a:moveTo>
                  <a:lnTo>
                    <a:pt x="4816592" y="0"/>
                  </a:lnTo>
                  <a:lnTo>
                    <a:pt x="4816592" y="559306"/>
                  </a:lnTo>
                  <a:lnTo>
                    <a:pt x="0" y="559306"/>
                  </a:lnTo>
                  <a:close/>
                </a:path>
              </a:pathLst>
            </a:custGeom>
            <a:solidFill>
              <a:srgbClr val="E4DCCF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b="86499"/>
          <a:stretch>
            <a:fillRect/>
          </a:stretch>
        </p:blipFill>
        <p:spPr>
          <a:xfrm>
            <a:off x="474155" y="408500"/>
            <a:ext cx="17339691" cy="1667888"/>
          </a:xfrm>
          <a:prstGeom prst="rect">
            <a:avLst/>
          </a:prstGeom>
        </p:spPr>
      </p:pic>
      <p:grpSp>
        <p:nvGrpSpPr>
          <p:cNvPr id="6" name="Group 6"/>
          <p:cNvGrpSpPr/>
          <p:nvPr/>
        </p:nvGrpSpPr>
        <p:grpSpPr>
          <a:xfrm>
            <a:off x="2968121" y="1439179"/>
            <a:ext cx="12204504" cy="684436"/>
            <a:chOff x="0" y="0"/>
            <a:chExt cx="6203533" cy="34789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6203533" cy="347898"/>
            </a:xfrm>
            <a:custGeom>
              <a:avLst/>
              <a:gdLst/>
              <a:ahLst/>
              <a:cxnLst/>
              <a:rect l="l" t="t" r="r" b="b"/>
              <a:pathLst>
                <a:path w="6203533" h="347898">
                  <a:moveTo>
                    <a:pt x="203200" y="0"/>
                  </a:moveTo>
                  <a:lnTo>
                    <a:pt x="6000333" y="0"/>
                  </a:lnTo>
                  <a:lnTo>
                    <a:pt x="6203533" y="347898"/>
                  </a:lnTo>
                  <a:lnTo>
                    <a:pt x="0" y="347898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576F72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127000" y="-38100"/>
              <a:ext cx="558800" cy="6477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 rot="-10800000">
            <a:off x="3461119" y="1439179"/>
            <a:ext cx="11365762" cy="1368872"/>
            <a:chOff x="0" y="0"/>
            <a:chExt cx="2888601" cy="347898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888601" cy="347898"/>
            </a:xfrm>
            <a:custGeom>
              <a:avLst/>
              <a:gdLst/>
              <a:ahLst/>
              <a:cxnLst/>
              <a:rect l="l" t="t" r="r" b="b"/>
              <a:pathLst>
                <a:path w="2888601" h="347898">
                  <a:moveTo>
                    <a:pt x="203200" y="0"/>
                  </a:moveTo>
                  <a:lnTo>
                    <a:pt x="2685401" y="0"/>
                  </a:lnTo>
                  <a:lnTo>
                    <a:pt x="2888601" y="347898"/>
                  </a:lnTo>
                  <a:lnTo>
                    <a:pt x="0" y="347898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7D9D9C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127000" y="-38100"/>
              <a:ext cx="558800" cy="6477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0" name="TextBox 50"/>
          <p:cNvSpPr txBox="1"/>
          <p:nvPr/>
        </p:nvSpPr>
        <p:spPr>
          <a:xfrm>
            <a:off x="4499030" y="1514332"/>
            <a:ext cx="9289940" cy="10947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959"/>
              </a:lnSpc>
            </a:pPr>
            <a:r>
              <a:rPr lang="en-US" sz="6399">
                <a:solidFill>
                  <a:srgbClr val="FFFFFF"/>
                </a:solidFill>
                <a:latin typeface="Open Sans Extra Bold"/>
              </a:rPr>
              <a:t>Financial Plan</a:t>
            </a:r>
          </a:p>
        </p:txBody>
      </p:sp>
      <p:graphicFrame>
        <p:nvGraphicFramePr>
          <p:cNvPr id="55" name="Table 54">
            <a:extLst>
              <a:ext uri="{FF2B5EF4-FFF2-40B4-BE49-F238E27FC236}">
                <a16:creationId xmlns:a16="http://schemas.microsoft.com/office/drawing/2014/main" id="{9FCCE0F4-F2EB-CD44-A795-64336DEAF4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4250348"/>
              </p:ext>
            </p:extLst>
          </p:nvPr>
        </p:nvGraphicFramePr>
        <p:xfrm>
          <a:off x="197933" y="3125895"/>
          <a:ext cx="7879267" cy="2457025"/>
        </p:xfrm>
        <a:graphic>
          <a:graphicData uri="http://schemas.openxmlformats.org/drawingml/2006/table">
            <a:tbl>
              <a:tblPr firstRow="1" firstCol="1" bandRow="1">
                <a:tableStyleId>{9D7B26C5-4107-4FEC-AEDC-1716B250A1EF}</a:tableStyleId>
              </a:tblPr>
              <a:tblGrid>
                <a:gridCol w="1735696">
                  <a:extLst>
                    <a:ext uri="{9D8B030D-6E8A-4147-A177-3AD203B41FA5}">
                      <a16:colId xmlns:a16="http://schemas.microsoft.com/office/drawing/2014/main" val="4213479522"/>
                    </a:ext>
                  </a:extLst>
                </a:gridCol>
                <a:gridCol w="1406980">
                  <a:extLst>
                    <a:ext uri="{9D8B030D-6E8A-4147-A177-3AD203B41FA5}">
                      <a16:colId xmlns:a16="http://schemas.microsoft.com/office/drawing/2014/main" val="4253047187"/>
                    </a:ext>
                  </a:extLst>
                </a:gridCol>
                <a:gridCol w="1407883">
                  <a:extLst>
                    <a:ext uri="{9D8B030D-6E8A-4147-A177-3AD203B41FA5}">
                      <a16:colId xmlns:a16="http://schemas.microsoft.com/office/drawing/2014/main" val="2161183129"/>
                    </a:ext>
                  </a:extLst>
                </a:gridCol>
                <a:gridCol w="1865738">
                  <a:extLst>
                    <a:ext uri="{9D8B030D-6E8A-4147-A177-3AD203B41FA5}">
                      <a16:colId xmlns:a16="http://schemas.microsoft.com/office/drawing/2014/main" val="1050940052"/>
                    </a:ext>
                  </a:extLst>
                </a:gridCol>
                <a:gridCol w="1462970">
                  <a:extLst>
                    <a:ext uri="{9D8B030D-6E8A-4147-A177-3AD203B41FA5}">
                      <a16:colId xmlns:a16="http://schemas.microsoft.com/office/drawing/2014/main" val="3900189747"/>
                    </a:ext>
                  </a:extLst>
                </a:gridCol>
              </a:tblGrid>
              <a:tr h="491405">
                <a:tc gridSpan="5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</a:rPr>
                        <a:t>FUNDING PLAN FOR ARTISAN</a:t>
                      </a:r>
                      <a:endParaRPr lang="en-BD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B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B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B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B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727166"/>
                  </a:ext>
                </a:extLst>
              </a:tr>
              <a:tr h="49140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Particulars</a:t>
                      </a:r>
                      <a:endParaRPr lang="en-BD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Amount in £</a:t>
                      </a:r>
                      <a:endParaRPr lang="en-BD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Percentage</a:t>
                      </a:r>
                      <a:endParaRPr lang="en-BD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Sources</a:t>
                      </a:r>
                      <a:endParaRPr lang="en-BD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Interest Rate</a:t>
                      </a:r>
                      <a:endParaRPr lang="en-BD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15470492"/>
                  </a:ext>
                </a:extLst>
              </a:tr>
              <a:tr h="49140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Equity Financing</a:t>
                      </a:r>
                      <a:endParaRPr lang="en-BD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82,000</a:t>
                      </a:r>
                      <a:endParaRPr lang="en-BD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50%</a:t>
                      </a:r>
                      <a:endParaRPr lang="en-BD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Personal Funding</a:t>
                      </a:r>
                      <a:endParaRPr lang="en-BD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</a:rPr>
                        <a:t> </a:t>
                      </a:r>
                      <a:endParaRPr lang="en-BD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7996281"/>
                  </a:ext>
                </a:extLst>
              </a:tr>
              <a:tr h="49140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Debt Financing</a:t>
                      </a:r>
                      <a:endParaRPr lang="en-BD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82,000</a:t>
                      </a:r>
                      <a:endParaRPr lang="en-BD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50%</a:t>
                      </a:r>
                      <a:endParaRPr lang="en-BD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Loans from Bank</a:t>
                      </a:r>
                      <a:endParaRPr lang="en-BD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 </a:t>
                      </a:r>
                      <a:endParaRPr lang="en-BD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3048478"/>
                  </a:ext>
                </a:extLst>
              </a:tr>
              <a:tr h="49140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Total</a:t>
                      </a:r>
                      <a:endParaRPr lang="en-BD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160,000</a:t>
                      </a:r>
                      <a:endParaRPr lang="en-BD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100%</a:t>
                      </a:r>
                      <a:endParaRPr lang="en-BD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 </a:t>
                      </a:r>
                      <a:endParaRPr lang="en-BD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</a:rPr>
                        <a:t>8%</a:t>
                      </a:r>
                      <a:endParaRPr lang="en-BD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26491657"/>
                  </a:ext>
                </a:extLst>
              </a:tr>
            </a:tbl>
          </a:graphicData>
        </a:graphic>
      </p:graphicFrame>
      <p:graphicFrame>
        <p:nvGraphicFramePr>
          <p:cNvPr id="56" name="Table 55">
            <a:extLst>
              <a:ext uri="{FF2B5EF4-FFF2-40B4-BE49-F238E27FC236}">
                <a16:creationId xmlns:a16="http://schemas.microsoft.com/office/drawing/2014/main" id="{6C869022-1750-3D41-B16C-F84B6AF2F0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0450580"/>
              </p:ext>
            </p:extLst>
          </p:nvPr>
        </p:nvGraphicFramePr>
        <p:xfrm>
          <a:off x="197933" y="5769543"/>
          <a:ext cx="7879266" cy="4108962"/>
        </p:xfrm>
        <a:graphic>
          <a:graphicData uri="http://schemas.openxmlformats.org/drawingml/2006/table">
            <a:tbl>
              <a:tblPr firstRow="1" firstCol="1" bandRow="1">
                <a:tableStyleId>{9D7B26C5-4107-4FEC-AEDC-1716B250A1EF}</a:tableStyleId>
              </a:tblPr>
              <a:tblGrid>
                <a:gridCol w="3939633">
                  <a:extLst>
                    <a:ext uri="{9D8B030D-6E8A-4147-A177-3AD203B41FA5}">
                      <a16:colId xmlns:a16="http://schemas.microsoft.com/office/drawing/2014/main" val="2202519910"/>
                    </a:ext>
                  </a:extLst>
                </a:gridCol>
                <a:gridCol w="3939633">
                  <a:extLst>
                    <a:ext uri="{9D8B030D-6E8A-4147-A177-3AD203B41FA5}">
                      <a16:colId xmlns:a16="http://schemas.microsoft.com/office/drawing/2014/main" val="51440745"/>
                    </a:ext>
                  </a:extLst>
                </a:gridCol>
              </a:tblGrid>
              <a:tr h="373542"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STARTUP COSTS FOR ARTISAN</a:t>
                      </a:r>
                      <a:endParaRPr lang="en-BD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B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6080581"/>
                  </a:ext>
                </a:extLst>
              </a:tr>
              <a:tr h="37354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Items</a:t>
                      </a:r>
                      <a:endParaRPr lang="en-BD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Amount in £</a:t>
                      </a:r>
                      <a:endParaRPr lang="en-BD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81995315"/>
                  </a:ext>
                </a:extLst>
              </a:tr>
              <a:tr h="37354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Initial Rent</a:t>
                      </a:r>
                      <a:endParaRPr lang="en-BD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3000</a:t>
                      </a:r>
                      <a:endParaRPr lang="en-BD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56109606"/>
                  </a:ext>
                </a:extLst>
              </a:tr>
              <a:tr h="37354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Salon Equipment</a:t>
                      </a:r>
                      <a:endParaRPr lang="en-BD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75,000</a:t>
                      </a:r>
                      <a:endParaRPr lang="en-BD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93191570"/>
                  </a:ext>
                </a:extLst>
              </a:tr>
              <a:tr h="37354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Salon Inventory</a:t>
                      </a:r>
                      <a:endParaRPr lang="en-BD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70,000</a:t>
                      </a:r>
                      <a:endParaRPr lang="en-BD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1901093"/>
                  </a:ext>
                </a:extLst>
              </a:tr>
              <a:tr h="37354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Renovation Cost</a:t>
                      </a:r>
                      <a:endParaRPr lang="en-BD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4,000</a:t>
                      </a:r>
                      <a:endParaRPr lang="en-BD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63884290"/>
                  </a:ext>
                </a:extLst>
              </a:tr>
              <a:tr h="37354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Licenses &amp; Permits</a:t>
                      </a:r>
                      <a:endParaRPr lang="en-BD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300</a:t>
                      </a:r>
                      <a:endParaRPr lang="en-BD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44589100"/>
                  </a:ext>
                </a:extLst>
              </a:tr>
              <a:tr h="37354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Signage &amp; Advertising</a:t>
                      </a:r>
                      <a:endParaRPr lang="en-BD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1200</a:t>
                      </a:r>
                      <a:endParaRPr lang="en-BD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09119035"/>
                  </a:ext>
                </a:extLst>
              </a:tr>
              <a:tr h="37354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Insurance</a:t>
                      </a:r>
                      <a:endParaRPr lang="en-BD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500</a:t>
                      </a:r>
                      <a:endParaRPr lang="en-BD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96619072"/>
                  </a:ext>
                </a:extLst>
              </a:tr>
              <a:tr h="37354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Others</a:t>
                      </a:r>
                      <a:endParaRPr lang="en-BD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1,000</a:t>
                      </a:r>
                      <a:endParaRPr lang="en-BD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97385734"/>
                  </a:ext>
                </a:extLst>
              </a:tr>
              <a:tr h="37354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Total</a:t>
                      </a:r>
                      <a:endParaRPr lang="en-BD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</a:rPr>
                        <a:t>155,000</a:t>
                      </a:r>
                      <a:endParaRPr lang="en-BD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57129941"/>
                  </a:ext>
                </a:extLst>
              </a:tr>
            </a:tbl>
          </a:graphicData>
        </a:graphic>
      </p:graphicFrame>
      <p:graphicFrame>
        <p:nvGraphicFramePr>
          <p:cNvPr id="57" name="Table 56">
            <a:extLst>
              <a:ext uri="{FF2B5EF4-FFF2-40B4-BE49-F238E27FC236}">
                <a16:creationId xmlns:a16="http://schemas.microsoft.com/office/drawing/2014/main" id="{E68BBA39-1610-F34F-9170-13FD3637B9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5590238"/>
              </p:ext>
            </p:extLst>
          </p:nvPr>
        </p:nvGraphicFramePr>
        <p:xfrm>
          <a:off x="9753600" y="3151964"/>
          <a:ext cx="7879266" cy="2572326"/>
        </p:xfrm>
        <a:graphic>
          <a:graphicData uri="http://schemas.openxmlformats.org/drawingml/2006/table">
            <a:tbl>
              <a:tblPr firstRow="1" firstCol="1" bandRow="1">
                <a:tableStyleId>{9D7B26C5-4107-4FEC-AEDC-1716B250A1EF}</a:tableStyleId>
              </a:tblPr>
              <a:tblGrid>
                <a:gridCol w="2422769">
                  <a:extLst>
                    <a:ext uri="{9D8B030D-6E8A-4147-A177-3AD203B41FA5}">
                      <a16:colId xmlns:a16="http://schemas.microsoft.com/office/drawing/2014/main" val="587635296"/>
                    </a:ext>
                  </a:extLst>
                </a:gridCol>
                <a:gridCol w="1896080">
                  <a:extLst>
                    <a:ext uri="{9D8B030D-6E8A-4147-A177-3AD203B41FA5}">
                      <a16:colId xmlns:a16="http://schemas.microsoft.com/office/drawing/2014/main" val="3254211305"/>
                    </a:ext>
                  </a:extLst>
                </a:gridCol>
                <a:gridCol w="1820237">
                  <a:extLst>
                    <a:ext uri="{9D8B030D-6E8A-4147-A177-3AD203B41FA5}">
                      <a16:colId xmlns:a16="http://schemas.microsoft.com/office/drawing/2014/main" val="3165778775"/>
                    </a:ext>
                  </a:extLst>
                </a:gridCol>
                <a:gridCol w="1740180">
                  <a:extLst>
                    <a:ext uri="{9D8B030D-6E8A-4147-A177-3AD203B41FA5}">
                      <a16:colId xmlns:a16="http://schemas.microsoft.com/office/drawing/2014/main" val="856725873"/>
                    </a:ext>
                  </a:extLst>
                </a:gridCol>
              </a:tblGrid>
              <a:tr h="283167">
                <a:tc gridSpan="4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ANNUAL OVERHEAD COST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B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B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B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4252953"/>
                  </a:ext>
                </a:extLst>
              </a:tr>
              <a:tr h="28316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 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Year 01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Year 02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Year 03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8181061"/>
                  </a:ext>
                </a:extLst>
              </a:tr>
              <a:tr h="28316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Manager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50,000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55,000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60,000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44798087"/>
                  </a:ext>
                </a:extLst>
              </a:tr>
              <a:tr h="28316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</a:rPr>
                        <a:t>Accountant</a:t>
                      </a:r>
                      <a:endParaRPr lang="en-BD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35,000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32,000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35,000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43160135"/>
                  </a:ext>
                </a:extLst>
              </a:tr>
              <a:tr h="28316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Administration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25000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25,000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30,000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51195183"/>
                  </a:ext>
                </a:extLst>
              </a:tr>
              <a:tr h="28316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Total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110,000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112,000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125,000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82010753"/>
                  </a:ext>
                </a:extLst>
              </a:tr>
              <a:tr h="28316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 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 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 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 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09253572"/>
                  </a:ext>
                </a:extLst>
              </a:tr>
              <a:tr h="28316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 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 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 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 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81980256"/>
                  </a:ext>
                </a:extLst>
              </a:tr>
              <a:tr h="28316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Total Payroll Costs 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280,000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312,000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</a:rPr>
                        <a:t>360,000</a:t>
                      </a:r>
                      <a:endParaRPr lang="en-BD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932171"/>
                  </a:ext>
                </a:extLst>
              </a:tr>
            </a:tbl>
          </a:graphicData>
        </a:graphic>
      </p:graphicFrame>
      <p:graphicFrame>
        <p:nvGraphicFramePr>
          <p:cNvPr id="58" name="Table 57">
            <a:extLst>
              <a:ext uri="{FF2B5EF4-FFF2-40B4-BE49-F238E27FC236}">
                <a16:creationId xmlns:a16="http://schemas.microsoft.com/office/drawing/2014/main" id="{9190F910-1674-5041-B3E4-F5397340A9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9599837"/>
              </p:ext>
            </p:extLst>
          </p:nvPr>
        </p:nvGraphicFramePr>
        <p:xfrm>
          <a:off x="9753600" y="6089051"/>
          <a:ext cx="7879266" cy="4001396"/>
        </p:xfrm>
        <a:graphic>
          <a:graphicData uri="http://schemas.openxmlformats.org/drawingml/2006/table">
            <a:tbl>
              <a:tblPr firstRow="1" firstCol="1" bandRow="1">
                <a:tableStyleId>{9D7B26C5-4107-4FEC-AEDC-1716B250A1EF}</a:tableStyleId>
              </a:tblPr>
              <a:tblGrid>
                <a:gridCol w="2422769">
                  <a:extLst>
                    <a:ext uri="{9D8B030D-6E8A-4147-A177-3AD203B41FA5}">
                      <a16:colId xmlns:a16="http://schemas.microsoft.com/office/drawing/2014/main" val="1072528039"/>
                    </a:ext>
                  </a:extLst>
                </a:gridCol>
                <a:gridCol w="1896080">
                  <a:extLst>
                    <a:ext uri="{9D8B030D-6E8A-4147-A177-3AD203B41FA5}">
                      <a16:colId xmlns:a16="http://schemas.microsoft.com/office/drawing/2014/main" val="1427187690"/>
                    </a:ext>
                  </a:extLst>
                </a:gridCol>
                <a:gridCol w="1820237">
                  <a:extLst>
                    <a:ext uri="{9D8B030D-6E8A-4147-A177-3AD203B41FA5}">
                      <a16:colId xmlns:a16="http://schemas.microsoft.com/office/drawing/2014/main" val="1616319187"/>
                    </a:ext>
                  </a:extLst>
                </a:gridCol>
                <a:gridCol w="1740180">
                  <a:extLst>
                    <a:ext uri="{9D8B030D-6E8A-4147-A177-3AD203B41FA5}">
                      <a16:colId xmlns:a16="http://schemas.microsoft.com/office/drawing/2014/main" val="1379536862"/>
                    </a:ext>
                  </a:extLst>
                </a:gridCol>
              </a:tblGrid>
              <a:tr h="270606">
                <a:tc gridSpan="4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ANNUAL DIRECT LABOR COSTS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B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B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B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6455584"/>
                  </a:ext>
                </a:extLst>
              </a:tr>
              <a:tr h="27060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Items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Year 01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Year 02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Year 03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52078140"/>
                  </a:ext>
                </a:extLst>
              </a:tr>
              <a:tr h="27060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Barber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35,000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38,000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40,000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18548822"/>
                  </a:ext>
                </a:extLst>
              </a:tr>
              <a:tr h="27060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Stylist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30,000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32,000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35,000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08479493"/>
                  </a:ext>
                </a:extLst>
              </a:tr>
              <a:tr h="27060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Shampoo Technician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15,000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18,000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25,000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49041892"/>
                  </a:ext>
                </a:extLst>
              </a:tr>
              <a:tr h="27060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Assistant Stylist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10,000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12,000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15,000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52823271"/>
                  </a:ext>
                </a:extLst>
              </a:tr>
              <a:tr h="27060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Colourist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20,000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25,000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30,000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86915479"/>
                  </a:ext>
                </a:extLst>
              </a:tr>
              <a:tr h="27060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Assistant Colourist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15,000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20,000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25,000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77501658"/>
                  </a:ext>
                </a:extLst>
              </a:tr>
              <a:tr h="27060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Product Specialist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18,000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20,000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22,000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31775276"/>
                  </a:ext>
                </a:extLst>
              </a:tr>
              <a:tr h="27060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Receptionist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5,000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8,000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10,000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08636552"/>
                  </a:ext>
                </a:extLst>
              </a:tr>
              <a:tr h="27060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Nail Technician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5,000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6,000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8,000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08425628"/>
                  </a:ext>
                </a:extLst>
              </a:tr>
              <a:tr h="27060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Massage Therapist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5,000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8,000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10,000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59615208"/>
                  </a:ext>
                </a:extLst>
              </a:tr>
              <a:tr h="27060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Cleaning &amp; Maintenance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12,000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13,000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15,000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45621777"/>
                  </a:ext>
                </a:extLst>
              </a:tr>
              <a:tr h="27060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Total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170,000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200,000</a:t>
                      </a:r>
                      <a:endParaRPr lang="en-BD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</a:rPr>
                        <a:t>235,000</a:t>
                      </a:r>
                      <a:endParaRPr lang="en-BD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1119233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B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2123615"/>
            <a:chOff x="0" y="0"/>
            <a:chExt cx="4816593" cy="55930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16592" cy="559306"/>
            </a:xfrm>
            <a:custGeom>
              <a:avLst/>
              <a:gdLst/>
              <a:ahLst/>
              <a:cxnLst/>
              <a:rect l="l" t="t" r="r" b="b"/>
              <a:pathLst>
                <a:path w="4816592" h="559306">
                  <a:moveTo>
                    <a:pt x="0" y="0"/>
                  </a:moveTo>
                  <a:lnTo>
                    <a:pt x="4816592" y="0"/>
                  </a:lnTo>
                  <a:lnTo>
                    <a:pt x="4816592" y="559306"/>
                  </a:lnTo>
                  <a:lnTo>
                    <a:pt x="0" y="559306"/>
                  </a:lnTo>
                  <a:close/>
                </a:path>
              </a:pathLst>
            </a:custGeom>
            <a:solidFill>
              <a:srgbClr val="E4DCCF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b="86499"/>
          <a:stretch>
            <a:fillRect/>
          </a:stretch>
        </p:blipFill>
        <p:spPr>
          <a:xfrm>
            <a:off x="474155" y="408500"/>
            <a:ext cx="17339691" cy="1667888"/>
          </a:xfrm>
          <a:prstGeom prst="rect">
            <a:avLst/>
          </a:prstGeom>
        </p:spPr>
      </p:pic>
      <p:grpSp>
        <p:nvGrpSpPr>
          <p:cNvPr id="6" name="Group 6"/>
          <p:cNvGrpSpPr/>
          <p:nvPr/>
        </p:nvGrpSpPr>
        <p:grpSpPr>
          <a:xfrm>
            <a:off x="2968121" y="1439179"/>
            <a:ext cx="12204504" cy="684436"/>
            <a:chOff x="0" y="0"/>
            <a:chExt cx="6203533" cy="34789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6203533" cy="347898"/>
            </a:xfrm>
            <a:custGeom>
              <a:avLst/>
              <a:gdLst/>
              <a:ahLst/>
              <a:cxnLst/>
              <a:rect l="l" t="t" r="r" b="b"/>
              <a:pathLst>
                <a:path w="6203533" h="347898">
                  <a:moveTo>
                    <a:pt x="203200" y="0"/>
                  </a:moveTo>
                  <a:lnTo>
                    <a:pt x="6000333" y="0"/>
                  </a:lnTo>
                  <a:lnTo>
                    <a:pt x="6203533" y="347898"/>
                  </a:lnTo>
                  <a:lnTo>
                    <a:pt x="0" y="347898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576F72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127000" y="-38100"/>
              <a:ext cx="558800" cy="6477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 rot="-10800000">
            <a:off x="3461119" y="1439179"/>
            <a:ext cx="11365762" cy="1368872"/>
            <a:chOff x="0" y="0"/>
            <a:chExt cx="2888601" cy="347898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888601" cy="347898"/>
            </a:xfrm>
            <a:custGeom>
              <a:avLst/>
              <a:gdLst/>
              <a:ahLst/>
              <a:cxnLst/>
              <a:rect l="l" t="t" r="r" b="b"/>
              <a:pathLst>
                <a:path w="2888601" h="347898">
                  <a:moveTo>
                    <a:pt x="203200" y="0"/>
                  </a:moveTo>
                  <a:lnTo>
                    <a:pt x="2685401" y="0"/>
                  </a:lnTo>
                  <a:lnTo>
                    <a:pt x="2888601" y="347898"/>
                  </a:lnTo>
                  <a:lnTo>
                    <a:pt x="0" y="347898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7D9D9C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127000" y="-38100"/>
              <a:ext cx="558800" cy="6477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0" name="TextBox 50"/>
          <p:cNvSpPr txBox="1"/>
          <p:nvPr/>
        </p:nvSpPr>
        <p:spPr>
          <a:xfrm>
            <a:off x="4499030" y="1514332"/>
            <a:ext cx="9289940" cy="10947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959"/>
              </a:lnSpc>
            </a:pPr>
            <a:r>
              <a:rPr lang="en-US" sz="6399" dirty="0">
                <a:solidFill>
                  <a:srgbClr val="FFFFFF"/>
                </a:solidFill>
                <a:latin typeface="Open Sans Extra Bold"/>
              </a:rPr>
              <a:t>Financial Plan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DD51EEAF-1691-BA44-97E9-8A0C79D5A3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6231781"/>
              </p:ext>
            </p:extLst>
          </p:nvPr>
        </p:nvGraphicFramePr>
        <p:xfrm>
          <a:off x="50432" y="4711075"/>
          <a:ext cx="8636367" cy="2858135"/>
        </p:xfrm>
        <a:graphic>
          <a:graphicData uri="http://schemas.openxmlformats.org/drawingml/2006/table">
            <a:tbl>
              <a:tblPr firstRow="1" firstCol="1" bandRow="1">
                <a:tableStyleId>{9D7B26C5-4107-4FEC-AEDC-1716B250A1EF}</a:tableStyleId>
              </a:tblPr>
              <a:tblGrid>
                <a:gridCol w="4315784">
                  <a:extLst>
                    <a:ext uri="{9D8B030D-6E8A-4147-A177-3AD203B41FA5}">
                      <a16:colId xmlns:a16="http://schemas.microsoft.com/office/drawing/2014/main" val="3466177680"/>
                    </a:ext>
                  </a:extLst>
                </a:gridCol>
                <a:gridCol w="1468998">
                  <a:extLst>
                    <a:ext uri="{9D8B030D-6E8A-4147-A177-3AD203B41FA5}">
                      <a16:colId xmlns:a16="http://schemas.microsoft.com/office/drawing/2014/main" val="350820633"/>
                    </a:ext>
                  </a:extLst>
                </a:gridCol>
                <a:gridCol w="1470919">
                  <a:extLst>
                    <a:ext uri="{9D8B030D-6E8A-4147-A177-3AD203B41FA5}">
                      <a16:colId xmlns:a16="http://schemas.microsoft.com/office/drawing/2014/main" val="2426340759"/>
                    </a:ext>
                  </a:extLst>
                </a:gridCol>
                <a:gridCol w="1380666">
                  <a:extLst>
                    <a:ext uri="{9D8B030D-6E8A-4147-A177-3AD203B41FA5}">
                      <a16:colId xmlns:a16="http://schemas.microsoft.com/office/drawing/2014/main" val="396238827"/>
                    </a:ext>
                  </a:extLst>
                </a:gridCol>
              </a:tblGrid>
              <a:tr h="48001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800">
                          <a:effectLst/>
                        </a:rPr>
                        <a:t>Total</a:t>
                      </a:r>
                      <a:endParaRPr lang="en-BD" sz="2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800">
                          <a:effectLst/>
                        </a:rPr>
                        <a:t>145,000</a:t>
                      </a:r>
                      <a:endParaRPr lang="en-BD" sz="2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800">
                          <a:effectLst/>
                        </a:rPr>
                        <a:t>163,000</a:t>
                      </a:r>
                      <a:endParaRPr lang="en-BD" sz="2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800" dirty="0">
                          <a:effectLst/>
                        </a:rPr>
                        <a:t>180,000</a:t>
                      </a:r>
                      <a:endParaRPr lang="en-BD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4238390697"/>
                  </a:ext>
                </a:extLst>
              </a:tr>
              <a:tr h="48001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800">
                          <a:effectLst/>
                        </a:rPr>
                        <a:t> </a:t>
                      </a:r>
                      <a:endParaRPr lang="en-BD" sz="2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800">
                          <a:effectLst/>
                        </a:rPr>
                        <a:t> </a:t>
                      </a:r>
                      <a:endParaRPr lang="en-BD" sz="2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800">
                          <a:effectLst/>
                        </a:rPr>
                        <a:t> </a:t>
                      </a:r>
                      <a:endParaRPr lang="en-BD" sz="2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800">
                          <a:effectLst/>
                        </a:rPr>
                        <a:t> </a:t>
                      </a:r>
                      <a:endParaRPr lang="en-BD" sz="2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181865455"/>
                  </a:ext>
                </a:extLst>
              </a:tr>
              <a:tr h="48001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800">
                          <a:effectLst/>
                        </a:rPr>
                        <a:t>Non-Operating Cost</a:t>
                      </a:r>
                      <a:endParaRPr lang="en-BD" sz="2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800">
                          <a:effectLst/>
                        </a:rPr>
                        <a:t>120,000</a:t>
                      </a:r>
                      <a:endParaRPr lang="en-BD" sz="2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800">
                          <a:effectLst/>
                        </a:rPr>
                        <a:t>125,000</a:t>
                      </a:r>
                      <a:endParaRPr lang="en-BD" sz="2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800">
                          <a:effectLst/>
                        </a:rPr>
                        <a:t>130,000</a:t>
                      </a:r>
                      <a:endParaRPr lang="en-BD" sz="2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805629297"/>
                  </a:ext>
                </a:extLst>
              </a:tr>
              <a:tr h="48001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800">
                          <a:effectLst/>
                        </a:rPr>
                        <a:t> </a:t>
                      </a:r>
                      <a:endParaRPr lang="en-BD" sz="2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800">
                          <a:effectLst/>
                        </a:rPr>
                        <a:t> </a:t>
                      </a:r>
                      <a:endParaRPr lang="en-BD" sz="2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800">
                          <a:effectLst/>
                        </a:rPr>
                        <a:t> </a:t>
                      </a:r>
                      <a:endParaRPr lang="en-BD" sz="2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800">
                          <a:effectLst/>
                        </a:rPr>
                        <a:t> </a:t>
                      </a:r>
                      <a:endParaRPr lang="en-BD" sz="2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450317571"/>
                  </a:ext>
                </a:extLst>
              </a:tr>
              <a:tr h="48001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800">
                          <a:effectLst/>
                        </a:rPr>
                        <a:t>Net Profit</a:t>
                      </a:r>
                      <a:endParaRPr lang="en-BD" sz="2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800">
                          <a:effectLst/>
                        </a:rPr>
                        <a:t>505,000</a:t>
                      </a:r>
                      <a:endParaRPr lang="en-BD" sz="2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800">
                          <a:effectLst/>
                        </a:rPr>
                        <a:t>622,800</a:t>
                      </a:r>
                      <a:endParaRPr lang="en-BD" sz="2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800" dirty="0">
                          <a:effectLst/>
                        </a:rPr>
                        <a:t>967,500</a:t>
                      </a:r>
                      <a:endParaRPr lang="en-BD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176186109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B679C250-9D61-0B42-9071-8EA861C9C2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562327"/>
              </p:ext>
            </p:extLst>
          </p:nvPr>
        </p:nvGraphicFramePr>
        <p:xfrm>
          <a:off x="9346832" y="3738291"/>
          <a:ext cx="8636368" cy="6035742"/>
        </p:xfrm>
        <a:graphic>
          <a:graphicData uri="http://schemas.openxmlformats.org/drawingml/2006/table">
            <a:tbl>
              <a:tblPr firstRow="1" firstCol="1" bandRow="1">
                <a:tableStyleId>{9D7B26C5-4107-4FEC-AEDC-1716B250A1EF}</a:tableStyleId>
              </a:tblPr>
              <a:tblGrid>
                <a:gridCol w="2158630">
                  <a:extLst>
                    <a:ext uri="{9D8B030D-6E8A-4147-A177-3AD203B41FA5}">
                      <a16:colId xmlns:a16="http://schemas.microsoft.com/office/drawing/2014/main" val="1878345684"/>
                    </a:ext>
                  </a:extLst>
                </a:gridCol>
                <a:gridCol w="2158630">
                  <a:extLst>
                    <a:ext uri="{9D8B030D-6E8A-4147-A177-3AD203B41FA5}">
                      <a16:colId xmlns:a16="http://schemas.microsoft.com/office/drawing/2014/main" val="3515486609"/>
                    </a:ext>
                  </a:extLst>
                </a:gridCol>
                <a:gridCol w="2159554">
                  <a:extLst>
                    <a:ext uri="{9D8B030D-6E8A-4147-A177-3AD203B41FA5}">
                      <a16:colId xmlns:a16="http://schemas.microsoft.com/office/drawing/2014/main" val="2166088333"/>
                    </a:ext>
                  </a:extLst>
                </a:gridCol>
                <a:gridCol w="2159554">
                  <a:extLst>
                    <a:ext uri="{9D8B030D-6E8A-4147-A177-3AD203B41FA5}">
                      <a16:colId xmlns:a16="http://schemas.microsoft.com/office/drawing/2014/main" val="3886637337"/>
                    </a:ext>
                  </a:extLst>
                </a:gridCol>
              </a:tblGrid>
              <a:tr h="729933">
                <a:tc gridSpan="4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CASH FLOW OF ARTISAN</a:t>
                      </a:r>
                      <a:endParaRPr lang="en-BD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B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B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B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9300612"/>
                  </a:ext>
                </a:extLst>
              </a:tr>
              <a:tr h="72993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 </a:t>
                      </a:r>
                      <a:endParaRPr lang="en-BD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Year 01</a:t>
                      </a:r>
                      <a:endParaRPr lang="en-BD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Year 02</a:t>
                      </a:r>
                      <a:endParaRPr lang="en-BD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Year 03</a:t>
                      </a:r>
                      <a:endParaRPr lang="en-BD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719680930"/>
                  </a:ext>
                </a:extLst>
              </a:tr>
              <a:tr h="72993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Operating Cash Flow</a:t>
                      </a:r>
                      <a:endParaRPr lang="en-BD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100,000</a:t>
                      </a:r>
                      <a:endParaRPr lang="en-BD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130,000</a:t>
                      </a:r>
                      <a:endParaRPr lang="en-BD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115,000</a:t>
                      </a:r>
                      <a:endParaRPr lang="en-BD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3442827502"/>
                  </a:ext>
                </a:extLst>
              </a:tr>
              <a:tr h="72993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Investing Cash Flow</a:t>
                      </a:r>
                      <a:endParaRPr lang="en-BD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-50,000</a:t>
                      </a:r>
                      <a:endParaRPr lang="en-BD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-10,000</a:t>
                      </a:r>
                      <a:endParaRPr lang="en-BD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-18,000</a:t>
                      </a:r>
                      <a:endParaRPr lang="en-BD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3589040048"/>
                  </a:ext>
                </a:extLst>
              </a:tr>
              <a:tr h="72993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Financial Cash Flow</a:t>
                      </a:r>
                      <a:endParaRPr lang="en-BD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 dirty="0">
                          <a:effectLst/>
                        </a:rPr>
                        <a:t>375,000</a:t>
                      </a:r>
                      <a:endParaRPr lang="en-BD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-20,000</a:t>
                      </a:r>
                      <a:endParaRPr lang="en-BD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-40,000</a:t>
                      </a:r>
                      <a:endParaRPr lang="en-BD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974799960"/>
                  </a:ext>
                </a:extLst>
              </a:tr>
              <a:tr h="72993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Total Cash Flow</a:t>
                      </a:r>
                      <a:endParaRPr lang="en-BD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425,000</a:t>
                      </a:r>
                      <a:endParaRPr lang="en-BD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100,000</a:t>
                      </a:r>
                      <a:endParaRPr lang="en-BD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57,000</a:t>
                      </a:r>
                      <a:endParaRPr lang="en-BD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39784673"/>
                  </a:ext>
                </a:extLst>
              </a:tr>
              <a:tr h="72993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Cash Balance</a:t>
                      </a:r>
                      <a:endParaRPr lang="en-BD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425,000</a:t>
                      </a:r>
                      <a:endParaRPr lang="en-BD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525,000</a:t>
                      </a:r>
                      <a:endParaRPr lang="en-BD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 dirty="0">
                          <a:effectLst/>
                        </a:rPr>
                        <a:t>582,000</a:t>
                      </a:r>
                      <a:endParaRPr lang="en-BD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Vrinda" panose="020B0502040204020203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6842075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50083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B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2123615"/>
            <a:chOff x="0" y="0"/>
            <a:chExt cx="4816593" cy="55930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16592" cy="559306"/>
            </a:xfrm>
            <a:custGeom>
              <a:avLst/>
              <a:gdLst/>
              <a:ahLst/>
              <a:cxnLst/>
              <a:rect l="l" t="t" r="r" b="b"/>
              <a:pathLst>
                <a:path w="4816592" h="559306">
                  <a:moveTo>
                    <a:pt x="0" y="0"/>
                  </a:moveTo>
                  <a:lnTo>
                    <a:pt x="4816592" y="0"/>
                  </a:lnTo>
                  <a:lnTo>
                    <a:pt x="4816592" y="559306"/>
                  </a:lnTo>
                  <a:lnTo>
                    <a:pt x="0" y="559306"/>
                  </a:lnTo>
                  <a:close/>
                </a:path>
              </a:pathLst>
            </a:custGeom>
            <a:solidFill>
              <a:srgbClr val="E4DCCF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b="86499"/>
          <a:stretch>
            <a:fillRect/>
          </a:stretch>
        </p:blipFill>
        <p:spPr>
          <a:xfrm>
            <a:off x="474155" y="408500"/>
            <a:ext cx="17339691" cy="1667888"/>
          </a:xfrm>
          <a:prstGeom prst="rect">
            <a:avLst/>
          </a:prstGeom>
        </p:spPr>
      </p:pic>
      <p:grpSp>
        <p:nvGrpSpPr>
          <p:cNvPr id="6" name="Group 6"/>
          <p:cNvGrpSpPr/>
          <p:nvPr/>
        </p:nvGrpSpPr>
        <p:grpSpPr>
          <a:xfrm>
            <a:off x="2968121" y="1439179"/>
            <a:ext cx="12204504" cy="684436"/>
            <a:chOff x="0" y="0"/>
            <a:chExt cx="6203533" cy="34789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6203533" cy="347898"/>
            </a:xfrm>
            <a:custGeom>
              <a:avLst/>
              <a:gdLst/>
              <a:ahLst/>
              <a:cxnLst/>
              <a:rect l="l" t="t" r="r" b="b"/>
              <a:pathLst>
                <a:path w="6203533" h="347898">
                  <a:moveTo>
                    <a:pt x="203200" y="0"/>
                  </a:moveTo>
                  <a:lnTo>
                    <a:pt x="6000333" y="0"/>
                  </a:lnTo>
                  <a:lnTo>
                    <a:pt x="6203533" y="347898"/>
                  </a:lnTo>
                  <a:lnTo>
                    <a:pt x="0" y="347898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576F72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127000" y="-38100"/>
              <a:ext cx="558800" cy="6477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 rot="-10800000">
            <a:off x="3461119" y="1439179"/>
            <a:ext cx="11365762" cy="1368872"/>
            <a:chOff x="0" y="0"/>
            <a:chExt cx="2888601" cy="347898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888601" cy="347898"/>
            </a:xfrm>
            <a:custGeom>
              <a:avLst/>
              <a:gdLst/>
              <a:ahLst/>
              <a:cxnLst/>
              <a:rect l="l" t="t" r="r" b="b"/>
              <a:pathLst>
                <a:path w="2888601" h="347898">
                  <a:moveTo>
                    <a:pt x="203200" y="0"/>
                  </a:moveTo>
                  <a:lnTo>
                    <a:pt x="2685401" y="0"/>
                  </a:lnTo>
                  <a:lnTo>
                    <a:pt x="2888601" y="347898"/>
                  </a:lnTo>
                  <a:lnTo>
                    <a:pt x="0" y="347898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7D9D9C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127000" y="-38100"/>
              <a:ext cx="558800" cy="6477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0" name="TextBox 50"/>
          <p:cNvSpPr txBox="1"/>
          <p:nvPr/>
        </p:nvSpPr>
        <p:spPr>
          <a:xfrm>
            <a:off x="4499030" y="1514332"/>
            <a:ext cx="9289940" cy="1011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959"/>
              </a:lnSpc>
            </a:pPr>
            <a:r>
              <a:rPr lang="en-US" sz="4000" dirty="0">
                <a:solidFill>
                  <a:srgbClr val="FFFFFF"/>
                </a:solidFill>
                <a:latin typeface="Open Sans Extra Bold"/>
              </a:rPr>
              <a:t>LEGAL AND COMPLIANCE ISSUES</a:t>
            </a:r>
          </a:p>
        </p:txBody>
      </p:sp>
      <p:sp>
        <p:nvSpPr>
          <p:cNvPr id="15" name="TextBox 12">
            <a:extLst>
              <a:ext uri="{FF2B5EF4-FFF2-40B4-BE49-F238E27FC236}">
                <a16:creationId xmlns:a16="http://schemas.microsoft.com/office/drawing/2014/main" id="{096F46F6-1FB6-EE4A-B5DD-427EEDC86196}"/>
              </a:ext>
            </a:extLst>
          </p:cNvPr>
          <p:cNvSpPr txBox="1"/>
          <p:nvPr/>
        </p:nvSpPr>
        <p:spPr>
          <a:xfrm>
            <a:off x="237075" y="3079338"/>
            <a:ext cx="17813846" cy="684828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857250" indent="-857250">
              <a:lnSpc>
                <a:spcPts val="8959"/>
              </a:lnSpc>
              <a:buFont typeface="Arial" panose="020B0604020202020204" pitchFamily="34" charset="0"/>
              <a:buChar char="•"/>
            </a:pPr>
            <a:r>
              <a:rPr lang="en-US" sz="6399" dirty="0">
                <a:solidFill>
                  <a:srgbClr val="576F72"/>
                </a:solidFill>
                <a:latin typeface="Open Sans Extra Bold"/>
              </a:rPr>
              <a:t>Control of Substances Hazardous to Health (COSHH)</a:t>
            </a:r>
          </a:p>
          <a:p>
            <a:pPr marL="857250" indent="-857250">
              <a:lnSpc>
                <a:spcPts val="8959"/>
              </a:lnSpc>
              <a:buFont typeface="Arial" panose="020B0604020202020204" pitchFamily="34" charset="0"/>
              <a:buChar char="•"/>
            </a:pPr>
            <a:r>
              <a:rPr lang="en-US" sz="6399" dirty="0">
                <a:solidFill>
                  <a:srgbClr val="576F72"/>
                </a:solidFill>
                <a:latin typeface="Open Sans Extra Bold"/>
              </a:rPr>
              <a:t>Personal Protective Equipment 2002 (PPE)</a:t>
            </a:r>
          </a:p>
          <a:p>
            <a:pPr marL="857250" indent="-857250">
              <a:lnSpc>
                <a:spcPts val="8959"/>
              </a:lnSpc>
              <a:buFont typeface="Arial" panose="020B0604020202020204" pitchFamily="34" charset="0"/>
              <a:buChar char="•"/>
            </a:pPr>
            <a:r>
              <a:rPr lang="en-US" sz="6399" dirty="0">
                <a:solidFill>
                  <a:srgbClr val="576F72"/>
                </a:solidFill>
                <a:latin typeface="Open Sans Extra Bold"/>
              </a:rPr>
              <a:t>The Data Protection Act (1988 and 2003)</a:t>
            </a:r>
          </a:p>
          <a:p>
            <a:pPr marL="857250" indent="-857250">
              <a:lnSpc>
                <a:spcPts val="8959"/>
              </a:lnSpc>
              <a:buFont typeface="Arial" panose="020B0604020202020204" pitchFamily="34" charset="0"/>
              <a:buChar char="•"/>
            </a:pPr>
            <a:r>
              <a:rPr lang="en-US" sz="6399" dirty="0">
                <a:solidFill>
                  <a:srgbClr val="576F72"/>
                </a:solidFill>
                <a:latin typeface="Open Sans Extra Bold"/>
              </a:rPr>
              <a:t>Environmental Protection Act</a:t>
            </a:r>
          </a:p>
        </p:txBody>
      </p:sp>
    </p:spTree>
    <p:extLst>
      <p:ext uri="{BB962C8B-B14F-4D97-AF65-F5344CB8AC3E}">
        <p14:creationId xmlns:p14="http://schemas.microsoft.com/office/powerpoint/2010/main" val="42294770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B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5"/>
          <p:cNvGrpSpPr/>
          <p:nvPr/>
        </p:nvGrpSpPr>
        <p:grpSpPr>
          <a:xfrm>
            <a:off x="5190559" y="620964"/>
            <a:ext cx="12745400" cy="8900411"/>
            <a:chOff x="0" y="-38100"/>
            <a:chExt cx="2939415" cy="2344141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939415" cy="2306041"/>
            </a:xfrm>
            <a:custGeom>
              <a:avLst/>
              <a:gdLst/>
              <a:ahLst/>
              <a:cxnLst/>
              <a:rect l="l" t="t" r="r" b="b"/>
              <a:pathLst>
                <a:path w="2898719" h="2306041">
                  <a:moveTo>
                    <a:pt x="0" y="0"/>
                  </a:moveTo>
                  <a:lnTo>
                    <a:pt x="2898719" y="0"/>
                  </a:lnTo>
                  <a:lnTo>
                    <a:pt x="2898719" y="2306041"/>
                  </a:lnTo>
                  <a:lnTo>
                    <a:pt x="0" y="2306041"/>
                  </a:lnTo>
                  <a:close/>
                </a:path>
              </a:pathLst>
            </a:custGeom>
            <a:solidFill>
              <a:srgbClr val="7D9D9C"/>
            </a:solidFill>
          </p:spPr>
          <p:txBody>
            <a:bodyPr/>
            <a:lstStyle/>
            <a:p>
              <a:pPr marL="285750" indent="-285750" algn="just">
                <a:buFont typeface="Arial" panose="020B0604020202020204" pitchFamily="34" charset="0"/>
                <a:buChar char="•"/>
              </a:pPr>
              <a:r>
                <a:rPr lang="en-GB" sz="2000" b="1" dirty="0" err="1">
                  <a:solidFill>
                    <a:schemeClr val="bg1"/>
                  </a:solidFill>
                </a:rPr>
                <a:t>Bachelorprint.eu</a:t>
              </a:r>
              <a:r>
                <a:rPr lang="en-GB" sz="2000" b="1" dirty="0">
                  <a:solidFill>
                    <a:schemeClr val="bg1"/>
                  </a:solidFill>
                </a:rPr>
                <a:t>. 2022. </a:t>
              </a:r>
              <a:r>
                <a:rPr lang="en-GB" sz="2000" b="1" i="1" dirty="0">
                  <a:solidFill>
                    <a:schemeClr val="bg1"/>
                  </a:solidFill>
                </a:rPr>
                <a:t>Porter´s Five Forces – to analyse Business Competition</a:t>
              </a:r>
              <a:r>
                <a:rPr lang="en-GB" sz="2000" b="1" dirty="0">
                  <a:solidFill>
                    <a:schemeClr val="bg1"/>
                  </a:solidFill>
                </a:rPr>
                <a:t>. [online] Available at: &lt;https://</a:t>
              </a:r>
              <a:r>
                <a:rPr lang="en-GB" sz="2000" b="1" dirty="0" err="1">
                  <a:solidFill>
                    <a:schemeClr val="bg1"/>
                  </a:solidFill>
                </a:rPr>
                <a:t>www.bachelorprint.eu</a:t>
              </a:r>
              <a:r>
                <a:rPr lang="en-GB" sz="2000" b="1" dirty="0">
                  <a:solidFill>
                    <a:schemeClr val="bg1"/>
                  </a:solidFill>
                </a:rPr>
                <a:t>/methods-concepts/porters-five-forces/&gt; [Accessed 6 August 2022].</a:t>
              </a:r>
              <a:endParaRPr lang="en-BD" sz="2000" b="1" dirty="0">
                <a:solidFill>
                  <a:schemeClr val="bg1"/>
                </a:solidFill>
              </a:endParaRPr>
            </a:p>
            <a:p>
              <a:pPr marL="285750" indent="-285750" algn="just">
                <a:buFont typeface="Arial" panose="020B0604020202020204" pitchFamily="34" charset="0"/>
                <a:buChar char="•"/>
              </a:pPr>
              <a:r>
                <a:rPr lang="en-GB" sz="2000" b="1" dirty="0">
                  <a:solidFill>
                    <a:schemeClr val="bg1"/>
                  </a:solidFill>
                </a:rPr>
                <a:t>Blakely-Gray, R., 2022. </a:t>
              </a:r>
              <a:r>
                <a:rPr lang="en-GB" sz="2000" b="1" i="1" dirty="0">
                  <a:solidFill>
                    <a:schemeClr val="bg1"/>
                  </a:solidFill>
                </a:rPr>
                <a:t>What Is SWOT Analysis? | How to Create and Use a SWOT Analysis</a:t>
              </a:r>
              <a:r>
                <a:rPr lang="en-GB" sz="2000" b="1" dirty="0">
                  <a:solidFill>
                    <a:schemeClr val="bg1"/>
                  </a:solidFill>
                </a:rPr>
                <a:t>. [online] Patriot Software for Small Business. Available at: &lt;https://</a:t>
              </a:r>
              <a:r>
                <a:rPr lang="en-GB" sz="2000" b="1" dirty="0" err="1">
                  <a:solidFill>
                    <a:schemeClr val="bg1"/>
                  </a:solidFill>
                </a:rPr>
                <a:t>smallbusiness.patriotsoftware.com</a:t>
              </a:r>
              <a:r>
                <a:rPr lang="en-GB" sz="2000" b="1" dirty="0">
                  <a:solidFill>
                    <a:schemeClr val="bg1"/>
                  </a:solidFill>
                </a:rPr>
                <a:t>/swot-analysis/&gt; [Accessed 6 August 2022].</a:t>
              </a:r>
              <a:endParaRPr lang="en-BD" sz="2000" b="1" dirty="0">
                <a:solidFill>
                  <a:schemeClr val="bg1"/>
                </a:solidFill>
              </a:endParaRPr>
            </a:p>
            <a:p>
              <a:pPr marL="285750" indent="-285750" algn="just">
                <a:buFont typeface="Arial" panose="020B0604020202020204" pitchFamily="34" charset="0"/>
                <a:buChar char="•"/>
              </a:pPr>
              <a:r>
                <a:rPr lang="en-GB" sz="2000" b="1" dirty="0" err="1">
                  <a:solidFill>
                    <a:schemeClr val="bg1"/>
                  </a:solidFill>
                </a:rPr>
                <a:t>Brugha</a:t>
              </a:r>
              <a:r>
                <a:rPr lang="en-GB" sz="2000" b="1" dirty="0">
                  <a:solidFill>
                    <a:schemeClr val="bg1"/>
                  </a:solidFill>
                </a:rPr>
                <a:t>, R. and </a:t>
              </a:r>
              <a:r>
                <a:rPr lang="en-GB" sz="2000" b="1" dirty="0" err="1">
                  <a:solidFill>
                    <a:schemeClr val="bg1"/>
                  </a:solidFill>
                </a:rPr>
                <a:t>Varvasovszky</a:t>
              </a:r>
              <a:r>
                <a:rPr lang="en-GB" sz="2000" b="1" dirty="0">
                  <a:solidFill>
                    <a:schemeClr val="bg1"/>
                  </a:solidFill>
                </a:rPr>
                <a:t>, Z., 2000. Stakeholder analysis: a review. </a:t>
              </a:r>
              <a:r>
                <a:rPr lang="en-GB" sz="2000" b="1" i="1" dirty="0">
                  <a:solidFill>
                    <a:schemeClr val="bg1"/>
                  </a:solidFill>
                </a:rPr>
                <a:t>Health policy and planning</a:t>
              </a:r>
              <a:r>
                <a:rPr lang="en-GB" sz="2000" b="1" dirty="0">
                  <a:solidFill>
                    <a:schemeClr val="bg1"/>
                  </a:solidFill>
                </a:rPr>
                <a:t>, </a:t>
              </a:r>
              <a:r>
                <a:rPr lang="en-GB" sz="2000" b="1" i="1" dirty="0">
                  <a:solidFill>
                    <a:schemeClr val="bg1"/>
                  </a:solidFill>
                </a:rPr>
                <a:t>15</a:t>
              </a:r>
              <a:r>
                <a:rPr lang="en-GB" sz="2000" b="1" dirty="0">
                  <a:solidFill>
                    <a:schemeClr val="bg1"/>
                  </a:solidFill>
                </a:rPr>
                <a:t>(3), pp.239-246.</a:t>
              </a:r>
              <a:endParaRPr lang="en-BD" sz="2000" b="1" dirty="0">
                <a:solidFill>
                  <a:schemeClr val="bg1"/>
                </a:solidFill>
              </a:endParaRPr>
            </a:p>
            <a:p>
              <a:pPr marL="285750" indent="-285750" algn="just">
                <a:buFont typeface="Arial" panose="020B0604020202020204" pitchFamily="34" charset="0"/>
                <a:buChar char="•"/>
              </a:pPr>
              <a:r>
                <a:rPr lang="en-GB" sz="2000" b="1" dirty="0">
                  <a:solidFill>
                    <a:schemeClr val="bg1"/>
                  </a:solidFill>
                </a:rPr>
                <a:t>GOV.UK. 2021. Data protection. [online] Available at: &lt;https://</a:t>
              </a:r>
              <a:r>
                <a:rPr lang="en-GB" sz="2000" b="1" dirty="0" err="1">
                  <a:solidFill>
                    <a:schemeClr val="bg1"/>
                  </a:solidFill>
                </a:rPr>
                <a:t>www.gov.uk</a:t>
              </a:r>
              <a:r>
                <a:rPr lang="en-GB" sz="2000" b="1" dirty="0">
                  <a:solidFill>
                    <a:schemeClr val="bg1"/>
                  </a:solidFill>
                </a:rPr>
                <a:t>/data-protection&gt; [Accessed 3 August 2022].</a:t>
              </a:r>
              <a:endParaRPr lang="en-BD" sz="2000" b="1" dirty="0">
                <a:solidFill>
                  <a:schemeClr val="bg1"/>
                </a:solidFill>
              </a:endParaRPr>
            </a:p>
            <a:p>
              <a:pPr marL="285750" indent="-285750" algn="just">
                <a:buFont typeface="Arial" panose="020B0604020202020204" pitchFamily="34" charset="0"/>
                <a:buChar char="•"/>
              </a:pPr>
              <a:r>
                <a:rPr lang="en-GB" sz="2000" b="1" dirty="0" err="1">
                  <a:solidFill>
                    <a:schemeClr val="bg1"/>
                  </a:solidFill>
                </a:rPr>
                <a:t>Henttonen</a:t>
              </a:r>
              <a:r>
                <a:rPr lang="en-GB" sz="2000" b="1" dirty="0">
                  <a:solidFill>
                    <a:schemeClr val="bg1"/>
                  </a:solidFill>
                </a:rPr>
                <a:t>, P. and </a:t>
              </a:r>
              <a:r>
                <a:rPr lang="en-GB" sz="2000" b="1" dirty="0" err="1">
                  <a:solidFill>
                    <a:schemeClr val="bg1"/>
                  </a:solidFill>
                </a:rPr>
                <a:t>Kettunen</a:t>
              </a:r>
              <a:r>
                <a:rPr lang="en-GB" sz="2000" b="1" dirty="0">
                  <a:solidFill>
                    <a:schemeClr val="bg1"/>
                  </a:solidFill>
                </a:rPr>
                <a:t>, K., 2011. Functional classification of records and organisational structure. </a:t>
              </a:r>
              <a:r>
                <a:rPr lang="en-GB" sz="2000" b="1" i="1" dirty="0">
                  <a:solidFill>
                    <a:schemeClr val="bg1"/>
                  </a:solidFill>
                </a:rPr>
                <a:t>Records Management Journal</a:t>
              </a:r>
              <a:r>
                <a:rPr lang="en-GB" sz="2000" b="1" dirty="0">
                  <a:solidFill>
                    <a:schemeClr val="bg1"/>
                  </a:solidFill>
                </a:rPr>
                <a:t>.</a:t>
              </a:r>
              <a:endParaRPr lang="en-BD" sz="2000" b="1" dirty="0">
                <a:solidFill>
                  <a:schemeClr val="bg1"/>
                </a:solidFill>
              </a:endParaRPr>
            </a:p>
            <a:p>
              <a:pPr marL="285750" indent="-285750" algn="just">
                <a:buFont typeface="Arial" panose="020B0604020202020204" pitchFamily="34" charset="0"/>
                <a:buChar char="•"/>
              </a:pPr>
              <a:r>
                <a:rPr lang="en-GB" sz="2000" b="1" dirty="0">
                  <a:solidFill>
                    <a:schemeClr val="bg1"/>
                  </a:solidFill>
                </a:rPr>
                <a:t>National Hair &amp; Beauty Federation. 2022. Employment law for salons and barbershops - 2020/2021 updates. [online] Available at: &lt;https://</a:t>
              </a:r>
              <a:r>
                <a:rPr lang="en-GB" sz="2000" b="1" dirty="0" err="1">
                  <a:solidFill>
                    <a:schemeClr val="bg1"/>
                  </a:solidFill>
                </a:rPr>
                <a:t>www.nhbf.co.uk</a:t>
              </a:r>
              <a:r>
                <a:rPr lang="en-GB" sz="2000" b="1" dirty="0">
                  <a:solidFill>
                    <a:schemeClr val="bg1"/>
                  </a:solidFill>
                </a:rPr>
                <a:t>/news-and-blogs/blog/new-employment-law-for-salons-and-barbershops-2019/&gt; [Accessed 3 August 2022].</a:t>
              </a:r>
              <a:endParaRPr lang="en-BD" sz="2000" b="1" dirty="0">
                <a:solidFill>
                  <a:schemeClr val="bg1"/>
                </a:solidFill>
              </a:endParaRPr>
            </a:p>
            <a:p>
              <a:pPr marL="285750" indent="-285750" algn="just">
                <a:buFont typeface="Arial" panose="020B0604020202020204" pitchFamily="34" charset="0"/>
                <a:buChar char="•"/>
              </a:pPr>
              <a:r>
                <a:rPr lang="en-GB" sz="2000" b="1" dirty="0">
                  <a:solidFill>
                    <a:schemeClr val="bg1"/>
                  </a:solidFill>
                </a:rPr>
                <a:t>O’Neill, P. and </a:t>
              </a:r>
              <a:r>
                <a:rPr lang="en-GB" sz="2000" b="1" dirty="0" err="1">
                  <a:solidFill>
                    <a:schemeClr val="bg1"/>
                  </a:solidFill>
                </a:rPr>
                <a:t>Whatmore</a:t>
              </a:r>
              <a:r>
                <a:rPr lang="en-GB" sz="2000" b="1" dirty="0">
                  <a:solidFill>
                    <a:schemeClr val="bg1"/>
                  </a:solidFill>
                </a:rPr>
                <a:t>, S., 2000. The business of place: networks of property, partnership and produce. </a:t>
              </a:r>
              <a:r>
                <a:rPr lang="en-GB" sz="2000" b="1" i="1" dirty="0" err="1">
                  <a:solidFill>
                    <a:schemeClr val="bg1"/>
                  </a:solidFill>
                </a:rPr>
                <a:t>Geoforum</a:t>
              </a:r>
              <a:r>
                <a:rPr lang="en-GB" sz="2000" b="1" dirty="0">
                  <a:solidFill>
                    <a:schemeClr val="bg1"/>
                  </a:solidFill>
                </a:rPr>
                <a:t>, </a:t>
              </a:r>
              <a:r>
                <a:rPr lang="en-GB" sz="2000" b="1" i="1" dirty="0">
                  <a:solidFill>
                    <a:schemeClr val="bg1"/>
                  </a:solidFill>
                </a:rPr>
                <a:t>31</a:t>
              </a:r>
              <a:r>
                <a:rPr lang="en-GB" sz="2000" b="1" dirty="0">
                  <a:solidFill>
                    <a:schemeClr val="bg1"/>
                  </a:solidFill>
                </a:rPr>
                <a:t>(2), pp.121-136.</a:t>
              </a:r>
              <a:endParaRPr lang="en-BD" sz="2000" b="1" dirty="0">
                <a:solidFill>
                  <a:schemeClr val="bg1"/>
                </a:solidFill>
              </a:endParaRPr>
            </a:p>
            <a:p>
              <a:pPr marL="285750" indent="-285750" algn="just">
                <a:buFont typeface="Arial" panose="020B0604020202020204" pitchFamily="34" charset="0"/>
                <a:buChar char="•"/>
              </a:pPr>
              <a:r>
                <a:rPr lang="en-GB" sz="2000" b="1" dirty="0">
                  <a:solidFill>
                    <a:schemeClr val="bg1"/>
                  </a:solidFill>
                </a:rPr>
                <a:t>Palepu, K.G., Healy, P.M., Wright, S., Bradbury, M. and </a:t>
              </a:r>
              <a:r>
                <a:rPr lang="en-GB" sz="2000" b="1" dirty="0" err="1">
                  <a:solidFill>
                    <a:schemeClr val="bg1"/>
                  </a:solidFill>
                </a:rPr>
                <a:t>Coulton</a:t>
              </a:r>
              <a:r>
                <a:rPr lang="en-GB" sz="2000" b="1" dirty="0">
                  <a:solidFill>
                    <a:schemeClr val="bg1"/>
                  </a:solidFill>
                </a:rPr>
                <a:t>, J., 2020. </a:t>
              </a:r>
              <a:r>
                <a:rPr lang="en-GB" sz="2000" b="1" i="1" dirty="0">
                  <a:solidFill>
                    <a:schemeClr val="bg1"/>
                  </a:solidFill>
                </a:rPr>
                <a:t>Business analysis and valuation: Using financial statements</a:t>
              </a:r>
              <a:r>
                <a:rPr lang="en-GB" sz="2000" b="1" dirty="0">
                  <a:solidFill>
                    <a:schemeClr val="bg1"/>
                  </a:solidFill>
                </a:rPr>
                <a:t>. Cengage AU.</a:t>
              </a:r>
              <a:endParaRPr lang="en-BD" sz="2000" b="1" dirty="0">
                <a:solidFill>
                  <a:schemeClr val="bg1"/>
                </a:solidFill>
              </a:endParaRPr>
            </a:p>
            <a:p>
              <a:pPr marL="285750" indent="-285750" algn="just">
                <a:buFont typeface="Arial" panose="020B0604020202020204" pitchFamily="34" charset="0"/>
                <a:buChar char="•"/>
              </a:pPr>
              <a:r>
                <a:rPr lang="en-BD" sz="2000" b="1" dirty="0">
                  <a:solidFill>
                    <a:schemeClr val="bg1"/>
                  </a:solidFill>
                </a:rPr>
                <a:t>Statista. 2022. </a:t>
              </a:r>
              <a:r>
                <a:rPr lang="en-BD" sz="2000" b="1" i="1" dirty="0">
                  <a:solidFill>
                    <a:schemeClr val="bg1"/>
                  </a:solidFill>
                </a:rPr>
                <a:t>Hairdressers and beauty salons in the UK 2020 | Statista</a:t>
              </a:r>
              <a:r>
                <a:rPr lang="en-BD" sz="2000" b="1" dirty="0">
                  <a:solidFill>
                    <a:schemeClr val="bg1"/>
                  </a:solidFill>
                </a:rPr>
                <a:t>. [online] Available at: &lt;https://www.statista.com/statistics/409073/number-of-hairdressers-beauty-salons-united-kingdom-uk/#:~:text=Between%202015%20and%202016%20alone,number%20was%20roughly%2044.5%20thousand.&gt; [Accessed 6 August 2022].</a:t>
              </a:r>
            </a:p>
            <a:p>
              <a:pPr marL="285750" indent="-285750" algn="just">
                <a:buFont typeface="Arial" panose="020B0604020202020204" pitchFamily="34" charset="0"/>
                <a:buChar char="•"/>
              </a:pPr>
              <a:r>
                <a:rPr lang="en-GB" sz="2000" b="1" dirty="0">
                  <a:solidFill>
                    <a:schemeClr val="bg1"/>
                  </a:solidFill>
                </a:rPr>
                <a:t>Statista. 2022. </a:t>
              </a:r>
              <a:r>
                <a:rPr lang="en-GB" sz="2000" b="1" i="1" dirty="0">
                  <a:solidFill>
                    <a:schemeClr val="bg1"/>
                  </a:solidFill>
                </a:rPr>
                <a:t>Spa and beauty salons: global revenue 2017-2024 | Statista</a:t>
              </a:r>
              <a:r>
                <a:rPr lang="en-GB" sz="2000" b="1" dirty="0">
                  <a:solidFill>
                    <a:schemeClr val="bg1"/>
                  </a:solidFill>
                </a:rPr>
                <a:t>. [online] Available at: &lt;https://</a:t>
              </a:r>
              <a:r>
                <a:rPr lang="en-GB" sz="2000" b="1" dirty="0" err="1">
                  <a:solidFill>
                    <a:schemeClr val="bg1"/>
                  </a:solidFill>
                </a:rPr>
                <a:t>www.statista.com</a:t>
              </a:r>
              <a:r>
                <a:rPr lang="en-GB" sz="2000" b="1" dirty="0">
                  <a:solidFill>
                    <a:schemeClr val="bg1"/>
                  </a:solidFill>
                </a:rPr>
                <a:t>/statistics/1014649/revenue-spa-and-beauty-salons-worldwide/&gt; [Accessed 6 August 2022].</a:t>
              </a:r>
              <a:endParaRPr lang="en-BD" sz="2000" b="1" dirty="0">
                <a:solidFill>
                  <a:schemeClr val="bg1"/>
                </a:solidFill>
              </a:endParaRPr>
            </a:p>
            <a:p>
              <a:pPr marL="285750" indent="-285750" algn="just">
                <a:buFont typeface="Arial" panose="020B0604020202020204" pitchFamily="34" charset="0"/>
                <a:buChar char="•"/>
              </a:pPr>
              <a:r>
                <a:rPr lang="en-GB" sz="2000" b="1" dirty="0">
                  <a:solidFill>
                    <a:schemeClr val="bg1"/>
                  </a:solidFill>
                </a:rPr>
                <a:t>Watts, J., 2022. </a:t>
              </a:r>
              <a:r>
                <a:rPr lang="en-GB" sz="2000" b="1" i="1" dirty="0">
                  <a:solidFill>
                    <a:schemeClr val="bg1"/>
                  </a:solidFill>
                </a:rPr>
                <a:t>Beauty salon legislation and regulations: What you need to know</a:t>
              </a:r>
              <a:r>
                <a:rPr lang="en-GB" sz="2000" b="1" dirty="0">
                  <a:solidFill>
                    <a:schemeClr val="bg1"/>
                  </a:solidFill>
                </a:rPr>
                <a:t>. [online] </a:t>
              </a:r>
              <a:r>
                <a:rPr lang="en-GB" sz="2000" b="1" dirty="0" err="1">
                  <a:solidFill>
                    <a:schemeClr val="bg1"/>
                  </a:solidFill>
                </a:rPr>
                <a:t>Startups.co.uk</a:t>
              </a:r>
              <a:r>
                <a:rPr lang="en-GB" sz="2000" b="1" dirty="0">
                  <a:solidFill>
                    <a:schemeClr val="bg1"/>
                  </a:solidFill>
                </a:rPr>
                <a:t>. Available at: &lt;https://</a:t>
              </a:r>
              <a:r>
                <a:rPr lang="en-GB" sz="2000" b="1" dirty="0" err="1">
                  <a:solidFill>
                    <a:schemeClr val="bg1"/>
                  </a:solidFill>
                </a:rPr>
                <a:t>startups.co.uk</a:t>
              </a:r>
              <a:r>
                <a:rPr lang="en-GB" sz="2000" b="1" dirty="0">
                  <a:solidFill>
                    <a:schemeClr val="bg1"/>
                  </a:solidFill>
                </a:rPr>
                <a:t>/guides/beauty-salon-legislation-regulations-health-and-safety/&gt; [Accessed 3 August 2022].</a:t>
              </a:r>
              <a:endParaRPr lang="en-BD" sz="2000" b="1" dirty="0">
                <a:solidFill>
                  <a:schemeClr val="bg1"/>
                </a:solidFill>
              </a:endParaRPr>
            </a:p>
            <a:p>
              <a:pPr marL="285750" indent="-285750" algn="just">
                <a:buFont typeface="Arial" panose="020B0604020202020204" pitchFamily="34" charset="0"/>
                <a:buChar char="•"/>
              </a:pPr>
              <a:r>
                <a:rPr lang="en-GB" sz="2000" b="1" dirty="0" err="1">
                  <a:solidFill>
                    <a:schemeClr val="bg1"/>
                  </a:solidFill>
                </a:rPr>
                <a:t>Willcoxson</a:t>
              </a:r>
              <a:r>
                <a:rPr lang="en-GB" sz="2000" b="1" dirty="0">
                  <a:solidFill>
                    <a:schemeClr val="bg1"/>
                  </a:solidFill>
                </a:rPr>
                <a:t>, L. and Millett, B., 2000. The management of organisational culture. </a:t>
              </a:r>
              <a:r>
                <a:rPr lang="en-GB" sz="2000" b="1" i="1" dirty="0">
                  <a:solidFill>
                    <a:schemeClr val="bg1"/>
                  </a:solidFill>
                </a:rPr>
                <a:t>Australian Journal of Management and Organisational Behaviour</a:t>
              </a:r>
              <a:r>
                <a:rPr lang="en-GB" sz="2000" b="1" dirty="0">
                  <a:solidFill>
                    <a:schemeClr val="bg1"/>
                  </a:solidFill>
                </a:rPr>
                <a:t>, </a:t>
              </a:r>
              <a:r>
                <a:rPr lang="en-GB" sz="2000" b="1" i="1" dirty="0">
                  <a:solidFill>
                    <a:schemeClr val="bg1"/>
                  </a:solidFill>
                </a:rPr>
                <a:t>3</a:t>
              </a:r>
              <a:r>
                <a:rPr lang="en-GB" sz="2000" b="1" dirty="0">
                  <a:solidFill>
                    <a:schemeClr val="bg1"/>
                  </a:solidFill>
                </a:rPr>
                <a:t>(2), pp.91-99.</a:t>
              </a:r>
              <a:endParaRPr lang="en-BD" sz="2000" b="1" dirty="0">
                <a:solidFill>
                  <a:schemeClr val="bg1"/>
                </a:solidFill>
              </a:endParaRPr>
            </a:p>
            <a:p>
              <a:pPr marL="285750" indent="-285750" algn="just">
                <a:buFont typeface="Arial" panose="020B0604020202020204" pitchFamily="34" charset="0"/>
                <a:buChar char="•"/>
              </a:pPr>
              <a:endParaRPr lang="en-BD" sz="2000" b="1" dirty="0">
                <a:solidFill>
                  <a:schemeClr val="bg1"/>
                </a:solidFill>
              </a:endParaRP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285750" indent="-285750" algn="just">
                <a:lnSpc>
                  <a:spcPts val="2659"/>
                </a:lnSpc>
                <a:buFont typeface="Arial" panose="020B0604020202020204" pitchFamily="34" charset="0"/>
                <a:buChar char="•"/>
              </a:pPr>
              <a:endParaRPr sz="2000" b="1">
                <a:solidFill>
                  <a:schemeClr val="bg1"/>
                </a:solidFill>
              </a:endParaRPr>
            </a:p>
          </p:txBody>
        </p:sp>
      </p:grpSp>
      <p:pic>
        <p:nvPicPr>
          <p:cNvPr id="12" name="Picture 12"/>
          <p:cNvPicPr>
            <a:picLocks noChangeAspect="1"/>
          </p:cNvPicPr>
          <p:nvPr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t="914" r="59501" b="85057"/>
          <a:stretch>
            <a:fillRect/>
          </a:stretch>
        </p:blipFill>
        <p:spPr>
          <a:xfrm>
            <a:off x="352042" y="503225"/>
            <a:ext cx="5447266" cy="134435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t="914" r="59501" b="85057"/>
          <a:stretch>
            <a:fillRect/>
          </a:stretch>
        </p:blipFill>
        <p:spPr>
          <a:xfrm>
            <a:off x="352042" y="8586125"/>
            <a:ext cx="5447266" cy="1344350"/>
          </a:xfrm>
          <a:prstGeom prst="rect">
            <a:avLst/>
          </a:prstGeom>
        </p:spPr>
      </p:pic>
      <p:sp>
        <p:nvSpPr>
          <p:cNvPr id="14" name="TextBox 14"/>
          <p:cNvSpPr txBox="1"/>
          <p:nvPr/>
        </p:nvSpPr>
        <p:spPr>
          <a:xfrm>
            <a:off x="30480" y="3844105"/>
            <a:ext cx="5160079" cy="10774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8959"/>
              </a:lnSpc>
            </a:pPr>
            <a:r>
              <a:rPr lang="en-US" sz="6399" dirty="0">
                <a:solidFill>
                  <a:srgbClr val="576F72"/>
                </a:solidFill>
                <a:latin typeface="Open Sans Extra Bold"/>
              </a:rPr>
              <a:t>REFERENCES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1289</Words>
  <Application>Microsoft Office PowerPoint</Application>
  <PresentationFormat>Custom</PresentationFormat>
  <Paragraphs>351</Paragraphs>
  <Slides>27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7" baseType="lpstr">
      <vt:lpstr>PT Sans</vt:lpstr>
      <vt:lpstr>Arial</vt:lpstr>
      <vt:lpstr>Wingdings</vt:lpstr>
      <vt:lpstr>Cooper Hewitt</vt:lpstr>
      <vt:lpstr>Calibri</vt:lpstr>
      <vt:lpstr>Times New Roman</vt:lpstr>
      <vt:lpstr>TAN Pearl</vt:lpstr>
      <vt:lpstr>Open Sans Extra Bold</vt:lpstr>
      <vt:lpstr>Cooper Hewitt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INDUSTRY COMPETOTORS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Beige Grey And Teal Minimalist Business Plan Presentation</dc:title>
  <dc:creator>Daniela Marcu</dc:creator>
  <cp:lastModifiedBy>Daniela Marcu</cp:lastModifiedBy>
  <cp:revision>6</cp:revision>
  <dcterms:created xsi:type="dcterms:W3CDTF">2006-08-16T00:00:00Z</dcterms:created>
  <dcterms:modified xsi:type="dcterms:W3CDTF">2022-08-18T08:37:30Z</dcterms:modified>
  <dc:identifier>DAFIiTQuPfc</dc:identifier>
</cp:coreProperties>
</file>