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2"/>
  </p:notesMasterIdLst>
  <p:sldIdLst>
    <p:sldId id="256" r:id="rId2"/>
    <p:sldId id="257" r:id="rId3"/>
    <p:sldId id="258" r:id="rId4"/>
    <p:sldId id="259" r:id="rId5"/>
    <p:sldId id="260" r:id="rId6"/>
    <p:sldId id="284" r:id="rId7"/>
    <p:sldId id="285" r:id="rId8"/>
    <p:sldId id="286" r:id="rId9"/>
    <p:sldId id="287" r:id="rId10"/>
    <p:sldId id="274" r:id="rId11"/>
    <p:sldId id="275" r:id="rId12"/>
    <p:sldId id="276" r:id="rId13"/>
    <p:sldId id="277" r:id="rId14"/>
    <p:sldId id="278" r:id="rId15"/>
    <p:sldId id="279" r:id="rId16"/>
    <p:sldId id="280" r:id="rId17"/>
    <p:sldId id="263" r:id="rId18"/>
    <p:sldId id="264" r:id="rId19"/>
    <p:sldId id="265" r:id="rId20"/>
    <p:sldId id="282" r:id="rId21"/>
    <p:sldId id="288" r:id="rId22"/>
    <p:sldId id="266" r:id="rId23"/>
    <p:sldId id="267" r:id="rId24"/>
    <p:sldId id="281" r:id="rId25"/>
    <p:sldId id="269" r:id="rId26"/>
    <p:sldId id="270" r:id="rId27"/>
    <p:sldId id="271" r:id="rId28"/>
    <p:sldId id="283" r:id="rId29"/>
    <p:sldId id="272" r:id="rId30"/>
    <p:sldId id="273" r:id="rId31"/>
  </p:sldIdLst>
  <p:sldSz cx="18288000" cy="10287000"/>
  <p:notesSz cx="6858000" cy="9144000"/>
  <p:embeddedFontLst>
    <p:embeddedFont>
      <p:font typeface="Arimo Bold" panose="020B0704020202020204" pitchFamily="34" charset="0"/>
      <p:regular r:id="rId33"/>
      <p:bold r:id="rId34"/>
    </p:embeddedFont>
    <p:embeddedFont>
      <p:font typeface="Assistant Regular" panose="020F0502020204030204" pitchFamily="34" charset="0"/>
      <p:regular r:id="rId35"/>
      <p:bold r:id="rId36"/>
      <p:italic r:id="rId37"/>
      <p:boldItalic r:id="rId38"/>
    </p:embeddedFont>
    <p:embeddedFont>
      <p:font typeface="Assistant Regular Bold" panose="020F0502020204030204" pitchFamily="34" charset="0"/>
      <p:regular r:id="rId39"/>
      <p:bold r:id="rId40"/>
      <p:italic r:id="rId41"/>
      <p:boldItalic r:id="rId42"/>
    </p:embeddedFont>
    <p:embeddedFont>
      <p:font typeface="Calibri" panose="020F0502020204030204" pitchFamily="34" charset="0"/>
      <p:regular r:id="rId43"/>
      <p:bold r:id="rId44"/>
      <p:italic r:id="rId45"/>
      <p:boldItalic r:id="rId46"/>
    </p:embeddedFont>
    <p:embeddedFont>
      <p:font typeface="Caveat Brush" pitchFamily="2" charset="77"/>
      <p:regular r:id="rId47"/>
    </p:embeddedFont>
    <p:embeddedFont>
      <p:font typeface="Glacial Indifference" pitchFamily="2" charset="0"/>
      <p:regular r:id="rId48"/>
    </p:embeddedFont>
    <p:embeddedFont>
      <p:font typeface="Glacial Indifference Bold" pitchFamily="2" charset="0"/>
      <p:regular r:id="rId49"/>
      <p:bold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8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95" autoAdjust="0"/>
    <p:restoredTop sz="77551" autoAdjust="0"/>
  </p:normalViewPr>
  <p:slideViewPr>
    <p:cSldViewPr>
      <p:cViewPr varScale="1">
        <p:scale>
          <a:sx n="65" d="100"/>
          <a:sy n="65" d="100"/>
        </p:scale>
        <p:origin x="1360" y="2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20" Type="http://schemas.openxmlformats.org/officeDocument/2006/relationships/slide" Target="slides/slide19.xml"/><Relationship Id="rId41" Type="http://schemas.openxmlformats.org/officeDocument/2006/relationships/font" Target="fonts/font9.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font" Target="fonts/font17.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an Peters" userId="62fae290-f491-4aa3-adec-18c5eb20898e" providerId="ADAL" clId="{1995F82A-E3ED-894A-B0C3-FE46B5B3A573}"/>
    <pc:docChg chg="modSld">
      <pc:chgData name="Ryan Peters" userId="62fae290-f491-4aa3-adec-18c5eb20898e" providerId="ADAL" clId="{1995F82A-E3ED-894A-B0C3-FE46B5B3A573}" dt="2021-11-06T15:12:04.808" v="5" actId="20577"/>
      <pc:docMkLst>
        <pc:docMk/>
      </pc:docMkLst>
      <pc:sldChg chg="modSp mod">
        <pc:chgData name="Ryan Peters" userId="62fae290-f491-4aa3-adec-18c5eb20898e" providerId="ADAL" clId="{1995F82A-E3ED-894A-B0C3-FE46B5B3A573}" dt="2021-11-06T15:11:56.610" v="2" actId="20577"/>
        <pc:sldMkLst>
          <pc:docMk/>
          <pc:sldMk cId="0" sldId="256"/>
        </pc:sldMkLst>
        <pc:spChg chg="mod">
          <ac:chgData name="Ryan Peters" userId="62fae290-f491-4aa3-adec-18c5eb20898e" providerId="ADAL" clId="{1995F82A-E3ED-894A-B0C3-FE46B5B3A573}" dt="2021-11-06T15:11:56.610" v="2" actId="20577"/>
          <ac:spMkLst>
            <pc:docMk/>
            <pc:sldMk cId="0" sldId="256"/>
            <ac:spMk id="10" creationId="{00000000-0000-0000-0000-000000000000}"/>
          </ac:spMkLst>
        </pc:spChg>
      </pc:sldChg>
      <pc:sldChg chg="modSp mod">
        <pc:chgData name="Ryan Peters" userId="62fae290-f491-4aa3-adec-18c5eb20898e" providerId="ADAL" clId="{1995F82A-E3ED-894A-B0C3-FE46B5B3A573}" dt="2021-11-06T15:12:04.808" v="5" actId="20577"/>
        <pc:sldMkLst>
          <pc:docMk/>
          <pc:sldMk cId="0" sldId="273"/>
        </pc:sldMkLst>
        <pc:spChg chg="mod">
          <ac:chgData name="Ryan Peters" userId="62fae290-f491-4aa3-adec-18c5eb20898e" providerId="ADAL" clId="{1995F82A-E3ED-894A-B0C3-FE46B5B3A573}" dt="2021-11-06T15:12:04.808" v="5" actId="20577"/>
          <ac:spMkLst>
            <pc:docMk/>
            <pc:sldMk cId="0" sldId="273"/>
            <ac:spMk id="10"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3-12T13:48:11.377"/>
    </inkml:context>
    <inkml:brush xml:id="br0">
      <inkml:brushProperty name="width" value="0.3" units="cm"/>
      <inkml:brushProperty name="height" value="0.6" units="cm"/>
      <inkml:brushProperty name="color" value="#E5B8E5"/>
      <inkml:brushProperty name="tip" value="rectangle"/>
      <inkml:brushProperty name="rasterOp" value="maskPen"/>
    </inkml:brush>
  </inkml:definitions>
  <inkml:trace contextRef="#ctx0" brushRef="#br0">792 1223 16383,'38'-37'0,"-11"4"0,-15 19 0,22-26 0,-20 20 0,30-20 0,-41 26 0,16 6 0,-11-4 0,6 10 0,6-10 0,-5 10 0,5-10 0,-7 10 0,1-4 0,5-6 0,-4 9 0,-2-15 0,0 10 0,-6 0 0,8-4 0,-1 4 0,-6-6 0,5-1 0,-6 1 0,8-8 0,8 5 0,-7-5 0,14-1 0,-6 7 0,7-7 0,1 0 0,0 6 0,-1-13 0,1 12 0,8-13 0,-6 13 0,7-6 0,-10 1 0,1 6 0,-8 1 0,5 2 0,-12 6 0,5-1 0,-8 3 0,0 6 0,6 0 0,-5 0 0,4 0 0,-5-7 0,0 6 0,8-12 0,2 11 0,7-12 0,1 5 0,-8 0 0,5-5 0,-12 12 0,12-12 0,-13 13 0,6-6 0,0 7 0,-6-7 0,14 6 0,-14-6 0,6 1 0,0 4 0,-6-4 0,6 6 0,-8 0 0,0 0 0,15-6 0,-4-3 0,22-7 0,6-1 0,2 0 0,7-1 0,-10 8 0,-9-5 0,-2 14 0,-10-6 0,-7 7 0,-2 0 0,-8 0 0,0 0 0,8 0 0,1 0 0,8 0 0,1 0 0,-1 0 0,1 0 0,8 0 0,-13 0 0,11 0 0,-22 0 0,6 0 0,-7 6 0,-1-5 0,0 12 0,-60-12 0,25 5 0,-60 2 0,38 2 0,-9 7 0,1 0 0,-12 10 0,9-8 0,-19 17 0,19-17 0,-19 8 0,18-2 0,-17-4 0,17 12 0,-18-13 0,19 13 0,-19-12 0,19 4 0,-9-7 0,11 7 0,9-7 0,3 7 0,8-10 0,8-6 0,3-2 0,6-1 0,1-4 0,-6 10 0,4-10 0,-4 4 0,6 0 0,0-4 0,-8 11 0,-2-4 0,-7 7 0,-1-1 0,-8 2 0,6-1 0,-6 0 0,8 0 0,1 0 0,-10 0 0,7 0 0,-15 1 0,15-1 0,-16 1 0,16-1 0,-6 1 0,16-2 0,-6 0 0,15-1 0,-7-5 0,8-3 0,1-6 0,31-31 0,-18 17 0,32-18 0,-30 19 0,10 12 0,-75-3 0,8 32 0,8-17 0,-5 3 0,-13 21 0,1 5 0,14-11 0,-1-2 0,-11 7 0,-2 1 0,7-4 0,2-2 0,-35 13 0,45-18 0,0 0 0,-31 14 0,14-10 0,19-4 0,10-8 0,11-7 0,14-9 0,34-33 0,-12 13 0,26-27 0,-18 30 0,3-6 0,-1 0 0,6 6 0,-5-6 0,6 0 0,1 6 0,-8-13 0,6 12 0,-6-4 0,1-1 0,-3 12 0,-7-9 0,-1 12 0,0-6 0,1 0 0,-1-1 0,0 1 0,8-8 0,2-2 0,8-7 0,0-10 0,0 7 0,1 1 0,-1 3 0,-1 12 0,-6-11 0,-3 12 0,-7-5 0,7 7 0,2 0 0,7-8 0,10-3 0,2-7 0,0 7 0,6-7 0,-15 15 0,7-6 0,-17 9 0,-2 6 0,-8 3 0,0 0 0,0 4 0,7-4 0,-6 6 0,5 0 0,-7 0 0,1 0 0,8-7 0,10-3 0,21-15 0,2-3 0,18-9 0,3-1 0,3 9 0,8-8 0,-12 8 0,0-1 0,-10-4 0,8 13 0,-8-4 0,0-1 0,7 5 0,-17-4 0,7-1 0,-19 8 0,-2 1 0,-10 3 0,-7 12 0,-2-11 0,-8 11 0,1-4 0,5 6 0,-5 0 0,5 0 0,-7 0 0,2 0 0,5 0 0,4 0 0,-2 0 0,0 0 0,0 0 0,-6 0 0,6 0 0,-8 0 0,0 0 0,6 0 0,-5 0 0,5 0 0,-6 0 0,0 0 0,0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3-12T13:48:39.710"/>
    </inkml:context>
    <inkml:brush xml:id="br0">
      <inkml:brushProperty name="width" value="0.35" units="cm"/>
      <inkml:brushProperty name="height" value="0.35" units="cm"/>
      <inkml:brushProperty name="color" value="#E5B8E5"/>
    </inkml:brush>
  </inkml:definitions>
  <inkml:trace contextRef="#ctx0" brushRef="#br0">682 3087 24575,'0'35'0,"0"19"0,-7 16 0,5 9 0,-12 0 0,12-26 0,-21-3 0,19-10 0,-26 2 0,27-12 0,-11 0 0,14-14 0,-7 6 0,6-8 0,-12 0 0,12 1 0,-6-1 0,7 0 0,0 0 0,-6-6 0,4 5 0,-4-52 0,6 21 0,0-40 0,7 27 0,-5-1 0,5 1 0,0-10 0,-5 7 0,6-15 0,-1 15 0,-5-7 0,12 1 0,-12 6 0,6-16 0,-1 16 0,-5-6 0,12 8 0,-12 1 0,12-1 0,-13 8 0,13-5 0,-12 12 0,12-5 0,-13 0 0,5 6 0,-6-13 0,0 12 0,0-12 0,0 13 0,0-14 0,0 6 0,0-7 0,0 7 0,7-6 0,-5 6 0,5-7 0,0-1 0,-5 8 0,5-5 0,-1 12 0,-4-12 0,4 13 0,1-6 0,1 7 0,-1 1 0,0 0 0,-1 0 0,2 0 0,0 0 0,4 7 0,-5 1 0,1 0 0,4 4 0,-4-4 0,0 0 0,4 5 0,-5-6 0,1 1 0,-2-2 0,0-6 0,-5 1 0,5 0 0,-6 0 0,0 0 0,0 0 0,0-1 0,0 1 0,7 6 0,-6-5 0,6-2 0,-1-1 0,3-13 0,5 12 0,2-14 0,-8 6 0,5 0 0,-4-5 0,5 13 0,1-6 0,-7 0 0,5 12 0,-12-10 0,12 12 0,-6-6 0,7 6 0,-7-4 0,5 10 0,-11-10 0,11 4 0,-4-6 0,6-7 0,0 5 0,1-6 0,0 0 0,-1 6 0,2-14 0,6 6 0,-5 1 0,13-7 0,-14 6 0,7 0 0,-1-5 0,-6 12 0,6-4 0,0-1 0,-5-2 0,13-8 0,-13 8 0,12-5 0,-13 13 0,6-6 0,-7 14 0,-1-5 0,0 12 0,0-6 0,-6 1 0,4 4 0,-5-4 0,6 6 0,0-6 0,1-2 0,0-6 0,0 0 0,0 0 0,0 6 0,1-5 0,-1 12 0,0-12 0,0 11 0,0-4 0,0 0 0,0 4 0,0-17 0,8 8 0,3-19 0,16 5 0,-8-7 0,17 5 0,-7-4 0,9 4 0,-9-6 0,6-2 0,-6 2 0,9-2 0,11-1 0,-9 1 0,8-1 0,1 1 0,-9 0 0,8-1 0,-19 9 0,-2-4 0,0 13 0,-8-5 0,8 7 0,-9 0 0,-1 0 0,1 7 0,8-5 0,-14 5 0,13 0 0,-15-4 0,8 4 0,-1 0 0,1-5 0,-8 12 0,5-5 0,-13 1 0,6 4 0,-7-4 0,-1 6 0,0 0 0,0 0 0,0 0 0,0 0 0,0 0 0,8 0 0,2 0 0,8 0 0,-8 0 0,5 0 0,-5 0 0,8 0 0,-8 0 0,5 0 0,-13 0 0,6 0 0,0 0 0,-6 0 0,6 0 0,-7 0 0,-1 0 0,0 0 0,0 0 0,1 0 0,-7 6 0,-2 1 0,-12 6 0,-2-5 0,-14 5 0,6-11 0,-13 12 0,12-13 0,-12 14 0,5-14 0,-8 6 0,1 0 0,-1-5 0,-8 5 0,-3 1 0,-9 1 0,0 1 0,-10 6 0,-3-5 0,-11 7 0,-11 2 0,9-9 0,1 5 0,4-5 0,19-2 0,-9 7 0,20-14 0,-6 6 0,15-1 0,-16 3 0,17 5 0,-17 3 0,7-2 0,-9 9 0,0 2 0,0 8 0,10-2 0,-8-7 0,17 4 0,-8-5 0,1 8 0,6-1 0,-16 2 0,5 9 0,-7-6 0,-4 18 0,3-18 0,-13 19 0,10-19 0,-22 23 0,31-23 0,-7 3 0,30-18 0,2-7 0,7-1 0,1 1 0,0-1 0,0 0 0,0-1 0,1-5 0,6 4 0,26-31 0,-6 7 0,29-19 0,-25 1 0,13 5 0,-6-6 0,17-2 0,-6-7 0,6 5 0,-9-5 0,0 8 0,8-1 0,-6 1 0,8-10 0,-10 9 0,1-8 0,9-2 0,3-2 0,12-11 0,-1-1 0,-1 11 0,1-8 0,6 15 0,-3-15 0,4 15 0,4-17 0,1 7 0,1 0 0,9-10 0,-23 29 0,10-14 0,-22 18 0,-2 0 0,-17 11 0,-2 1 0,-8 13 0,0-6 0,0 1 0,1 4 0,-2-4 0,1 6 0,0 0 0,-1 0 0,1 0 0,0 0 0,8 0 0,2 0 0,17 0 0,-8 0 0,27-8 0,-15-2 0,17-8 0,-19 2 0,7-2 0,-24 9 0,13-5 0,-23 12 0,6-11 0,-8 11 0,0-4 0,-44 6 0,13 0 0,-31 0 0,19 0 0,12 0 0,-12 7 0,13-5 0,-14 12 0,14-13 0,-14 13 0,6-12 0,-7 12 0,-1-5 0,1 0 0,-1 5 0,1-6 0,-1 1 0,0 5 0,1-5 0,7 0 0,-6-2 0,14-7 0,-6 6 0,0-4 0,6 10 0,-14-10 0,7 4 0,-1 1 0,2-6 0,0 13 0,6-13 0,-14 6 0,14 0 0,-14 1 0,14 0 0,-14 6 0,14-6 0,-13 8 0,12-2 0,-12 2 0,5-1 0,0 0 0,-6 1 0,7-1 0,-9 1 0,0 7 0,-8 2 0,6 0 0,-16 8 0,7-7 0,-9 9 0,10-2 0,-8 1 0,7-1 0,0-6 0,-6-2 0,15-3 0,-7-3 0,17 3 0,-5-7 0,13 0 0,-14 0 0,6 1 0,-7-1 0,7 0 0,-6 1 0,6-1 0,-7 1 0,6 7 0,-5-6 0,6 13 0,0-13 0,-6 6 0,14-9 0,-6 1 0,8-1 0,0 0 0,6 1 0,-5-1 0,5 0 0,1-1 0,-5 1 0,10 0 0,-18 0 0,10 1 0,-12 7 0,0 2 0,4 8 0,-12-1 0,13 1 0,-13-1 0,12 1 0,-4-8 0,7 5 0,0-13 0,0 6 0,7-7 0,-4-1 0,4 0 0,-7 8 0,0-6 0,0 14 0,0-14 0,0 14 0,0-14 0,1 6 0,6-8 0,-5 0 0,11 1 0,-10-1 0,10 0 0,-11 0 0,12 1 0,-12-1 0,12 0 0,-12 0 0,4 8 0,-6 2 0,0 0 0,0 6 0,0-14 0,0 6 0,1-8 0,0 0 0,6 0 0,1 1 0,1-1 0,4 0 0,-10-6 0,11 4 0,-5-4 0,-1 6 0,-1 0 0,-14 8 0,6 2 0,-7 8 0,0-8 0,5 15 0,-5-12 0,7 6 0,-6-4 0,5-5 0,-6 8 0,7-1 0,0 1 0,-6-1 0,3 10 0,-10-7 0,10 6 0,-4 1 0,0-7 0,5 6 0,-5-8 0,8-8 0,6 5 0,-3-12 0,4 4 0,0 1 0,-5-5 0,12 4 0,-12-6 0,11-1 0,-11 8 0,11-6 0,-5 6 0,1-8 0,4 1 0,-4-1 0,6 0 0,-6 0 0,4 0 0,-4-1 0,6 0 0,0 0 0,0 0 0,0 0 0,0 0 0,0 0 0,0 1 0,0-1 0,0 0 0,0 1 0,-6-1 0,4 1 0,-11 8 0,11-6 0,-12 14 0,13-14 0,-13 6 0,13-8 0,-6 0 0,1 1 0,4-2 0,-4-41 0,6 18 0,0-34 0,0 30 0,0 0 0,0 0 0,0 1 0,0-1 0,0 0 0,0 1 0,0 0 0,0 0 0,0-1 0,0 1 0,0-1 0,0 1 0,0-1 0,0 0 0,0 0 0,0 0 0,0-8 0,0 5 0,0-4 0,0 6 0,0 1 0,0 0 0,0 0 0,0-1 0,0 1 0,0 0 0,0-8 0,0 6 0,0-6 0,0 8 0,0-8 0,0 6 0,0-6 0,0 7 0,0 1 0,0 0 0,0 0 0,0 0 0,0-1 0,0 2 0,0-1 0,0 0 0,0 0 0,0 0 0,0 1 0,0-1 0,6 7 0,-4-6 0,4 6 0,0-1 0,-5-5 0,5 5 0,0-6 0,-4 0 0,4 0 0,0 7 0,-4-6 0,4 5 0,0 0 0,-4-4 0,11 4 0,-12-6 0,5 0 0,-6-1 0,7 2 0,-6-1 0,6-1 0,-1 8 0,-4-6 0,4 6 0,0-8 0,-4 2 0,10-1 0,-10 0 0,10 0 0,-10 0 0,4 0 0,0 0 0,-5 0 0,12 7 0,-12-6 0,6 5 0,-7-6 0,6 7 0,-4-6 0,4 6 0,0-1 0,-4-5 0,4 6 0,1-1 0,-6-5 0,11 5 0,-4 1 0,-1-6 0,5 6 0,-11-7 0,11 7 0,-10-5 0,11 4 0,-12-6 0,12 0 0,-5-1 0,0-7 0,4 6 0,-10-6 0,11 8 0,-12 0 0,12 6 0,-12-5 0,6 6 0,-1-1 0,2 2 0,5 0 0,1 4 0,-7-10 0,5 4 0,-4-6 0,6 7 0,1-14 0,-1 12 0,1-13 0,0 0 0,0 6 0,-1-6 0,8 7 0,-5 0 0,5 0 0,-8 1 0,0 6 0,-6-4 0,4 10 0,-4-4 0,-1 0 0,5 5 0,-11-11 0,11 4 0,-4-5 0,7-9 0,0-2 0,8-7 0,-7 7 0,14-6 0,-13 6 0,13-7 0,-13 7 0,4 2 0,-6 8 0,-1-1 0,0 8 0,-6-6 0,4 11 0,-4-4 0,5 6 0,-6-6 0,5 4 0,-5-10 0,7-3 0,1-8 0,7-7 0,4-11 0,6 8 0,1-8 0,-2 9 0,-7 9 0,-2 1 0,-8 7 0,0 8 0,1 0 0,-2 7 0,1 0 0,-1 0 0,0 0 0,1 0 0,7 0 0,3-7 0,30-22 0,-8 0 0,21-27 0,-1 7 0,-9 2 0,8 0 0,-13 20 0,-9-4 0,-11 14 0,-10-5 0,-7 14 0,-1 1 0,0 7 0,0 0 0,0 0 0,0 0 0,-1 0 0,1-6 0,0 4 0,0-10 0,8 3 0,2-6 0,8-1 0,-8 8 0,5-6 0,-13 12 0,6-12 0,-7 13 0,-1-5 0,0 6 0,0 0 0,0-7 0,0-1 0,0-6 0,8-1 0,2 0 0,0 0 0,6-1 0,-14 2 0,6 5 0,-8-3 0,8 10 0,2-11 0,7 4 0,10-15 0,1 5 0,10-5 0,0-1 0,0 5 0,0-5 0,-9 9 0,7-1 0,-17 1 0,8 6 0,-17-3 0,5 11 0,-12-4 0,5 6 0,-8 0 0,0 0 0,0 0 0,0 6 0,8-5 0,1 5 0,8-6 0,10 0 0,-7 0 0,7 0 0,-10 0 0,1 0 0,-8 0 0,-3 0 0,1 0 0,-5 0 0,5 6 0,-8-4 0,0 4 0,0-6 0,0 0 0,-6 6 0,4-4 0,-42 4 0,22-12 0,-31 5 0,32-12 0,-6 5 0,11-6 0,-4 0 0,0 7 0,4-6 0,-4 5 0,6-6 0,-6 6 0,-2 2 0,-5 6 0,-1 0 0,-1 0 0,1 0 0,0 0 0,0 0 0,1 0 0,5-6 0,-4 4 0,4-4 0,0 0 0,2-1 0,6-7 0,0 1 0,0-1 0,0 0 0,0 1 0,0-1 0,0 1 0,6 6 0,-4-6 0,10 12 0,-10-12 0,10 12 0,-4-12 0,6 12 0,-7-12 0,-31 12 0,10-6 0,-24 7 0,24 0 0,0 0 0,0 0 0,0 0 0,0 0 0,0 0 0,0 7 0,0-6 0,-1 6 0,1-1 0,0-4 0,0 4 0,-7-6 0,5 6 0,-4-5 0,6 5 0,1-6 0,-1 0 0,0 0 0,1 6 0,-1-4 0,1 10 0,-1-11 0,7 11 0,-5-4 0,5 6 0,-1-1 0,-4-6 0,10 5 0,-10-10 0,10 9 0,-11-9 0,6 4 0,-1 0 0,-4-4 0,4 4 0,-6-6 0,7 6 0,-5-4 0,5 4 0,-7 0 0,1-4 0,-1 4 0,7 0 0,-6-5 0,6 6 0,-7-7 0,1 0 0,-1 0 0,7 6 0,-5-4 0,4 4 0,0 0 0,-4-4 0,11 10 0,-11-10 0,4 4 0,0 0 0,-4-5 0,5 5 0,-1 0 0,-4-4 0,4 4 0,-5-1 0,-1-3 0,1 10 0,0-11 0,-1 11 0,1-10 0,0 10 0,-1-11 0,1 5 0,-1-6 0,1 0 0,0 0 0,0 0 0,-1 0 0,1 0 0,-1 0 0,0 0 0,0 0 0,0 6 0,0-4 0,0 11 0,0-12 0,-1 5 0,1 1 0,0-6 0,0 6 0,-1-1 0,1-4 0,0 4 0,0-6 0,1 6 0,-1-5 0,0 5 0,0-6 0,0 7 0,-1-6 0,1 12 0,0-11 0,0 10 0,-1-10 0,1 10 0,1-10 0,5 10 0,-4-11 0,4 11 0,-6-4 0,1 5 0,-1-5 0,7 4 0,-5-10 0,10 10 0,-11-10 0,5 11 0,-5-6 0,-2 1 0,1 4 0,1-4 0,-2 0 0,8 4 0,-6-10 0,5 10 0,-6-4 0,0 0 0,0 5 0,-8-5 0,5 7 0,-12 0 0,13 0 0,-6 0 0,7-1 0,-7 1 0,6-1 0,-6 1 0,8 0 0,-8-1 0,-2 9 0,-7-6 0,-1 13 0,1-6 0,-1 8 0,1-1 0,-1 1 0,1-1 0,7-7 0,2-2 0,8-8 0,-1 1 0,1-1 0,6 0 0,-4 0 0,4 0 0,0 0 0,3-1 0,-1 0 0,4 0 0,-10-5 0,10 4 0,-4-4 0,0 5 0,-2 1 0,1 0 0,-6 0 0,6 0 0,-1 0 0,-5 0 0,5 1 0,-6-1 0,0 0 0,-8 8 0,5 2 0,-13 7 0,5-6 0,1 5 0,-6-6 0,6 8 0,-8-1 0,-1 10 0,-8-6 0,6 6 0,-6-8 0,10-2 0,6 1 0,-4-7 0,11 4 0,-12-11 0,13 12 0,-5-14 0,7 6 0,1-7 0,-1 7 0,0-6 0,0 13 0,-1-5 0,-6 8 0,5-8 0,-6 5 0,9-12 0,-2 12 0,8-13 0,-5 6 0,11-8 0,-4 1 0,6-1 0,-6 0 0,4 0 0,-4-1 0,6 1 0,0 1 0,0-1 0,-6 0 0,5 0 0,-13 8 0,12 2 0,-12 8 0,13-1 0,-14 10 0,13-7 0,-13 6 0,14-8 0,-14 8 0,13-6 0,-6 7 0,1-10 0,5 1 0,-5-1 0,7 1 0,0-1 0,0 1 0,0-1 0,-7 1 0,6-1 0,-6-7 0,7 6 0,0-6 0,0-1 0,0 13 0,0-10 0,0 11 0,0-13 0,0 6 0,0-6 0,0-1 0,0-1 0,0 0 0,0 2 0,0 0 0,0-2 0,0 0 0,0-6 0,0 14 0,0-14 0,0 14 0,6-14 0,-4 13 0,10-12 0,-10 4 0,11 1 0,-11-6 0,11 6 0,-11-7 0,4-1 0,0 0 0,-4 0 0,4 1 0,1-1 0,-6 0 0,12-6 0,-6-2 0,6-6 0,1 0 0,-1 0 0,1 0 0,-1 0 0,1 0 0,-1 0 0,1 0 0,-7-7 0,6-1 0,-5 0 0,6-4 0,0 4 0,1-14 0,0 6 0,0-14 0,0 14 0,0-14 0,8 6 0,-6-7 0,14-10 0,-14 15 0,7-13 0,-2 16 0,-5-1 0,6-6 0,-9 14 0,1-6 0,-1 8 0,1 0 0,-1-1 0,-6 1 0,5 6 0,-12-5 0,12 12 0,-12-12 0,12 6 0,-12-7 0,11 0 0,-10 1 0,10 6 0,-11-6 0,6 6 0,-1-7 0,-5 1 0,5 0 0,-6 0 0,6-1 0,-5 1 0,5-1 0,-6 1 0,0 0 0,0-1 0,0 1 0,7 5 0,-6-4 0,6 5 0,-7-7 0,6 7 0,-4-5 0,4 4 0,0 1 0,-4-5 0,4 4 0,1 0 0,-6-5 0,12 5 0,-12-6 0,12 6 0,-11-4 0,4 5 0,-6-8 0,6 2 0,-5-1 0,5 1 0,1 5 0,-6-4 0,6 5 0,-1-6 0,-5-1 0,12 7 0,-12-5 0,5 4 0,1 0 0,-6-4 0,12 4 0,-4-14 0,6-2 0,8-7 0,-6-1 0,13 1 0,-13-1 0,5 8 0,-6-5 0,-2 12 0,1-5 0,0 14 0,-7-4 0,-2 5 0,-6-7 0,0 1 0,0 0 0,0 0 0,0 0 0,0 0 0,6 6 0,2-4 0,-1 3 0,7-23 0,3-4 0,10-17 0,20-13 0,-10 10 0,21-23-423,-8 9 423,-1 1 0,-2 3 0,-14 22 0,-8 10 0,-2 3 0,-9 20 0,1-10 0,-1 18 423,-1-4-423,0 6 0,-5-6 0,3 5 0,-4-5 0,1 0 0,3 4 0,-3-11 0,6-2 0,18-3 0,-6-12 0,24 4 0,-7-7 0,0-1 0,6 0 0,-15 9 0,0-6 0,-4 21 0,-14-11 0,6 20 0,-14-12 0,4 11 0,-4-4 0,6 6 0,0 0 0,8-14 0,2 4 0,7-13 0,10-1 0,1-3 0,1 1 0,-2-5 0,-10 14 0,-7-6 0,-2 15 0,-8-5 0,1 12 0,-1-6 0,0 7 0,-1 0 0,1 0 0,0-6 0,8-3 0,1-6 0,1 6 0,6-5 0,-14 6 0,14 0 0,-14-5 0,6 12 0,-8-12 0,0 11 0,1-4 0,-1 6 0,0 0 0,0 0 0,0 0 0,-1-6 0,1-2 0,7-6 0,12-10 0,10 6 0,9-15 0,0 14 0,0-14 0,-9 15 0,-3-7 0,-8 17 0,-8 1 0,-2 0 0,-8 6 0,0-6 0,-1 7 0,1 0 0,-1 0 0,1 0 0,0 0 0,1 0 0,-1 0 0,8 0 0,2-7 0,0 6 0,5-13 0,-13 12 0,6-11 0,0 11 0,-6-4 0,14-1 0,-14 5 0,14-12 0,-14 12 0,6-5 0,-8 7 0,0 0 0,1 0 0,-1 0 0,0 0 0,-46 0 0,14 0 0,-32 0 0,28 0 0,0 0 0,6 0 0,-14 7 0,14-5 0,-14 5 0,14-1 0,-6-4 0,0 4 0,6 0 0,-14-4 0,14 4 0,-6 1 0,8-6 0,0 6 0,-1-1 0,-7 3 0,-1-1 0,-1 5 0,-6-11 0,14 4 0,-14 1 0,14-5 0,-6 5 0,0-7 0,6 0 0,-6 0 0,8 0 0,0 0 0,-8 0 0,6 0 0,-6 0 0,0 0 0,6 0 0,-6 0 0,7 0 0,1 0 0,-8 0 0,6 0 0,-14 0 0,14 0 0,-13 0 0,5 0 0,-8 0 0,-9 0 0,8 0 0,-8 0 0,0 0 0,8 0 0,-8 0 0,0 0 0,15 0 0,-12 0 0,14 0 0,0-7 0,2 6 0,8-6 0,-1 7 0,1 0 0,0 0 0,0 0 0,0 0 0,-8 0 0,6 0 0,-6-6 0,8 4 0,0-4 0,0 0 0,0 5 0,1-11 0,-1 5 0,7-7 0,1 7 0,6 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3-12T13:48:53.758"/>
    </inkml:context>
    <inkml:brush xml:id="br0">
      <inkml:brushProperty name="width" value="0.35" units="cm"/>
      <inkml:brushProperty name="height" value="0.35" units="cm"/>
      <inkml:brushProperty name="color" value="#E5B8E5"/>
    </inkml:brush>
  </inkml:definitions>
  <inkml:trace contextRef="#ctx0" brushRef="#br0">286 3505 24575,'0'-29'0,"0"4"0,0 11 0,0 1 0,0 0 0,0 0 0,0 0 0,-7-1 0,6 1 0,-12 5 0,5-5 0,-6 12 0,6-12 0,-5 12 0,12-12 0,-6 5 0,1 1 0,4-11 0,-4 10 0,6-11 0,-13 11 0,10-4 0,-15 10 0,10-4 0,-5 6 0,0 0 0,-1 0 0,1 0 0,-1 0 0,1 0 0,-2 0 0,1 0 0,1 0 0,-1 0 0,0 0 0,7-6 0,7-8 0,8 5 0,0-10 0,5 11 0,-6-6 0,1 0 0,4 7 0,-10-6 0,4 5 0,1 0 0,-6-5 0,6 6 0,-1-1 0,-4-4 0,4 4 0,-6-5 0,6 5 0,-5-4 0,5 4 0,-6-5 0,0-1 0,7 7 0,-6-5 0,6 4 0,-7-6 0,0 0 0,0 0 0,0 1 0,0-2 0,0 2 0,0-1 0,0 1 0,0-1 0,0 0 0,0 0 0,0 0 0,0 0 0,0 1 0,0-2 0,0 2 0,0-1 0,0 0 0,0 1 0,0-2 0,0 1 0,0 1 0,0-1 0,0 0 0,5 1 0,-3 0 0,10 6 0,-10-5 0,10 5 0,-11-7 0,11 1 0,-10-1 0,10 0 0,-10-8 0,11 6 0,-5-14 0,7 14 0,-7-14 0,11-5 0,-9 9 0,4-7 0,-8 13 0,1-3 0,1 2 0,1-8 0,4 5 0,-4-8 0,7 1 0,-7 7 0,5-6 0,-13 14 0,13-6 0,-13 8 0,6 0 0,-1 7 0,-4-5 0,10 10 0,-10-9 0,10 3 0,-10-5 0,10-1 0,-3-8 0,5 6 0,2-14 0,-8 6 0,6-7 0,-6-1 0,8 0 0,0 1 0,0-1 0,0 1 0,6-1 0,-4 1 0,12-1 0,-13 0 0,13 1 0,-12-1 0,4 9 0,-7 1 0,-1 7 0,0 1 0,0 0 0,1 6 0,-1-4 0,-1 10 0,1-10 0,-1 11 0,-6-11 0,5 10 0,-5-4 0,7 6 0,-7-6 0,5-2 0,-4-5 0,6-2 0,8-7 0,-6 6 0,14-13 0,-14 12 0,6-5 0,-8 15 0,1-6 0,-2 11 0,-5-10 0,4 11 0,-4-5 0,6 0 0,-1-8 0,1-2 0,8-12 0,2 11 0,0-13 0,6 6 0,-5-8 0,6 1 0,1 6 0,-8-5 0,-2 14 0,-7 0 0,0 3 0,-1 12 0,0-12 0,0 11 0,0-4 0,-1 6 0,1-6 0,-1-2 0,9-7 0,-5 1 0,12-2 0,-13 2 0,14-2 0,-14 8 0,6-6 0,-8 13 0,1-12 0,-2 12 0,1-6 0,-1 1 0,1-1 0,0-15 0,1-2 0,8-7 0,2 6 0,-1 3 0,-2 0 0,-7 5 0,0 2 0,-1 2 0,0 12 0,0-6 0,-1 7 0,0 0 0,-5-6 0,4-2 0,-4-5 0,14-2 0,2-1 0,7-6 0,1 4 0,-1-5 0,-7 8 0,6 0 0,-14 0 0,6 7 0,-8 1 0,0 7 0,-6-6 0,4 5 0,-4-19 0,14 9 0,3-12 0,-1 8 0,5 0 0,-12 0 0,5 0 0,-8 7 0,0 2 0,0 6 0,1 0 0,-2 0 0,1 0 0,-1 0 0,1 0 0,0 0 0,1 0 0,-1 0 0,8 0 0,-6 0 0,6 0 0,-8 0 0,1 0 0,-2 0 0,-5-6 0,4 4 0,-4-4 0,6 0 0,0 4 0,1-4 0,-1-1 0,0 6 0,0-12 0,1 11 0,-1-4 0,0 6 0,0 0 0,0-6 0,0-2 0,8 0 0,1-5 0,1 5 0,6-8 0,-6 8 0,0-6 0,-2 13 0,-8-12 0,0 12 0,0-6 0,1 7 0,-47 14 0,14-4 0,-48 14 0,32-1 0,-16-5 0,16 5 0,-15-5 0,15-3 0,-6 2 0,8-1 0,8-1 0,-6-7 0,7 6 0,-1-13 0,2 13 0,8-13 0,-1 6 0,1-7 0,0 6 0,0-4 0,-1 4 0,1-6 0,0 6 0,0-4 0,0 4 0,0 1 0,0-6 0,0 5 0,6 1 0,-5-6 0,6 12 0,-8-11 0,1 4 0,0-6 0,-1 6 0,1-4 0,0 4 0,0-6 0,-1 7 0,1-6 0,0 5 0,0-6 0,-8 8 0,-2-7 0,0 13 0,-6-13 0,7 13 0,-9-13 0,8 13 0,-6-13 0,7 13 0,-1-6 0,-6 0 0,14 5 0,-6-11 0,8 10 0,0-4 0,0 6 0,0 0 0,-1 0 0,1-6 0,0 5 0,0-5 0,-1 6 0,1 0 0,0 0 0,0 1 0,-8 0 0,6-1 0,-14 9 0,13 0 0,-13 2 0,4 14 0,-6-19 0,0 19 0,0-15 0,8 0 0,-6 6 0,14-14 0,-13 6 0,12-7 0,-4 0 0,6-1 0,0 8 0,7-6 0,-13 7 0,11-1 0,-12-5 0,6 12 0,2-12 0,-1 5 0,-7-1 0,5-4 0,-4 5 0,6 0 0,0-6 0,0 6 0,1-8 0,-8 1 0,12-1 0,-10 1 0,4 7 0,0-6 0,-6 6 0,8-7 0,0-1 0,-1 0 0,1 0 0,0 1 0,0-1 0,-1-6 0,1 4 0,0-4 0,0 0 0,1-2 0,5-12 0,2-9 0,6-1 0,7-14 0,2 7 0,7-9 0,-7 0 0,4 9 0,-4-7 0,-1 6 0,-1 0 0,-1 2 0,-4 8 0,4 0 0,-6 0 0,0-1 0,0 1 0,0 0 0,0-1 0,6 1 0,-4 0 0,11 0 0,-5-8 0,0 6 0,6-6 0,-6 7 0,6-7 0,-5 6 0,4-6 0,-5 8 0,6 0 0,-6 0 0,-2-1 0,1 1 0,0 0 0,7 0 0,0 1 0,-1 5 0,1 2 0,1 0 0,-2-2 0,2 1 0,-1-6 0,0 12 0,0-12 0,0 5 0,0-5 0,-1 5 0,1-4 0,-1 11 0,-5-12 0,4 12 0,-4-5 0,6-1 0,0-1 0,1 0 0,-1-4 0,0 4 0,0 0 0,0-4 0,0 10 0,0-10 0,1 10 0,-1-10 0,0 10 0,0-4 0,0 0 0,-1 5 0,1-5 0,-1 0 0,1 4 0,-7-10 0,5 11 0,-10-11 0,10 10 0,-10-11 0,11 5 0,-5 1 0,6-6 0,0 5 0,0 0 0,-7-4 0,5 11 0,-10-12 0,10 11 0,-10-10 0,10 4 0,-4-7 0,6 1 0,8-1 0,2-7 0,8 5 0,-1-13 0,1 12 0,-8-12 0,6 20 0,-13-10 0,5 12 0,-8 0 0,1 1 0,-1 1 0,0 5 0,0-6 0,0 1 0,0 4 0,0-4 0,0 0 0,1-2 0,7 0 0,-6-5 0,13 4 0,-13 1 0,14-6 0,-14 13 0,6-6 0,-8 7 0,0 0 0,0 0 0,0-6 0,-1 4 0,1-10 0,0 10 0,1-4 0,-1 6 0,0-6 0,0 4 0,0-4 0,-1 6 0,1 0 0,-1-7 0,1 6 0,1-12 0,-1 11 0,0-4 0,0 0 0,1 4 0,-1-4 0,0 6 0,0 0 0,0 0 0,-1 0 0,1 0 0,0-6 0,0 4 0,0-4 0,1 6 0,-1 0 0,0 0 0,0 0 0,1 0 0,-1 0 0,0 0 0,0 0 0,1 0 0,7 0 0,-6 0 0,13 0 0,-12 0 0,4 0 0,-6 0 0,-1 0 0,0 0 0,1 0 0,-1 0 0,0 0 0,-1 0 0,1 0 0,-1 0 0,1 0 0,1 0 0,-1 0 0,0 0 0,0 0 0,1 0 0,-1 0 0,0 0 0,0 0 0,0 0 0,-1 0 0,1 0 0,1 0 0,-1 0 0,0 0 0,0 0 0,1 0 0,-1 0 0,0 0 0,-1 0 0,0 0 0,0 0 0,1 0 0,-1 0 0,1 0 0,0 0 0,0 0 0,1 0 0,-1 6 0,0-5 0,-1 5 0,2-6 0,-2 0 0,-5 6 0,-32-5 0,10 5 0,-32-6 0,30 0 0,-6 0 0,0 0 0,-2 0 0,-8 0 0,8 0 0,-5 0 0,5 0 0,0 0 0,2 0 0,0 0 0,6 0 0,-6 0 0,0 0 0,7 0 0,-7 0 0,0 7 0,6 1 0,-14 8 0,6-1 0,0 0 0,-5 1 0,12-8 0,-12 6 0,13-13 0,-6 13 0,7-13 0,-6 13 0,4-13 0,-5 13 0,0-13 0,6 12 0,-6-11 0,8 4 0,-8 1 0,6-5 0,-6 11 0,0-11 0,6 10 0,-6-10 0,8 4 0,-8 1 0,6-5 0,-14 12 0,6-12 0,0 11 0,-5-4 0,5-1 0,-17 7 0,7-14 0,1 13 0,4-12 0,5 4 0,-8 1 0,8-5 0,2 5 0,8-7 0,0 0 0,1 0 0,-1 0 0,0 0 0,0 0 0,0 0 0,0 0 0,-1 0 0,1 0 0,0 0 0,0 0 0,-8 0 0,-2 0 0,-8 0 0,1 7 0,-1-5 0,1 5 0,-1-7 0,1 7 0,-1-5 0,8 5 0,2-7 0,0 0 0,6 0 0,-6 0 0,8 0 0,0 0 0,0 0 0,0 0 0,0 0 0,0 0 0,0 0 0,0 0 0,0 0 0,0 0 0,0 0 0,-1 0 0,1 0 0,0 0 0,0 0 0,-1 0 0,-7 0 0,6 0 0,-6 0 0,8 0 0,0 0 0,0 0 0,6 5 0,2 3 0,6 5 0,0 1 0,0-1 0,6-5 0,2-2 0,5-6 0,1 0 0,0 0 0,0 0 0,0 0 0,1 0 0,-1 0 0,0 0 0,0 0 0,1 0 0,-1-7 0,8 6 0,-6-6 0,6 7 0,-8 0 0,0 0 0,-6 6 0,-2 1 0,0 0 0,1 5 0,7-10 0,0 3 0,0-5 0,0 7 0,0-6 0,1 12 0,-1-11 0,0 10 0,8-3 0,-6 5 0,14-5 0,-14 3 0,14-10 0,-14 4 0,14-6 0,-14 0 0,6 0 0,0 0 0,-6 0 0,13 0 0,-12 0 0,12 0 0,-13 0 0,6 0 0,0 0 0,-5 0 0,4 0 0,1 0 0,-5 0 0,5-6 0,-8-2 0,0 0 0,0-4 0,1 4 0,-1 0 0,0-5 0,0 11 0,-6-10 0,5 4 0,-5-6 0,6 6 0,-6-5 0,5 11 0,-12-10 0,12 4 0,-5-6 0,6 0 0,-6 0 0,4 6 0,-4-5 0,6 5 0,-6-6 0,5 0 0,-5 0 0,13-1 0,-4 0 0,5 0 0,-8 1 0,0 0 0,0 6 0,8-5 0,-6 11 0,6-11 0,0 11 0,-6-4 0,6-1 0,-7 6 0,-1-6 0,0 7 0,0 0 0,1 0 0,-1 0 0,0 0 0,0 0 0,1-6 0,-1 4 0,0-4 0,0 0 0,1 4 0,7-4 0,-6 6 0,6 0 0,-8 0 0,8 0 0,-6-6 0,6 4 0,-8-4 0,8 6 0,-6 0 0,6 0 0,-8 0 0,8 0 0,-6 0 0,6 0 0,-7 0 0,-1 0 0,0 0 0,0 0 0,1 0 0,-1 0 0,0 6 0,0 2 0,1 6 0,-1 0 0,0 1 0,0-1 0,1-6 0,-7 4 0,-2-4 0,0 0 0,-4 5 0,4-6 0,0 0 0,2-1 0,5-6 0,-51 17 0,33-13 0,-40 13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3-12T13:48:58.388"/>
    </inkml:context>
    <inkml:brush xml:id="br0">
      <inkml:brushProperty name="width" value="0.35" units="cm"/>
      <inkml:brushProperty name="height" value="0.35" units="cm"/>
      <inkml:brushProperty name="color" value="#E5B8E5"/>
    </inkml:brush>
  </inkml:definitions>
  <inkml:trace contextRef="#ctx0" brushRef="#br0">0 1270 24575,'16'-37'0,"3"5"0,-11 18 0,0 0 0,-1-1 0,-1 1 0,8-6 0,9-10 0,0-2 0,-2 2 0,-5 0 0,-1 6 0,0 0 0,1-5 0,-8 5 0,5 0 0,-5 2 0,6 8 0,-6 0 0,5-1 0,-4-7 0,5 6 0,-5-6 0,3 8 0,-4 0 0,7-8 0,0-2 0,-6 0 0,5-5 0,-6 12 0,8-12 0,-1 5 0,1-8 0,-1 1 0,0 7 0,1-6 0,-1 14 0,0-14 0,-7 14 0,6-6 0,-6 0 0,7 6 0,-7-13 0,5 12 0,-12-12 0,13 5 0,-12-8 0,12 1 0,-13 7 0,13-6 0,-12 14 0,5-13 0,-7 12 0,0-4 0,0 7 0,0 12 0,-13 30 0,3-8 0,-12 29 0,7-25 0,0-1 0,-8 7 0,7-6 0,-7 7 0,7 1 0,0 0 0,0-1 0,-6 1 0,4-1 0,-5 1 0,1-8 0,4 6 0,-4-13 0,6 13 0,8-14 0,-5 6 0,4 0 0,-5-6 0,-1 6 0,7-8 0,-5 0 0,5 8 0,-7-6 0,0 6 0,1-7 0,-1 7 0,7-6 0,-5 6 0,5-8 0,0 0 0,-5-6 0,12 5 0,-12-12 0,11 12 0,-10-12 0,17-20 0,-3 7 0,13-28 0,-1 23 0,1-4 0,-1 6 0,1-7 0,-7 6 0,6-6 0,-6 14 0,0-4 0,4 4 0,-10-7 0,10 8 0,-4-6 0,0 5 0,5-6 0,-5-1 0,0 1 0,5 0 0,-6 0 0,1-1 0,5 1 0,-11 0 0,10 0 0,-11 0 0,11 7 0,-10-6 0,4 42 0,-12-21 0,4 30 0,-4-24 0,0 0 0,5 0 0,-5 0 0,6 1 0,-7-8 0,6 6 0,-6-5 0,7 6 0,-6-6 0,4 5 0,-4-6 0,0 1 0,4 4 0,-10-10 0,11 9 0,-11-9 0,10-20 0,3 12 0,0-12 0,6 25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redirect?event=video_description&amp;redir_token=QUFFLUhqbGNtWWpybGstR05PcWVMeUtfVno3NXFPMG5md3xBQ3Jtc0tteWFmNXNOU2NUUUxibWlfNXd3Qm9nNTBlbHZKVjJxSWp4R1lKZUQtdDRreUJxQUFucjVoZlhBZG9sRG1NY2J2Tm1RVW5wRDJjSHlHRjFocTVoWm1hbmd6ZmpNMjN5dHJFUjFkNFFlbm93bDd4a0xxZw&amp;q=https%3A%2F%2Finflow.global"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a:t>
            </a:fld>
            <a:endParaRPr lang="cs-CZ"/>
          </a:p>
        </p:txBody>
      </p:sp>
    </p:spTree>
    <p:extLst>
      <p:ext uri="{BB962C8B-B14F-4D97-AF65-F5344CB8AC3E}">
        <p14:creationId xmlns:p14="http://schemas.microsoft.com/office/powerpoint/2010/main" val="11480488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3</a:t>
            </a:fld>
            <a:endParaRPr lang="cs-CZ"/>
          </a:p>
        </p:txBody>
      </p:sp>
    </p:spTree>
    <p:extLst>
      <p:ext uri="{BB962C8B-B14F-4D97-AF65-F5344CB8AC3E}">
        <p14:creationId xmlns:p14="http://schemas.microsoft.com/office/powerpoint/2010/main" val="3540965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dirty="0"/>
              <a:t>An opportunity to be creative – let’s see your ideas! What will the event design look like? Consider catering, content, entertainment, environment, production, </a:t>
            </a:r>
            <a:r>
              <a:rPr lang="en-US" dirty="0" err="1"/>
              <a:t>programme</a:t>
            </a:r>
            <a:r>
              <a:rPr lang="en-US" dirty="0"/>
              <a:t> / activities and theme. Create a presentation (PowerPoint / Canva / Prezi / Keynote) to pitch your event design idea to the General Manager. Consider effective pitching skills, like the Rule of 3, relating your ideas to business needs and using persuasiveness, and how you will incorporate these skills when pitching to the GM. Consider the design domain of the EMBOK model, when pitching your design, along with other sources of literature. Include theoretical evidence of the benefits of employee engagement. You must include one engagement theoretical model to include and discuss within your pitch. Ensure your pitch is well-paced and enjoyable.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5</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dirty="0"/>
              <a:t>This guide has been placed on Moodle.</a:t>
            </a:r>
          </a:p>
        </p:txBody>
      </p:sp>
      <p:sp>
        <p:nvSpPr>
          <p:cNvPr id="4" name="Slide Number Placeholder 3"/>
          <p:cNvSpPr>
            <a:spLocks noGrp="1"/>
          </p:cNvSpPr>
          <p:nvPr>
            <p:ph type="sldNum" sz="quarter" idx="5"/>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1716912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2722539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12</a:t>
            </a:fld>
            <a:endParaRPr lang="cs-CZ"/>
          </a:p>
        </p:txBody>
      </p:sp>
    </p:spTree>
    <p:extLst>
      <p:ext uri="{BB962C8B-B14F-4D97-AF65-F5344CB8AC3E}">
        <p14:creationId xmlns:p14="http://schemas.microsoft.com/office/powerpoint/2010/main" val="3389399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Have you noticed that our team don’t seem very engaged at the moment? Well, my idea will make sure that we turn that around!</a:t>
            </a:r>
          </a:p>
          <a:p>
            <a:pPr lvl="0"/>
            <a:endParaRPr lang="en-US"/>
          </a:p>
          <a:p>
            <a:pPr lvl="0"/>
            <a:r>
              <a:rPr lang="en-US"/>
              <a:t>Or</a:t>
            </a:r>
          </a:p>
          <a:p>
            <a:pPr lvl="0"/>
            <a:endParaRPr lang="en-US"/>
          </a:p>
          <a:p>
            <a:pPr lvl="0"/>
            <a:r>
              <a:rPr lang="en-US"/>
              <a:t>The problem with covering shifts is that our team don’t feel part of a family. And that’s why I came up with A December to Remember!</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17</a:t>
            </a:fld>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dirty="0"/>
              <a:t>A December to Remember will help you achieve growth on our Team engagement target this year and will also create a platform to continue engaging with our team next year and beyond.</a:t>
            </a:r>
          </a:p>
          <a:p>
            <a:pPr lvl="0"/>
            <a:endParaRPr lang="en-US" dirty="0"/>
          </a:p>
          <a:p>
            <a:pPr lvl="0"/>
            <a:endParaRPr lang="en-US" dirty="0"/>
          </a:p>
          <a:p>
            <a:pPr lvl="0"/>
            <a:r>
              <a:rPr lang="en-US" dirty="0"/>
              <a:t>Next slide (automatic play):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19</a:t>
            </a:fld>
            <a:endParaRPr 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Dominic from </a:t>
            </a:r>
            <a:r>
              <a:rPr lang="en-GB" sz="1200" b="0" i="0" kern="1200" dirty="0">
                <a:solidFill>
                  <a:schemeClr val="tx1"/>
                </a:solidFill>
                <a:effectLst/>
                <a:latin typeface="+mn-lt"/>
                <a:ea typeface="+mn-ea"/>
                <a:cs typeface="+mn-cs"/>
                <a:hlinkClick r:id="rId3"/>
              </a:rPr>
              <a:t>https://inflow.global</a:t>
            </a:r>
            <a:r>
              <a:rPr lang="en-GB" sz="1200" b="0" i="0" u="none" strike="noStrike" kern="1200" dirty="0">
                <a:solidFill>
                  <a:schemeClr val="tx1"/>
                </a:solidFill>
                <a:effectLst/>
                <a:latin typeface="+mn-lt"/>
                <a:ea typeface="+mn-ea"/>
                <a:cs typeface="+mn-cs"/>
              </a:rPr>
              <a:t>​ here with two simple ideas about how to start your pitch or presentation. #1. Dispense with the niceties! Too may people start their presentations and speeches with boring small talk. If you want to get your audience off their iPhones and Blackberries you need to grab their attention, so dispense with all the niceties and get them to engage with what you are saying straight away. #2. Start with a bang! Do something a little bit different when you start your speech. I don't mean anything crazy, so no big stunts! What I mean is start with something that captures the imagination. Start with a fact, with a figure, with a quote, with a story, maybe a bit of video or a bit of music; something that’s going to really get them engaged. You want people to realise that you have started and for them to start paying you the attention you deserve. </a:t>
            </a:r>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20</a:t>
            </a:fld>
            <a:endParaRPr lang="cs-CZ"/>
          </a:p>
        </p:txBody>
      </p:sp>
    </p:spTree>
    <p:extLst>
      <p:ext uri="{BB962C8B-B14F-4D97-AF65-F5344CB8AC3E}">
        <p14:creationId xmlns:p14="http://schemas.microsoft.com/office/powerpoint/2010/main" val="2103315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GB" sz="1200" b="0" i="0" u="none" strike="noStrike" kern="1200" dirty="0">
                <a:solidFill>
                  <a:schemeClr val="tx1"/>
                </a:solidFill>
                <a:effectLst/>
                <a:latin typeface="+mn-lt"/>
                <a:ea typeface="+mn-ea"/>
                <a:cs typeface="+mn-cs"/>
              </a:rPr>
              <a:t>Pitching in the Dragons' Den has proved to be a tricky task for many entrepreneurs over the years. Whether it’s nerves, a poor product or just a grumpy dragon holding a contestant back, a bad pitch is usually TV comedy gold. Here’s the 4 most disastrous pitches and biggest fails ever in the Dragons' Den.</a:t>
            </a:r>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21</a:t>
            </a:fld>
            <a:endParaRPr lang="cs-CZ"/>
          </a:p>
        </p:txBody>
      </p:sp>
    </p:spTree>
    <p:extLst>
      <p:ext uri="{BB962C8B-B14F-4D97-AF65-F5344CB8AC3E}">
        <p14:creationId xmlns:p14="http://schemas.microsoft.com/office/powerpoint/2010/main" val="3441229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dirty="0"/>
              <a:t>At the Young Creators Summit 2016 in Amsterdam, David Beckett talks about how to give the perfect pitch.  And if you want your ideas to have impact, you need to make sure that they are heard.  </a:t>
            </a:r>
          </a:p>
          <a:p>
            <a:pPr lvl="0"/>
            <a:endParaRPr lang="en-US" dirty="0"/>
          </a:p>
          <a:p>
            <a:pPr lvl="0"/>
            <a:r>
              <a:rPr lang="en-US" dirty="0"/>
              <a:t>As an experienced pitch and </a:t>
            </a:r>
            <a:r>
              <a:rPr lang="en-US" dirty="0" err="1"/>
              <a:t>TedX</a:t>
            </a:r>
            <a:r>
              <a:rPr lang="en-US" dirty="0"/>
              <a:t> speech coach, David shares his insights on how to pitch and get your ideas heard. According to four principles, his 'Open, three, close' Model and The Pitch Canvas, he explains how to get your audience to engage with your story. </a:t>
            </a:r>
          </a:p>
          <a:p>
            <a:pPr lvl="0"/>
            <a:endParaRPr lang="en-US" dirty="0"/>
          </a:p>
          <a:p>
            <a:pPr lvl="0"/>
            <a:r>
              <a:rPr lang="en-US" dirty="0"/>
              <a:t>Have you ever heard of the crocodile brain? How many words do you think fit into a 3 minute pitch? </a:t>
            </a:r>
          </a:p>
          <a:p>
            <a:pPr lvl="0"/>
            <a:endParaRPr lang="en-US" dirty="0"/>
          </a:p>
          <a:p>
            <a:pPr lvl="0"/>
            <a:r>
              <a:rPr lang="en-US" dirty="0"/>
              <a:t>David Beckett explains all..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22</a:t>
            </a:fld>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24</a:t>
            </a:fld>
            <a:endParaRPr lang="cs-CZ"/>
          </a:p>
        </p:txBody>
      </p:sp>
    </p:spTree>
    <p:extLst>
      <p:ext uri="{BB962C8B-B14F-4D97-AF65-F5344CB8AC3E}">
        <p14:creationId xmlns:p14="http://schemas.microsoft.com/office/powerpoint/2010/main" val="3659241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25</a:t>
            </a:fld>
            <a:endParaRPr 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26</a:t>
            </a:fld>
            <a:endParaRPr lang="cs-CZ"/>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27</a:t>
            </a:fld>
            <a:endParaRPr lang="cs-CZ"/>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dirty="0"/>
              <a:t>An opportunity to be creative – let’s see your ideas! What will the event design look like? Consider catering, content, entertainment, environment, production, </a:t>
            </a:r>
            <a:r>
              <a:rPr lang="en-US" dirty="0" err="1"/>
              <a:t>programme</a:t>
            </a:r>
            <a:r>
              <a:rPr lang="en-US" dirty="0"/>
              <a:t> / activities and theme. Create a presentation (PowerPoint / Canva / Prezi / Keynote) to pitch your event design idea to the General Manager. Consider effective pitching skills, like the Rule of 3, relating your ideas to business needs and using persuasiveness, and how you will incorporate these skills when pitching to the GM. Consider the design domain of the EMBOK model, when pitching your design, along with other sources of literature. Include theoretical evidence of the benefits of employee engagement. You must include one engagement theoretical model to include and discuss within your pitch. Ensure your pitch is well-paced and enjoyable.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28</a:t>
            </a:fld>
            <a:endParaRPr lang="cs-CZ"/>
          </a:p>
        </p:txBody>
      </p:sp>
    </p:spTree>
    <p:extLst>
      <p:ext uri="{BB962C8B-B14F-4D97-AF65-F5344CB8AC3E}">
        <p14:creationId xmlns:p14="http://schemas.microsoft.com/office/powerpoint/2010/main" val="8178752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06.11.2021</a:t>
            </a:fld>
            <a:endParaRPr lang="cs-CZ"/>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dirty="0"/>
              <a:t>Recordings can be found on Teams.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30</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11/6/21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11/6/21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11/6/21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11/6/21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11/6/21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3.sv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svg"/><Relationship Id="rId11" Type="http://schemas.openxmlformats.org/officeDocument/2006/relationships/image" Target="../media/image11.png"/><Relationship Id="rId5" Type="http://schemas.openxmlformats.org/officeDocument/2006/relationships/image" Target="../media/image9.png"/><Relationship Id="rId10" Type="http://schemas.openxmlformats.org/officeDocument/2006/relationships/image" Target="../media/image17.svg"/><Relationship Id="rId4" Type="http://schemas.openxmlformats.org/officeDocument/2006/relationships/image" Target="../media/image6.sv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4.svg"/><Relationship Id="rId3" Type="http://schemas.openxmlformats.org/officeDocument/2006/relationships/image" Target="../media/image13.svg"/><Relationship Id="rId7" Type="http://schemas.openxmlformats.org/officeDocument/2006/relationships/image" Target="../media/image19.svg"/><Relationship Id="rId12"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2.svg"/><Relationship Id="rId5" Type="http://schemas.openxmlformats.org/officeDocument/2006/relationships/image" Target="../media/image10.svg"/><Relationship Id="rId10" Type="http://schemas.openxmlformats.org/officeDocument/2006/relationships/image" Target="../media/image21.png"/><Relationship Id="rId4" Type="http://schemas.openxmlformats.org/officeDocument/2006/relationships/image" Target="../media/image9.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6.sv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6.emf"/></Relationships>
</file>

<file path=ppt/slides/_rels/slide7.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8.emf"/></Relationships>
</file>

<file path=ppt/slides/_rels/slide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https://youtu.be/u4ZoJKF_VuA" TargetMode="External"/><Relationship Id="rId13" Type="http://schemas.openxmlformats.org/officeDocument/2006/relationships/hyperlink" Target="https://youtu.be/9hUIxyE2Ns8" TargetMode="External"/><Relationship Id="rId18" Type="http://schemas.openxmlformats.org/officeDocument/2006/relationships/hyperlink" Target="https://youtu.be/Nj-hdQMa3uA" TargetMode="External"/><Relationship Id="rId3" Type="http://schemas.openxmlformats.org/officeDocument/2006/relationships/image" Target="../media/image19.svg"/><Relationship Id="rId7" Type="http://schemas.openxmlformats.org/officeDocument/2006/relationships/hyperlink" Target="https://youtu.be/2i0E12PbGCg" TargetMode="External"/><Relationship Id="rId12" Type="http://schemas.openxmlformats.org/officeDocument/2006/relationships/hyperlink" Target="https://youtu.be/UF8uR6Z6KLc" TargetMode="External"/><Relationship Id="rId17" Type="http://schemas.openxmlformats.org/officeDocument/2006/relationships/hyperlink" Target="https://youtu.be/1nYFpuc2Umk" TargetMode="External"/><Relationship Id="rId2" Type="http://schemas.openxmlformats.org/officeDocument/2006/relationships/image" Target="../media/image18.png"/><Relationship Id="rId16" Type="http://schemas.openxmlformats.org/officeDocument/2006/relationships/hyperlink" Target="https://youtu.be/K0pxo-dS9Hc" TargetMode="External"/><Relationship Id="rId20"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hyperlink" Target="https://youtu.be/uLDz7emCnZI" TargetMode="External"/><Relationship Id="rId11" Type="http://schemas.openxmlformats.org/officeDocument/2006/relationships/hyperlink" Target="https://youtu.be/IP0cUBWTgpY" TargetMode="External"/><Relationship Id="rId5" Type="http://schemas.openxmlformats.org/officeDocument/2006/relationships/hyperlink" Target="https://youtu.be/cFdCzN7RYb" TargetMode="External"/><Relationship Id="rId15" Type="http://schemas.openxmlformats.org/officeDocument/2006/relationships/hyperlink" Target="https://youtu.be/Mtjatz9r-Vc" TargetMode="External"/><Relationship Id="rId10" Type="http://schemas.openxmlformats.org/officeDocument/2006/relationships/hyperlink" Target="https://youtu.be/Ks-_Mh1QhMc" TargetMode="External"/><Relationship Id="rId19" Type="http://schemas.openxmlformats.org/officeDocument/2006/relationships/hyperlink" Target="https://youtu.be/IKeaAbM2kJg" TargetMode="External"/><Relationship Id="rId4" Type="http://schemas.openxmlformats.org/officeDocument/2006/relationships/hyperlink" Target="https://youtu.be/Njh3rKoGKBo" TargetMode="External"/><Relationship Id="rId9" Type="http://schemas.openxmlformats.org/officeDocument/2006/relationships/hyperlink" Target="https://youtu.be/eIho2S0ZahI" TargetMode="External"/><Relationship Id="rId14" Type="http://schemas.openxmlformats.org/officeDocument/2006/relationships/hyperlink" Target="https://youtu.be/o3K_HbpWNpg"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2.svg"/><Relationship Id="rId7" Type="http://schemas.openxmlformats.org/officeDocument/2006/relationships/image" Target="../media/image34.sv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9.sv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customXml" Target="../ink/ink3.xml"/><Relationship Id="rId3" Type="http://schemas.openxmlformats.org/officeDocument/2006/relationships/image" Target="../media/image32.svg"/><Relationship Id="rId7" Type="http://schemas.openxmlformats.org/officeDocument/2006/relationships/image" Target="../media/image34.svg"/><Relationship Id="rId12" Type="http://schemas.openxmlformats.org/officeDocument/2006/relationships/image" Target="../media/image39.png"/><Relationship Id="rId2" Type="http://schemas.openxmlformats.org/officeDocument/2006/relationships/image" Target="../media/image31.png"/><Relationship Id="rId16"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customXml" Target="../ink/ink2.xml"/><Relationship Id="rId5" Type="http://schemas.openxmlformats.org/officeDocument/2006/relationships/image" Target="../media/image19.svg"/><Relationship Id="rId15" Type="http://schemas.openxmlformats.org/officeDocument/2006/relationships/customXml" Target="../ink/ink4.xml"/><Relationship Id="rId10" Type="http://schemas.openxmlformats.org/officeDocument/2006/relationships/image" Target="../media/image38.png"/><Relationship Id="rId4" Type="http://schemas.openxmlformats.org/officeDocument/2006/relationships/image" Target="../media/image18.png"/><Relationship Id="rId9" Type="http://schemas.openxmlformats.org/officeDocument/2006/relationships/customXml" Target="../ink/ink1.xml"/><Relationship Id="rId14" Type="http://schemas.openxmlformats.org/officeDocument/2006/relationships/image" Target="../media/image40.png"/></Relationships>
</file>

<file path=ppt/slides/_rels/slide12.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31.png"/><Relationship Id="rId7"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32.svg"/><Relationship Id="rId9" Type="http://schemas.openxmlformats.org/officeDocument/2006/relationships/image" Target="../media/image37.png"/></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svg"/><Relationship Id="rId7" Type="http://schemas.openxmlformats.org/officeDocument/2006/relationships/image" Target="../media/image34.sv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42.png"/></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2.svg"/><Relationship Id="rId7" Type="http://schemas.openxmlformats.org/officeDocument/2006/relationships/image" Target="../media/image34.sv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9.sv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2.svg"/><Relationship Id="rId7" Type="http://schemas.openxmlformats.org/officeDocument/2006/relationships/image" Target="../media/image34.sv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9.sv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2.svg"/><Relationship Id="rId7" Type="http://schemas.openxmlformats.org/officeDocument/2006/relationships/image" Target="../media/image34.sv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9.sv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2.png"/><Relationship Id="rId7" Type="http://schemas.openxmlformats.org/officeDocument/2006/relationships/image" Target="../media/image10.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46.png"/><Relationship Id="rId10" Type="http://schemas.openxmlformats.org/officeDocument/2006/relationships/image" Target="../media/image11.png"/><Relationship Id="rId4" Type="http://schemas.openxmlformats.org/officeDocument/2006/relationships/image" Target="../media/image13.svg"/><Relationship Id="rId9" Type="http://schemas.openxmlformats.org/officeDocument/2006/relationships/image" Target="../media/image8.svg"/></Relationships>
</file>

<file path=ppt/slides/_rels/slide1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3.svg"/><Relationship Id="rId7" Type="http://schemas.openxmlformats.org/officeDocument/2006/relationships/image" Target="../media/image8.sv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47.png"/><Relationship Id="rId4" Type="http://schemas.openxmlformats.org/officeDocument/2006/relationships/image" Target="../media/image11.png"/><Relationship Id="rId9"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11.png"/><Relationship Id="rId10" Type="http://schemas.openxmlformats.org/officeDocument/2006/relationships/image" Target="../media/image10.svg"/><Relationship Id="rId4" Type="http://schemas.openxmlformats.org/officeDocument/2006/relationships/image" Target="../media/image13.svg"/><Relationship Id="rId9"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ideo" Target="https://www.youtube.com/embed/P2LwuF7zn9c?feature=oembed" TargetMode="External"/><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notesSlide" Target="../notesSlides/notesSlide10.xml"/><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video" Target="https://www.youtube.com/embed/LbNEEa3B3PQ?start=29&amp;feature=oembed" TargetMode="External"/><Relationship Id="rId6" Type="http://schemas.openxmlformats.org/officeDocument/2006/relationships/image" Target="../media/image11.png"/><Relationship Id="rId11" Type="http://schemas.openxmlformats.org/officeDocument/2006/relationships/image" Target="../media/image50.jpeg"/><Relationship Id="rId5" Type="http://schemas.openxmlformats.org/officeDocument/2006/relationships/image" Target="../media/image13.svg"/><Relationship Id="rId10" Type="http://schemas.openxmlformats.org/officeDocument/2006/relationships/image" Target="../media/image10.svg"/><Relationship Id="rId4" Type="http://schemas.openxmlformats.org/officeDocument/2006/relationships/image" Target="../media/image12.png"/><Relationship Id="rId9"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notesSlide" Target="../notesSlides/notesSlide11.xml"/><Relationship Id="rId7" Type="http://schemas.openxmlformats.org/officeDocument/2006/relationships/image" Target="../media/image8.svg"/><Relationship Id="rId2" Type="http://schemas.openxmlformats.org/officeDocument/2006/relationships/slideLayout" Target="../slideLayouts/slideLayout7.xml"/><Relationship Id="rId1" Type="http://schemas.openxmlformats.org/officeDocument/2006/relationships/video" Target="https://www.youtube.com/embed/Njh3rKoGKBo?feature=oembed" TargetMode="External"/><Relationship Id="rId6" Type="http://schemas.openxmlformats.org/officeDocument/2006/relationships/image" Target="../media/image7.png"/><Relationship Id="rId11" Type="http://schemas.openxmlformats.org/officeDocument/2006/relationships/image" Target="../media/image51.jpeg"/><Relationship Id="rId5" Type="http://schemas.openxmlformats.org/officeDocument/2006/relationships/image" Target="../media/image6.sv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8.sv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1.png"/><Relationship Id="rId5" Type="http://schemas.openxmlformats.org/officeDocument/2006/relationships/image" Target="../media/image10.svg"/><Relationship Id="rId10" Type="http://schemas.openxmlformats.org/officeDocument/2006/relationships/image" Target="../media/image52.png"/><Relationship Id="rId4" Type="http://schemas.openxmlformats.org/officeDocument/2006/relationships/image" Target="../media/image9.png"/><Relationship Id="rId9" Type="http://schemas.openxmlformats.org/officeDocument/2006/relationships/image" Target="../media/image19.sv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ideo" Target="https://www.youtube.com/embed/DstjuuOUC6k?feature=oembed" TargetMode="External"/><Relationship Id="rId4" Type="http://schemas.openxmlformats.org/officeDocument/2006/relationships/image" Target="../media/image53.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8" Type="http://schemas.openxmlformats.org/officeDocument/2006/relationships/image" Target="../media/image34.svg"/><Relationship Id="rId13" Type="http://schemas.openxmlformats.org/officeDocument/2006/relationships/image" Target="../media/image60.png"/><Relationship Id="rId3" Type="http://schemas.openxmlformats.org/officeDocument/2006/relationships/image" Target="../media/image31.png"/><Relationship Id="rId7" Type="http://schemas.openxmlformats.org/officeDocument/2006/relationships/image" Target="../media/image33.png"/><Relationship Id="rId12" Type="http://schemas.openxmlformats.org/officeDocument/2006/relationships/image" Target="../media/image59.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7.svg"/><Relationship Id="rId11" Type="http://schemas.openxmlformats.org/officeDocument/2006/relationships/image" Target="../media/image58.png"/><Relationship Id="rId5" Type="http://schemas.openxmlformats.org/officeDocument/2006/relationships/image" Target="../media/image56.png"/><Relationship Id="rId10" Type="http://schemas.openxmlformats.org/officeDocument/2006/relationships/image" Target="../media/image8.svg"/><Relationship Id="rId4" Type="http://schemas.openxmlformats.org/officeDocument/2006/relationships/image" Target="../media/image32.svg"/><Relationship Id="rId9" Type="http://schemas.openxmlformats.org/officeDocument/2006/relationships/image" Target="../media/image7.png"/><Relationship Id="rId14" Type="http://schemas.openxmlformats.org/officeDocument/2006/relationships/image" Target="../media/image61.pn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6.svg"/><Relationship Id="rId9" Type="http://schemas.openxmlformats.org/officeDocument/2006/relationships/image" Target="../media/image11.png"/></Relationships>
</file>

<file path=ppt/slides/_rels/slide2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1.png"/></Relationships>
</file>

<file path=ppt/slides/_rels/slide30.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522515" y="7320147"/>
            <a:ext cx="5696845" cy="5412002"/>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4113670" y="-2254649"/>
            <a:ext cx="5696845" cy="5412002"/>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7395537" flipV="1">
            <a:off x="-1959195" y="2693464"/>
            <a:ext cx="5975791" cy="274886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755142">
            <a:off x="212045" y="-304993"/>
            <a:ext cx="17863911" cy="10896985"/>
          </a:xfrm>
          <a:prstGeom prst="rect">
            <a:avLst/>
          </a:prstGeom>
        </p:spPr>
      </p:pic>
      <p:pic>
        <p:nvPicPr>
          <p:cNvPr id="6" name="Picture 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616467">
            <a:off x="14592312" y="7290880"/>
            <a:ext cx="4846684" cy="3053411"/>
          </a:xfrm>
          <a:prstGeom prst="rect">
            <a:avLst/>
          </a:prstGeom>
        </p:spPr>
      </p:pic>
      <p:grpSp>
        <p:nvGrpSpPr>
          <p:cNvPr id="7" name="Group 7"/>
          <p:cNvGrpSpPr/>
          <p:nvPr/>
        </p:nvGrpSpPr>
        <p:grpSpPr>
          <a:xfrm>
            <a:off x="3228775" y="2202322"/>
            <a:ext cx="11830450" cy="6614741"/>
            <a:chOff x="0" y="38100"/>
            <a:chExt cx="15773933" cy="8819654"/>
          </a:xfrm>
        </p:grpSpPr>
        <p:sp>
          <p:nvSpPr>
            <p:cNvPr id="8" name="TextBox 8"/>
            <p:cNvSpPr txBox="1"/>
            <p:nvPr/>
          </p:nvSpPr>
          <p:spPr>
            <a:xfrm>
              <a:off x="2641602" y="38100"/>
              <a:ext cx="10490732" cy="683657"/>
            </a:xfrm>
            <a:prstGeom prst="rect">
              <a:avLst/>
            </a:prstGeom>
          </p:spPr>
          <p:txBody>
            <a:bodyPr lIns="0" tIns="0" rIns="0" bIns="0" rtlCol="0" anchor="t">
              <a:spAutoFit/>
            </a:bodyPr>
            <a:lstStyle/>
            <a:p>
              <a:pPr algn="ctr">
                <a:lnSpc>
                  <a:spcPts val="3960"/>
                </a:lnSpc>
              </a:pPr>
              <a:r>
                <a:rPr lang="en-US" sz="3600" spc="540">
                  <a:solidFill>
                    <a:srgbClr val="050707"/>
                  </a:solidFill>
                  <a:latin typeface="Glacial Indifference"/>
                </a:rPr>
                <a:t>INTERNATIONAL HOTEL MGMT</a:t>
              </a:r>
            </a:p>
          </p:txBody>
        </p:sp>
        <p:sp>
          <p:nvSpPr>
            <p:cNvPr id="9" name="TextBox 9"/>
            <p:cNvSpPr txBox="1"/>
            <p:nvPr/>
          </p:nvSpPr>
          <p:spPr>
            <a:xfrm>
              <a:off x="0" y="1779912"/>
              <a:ext cx="15773933" cy="4670108"/>
            </a:xfrm>
            <a:prstGeom prst="rect">
              <a:avLst/>
            </a:prstGeom>
          </p:spPr>
          <p:txBody>
            <a:bodyPr lIns="0" tIns="0" rIns="0" bIns="0" rtlCol="0" anchor="t">
              <a:spAutoFit/>
            </a:bodyPr>
            <a:lstStyle/>
            <a:p>
              <a:pPr algn="ctr">
                <a:lnSpc>
                  <a:spcPts val="12960"/>
                </a:lnSpc>
              </a:pPr>
              <a:r>
                <a:rPr lang="en-US" sz="14400" spc="-719">
                  <a:solidFill>
                    <a:srgbClr val="050707"/>
                  </a:solidFill>
                  <a:latin typeface="Caveat Brush Bold Italics"/>
                </a:rPr>
                <a:t>Operating Hotel Facilities</a:t>
              </a:r>
            </a:p>
          </p:txBody>
        </p:sp>
        <p:sp>
          <p:nvSpPr>
            <p:cNvPr id="10" name="TextBox 10"/>
            <p:cNvSpPr txBox="1"/>
            <p:nvPr/>
          </p:nvSpPr>
          <p:spPr>
            <a:xfrm>
              <a:off x="2779960" y="6463937"/>
              <a:ext cx="10490733" cy="2393817"/>
            </a:xfrm>
            <a:prstGeom prst="rect">
              <a:avLst/>
            </a:prstGeom>
          </p:spPr>
          <p:txBody>
            <a:bodyPr lIns="0" tIns="0" rIns="0" bIns="0" rtlCol="0" anchor="t">
              <a:spAutoFit/>
            </a:bodyPr>
            <a:lstStyle/>
            <a:p>
              <a:pPr algn="ctr">
                <a:lnSpc>
                  <a:spcPts val="4799"/>
                </a:lnSpc>
              </a:pPr>
              <a:r>
                <a:rPr lang="en-US" sz="3199" dirty="0">
                  <a:solidFill>
                    <a:srgbClr val="050707"/>
                  </a:solidFill>
                  <a:latin typeface="Glacial Indifference"/>
                </a:rPr>
                <a:t>Pitching your idea!</a:t>
              </a:r>
            </a:p>
            <a:p>
              <a:pPr algn="ctr">
                <a:lnSpc>
                  <a:spcPts val="4799"/>
                </a:lnSpc>
              </a:pPr>
              <a:endParaRPr lang="en-US" sz="3199" dirty="0">
                <a:solidFill>
                  <a:srgbClr val="050707"/>
                </a:solidFill>
                <a:latin typeface="Glacial Indifference"/>
              </a:endParaRPr>
            </a:p>
            <a:p>
              <a:pPr algn="ctr">
                <a:lnSpc>
                  <a:spcPts val="4799"/>
                </a:lnSpc>
              </a:pPr>
              <a:r>
                <a:rPr lang="en-US" sz="3199" dirty="0">
                  <a:solidFill>
                    <a:srgbClr val="050707"/>
                  </a:solidFill>
                  <a:latin typeface="Glacial Indifference Bold"/>
                </a:rPr>
                <a:t>Week 8</a:t>
              </a:r>
            </a:p>
          </p:txBody>
        </p:sp>
      </p:grpSp>
      <p:pic>
        <p:nvPicPr>
          <p:cNvPr id="11" name="Picture 1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3961270" y="-2368949"/>
            <a:ext cx="5696845" cy="5412002"/>
          </a:xfrm>
          <a:prstGeom prst="rect">
            <a:avLst/>
          </a:prstGeom>
        </p:spPr>
      </p:pic>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408215" y="7167747"/>
            <a:ext cx="5696845" cy="5412002"/>
          </a:xfrm>
          <a:prstGeom prst="rect">
            <a:avLst/>
          </a:prstGeom>
        </p:spPr>
      </p:pic>
      <p:pic>
        <p:nvPicPr>
          <p:cNvPr id="13" name="Picture 13"/>
          <p:cNvPicPr>
            <a:picLocks noChangeAspect="1"/>
          </p:cNvPicPr>
          <p:nvPr/>
        </p:nvPicPr>
        <p:blipFill>
          <a:blip r:embed="rId12"/>
          <a:srcRect/>
          <a:stretch>
            <a:fillRect/>
          </a:stretch>
        </p:blipFill>
        <p:spPr>
          <a:xfrm>
            <a:off x="251216" y="216206"/>
            <a:ext cx="3284110" cy="109103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3385744">
            <a:off x="6884610" y="1390214"/>
            <a:ext cx="13992248" cy="8535272"/>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5701021" y="-777420"/>
            <a:ext cx="3802358" cy="3612240"/>
          </a:xfrm>
          <a:prstGeom prst="rect">
            <a:avLst/>
          </a:prstGeom>
        </p:spPr>
      </p:pic>
      <p:grpSp>
        <p:nvGrpSpPr>
          <p:cNvPr id="4" name="Group 4"/>
          <p:cNvGrpSpPr/>
          <p:nvPr/>
        </p:nvGrpSpPr>
        <p:grpSpPr>
          <a:xfrm>
            <a:off x="1028700" y="3988951"/>
            <a:ext cx="7868050" cy="2309098"/>
            <a:chOff x="0" y="0"/>
            <a:chExt cx="10490733" cy="3078797"/>
          </a:xfrm>
        </p:grpSpPr>
        <p:sp>
          <p:nvSpPr>
            <p:cNvPr id="5" name="TextBox 5"/>
            <p:cNvSpPr txBox="1"/>
            <p:nvPr/>
          </p:nvSpPr>
          <p:spPr>
            <a:xfrm>
              <a:off x="0" y="295275"/>
              <a:ext cx="10490728" cy="1804670"/>
            </a:xfrm>
            <a:prstGeom prst="rect">
              <a:avLst/>
            </a:prstGeom>
          </p:spPr>
          <p:txBody>
            <a:bodyPr lIns="0" tIns="0" rIns="0" bIns="0" rtlCol="0" anchor="t">
              <a:spAutoFit/>
            </a:bodyPr>
            <a:lstStyle/>
            <a:p>
              <a:pPr>
                <a:lnSpc>
                  <a:spcPts val="9360"/>
                </a:lnSpc>
              </a:pPr>
              <a:r>
                <a:rPr lang="en-US" sz="10400" spc="-520">
                  <a:solidFill>
                    <a:srgbClr val="EEC0BF"/>
                  </a:solidFill>
                  <a:latin typeface="Caveat Brush Bold"/>
                </a:rPr>
                <a:t>Content Summary</a:t>
              </a:r>
            </a:p>
          </p:txBody>
        </p:sp>
        <p:sp>
          <p:nvSpPr>
            <p:cNvPr id="6" name="TextBox 6"/>
            <p:cNvSpPr txBox="1"/>
            <p:nvPr/>
          </p:nvSpPr>
          <p:spPr>
            <a:xfrm>
              <a:off x="0" y="2325370"/>
              <a:ext cx="10490733" cy="753427"/>
            </a:xfrm>
            <a:prstGeom prst="rect">
              <a:avLst/>
            </a:prstGeom>
          </p:spPr>
          <p:txBody>
            <a:bodyPr lIns="0" tIns="0" rIns="0" bIns="0" rtlCol="0" anchor="t">
              <a:spAutoFit/>
            </a:bodyPr>
            <a:lstStyle/>
            <a:p>
              <a:pPr>
                <a:lnSpc>
                  <a:spcPts val="4680"/>
                </a:lnSpc>
              </a:pPr>
              <a:r>
                <a:rPr lang="en-US" sz="3600" spc="288">
                  <a:solidFill>
                    <a:srgbClr val="050707"/>
                  </a:solidFill>
                  <a:latin typeface="Glacial Indifference Bold"/>
                </a:rPr>
                <a:t>PITCHING AN IDEA</a:t>
              </a:r>
            </a:p>
          </p:txBody>
        </p:sp>
      </p:grpSp>
      <p:sp>
        <p:nvSpPr>
          <p:cNvPr id="7" name="TextBox 7"/>
          <p:cNvSpPr txBox="1"/>
          <p:nvPr/>
        </p:nvSpPr>
        <p:spPr>
          <a:xfrm>
            <a:off x="11067650" y="2535138"/>
            <a:ext cx="6191650" cy="6876883"/>
          </a:xfrm>
          <a:prstGeom prst="rect">
            <a:avLst/>
          </a:prstGeom>
        </p:spPr>
        <p:txBody>
          <a:bodyPr lIns="0" tIns="0" rIns="0" bIns="0" rtlCol="0" anchor="t">
            <a:spAutoFit/>
          </a:bodyPr>
          <a:lstStyle/>
          <a:p>
            <a:pPr algn="ctr">
              <a:lnSpc>
                <a:spcPts val="4499"/>
              </a:lnSpc>
            </a:pPr>
            <a:r>
              <a:rPr lang="en-US" sz="3000" dirty="0">
                <a:solidFill>
                  <a:srgbClr val="050707"/>
                </a:solidFill>
                <a:latin typeface="Glacial Indifference"/>
              </a:rPr>
              <a:t>News</a:t>
            </a:r>
          </a:p>
          <a:p>
            <a:pPr algn="ctr">
              <a:lnSpc>
                <a:spcPts val="4499"/>
              </a:lnSpc>
            </a:pPr>
            <a:r>
              <a:rPr lang="en-US" sz="2999" dirty="0">
                <a:solidFill>
                  <a:srgbClr val="050707"/>
                </a:solidFill>
                <a:latin typeface="Glacial Indifference"/>
              </a:rPr>
              <a:t>Learning Outcomes</a:t>
            </a:r>
          </a:p>
          <a:p>
            <a:pPr algn="ctr">
              <a:lnSpc>
                <a:spcPts val="4499"/>
              </a:lnSpc>
            </a:pPr>
            <a:r>
              <a:rPr lang="en-US" sz="2999" dirty="0">
                <a:solidFill>
                  <a:srgbClr val="050707"/>
                </a:solidFill>
                <a:latin typeface="Glacial Indifference"/>
              </a:rPr>
              <a:t>Assignment 3</a:t>
            </a:r>
          </a:p>
          <a:p>
            <a:pPr algn="ctr">
              <a:lnSpc>
                <a:spcPts val="4499"/>
              </a:lnSpc>
            </a:pPr>
            <a:r>
              <a:rPr lang="en-US" sz="2999" dirty="0">
                <a:solidFill>
                  <a:srgbClr val="050707"/>
                </a:solidFill>
                <a:latin typeface="Glacial Indifference"/>
              </a:rPr>
              <a:t>Pitching</a:t>
            </a:r>
          </a:p>
          <a:p>
            <a:pPr algn="ctr">
              <a:lnSpc>
                <a:spcPts val="4499"/>
              </a:lnSpc>
            </a:pPr>
            <a:r>
              <a:rPr lang="en-US" sz="2999" dirty="0">
                <a:solidFill>
                  <a:srgbClr val="050707"/>
                </a:solidFill>
                <a:latin typeface="Glacial Indifference"/>
              </a:rPr>
              <a:t>Presentation Statistics</a:t>
            </a:r>
          </a:p>
          <a:p>
            <a:pPr algn="ctr">
              <a:lnSpc>
                <a:spcPts val="4499"/>
              </a:lnSpc>
            </a:pPr>
            <a:r>
              <a:rPr lang="en-US" sz="3000" dirty="0">
                <a:solidFill>
                  <a:srgbClr val="050707"/>
                </a:solidFill>
                <a:latin typeface="Glacial Indifference"/>
              </a:rPr>
              <a:t>The Rule of 3</a:t>
            </a:r>
          </a:p>
          <a:p>
            <a:pPr algn="ctr">
              <a:lnSpc>
                <a:spcPts val="4499"/>
              </a:lnSpc>
            </a:pPr>
            <a:r>
              <a:rPr lang="en-US" sz="2999" dirty="0">
                <a:solidFill>
                  <a:srgbClr val="050707"/>
                </a:solidFill>
                <a:latin typeface="Glacial Indifference"/>
              </a:rPr>
              <a:t>How to start a pitch</a:t>
            </a:r>
          </a:p>
          <a:p>
            <a:pPr algn="ctr">
              <a:lnSpc>
                <a:spcPts val="4499"/>
              </a:lnSpc>
            </a:pPr>
            <a:r>
              <a:rPr lang="en-US" sz="2999" dirty="0">
                <a:solidFill>
                  <a:srgbClr val="050707"/>
                </a:solidFill>
                <a:latin typeface="Glacial Indifference"/>
              </a:rPr>
              <a:t>How to give the perfect pitch</a:t>
            </a:r>
          </a:p>
          <a:p>
            <a:pPr algn="ctr">
              <a:lnSpc>
                <a:spcPts val="4499"/>
              </a:lnSpc>
            </a:pPr>
            <a:r>
              <a:rPr lang="en-US" sz="2999" dirty="0">
                <a:solidFill>
                  <a:srgbClr val="050707"/>
                </a:solidFill>
                <a:latin typeface="Glacial Indifference"/>
              </a:rPr>
              <a:t>The pitch canvas</a:t>
            </a:r>
          </a:p>
          <a:p>
            <a:pPr algn="ctr">
              <a:lnSpc>
                <a:spcPts val="4499"/>
              </a:lnSpc>
            </a:pPr>
            <a:r>
              <a:rPr lang="en-US" sz="2999" dirty="0">
                <a:solidFill>
                  <a:srgbClr val="050707"/>
                </a:solidFill>
                <a:latin typeface="Glacial Indifference"/>
              </a:rPr>
              <a:t>Booking a slot</a:t>
            </a:r>
          </a:p>
          <a:p>
            <a:pPr algn="ctr">
              <a:lnSpc>
                <a:spcPts val="4499"/>
              </a:lnSpc>
            </a:pPr>
            <a:r>
              <a:rPr lang="en-US" sz="2999" dirty="0">
                <a:solidFill>
                  <a:srgbClr val="050707"/>
                </a:solidFill>
                <a:latin typeface="Glacial Indifference"/>
              </a:rPr>
              <a:t>References</a:t>
            </a:r>
          </a:p>
          <a:p>
            <a:pPr algn="ctr">
              <a:lnSpc>
                <a:spcPts val="4500"/>
              </a:lnSpc>
            </a:pPr>
            <a:endParaRPr lang="en-US" sz="2999" dirty="0">
              <a:solidFill>
                <a:srgbClr val="050707"/>
              </a:solidFill>
              <a:latin typeface="Glacial Indifference"/>
            </a:endParaRPr>
          </a:p>
        </p:txBody>
      </p:sp>
      <p:pic>
        <p:nvPicPr>
          <p:cNvPr id="8" name="Picture 8"/>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2192529">
            <a:off x="7718743" y="7842853"/>
            <a:ext cx="4493483" cy="2830895"/>
          </a:xfrm>
          <a:prstGeom prst="rect">
            <a:avLst/>
          </a:prstGeom>
        </p:spPr>
      </p:pic>
      <p:pic>
        <p:nvPicPr>
          <p:cNvPr id="9" name="Picture 9"/>
          <p:cNvPicPr>
            <a:picLocks noChangeAspect="1"/>
          </p:cNvPicPr>
          <p:nvPr/>
        </p:nvPicPr>
        <p:blipFill>
          <a:blip r:embed="rId9"/>
          <a:srcRect/>
          <a:stretch>
            <a:fillRect/>
          </a:stretch>
        </p:blipFill>
        <p:spPr>
          <a:xfrm>
            <a:off x="251216" y="216206"/>
            <a:ext cx="3284110" cy="10910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243429">
            <a:off x="-529936" y="-94055"/>
            <a:ext cx="19347871" cy="11802202"/>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6165947">
            <a:off x="15571737" y="7977168"/>
            <a:ext cx="4234868" cy="4023124"/>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2321725">
            <a:off x="-1365645" y="6804618"/>
            <a:ext cx="4788690" cy="4549255"/>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5400000">
            <a:off x="952102" y="4778311"/>
            <a:ext cx="16230600" cy="730377"/>
          </a:xfrm>
          <a:prstGeom prst="rect">
            <a:avLst/>
          </a:prstGeom>
        </p:spPr>
      </p:pic>
      <p:grpSp>
        <p:nvGrpSpPr>
          <p:cNvPr id="6" name="Group 6"/>
          <p:cNvGrpSpPr/>
          <p:nvPr/>
        </p:nvGrpSpPr>
        <p:grpSpPr>
          <a:xfrm>
            <a:off x="2970238" y="609275"/>
            <a:ext cx="5258200" cy="2567279"/>
            <a:chOff x="0" y="0"/>
            <a:chExt cx="7010933" cy="3423038"/>
          </a:xfrm>
        </p:grpSpPr>
        <p:sp>
          <p:nvSpPr>
            <p:cNvPr id="7" name="TextBox 7"/>
            <p:cNvSpPr txBox="1"/>
            <p:nvPr/>
          </p:nvSpPr>
          <p:spPr>
            <a:xfrm>
              <a:off x="0" y="0"/>
              <a:ext cx="7010933" cy="649751"/>
            </a:xfrm>
            <a:prstGeom prst="rect">
              <a:avLst/>
            </a:prstGeom>
          </p:spPr>
          <p:txBody>
            <a:bodyPr lIns="0" tIns="0" rIns="0" bIns="0" rtlCol="0" anchor="t">
              <a:spAutoFit/>
            </a:bodyPr>
            <a:lstStyle/>
            <a:p>
              <a:pPr algn="r">
                <a:lnSpc>
                  <a:spcPts val="3840"/>
                </a:lnSpc>
              </a:pPr>
              <a:r>
                <a:rPr lang="en-US" sz="3200" spc="320" dirty="0">
                  <a:solidFill>
                    <a:srgbClr val="050707"/>
                  </a:solidFill>
                  <a:latin typeface="Glacial Indifference Bold"/>
                </a:rPr>
                <a:t>MODULE FEEDBACK</a:t>
              </a:r>
            </a:p>
          </p:txBody>
        </p:sp>
        <p:sp>
          <p:nvSpPr>
            <p:cNvPr id="8" name="TextBox 8"/>
            <p:cNvSpPr txBox="1"/>
            <p:nvPr/>
          </p:nvSpPr>
          <p:spPr>
            <a:xfrm>
              <a:off x="0" y="811212"/>
              <a:ext cx="7010933" cy="2611826"/>
            </a:xfrm>
            <a:prstGeom prst="rect">
              <a:avLst/>
            </a:prstGeom>
          </p:spPr>
          <p:txBody>
            <a:bodyPr lIns="0" tIns="0" rIns="0" bIns="0" rtlCol="0" anchor="t">
              <a:spAutoFit/>
            </a:bodyPr>
            <a:lstStyle/>
            <a:p>
              <a:pPr algn="r">
                <a:lnSpc>
                  <a:spcPts val="3900"/>
                </a:lnSpc>
              </a:pPr>
              <a:r>
                <a:rPr lang="en-US" sz="2600" spc="26" dirty="0">
                  <a:solidFill>
                    <a:srgbClr val="050707"/>
                  </a:solidFill>
                  <a:latin typeface="Glacial Indifference"/>
                </a:rPr>
                <a:t>Please complete the module feedback form on Moodle. It is really important that we hear your voice! Tell us what you thought!</a:t>
              </a:r>
            </a:p>
          </p:txBody>
        </p:sp>
      </p:grpSp>
      <p:grpSp>
        <p:nvGrpSpPr>
          <p:cNvPr id="9" name="Group 9"/>
          <p:cNvGrpSpPr/>
          <p:nvPr/>
        </p:nvGrpSpPr>
        <p:grpSpPr>
          <a:xfrm>
            <a:off x="3182878" y="3913391"/>
            <a:ext cx="5239150" cy="5067963"/>
            <a:chOff x="0" y="0"/>
            <a:chExt cx="6985533" cy="6757282"/>
          </a:xfrm>
        </p:grpSpPr>
        <p:sp>
          <p:nvSpPr>
            <p:cNvPr id="10" name="TextBox 10"/>
            <p:cNvSpPr txBox="1"/>
            <p:nvPr/>
          </p:nvSpPr>
          <p:spPr>
            <a:xfrm>
              <a:off x="0" y="0"/>
              <a:ext cx="6985533" cy="649751"/>
            </a:xfrm>
            <a:prstGeom prst="rect">
              <a:avLst/>
            </a:prstGeom>
          </p:spPr>
          <p:txBody>
            <a:bodyPr lIns="0" tIns="0" rIns="0" bIns="0" rtlCol="0" anchor="t">
              <a:spAutoFit/>
            </a:bodyPr>
            <a:lstStyle/>
            <a:p>
              <a:pPr algn="r">
                <a:lnSpc>
                  <a:spcPts val="3839"/>
                </a:lnSpc>
              </a:pPr>
              <a:r>
                <a:rPr lang="en-US" sz="3199" spc="319" dirty="0">
                  <a:solidFill>
                    <a:srgbClr val="050707"/>
                  </a:solidFill>
                  <a:latin typeface="Glacial Indifference Bold"/>
                </a:rPr>
                <a:t>NEXT WEEK…</a:t>
              </a:r>
            </a:p>
          </p:txBody>
        </p:sp>
        <p:sp>
          <p:nvSpPr>
            <p:cNvPr id="11" name="TextBox 11"/>
            <p:cNvSpPr txBox="1"/>
            <p:nvPr/>
          </p:nvSpPr>
          <p:spPr>
            <a:xfrm>
              <a:off x="0" y="811212"/>
              <a:ext cx="6985533" cy="5946070"/>
            </a:xfrm>
            <a:prstGeom prst="rect">
              <a:avLst/>
            </a:prstGeom>
          </p:spPr>
          <p:txBody>
            <a:bodyPr lIns="0" tIns="0" rIns="0" bIns="0" rtlCol="0" anchor="t">
              <a:spAutoFit/>
            </a:bodyPr>
            <a:lstStyle/>
            <a:p>
              <a:pPr algn="r">
                <a:lnSpc>
                  <a:spcPts val="3900"/>
                </a:lnSpc>
              </a:pPr>
              <a:r>
                <a:rPr lang="en-US" sz="2600" spc="26" dirty="0">
                  <a:solidFill>
                    <a:srgbClr val="050707"/>
                  </a:solidFill>
                  <a:latin typeface="Glacial Indifference"/>
                </a:rPr>
                <a:t>Book your slots on Moodle for your presentations, if you haven’t already. You will receive a Teams invite for your individual slots. You will only need to present for your allocated slot. Be ready to share your presentation and ensure it has been uploaded on Turnitin prior to you presenting it. </a:t>
              </a:r>
            </a:p>
          </p:txBody>
        </p:sp>
      </p:grpSp>
      <p:pic>
        <p:nvPicPr>
          <p:cNvPr id="18" name="Picture 18"/>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855410" y="1976779"/>
            <a:ext cx="577180" cy="124094"/>
          </a:xfrm>
          <a:prstGeom prst="rect">
            <a:avLst/>
          </a:prstGeom>
        </p:spPr>
      </p:pic>
      <p:pic>
        <p:nvPicPr>
          <p:cNvPr id="19" name="Picture 19"/>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855410" y="4046562"/>
            <a:ext cx="577180" cy="124094"/>
          </a:xfrm>
          <a:prstGeom prst="rect">
            <a:avLst/>
          </a:prstGeom>
        </p:spPr>
      </p:pic>
      <p:pic>
        <p:nvPicPr>
          <p:cNvPr id="20" name="Picture 20"/>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855410" y="6116344"/>
            <a:ext cx="577180" cy="124094"/>
          </a:xfrm>
          <a:prstGeom prst="rect">
            <a:avLst/>
          </a:prstGeom>
        </p:spPr>
      </p:pic>
      <p:pic>
        <p:nvPicPr>
          <p:cNvPr id="21" name="Picture 21"/>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8855410" y="8186127"/>
            <a:ext cx="577180" cy="124094"/>
          </a:xfrm>
          <a:prstGeom prst="rect">
            <a:avLst/>
          </a:prstGeom>
        </p:spPr>
      </p:pic>
      <p:grpSp>
        <p:nvGrpSpPr>
          <p:cNvPr id="22" name="Group 22"/>
          <p:cNvGrpSpPr>
            <a:grpSpLocks noChangeAspect="1"/>
          </p:cNvGrpSpPr>
          <p:nvPr/>
        </p:nvGrpSpPr>
        <p:grpSpPr>
          <a:xfrm>
            <a:off x="10018524" y="-1259527"/>
            <a:ext cx="8451371" cy="9569747"/>
            <a:chOff x="0" y="0"/>
            <a:chExt cx="4198620" cy="3079750"/>
          </a:xfrm>
        </p:grpSpPr>
        <p:sp>
          <p:nvSpPr>
            <p:cNvPr id="23" name="Freeform 23"/>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lnTo>
                    <a:pt x="4025899" y="1376680"/>
                  </a:ln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lnTo>
                    <a:pt x="83820" y="2100581"/>
                  </a:ln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lnTo>
                    <a:pt x="4124960" y="2433319"/>
                  </a:ln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solidFill>
              <a:srgbClr val="FFFFFF"/>
            </a:solidFill>
            <a:ln>
              <a:solidFill>
                <a:srgbClr val="000000"/>
              </a:solidFill>
            </a:ln>
          </p:spPr>
        </p:sp>
      </p:grpSp>
      <p:pic>
        <p:nvPicPr>
          <p:cNvPr id="24" name="Picture 24"/>
          <p:cNvPicPr>
            <a:picLocks noChangeAspect="1"/>
          </p:cNvPicPr>
          <p:nvPr/>
        </p:nvPicPr>
        <p:blipFill>
          <a:blip r:embed="rId11"/>
          <a:srcRect/>
          <a:stretch>
            <a:fillRect/>
          </a:stretch>
        </p:blipFill>
        <p:spPr>
          <a:xfrm>
            <a:off x="251216" y="216206"/>
            <a:ext cx="3284110" cy="1091030"/>
          </a:xfrm>
          <a:prstGeom prst="rect">
            <a:avLst/>
          </a:prstGeom>
        </p:spPr>
      </p:pic>
      <p:sp>
        <p:nvSpPr>
          <p:cNvPr id="27" name="Rectangle 26">
            <a:extLst>
              <a:ext uri="{FF2B5EF4-FFF2-40B4-BE49-F238E27FC236}">
                <a16:creationId xmlns:a16="http://schemas.microsoft.com/office/drawing/2014/main" id="{A5BC4CBB-AAB0-1443-B321-DAB58A5DD4D8}"/>
              </a:ext>
            </a:extLst>
          </p:cNvPr>
          <p:cNvSpPr/>
          <p:nvPr/>
        </p:nvSpPr>
        <p:spPr>
          <a:xfrm rot="20995924">
            <a:off x="11307431" y="553252"/>
            <a:ext cx="6160719" cy="6170022"/>
          </a:xfrm>
          <a:prstGeom prst="rect">
            <a:avLst/>
          </a:prstGeom>
        </p:spPr>
        <p:txBody>
          <a:bodyPr wrap="square">
            <a:spAutoFit/>
          </a:bodyPr>
          <a:lstStyle/>
          <a:p>
            <a:pPr algn="ctr">
              <a:lnSpc>
                <a:spcPts val="9360"/>
              </a:lnSpc>
            </a:pPr>
            <a:r>
              <a:rPr lang="en-US" sz="9600" spc="-520" dirty="0">
                <a:solidFill>
                  <a:srgbClr val="050707"/>
                </a:solidFill>
                <a:latin typeface="Caveat Brush Bold"/>
              </a:rPr>
              <a:t>Take 10 minutes to complete the module evaluation form on Moodle…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80932">
            <a:off x="-2158500" y="-397411"/>
            <a:ext cx="16481824" cy="10053913"/>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547764">
            <a:off x="4735331" y="7643430"/>
            <a:ext cx="6331283" cy="601471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700000">
            <a:off x="12387478" y="7238048"/>
            <a:ext cx="6453568" cy="4065748"/>
          </a:xfrm>
          <a:prstGeom prst="rect">
            <a:avLst/>
          </a:prstGeom>
        </p:spPr>
      </p:pic>
      <p:pic>
        <p:nvPicPr>
          <p:cNvPr id="5" name="Picture 5"/>
          <p:cNvPicPr>
            <a:picLocks noChangeAspect="1"/>
          </p:cNvPicPr>
          <p:nvPr/>
        </p:nvPicPr>
        <p:blipFill>
          <a:blip r:embed="rId8"/>
          <a:srcRect/>
          <a:stretch>
            <a:fillRect/>
          </a:stretch>
        </p:blipFill>
        <p:spPr>
          <a:xfrm>
            <a:off x="105718" y="1816179"/>
            <a:ext cx="12227602" cy="5626732"/>
          </a:xfrm>
          <a:prstGeom prst="rect">
            <a:avLst/>
          </a:prstGeom>
        </p:spPr>
      </p:pic>
      <p:sp>
        <p:nvSpPr>
          <p:cNvPr id="6" name="TextBox 6"/>
          <p:cNvSpPr txBox="1"/>
          <p:nvPr/>
        </p:nvSpPr>
        <p:spPr>
          <a:xfrm>
            <a:off x="11524854" y="734616"/>
            <a:ext cx="5734446" cy="2458403"/>
          </a:xfrm>
          <a:prstGeom prst="rect">
            <a:avLst/>
          </a:prstGeom>
        </p:spPr>
        <p:txBody>
          <a:bodyPr lIns="0" tIns="0" rIns="0" bIns="0" rtlCol="0" anchor="t">
            <a:spAutoFit/>
          </a:bodyPr>
          <a:lstStyle/>
          <a:p>
            <a:pPr algn="r">
              <a:lnSpc>
                <a:spcPts val="9360"/>
              </a:lnSpc>
            </a:pPr>
            <a:r>
              <a:rPr lang="en-US" sz="10400" spc="-520">
                <a:solidFill>
                  <a:srgbClr val="EEC0BF"/>
                </a:solidFill>
                <a:latin typeface="Caveat Brush Bold"/>
              </a:rPr>
              <a:t>Learning Outcomes</a:t>
            </a:r>
          </a:p>
        </p:txBody>
      </p:sp>
      <p:pic>
        <p:nvPicPr>
          <p:cNvPr id="7" name="Picture 7"/>
          <p:cNvPicPr>
            <a:picLocks noChangeAspect="1"/>
          </p:cNvPicPr>
          <p:nvPr/>
        </p:nvPicPr>
        <p:blipFill>
          <a:blip r:embed="rId9"/>
          <a:srcRect/>
          <a:stretch>
            <a:fillRect/>
          </a:stretch>
        </p:blipFill>
        <p:spPr>
          <a:xfrm>
            <a:off x="251216" y="216206"/>
            <a:ext cx="3284110" cy="1091030"/>
          </a:xfrm>
          <a:prstGeom prst="rect">
            <a:avLst/>
          </a:prstGeom>
        </p:spPr>
      </p:pic>
      <p:pic>
        <p:nvPicPr>
          <p:cNvPr id="8" name="Picture 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62868" y="8197029"/>
            <a:ext cx="1995922" cy="2089971"/>
          </a:xfrm>
          <a:prstGeom prst="rect">
            <a:avLst/>
          </a:prstGeom>
        </p:spPr>
      </p:pic>
      <p:pic>
        <p:nvPicPr>
          <p:cNvPr id="9" name="Picture 9"/>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3605686" y="3425760"/>
            <a:ext cx="4017152" cy="401715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83424">
            <a:off x="-1678879" y="906521"/>
            <a:ext cx="16343503" cy="9969537"/>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5924109" y="-1078602"/>
            <a:ext cx="3074875" cy="2921131"/>
          </a:xfrm>
          <a:prstGeom prst="rect">
            <a:avLst/>
          </a:prstGeom>
        </p:spPr>
      </p:pic>
      <p:grpSp>
        <p:nvGrpSpPr>
          <p:cNvPr id="4" name="Group 4"/>
          <p:cNvGrpSpPr>
            <a:grpSpLocks noChangeAspect="1"/>
          </p:cNvGrpSpPr>
          <p:nvPr/>
        </p:nvGrpSpPr>
        <p:grpSpPr>
          <a:xfrm rot="1364054">
            <a:off x="10013559" y="-328720"/>
            <a:ext cx="8451371" cy="6199206"/>
            <a:chOff x="0" y="0"/>
            <a:chExt cx="4198620" cy="3079750"/>
          </a:xfrm>
        </p:grpSpPr>
        <p:sp>
          <p:nvSpPr>
            <p:cNvPr id="5" name="Freeform 5"/>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lnTo>
                    <a:pt x="4025899" y="1376680"/>
                  </a:ln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lnTo>
                    <a:pt x="83820" y="2100581"/>
                  </a:ln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lnTo>
                    <a:pt x="4124960" y="2433319"/>
                  </a:ln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solidFill>
              <a:srgbClr val="FFFFFF"/>
            </a:solidFill>
            <a:ln>
              <a:solidFill>
                <a:srgbClr val="000000"/>
              </a:solidFill>
            </a:ln>
          </p:spPr>
        </p:sp>
      </p:grpSp>
      <p:grpSp>
        <p:nvGrpSpPr>
          <p:cNvPr id="6" name="Group 6"/>
          <p:cNvGrpSpPr/>
          <p:nvPr/>
        </p:nvGrpSpPr>
        <p:grpSpPr>
          <a:xfrm>
            <a:off x="1913194" y="2425311"/>
            <a:ext cx="8096650" cy="2087642"/>
            <a:chOff x="0" y="295275"/>
            <a:chExt cx="10795533" cy="2783522"/>
          </a:xfrm>
        </p:grpSpPr>
        <p:sp>
          <p:nvSpPr>
            <p:cNvPr id="7" name="TextBox 7"/>
            <p:cNvSpPr txBox="1"/>
            <p:nvPr/>
          </p:nvSpPr>
          <p:spPr>
            <a:xfrm>
              <a:off x="3" y="295275"/>
              <a:ext cx="10795528" cy="1713546"/>
            </a:xfrm>
            <a:prstGeom prst="rect">
              <a:avLst/>
            </a:prstGeom>
          </p:spPr>
          <p:txBody>
            <a:bodyPr lIns="0" tIns="0" rIns="0" bIns="0" rtlCol="0" anchor="t">
              <a:spAutoFit/>
            </a:bodyPr>
            <a:lstStyle/>
            <a:p>
              <a:pPr algn="ctr">
                <a:lnSpc>
                  <a:spcPts val="9360"/>
                </a:lnSpc>
              </a:pPr>
              <a:r>
                <a:rPr lang="en-US" sz="10400" spc="-520" dirty="0">
                  <a:solidFill>
                    <a:srgbClr val="050707"/>
                  </a:solidFill>
                  <a:latin typeface="Caveat Brush Bold"/>
                </a:rPr>
                <a:t>Assignment 3</a:t>
              </a:r>
            </a:p>
          </p:txBody>
        </p:sp>
        <p:sp>
          <p:nvSpPr>
            <p:cNvPr id="8" name="TextBox 8"/>
            <p:cNvSpPr txBox="1"/>
            <p:nvPr/>
          </p:nvSpPr>
          <p:spPr>
            <a:xfrm>
              <a:off x="0" y="2325370"/>
              <a:ext cx="10795533" cy="753427"/>
            </a:xfrm>
            <a:prstGeom prst="rect">
              <a:avLst/>
            </a:prstGeom>
          </p:spPr>
          <p:txBody>
            <a:bodyPr lIns="0" tIns="0" rIns="0" bIns="0" rtlCol="0" anchor="t">
              <a:spAutoFit/>
            </a:bodyPr>
            <a:lstStyle/>
            <a:p>
              <a:pPr algn="ctr">
                <a:lnSpc>
                  <a:spcPts val="4680"/>
                </a:lnSpc>
              </a:pPr>
              <a:r>
                <a:rPr lang="en-US" sz="3600" spc="288" dirty="0">
                  <a:solidFill>
                    <a:srgbClr val="EEC0BF"/>
                  </a:solidFill>
                  <a:latin typeface="Glacial Indifference Bold"/>
                </a:rPr>
                <a:t>NEXT WEEK</a:t>
              </a:r>
            </a:p>
          </p:txBody>
        </p:sp>
      </p:grpSp>
      <p:pic>
        <p:nvPicPr>
          <p:cNvPr id="9" name="Picture 9"/>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5248104" y="8076773"/>
            <a:ext cx="3750879" cy="2363054"/>
          </a:xfrm>
          <a:prstGeom prst="rect">
            <a:avLst/>
          </a:prstGeom>
        </p:spPr>
      </p:pic>
      <p:pic>
        <p:nvPicPr>
          <p:cNvPr id="11" name="Picture 11"/>
          <p:cNvPicPr>
            <a:picLocks noChangeAspect="1"/>
          </p:cNvPicPr>
          <p:nvPr/>
        </p:nvPicPr>
        <p:blipFill>
          <a:blip r:embed="rId9"/>
          <a:srcRect/>
          <a:stretch>
            <a:fillRect/>
          </a:stretch>
        </p:blipFill>
        <p:spPr>
          <a:xfrm>
            <a:off x="251216" y="216206"/>
            <a:ext cx="3284110" cy="1091030"/>
          </a:xfrm>
          <a:prstGeom prst="rect">
            <a:avLst/>
          </a:prstGeom>
        </p:spPr>
      </p:pic>
      <p:sp>
        <p:nvSpPr>
          <p:cNvPr id="12" name="TextBox 18">
            <a:extLst>
              <a:ext uri="{FF2B5EF4-FFF2-40B4-BE49-F238E27FC236}">
                <a16:creationId xmlns:a16="http://schemas.microsoft.com/office/drawing/2014/main" id="{592E4857-83A5-374A-931D-2A65E5855DF7}"/>
              </a:ext>
            </a:extLst>
          </p:cNvPr>
          <p:cNvSpPr txBox="1"/>
          <p:nvPr/>
        </p:nvSpPr>
        <p:spPr>
          <a:xfrm>
            <a:off x="251216" y="5219493"/>
            <a:ext cx="11947885" cy="2792349"/>
          </a:xfrm>
          <a:prstGeom prst="rect">
            <a:avLst/>
          </a:prstGeom>
        </p:spPr>
        <p:txBody>
          <a:bodyPr lIns="0" tIns="0" rIns="0" bIns="0" rtlCol="0" anchor="t">
            <a:spAutoFit/>
          </a:bodyPr>
          <a:lstStyle/>
          <a:p>
            <a:pPr algn="just">
              <a:lnSpc>
                <a:spcPts val="3168"/>
              </a:lnSpc>
            </a:pPr>
            <a:r>
              <a:rPr lang="en-US" sz="2400" spc="86" dirty="0">
                <a:solidFill>
                  <a:srgbClr val="000000"/>
                </a:solidFill>
                <a:latin typeface="Assistant Regular"/>
              </a:rPr>
              <a:t>A hotel’s employees often are the first </a:t>
            </a:r>
            <a:r>
              <a:rPr lang="en-US" sz="2400" spc="86" dirty="0" err="1">
                <a:solidFill>
                  <a:srgbClr val="000000"/>
                </a:solidFill>
                <a:latin typeface="Assistant Regular"/>
              </a:rPr>
              <a:t>defence</a:t>
            </a:r>
            <a:r>
              <a:rPr lang="en-US" sz="2400" spc="86" dirty="0">
                <a:solidFill>
                  <a:srgbClr val="000000"/>
                </a:solidFill>
                <a:latin typeface="Assistant Regular"/>
              </a:rPr>
              <a:t> in the profitability game. A lack of engagement in their respective roles or during guest interactions can lead to declining customer satisfaction, and in turn, decreasing profitability power. And in such a high-turnover industry as hospitality, successfully engaging with and retaining team members can prove challenging. It is your task, as an Associate of Hotel Trinity, to convince the General Manager that </a:t>
            </a:r>
            <a:r>
              <a:rPr lang="en-US" sz="2400" spc="86" dirty="0">
                <a:solidFill>
                  <a:srgbClr val="000000"/>
                </a:solidFill>
                <a:latin typeface="Assistant Regular Bold"/>
              </a:rPr>
              <a:t>employee engagement is critical in the success of the hotel</a:t>
            </a:r>
            <a:r>
              <a:rPr lang="en-US" sz="2400" spc="86" dirty="0">
                <a:solidFill>
                  <a:srgbClr val="000000"/>
                </a:solidFill>
                <a:latin typeface="Assistant Regular"/>
              </a:rPr>
              <a:t>. You are therefore recommending to hold a staff engagement event / party.</a:t>
            </a:r>
          </a:p>
        </p:txBody>
      </p:sp>
      <p:sp>
        <p:nvSpPr>
          <p:cNvPr id="13" name="TextBox 19">
            <a:extLst>
              <a:ext uri="{FF2B5EF4-FFF2-40B4-BE49-F238E27FC236}">
                <a16:creationId xmlns:a16="http://schemas.microsoft.com/office/drawing/2014/main" id="{1E5091C7-E2F1-D940-8856-3A13CD13E98B}"/>
              </a:ext>
            </a:extLst>
          </p:cNvPr>
          <p:cNvSpPr txBox="1"/>
          <p:nvPr/>
        </p:nvSpPr>
        <p:spPr>
          <a:xfrm>
            <a:off x="283114" y="8482325"/>
            <a:ext cx="12111390" cy="632460"/>
          </a:xfrm>
          <a:prstGeom prst="rect">
            <a:avLst/>
          </a:prstGeom>
        </p:spPr>
        <p:txBody>
          <a:bodyPr lIns="0" tIns="0" rIns="0" bIns="0" rtlCol="0" anchor="t">
            <a:spAutoFit/>
          </a:bodyPr>
          <a:lstStyle/>
          <a:p>
            <a:pPr algn="just">
              <a:lnSpc>
                <a:spcPts val="2400"/>
              </a:lnSpc>
              <a:spcBef>
                <a:spcPct val="0"/>
              </a:spcBef>
            </a:pPr>
            <a:r>
              <a:rPr lang="en-US" sz="2400" b="1">
                <a:solidFill>
                  <a:srgbClr val="000000"/>
                </a:solidFill>
                <a:latin typeface="Assistant Regular Bold"/>
              </a:rPr>
              <a:t>Your task is to create and prepare a pitch (10mins) that you will present to the General Manager of Hotel Trinity, detailing your event design proposal and rationale for a Staff party.</a:t>
            </a:r>
          </a:p>
        </p:txBody>
      </p:sp>
      <p:sp>
        <p:nvSpPr>
          <p:cNvPr id="14" name="Rectangle 13">
            <a:extLst>
              <a:ext uri="{FF2B5EF4-FFF2-40B4-BE49-F238E27FC236}">
                <a16:creationId xmlns:a16="http://schemas.microsoft.com/office/drawing/2014/main" id="{CBEB7353-0CA3-D847-B4B1-B8FFBD01C54C}"/>
              </a:ext>
            </a:extLst>
          </p:cNvPr>
          <p:cNvSpPr/>
          <p:nvPr/>
        </p:nvSpPr>
        <p:spPr>
          <a:xfrm rot="984453">
            <a:off x="11470594" y="793561"/>
            <a:ext cx="6160719" cy="3759106"/>
          </a:xfrm>
          <a:prstGeom prst="rect">
            <a:avLst/>
          </a:prstGeom>
        </p:spPr>
        <p:txBody>
          <a:bodyPr wrap="square">
            <a:spAutoFit/>
          </a:bodyPr>
          <a:lstStyle/>
          <a:p>
            <a:pPr algn="ctr">
              <a:lnSpc>
                <a:spcPts val="9360"/>
              </a:lnSpc>
            </a:pPr>
            <a:r>
              <a:rPr lang="en-US" sz="9600" spc="-520" dirty="0">
                <a:solidFill>
                  <a:srgbClr val="050707"/>
                </a:solidFill>
                <a:latin typeface="Caveat Brush Bold"/>
              </a:rPr>
              <a:t>Ensure you sign-up for your slot on Moodle.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518" y="720090"/>
            <a:ext cx="16856964" cy="884682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8B08361-CF29-174D-B3EE-E88B49EFBDF1}"/>
              </a:ext>
            </a:extLst>
          </p:cNvPr>
          <p:cNvPicPr>
            <a:picLocks noChangeAspect="1"/>
          </p:cNvPicPr>
          <p:nvPr/>
        </p:nvPicPr>
        <p:blipFill>
          <a:blip r:embed="rId3"/>
          <a:stretch>
            <a:fillRect/>
          </a:stretch>
        </p:blipFill>
        <p:spPr>
          <a:xfrm>
            <a:off x="1802512" y="965199"/>
            <a:ext cx="6267449" cy="8356599"/>
          </a:xfrm>
          <a:prstGeom prst="rect">
            <a:avLst/>
          </a:prstGeom>
        </p:spPr>
      </p:pic>
      <p:cxnSp>
        <p:nvCxnSpPr>
          <p:cNvPr id="30" name="Straight Connector 29">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19937" y="1714500"/>
            <a:ext cx="0" cy="6858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A6A3ED4-B043-7841-AA46-4438AF783AEF}"/>
              </a:ext>
            </a:extLst>
          </p:cNvPr>
          <p:cNvPicPr>
            <a:picLocks noChangeAspect="1"/>
          </p:cNvPicPr>
          <p:nvPr/>
        </p:nvPicPr>
        <p:blipFill>
          <a:blip r:embed="rId4"/>
          <a:stretch>
            <a:fillRect/>
          </a:stretch>
        </p:blipFill>
        <p:spPr>
          <a:xfrm>
            <a:off x="10218037" y="965200"/>
            <a:ext cx="6267449" cy="8356599"/>
          </a:xfrm>
          <a:prstGeom prst="rect">
            <a:avLst/>
          </a:prstGeom>
        </p:spPr>
      </p:pic>
    </p:spTree>
    <p:extLst>
      <p:ext uri="{BB962C8B-B14F-4D97-AF65-F5344CB8AC3E}">
        <p14:creationId xmlns:p14="http://schemas.microsoft.com/office/powerpoint/2010/main" val="4204941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518" y="720090"/>
            <a:ext cx="16856964" cy="884682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19937" y="1714500"/>
            <a:ext cx="0" cy="6858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94D21663-18D3-A449-8D43-BA3D7C817E24}"/>
              </a:ext>
            </a:extLst>
          </p:cNvPr>
          <p:cNvPicPr>
            <a:picLocks noChangeAspect="1"/>
          </p:cNvPicPr>
          <p:nvPr/>
        </p:nvPicPr>
        <p:blipFill>
          <a:blip r:embed="rId3"/>
          <a:stretch>
            <a:fillRect/>
          </a:stretch>
        </p:blipFill>
        <p:spPr>
          <a:xfrm>
            <a:off x="1615186" y="893228"/>
            <a:ext cx="6375405" cy="8500540"/>
          </a:xfrm>
          <a:prstGeom prst="rect">
            <a:avLst/>
          </a:prstGeom>
        </p:spPr>
      </p:pic>
      <p:pic>
        <p:nvPicPr>
          <p:cNvPr id="5" name="Picture 4">
            <a:extLst>
              <a:ext uri="{FF2B5EF4-FFF2-40B4-BE49-F238E27FC236}">
                <a16:creationId xmlns:a16="http://schemas.microsoft.com/office/drawing/2014/main" id="{13A23B50-078A-F94B-B437-AB108718E088}"/>
              </a:ext>
            </a:extLst>
          </p:cNvPr>
          <p:cNvPicPr>
            <a:picLocks noChangeAspect="1"/>
          </p:cNvPicPr>
          <p:nvPr/>
        </p:nvPicPr>
        <p:blipFill>
          <a:blip r:embed="rId4"/>
          <a:stretch>
            <a:fillRect/>
          </a:stretch>
        </p:blipFill>
        <p:spPr>
          <a:xfrm>
            <a:off x="10090587" y="893227"/>
            <a:ext cx="6375406" cy="8500541"/>
          </a:xfrm>
          <a:prstGeom prst="rect">
            <a:avLst/>
          </a:prstGeom>
        </p:spPr>
      </p:pic>
    </p:spTree>
    <p:extLst>
      <p:ext uri="{BB962C8B-B14F-4D97-AF65-F5344CB8AC3E}">
        <p14:creationId xmlns:p14="http://schemas.microsoft.com/office/powerpoint/2010/main" val="2207500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518" y="720090"/>
            <a:ext cx="16856964" cy="884682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EA06F18-C695-B448-9D35-C9005877914E}"/>
              </a:ext>
            </a:extLst>
          </p:cNvPr>
          <p:cNvPicPr>
            <a:picLocks noChangeAspect="1"/>
          </p:cNvPicPr>
          <p:nvPr/>
        </p:nvPicPr>
        <p:blipFill>
          <a:blip r:embed="rId2"/>
          <a:stretch>
            <a:fillRect/>
          </a:stretch>
        </p:blipFill>
        <p:spPr>
          <a:xfrm>
            <a:off x="1802512" y="965199"/>
            <a:ext cx="6267449" cy="8356599"/>
          </a:xfrm>
          <a:prstGeom prst="rect">
            <a:avLst/>
          </a:prstGeom>
        </p:spPr>
      </p:pic>
      <p:cxnSp>
        <p:nvCxnSpPr>
          <p:cNvPr id="12" name="Straight Connector 11">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19937" y="1714500"/>
            <a:ext cx="0" cy="6858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AC4DB68F-E867-C247-AE52-D4856246D0DE}"/>
              </a:ext>
            </a:extLst>
          </p:cNvPr>
          <p:cNvPicPr>
            <a:picLocks noChangeAspect="1"/>
          </p:cNvPicPr>
          <p:nvPr/>
        </p:nvPicPr>
        <p:blipFill>
          <a:blip r:embed="rId3"/>
          <a:stretch>
            <a:fillRect/>
          </a:stretch>
        </p:blipFill>
        <p:spPr>
          <a:xfrm>
            <a:off x="10218037" y="965200"/>
            <a:ext cx="6267449" cy="8356599"/>
          </a:xfrm>
          <a:prstGeom prst="rect">
            <a:avLst/>
          </a:prstGeom>
        </p:spPr>
      </p:pic>
    </p:spTree>
    <p:extLst>
      <p:ext uri="{BB962C8B-B14F-4D97-AF65-F5344CB8AC3E}">
        <p14:creationId xmlns:p14="http://schemas.microsoft.com/office/powerpoint/2010/main" val="3843962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6405DFF7-5824-374D-8C04-45592BF85DC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20339155">
            <a:off x="11281954" y="450416"/>
            <a:ext cx="6453568" cy="4065748"/>
          </a:xfrm>
          <a:prstGeom prst="rect">
            <a:avLst/>
          </a:prstGeom>
        </p:spPr>
      </p:pic>
      <p:sp>
        <p:nvSpPr>
          <p:cNvPr id="2" name="TextBox 1">
            <a:extLst>
              <a:ext uri="{FF2B5EF4-FFF2-40B4-BE49-F238E27FC236}">
                <a16:creationId xmlns:a16="http://schemas.microsoft.com/office/drawing/2014/main" id="{6D2B703F-3BF6-A849-B743-1864E28074A8}"/>
              </a:ext>
            </a:extLst>
          </p:cNvPr>
          <p:cNvSpPr txBox="1"/>
          <p:nvPr/>
        </p:nvSpPr>
        <p:spPr>
          <a:xfrm>
            <a:off x="304800" y="1943100"/>
            <a:ext cx="17145000" cy="8156079"/>
          </a:xfrm>
          <a:prstGeom prst="rect">
            <a:avLst/>
          </a:prstGeom>
          <a:noFill/>
        </p:spPr>
        <p:txBody>
          <a:bodyPr wrap="square" rtlCol="0">
            <a:spAutoFit/>
          </a:bodyPr>
          <a:lstStyle/>
          <a:p>
            <a:r>
              <a:rPr lang="en-GB" sz="4000" b="1" dirty="0"/>
              <a:t>LIST OF INSPIRATIONAL VIDEOS TO WATCH :</a:t>
            </a:r>
          </a:p>
          <a:p>
            <a:endParaRPr lang="en-GB" dirty="0"/>
          </a:p>
          <a:p>
            <a:pPr marL="457200" indent="-457200">
              <a:buFont typeface="Arial" panose="020B0604020202020204" pitchFamily="34" charset="0"/>
              <a:buChar char="•"/>
            </a:pPr>
            <a:r>
              <a:rPr lang="en-GB" sz="2800" dirty="0"/>
              <a:t>How to give the perfect pitch - with </a:t>
            </a:r>
            <a:r>
              <a:rPr lang="en-GB" sz="2800" dirty="0" err="1"/>
              <a:t>TedX</a:t>
            </a:r>
            <a:r>
              <a:rPr lang="en-GB" sz="2800" dirty="0"/>
              <a:t> speech coach David Beckett </a:t>
            </a:r>
            <a:r>
              <a:rPr lang="en-GB" sz="2800" dirty="0">
                <a:hlinkClick r:id="rId4"/>
              </a:rPr>
              <a:t>https://</a:t>
            </a:r>
            <a:r>
              <a:rPr lang="en-GB" sz="2800" dirty="0" err="1">
                <a:hlinkClick r:id="rId4"/>
              </a:rPr>
              <a:t>youtu.be</a:t>
            </a:r>
            <a:r>
              <a:rPr lang="en-GB" sz="2800" dirty="0">
                <a:hlinkClick r:id="rId4"/>
              </a:rPr>
              <a:t>/Njh3rKoGKBo </a:t>
            </a:r>
            <a:endParaRPr lang="en-GB" sz="2800" dirty="0"/>
          </a:p>
          <a:p>
            <a:pPr marL="457200" indent="-457200">
              <a:buFont typeface="Arial" panose="020B0604020202020204" pitchFamily="34" charset="0"/>
              <a:buChar char="•"/>
            </a:pPr>
            <a:r>
              <a:rPr lang="en-GB" sz="2800" dirty="0"/>
              <a:t>Science Of Persuasion </a:t>
            </a:r>
            <a:r>
              <a:rPr lang="en-GB" sz="2800" dirty="0">
                <a:hlinkClick r:id="rId5"/>
              </a:rPr>
              <a:t>https://</a:t>
            </a:r>
            <a:r>
              <a:rPr lang="en-GB" sz="2800" dirty="0" err="1">
                <a:hlinkClick r:id="rId5"/>
              </a:rPr>
              <a:t>youtu.be</a:t>
            </a:r>
            <a:r>
              <a:rPr lang="en-GB" sz="2800" dirty="0">
                <a:hlinkClick r:id="rId5"/>
              </a:rPr>
              <a:t>/cFdCzN7RYb </a:t>
            </a:r>
            <a:endParaRPr lang="en-GB" sz="2800" dirty="0"/>
          </a:p>
          <a:p>
            <a:pPr marL="457200" indent="-457200">
              <a:buFont typeface="Arial" panose="020B0604020202020204" pitchFamily="34" charset="0"/>
              <a:buChar char="•"/>
            </a:pPr>
            <a:r>
              <a:rPr lang="en-GB" sz="2800" dirty="0"/>
              <a:t>How To Eliminate Stress And Anxiety FOREVER - </a:t>
            </a:r>
            <a:r>
              <a:rPr lang="en-GB" sz="2800" dirty="0" err="1"/>
              <a:t>Srikumar</a:t>
            </a:r>
            <a:r>
              <a:rPr lang="en-GB" sz="2800" dirty="0"/>
              <a:t> Rao </a:t>
            </a:r>
            <a:r>
              <a:rPr lang="en-GB" sz="2800" dirty="0">
                <a:hlinkClick r:id="rId6"/>
              </a:rPr>
              <a:t>https://</a:t>
            </a:r>
            <a:r>
              <a:rPr lang="en-GB" sz="2800" dirty="0" err="1">
                <a:hlinkClick r:id="rId6"/>
              </a:rPr>
              <a:t>youtu.be</a:t>
            </a:r>
            <a:r>
              <a:rPr lang="en-GB" sz="2800" dirty="0">
                <a:hlinkClick r:id="rId6"/>
              </a:rPr>
              <a:t>/uLDz7emCnZI </a:t>
            </a:r>
            <a:endParaRPr lang="en-GB" sz="2800" dirty="0"/>
          </a:p>
          <a:p>
            <a:pPr marL="457200" indent="-457200">
              <a:buFont typeface="Arial" panose="020B0604020202020204" pitchFamily="34" charset="0"/>
              <a:buChar char="•"/>
            </a:pPr>
            <a:r>
              <a:rPr lang="en-GB" sz="2800" dirty="0"/>
              <a:t>How To Improve Self Esteem - Marisa Peer Motivational Video </a:t>
            </a:r>
            <a:r>
              <a:rPr lang="en-GB" sz="2800" dirty="0">
                <a:hlinkClick r:id="rId7"/>
              </a:rPr>
              <a:t>https://</a:t>
            </a:r>
            <a:r>
              <a:rPr lang="en-GB" sz="2800" dirty="0" err="1">
                <a:hlinkClick r:id="rId7"/>
              </a:rPr>
              <a:t>youtu.be</a:t>
            </a:r>
            <a:r>
              <a:rPr lang="en-GB" sz="2800" dirty="0">
                <a:hlinkClick r:id="rId7"/>
              </a:rPr>
              <a:t>/2i0E12PbGCg </a:t>
            </a:r>
            <a:endParaRPr lang="en-GB" sz="2800" dirty="0"/>
          </a:p>
          <a:p>
            <a:pPr marL="457200" indent="-457200">
              <a:buFont typeface="Arial" panose="020B0604020202020204" pitchFamily="34" charset="0"/>
              <a:buChar char="•"/>
            </a:pPr>
            <a:r>
              <a:rPr lang="en-GB" sz="2800" dirty="0"/>
              <a:t>Start with why - how great leaders inspire action - Simon Sinek | </a:t>
            </a:r>
            <a:r>
              <a:rPr lang="en-GB" sz="2800" dirty="0" err="1"/>
              <a:t>TEDxPugetSound</a:t>
            </a:r>
            <a:r>
              <a:rPr lang="en-GB" sz="2800" dirty="0"/>
              <a:t> </a:t>
            </a:r>
            <a:r>
              <a:rPr lang="en-GB" sz="2800" dirty="0">
                <a:hlinkClick r:id="rId8"/>
              </a:rPr>
              <a:t>https://</a:t>
            </a:r>
            <a:r>
              <a:rPr lang="en-GB" sz="2800" dirty="0" err="1">
                <a:hlinkClick r:id="rId8"/>
              </a:rPr>
              <a:t>youtu.be</a:t>
            </a:r>
            <a:r>
              <a:rPr lang="en-GB" sz="2800" dirty="0">
                <a:hlinkClick r:id="rId8"/>
              </a:rPr>
              <a:t>/u4ZoJKF_VuA </a:t>
            </a:r>
            <a:endParaRPr lang="en-GB" sz="2800" dirty="0"/>
          </a:p>
          <a:p>
            <a:pPr marL="457200" indent="-457200">
              <a:buFont typeface="Arial" panose="020B0604020202020204" pitchFamily="34" charset="0"/>
              <a:buChar char="•"/>
            </a:pPr>
            <a:r>
              <a:rPr lang="en-GB" sz="2800" dirty="0"/>
              <a:t>How to speak so that people want to listen - Julian Treasure </a:t>
            </a:r>
            <a:r>
              <a:rPr lang="en-GB" sz="2800" dirty="0">
                <a:hlinkClick r:id="rId9"/>
              </a:rPr>
              <a:t>https://</a:t>
            </a:r>
            <a:r>
              <a:rPr lang="en-GB" sz="2800" dirty="0" err="1">
                <a:hlinkClick r:id="rId9"/>
              </a:rPr>
              <a:t>youtu.be</a:t>
            </a:r>
            <a:r>
              <a:rPr lang="en-GB" sz="2800" dirty="0">
                <a:hlinkClick r:id="rId9"/>
              </a:rPr>
              <a:t>/eIho2S0ZahI </a:t>
            </a:r>
            <a:endParaRPr lang="en-GB" sz="2800" dirty="0"/>
          </a:p>
          <a:p>
            <a:pPr marL="457200" indent="-457200">
              <a:buFont typeface="Arial" panose="020B0604020202020204" pitchFamily="34" charset="0"/>
              <a:buChar char="•"/>
            </a:pPr>
            <a:r>
              <a:rPr lang="en-GB" sz="2800" dirty="0"/>
              <a:t>Your Body Language May Shape Who You Are - Amy Cuddy </a:t>
            </a:r>
            <a:r>
              <a:rPr lang="en-GB" sz="2800" dirty="0">
                <a:hlinkClick r:id="rId10"/>
              </a:rPr>
              <a:t>https://</a:t>
            </a:r>
            <a:r>
              <a:rPr lang="en-GB" sz="2800" dirty="0" err="1">
                <a:hlinkClick r:id="rId10"/>
              </a:rPr>
              <a:t>youtu.be</a:t>
            </a:r>
            <a:r>
              <a:rPr lang="en-GB" sz="2800" dirty="0">
                <a:hlinkClick r:id="rId10"/>
              </a:rPr>
              <a:t>/Ks-_Mh1QhMc </a:t>
            </a:r>
            <a:endParaRPr lang="en-GB" sz="2800" dirty="0"/>
          </a:p>
          <a:p>
            <a:pPr marL="457200" indent="-457200">
              <a:buFont typeface="Arial" panose="020B0604020202020204" pitchFamily="34" charset="0"/>
              <a:buChar char="•"/>
            </a:pPr>
            <a:r>
              <a:rPr lang="en-GB" sz="2800" dirty="0"/>
              <a:t>The Business Model Canvas - 9 Steps to Creating a Successful Business Model </a:t>
            </a:r>
            <a:r>
              <a:rPr lang="en-GB" sz="2800" dirty="0">
                <a:hlinkClick r:id="rId11"/>
              </a:rPr>
              <a:t>https://</a:t>
            </a:r>
            <a:r>
              <a:rPr lang="en-GB" sz="2800" dirty="0" err="1">
                <a:hlinkClick r:id="rId11"/>
              </a:rPr>
              <a:t>youtu.be</a:t>
            </a:r>
            <a:r>
              <a:rPr lang="en-GB" sz="2800" dirty="0">
                <a:hlinkClick r:id="rId11"/>
              </a:rPr>
              <a:t>/IP0cUBWTgpY </a:t>
            </a:r>
            <a:endParaRPr lang="en-GB" sz="2800" dirty="0"/>
          </a:p>
          <a:p>
            <a:pPr marL="457200" indent="-457200">
              <a:buFont typeface="Arial" panose="020B0604020202020204" pitchFamily="34" charset="0"/>
              <a:buChar char="•"/>
            </a:pPr>
            <a:r>
              <a:rPr lang="en-GB" sz="2800" dirty="0"/>
              <a:t>Steve Jobs' 2005 Stanford Commencement Address </a:t>
            </a:r>
            <a:r>
              <a:rPr lang="en-GB" sz="2800" dirty="0">
                <a:hlinkClick r:id="rId12"/>
              </a:rPr>
              <a:t>https://</a:t>
            </a:r>
            <a:r>
              <a:rPr lang="en-GB" sz="2800" dirty="0" err="1">
                <a:hlinkClick r:id="rId12"/>
              </a:rPr>
              <a:t>youtu.be</a:t>
            </a:r>
            <a:r>
              <a:rPr lang="en-GB" sz="2800" dirty="0">
                <a:hlinkClick r:id="rId12"/>
              </a:rPr>
              <a:t>/UF8uR6Z6KLc </a:t>
            </a:r>
            <a:endParaRPr lang="en-GB" sz="2800" dirty="0"/>
          </a:p>
          <a:p>
            <a:pPr marL="457200" indent="-457200">
              <a:buFont typeface="Arial" panose="020B0604020202020204" pitchFamily="34" charset="0"/>
              <a:buChar char="•"/>
            </a:pPr>
            <a:r>
              <a:rPr lang="en-GB" sz="2800" dirty="0"/>
              <a:t>Steve Jobs - iPhone Introduction in 2007 </a:t>
            </a:r>
            <a:r>
              <a:rPr lang="en-GB" sz="2800" dirty="0">
                <a:hlinkClick r:id="rId13"/>
              </a:rPr>
              <a:t>https://</a:t>
            </a:r>
            <a:r>
              <a:rPr lang="en-GB" sz="2800" dirty="0" err="1">
                <a:hlinkClick r:id="rId13"/>
              </a:rPr>
              <a:t>youtu.be</a:t>
            </a:r>
            <a:r>
              <a:rPr lang="en-GB" sz="2800" dirty="0">
                <a:hlinkClick r:id="rId13"/>
              </a:rPr>
              <a:t>/9hUIxyE2Ns8 </a:t>
            </a:r>
            <a:endParaRPr lang="en-GB" sz="2800" dirty="0"/>
          </a:p>
          <a:p>
            <a:pPr marL="457200" indent="-457200">
              <a:buFont typeface="Arial" panose="020B0604020202020204" pitchFamily="34" charset="0"/>
              <a:buChar char="•"/>
            </a:pPr>
            <a:r>
              <a:rPr lang="en-GB" sz="2800" dirty="0"/>
              <a:t>Think Fast. Talk Smart - Matt Abrahams - </a:t>
            </a:r>
            <a:r>
              <a:rPr lang="en-GB" sz="2800" dirty="0" err="1"/>
              <a:t>TEDxMontaVistaHighSchool</a:t>
            </a:r>
            <a:r>
              <a:rPr lang="en-GB" sz="2800" dirty="0"/>
              <a:t> </a:t>
            </a:r>
            <a:r>
              <a:rPr lang="en-GB" sz="2800" dirty="0">
                <a:hlinkClick r:id="rId14"/>
              </a:rPr>
              <a:t>https://</a:t>
            </a:r>
            <a:r>
              <a:rPr lang="en-GB" sz="2800" dirty="0" err="1">
                <a:hlinkClick r:id="rId14"/>
              </a:rPr>
              <a:t>youtu.be</a:t>
            </a:r>
            <a:r>
              <a:rPr lang="en-GB" sz="2800" dirty="0">
                <a:hlinkClick r:id="rId14"/>
              </a:rPr>
              <a:t>/o3K_HbpWNpg </a:t>
            </a:r>
            <a:endParaRPr lang="en-GB" sz="2800" dirty="0"/>
          </a:p>
          <a:p>
            <a:pPr marL="457200" indent="-457200">
              <a:buFont typeface="Arial" panose="020B0604020202020204" pitchFamily="34" charset="0"/>
              <a:buChar char="•"/>
            </a:pPr>
            <a:r>
              <a:rPr lang="en-GB" sz="2800" dirty="0"/>
              <a:t>The art of innovation - Guy Kawasaki - </a:t>
            </a:r>
            <a:r>
              <a:rPr lang="en-GB" sz="2800" dirty="0" err="1"/>
              <a:t>TEDxBerkeley</a:t>
            </a:r>
            <a:r>
              <a:rPr lang="en-GB" sz="2800" dirty="0"/>
              <a:t> </a:t>
            </a:r>
            <a:r>
              <a:rPr lang="en-GB" sz="2800" dirty="0">
                <a:hlinkClick r:id="rId15"/>
              </a:rPr>
              <a:t>https://</a:t>
            </a:r>
            <a:r>
              <a:rPr lang="en-GB" sz="2800" dirty="0" err="1">
                <a:hlinkClick r:id="rId15"/>
              </a:rPr>
              <a:t>youtu.be</a:t>
            </a:r>
            <a:r>
              <a:rPr lang="en-GB" sz="2800" dirty="0">
                <a:hlinkClick r:id="rId15"/>
              </a:rPr>
              <a:t>/Mtjatz9r-Vc </a:t>
            </a:r>
            <a:endParaRPr lang="en-GB" sz="2800" dirty="0"/>
          </a:p>
          <a:p>
            <a:pPr marL="457200" indent="-457200">
              <a:buFont typeface="Arial" panose="020B0604020202020204" pitchFamily="34" charset="0"/>
              <a:buChar char="•"/>
            </a:pPr>
            <a:r>
              <a:rPr lang="en-GB" sz="2800" dirty="0"/>
              <a:t>The 110 techniques of communication and public speaking - David JP Phillips </a:t>
            </a:r>
            <a:r>
              <a:rPr lang="en-GB" sz="2800" dirty="0">
                <a:hlinkClick r:id="rId16"/>
              </a:rPr>
              <a:t>https://</a:t>
            </a:r>
            <a:r>
              <a:rPr lang="en-GB" sz="2800" dirty="0" err="1">
                <a:hlinkClick r:id="rId16"/>
              </a:rPr>
              <a:t>youtu.be</a:t>
            </a:r>
            <a:r>
              <a:rPr lang="en-GB" sz="2800" dirty="0">
                <a:hlinkClick r:id="rId16"/>
              </a:rPr>
              <a:t>/K0pxo-dS9Hc </a:t>
            </a:r>
            <a:endParaRPr lang="en-GB" sz="2800" dirty="0"/>
          </a:p>
          <a:p>
            <a:pPr marL="457200" indent="-457200">
              <a:buFont typeface="Arial" panose="020B0604020202020204" pitchFamily="34" charset="0"/>
              <a:buChar char="•"/>
            </a:pPr>
            <a:r>
              <a:rPr lang="en-GB" sz="2800" dirty="0"/>
              <a:t>Nancy Duarte uncovers common structure of greatest communicators </a:t>
            </a:r>
            <a:r>
              <a:rPr lang="en-GB" sz="2800" dirty="0">
                <a:hlinkClick r:id="rId17"/>
              </a:rPr>
              <a:t>https://</a:t>
            </a:r>
            <a:r>
              <a:rPr lang="en-GB" sz="2800" dirty="0" err="1">
                <a:hlinkClick r:id="rId17"/>
              </a:rPr>
              <a:t>youtu.be</a:t>
            </a:r>
            <a:r>
              <a:rPr lang="en-GB" sz="2800" dirty="0">
                <a:hlinkClick r:id="rId17"/>
              </a:rPr>
              <a:t>/1nYFpuc2Umk </a:t>
            </a:r>
            <a:endParaRPr lang="en-GB" sz="2800" dirty="0"/>
          </a:p>
          <a:p>
            <a:pPr marL="457200" indent="-457200">
              <a:buFont typeface="Arial" panose="020B0604020202020204" pitchFamily="34" charset="0"/>
              <a:buChar char="•"/>
            </a:pPr>
            <a:r>
              <a:rPr lang="en-GB" sz="2800" dirty="0"/>
              <a:t>The magical science of storytelling - David JP Phillips - </a:t>
            </a:r>
            <a:r>
              <a:rPr lang="en-GB" sz="2800" dirty="0" err="1"/>
              <a:t>TEDxStockholm</a:t>
            </a:r>
            <a:r>
              <a:rPr lang="en-GB" sz="2800" dirty="0"/>
              <a:t> </a:t>
            </a:r>
            <a:r>
              <a:rPr lang="en-GB" sz="2800" dirty="0">
                <a:hlinkClick r:id="rId18"/>
              </a:rPr>
              <a:t>https://</a:t>
            </a:r>
            <a:r>
              <a:rPr lang="en-GB" sz="2800" dirty="0" err="1">
                <a:hlinkClick r:id="rId18"/>
              </a:rPr>
              <a:t>youtu.be</a:t>
            </a:r>
            <a:r>
              <a:rPr lang="en-GB" sz="2800" dirty="0">
                <a:hlinkClick r:id="rId18"/>
              </a:rPr>
              <a:t>/Nj-hdQMa3uA</a:t>
            </a:r>
            <a:r>
              <a:rPr lang="en-GB" sz="2800" dirty="0"/>
              <a:t> </a:t>
            </a:r>
          </a:p>
          <a:p>
            <a:pPr marL="457200" indent="-457200">
              <a:buFont typeface="Arial" panose="020B0604020202020204" pitchFamily="34" charset="0"/>
              <a:buChar char="•"/>
            </a:pPr>
            <a:r>
              <a:rPr lang="en-GB" sz="2800" dirty="0"/>
              <a:t>Know You Can Have It All - Marisa Peer </a:t>
            </a:r>
            <a:r>
              <a:rPr lang="en-GB" sz="2800" dirty="0">
                <a:hlinkClick r:id="rId19"/>
              </a:rPr>
              <a:t>https://</a:t>
            </a:r>
            <a:r>
              <a:rPr lang="en-GB" sz="2800" dirty="0" err="1">
                <a:hlinkClick r:id="rId19"/>
              </a:rPr>
              <a:t>youtu.be</a:t>
            </a:r>
            <a:r>
              <a:rPr lang="en-GB" sz="2800" dirty="0">
                <a:hlinkClick r:id="rId19"/>
              </a:rPr>
              <a:t>/IKeaAbM2kJg </a:t>
            </a:r>
            <a:endParaRPr lang="en-GB" sz="2800" dirty="0"/>
          </a:p>
          <a:p>
            <a:endParaRPr lang="en-GB" dirty="0"/>
          </a:p>
        </p:txBody>
      </p:sp>
      <p:pic>
        <p:nvPicPr>
          <p:cNvPr id="3" name="Picture 11">
            <a:extLst>
              <a:ext uri="{FF2B5EF4-FFF2-40B4-BE49-F238E27FC236}">
                <a16:creationId xmlns:a16="http://schemas.microsoft.com/office/drawing/2014/main" id="{39C25FF2-1D18-2E47-A013-FD6441EDCA68}"/>
              </a:ext>
            </a:extLst>
          </p:cNvPr>
          <p:cNvPicPr>
            <a:picLocks noChangeAspect="1"/>
          </p:cNvPicPr>
          <p:nvPr/>
        </p:nvPicPr>
        <p:blipFill>
          <a:blip r:embed="rId20"/>
          <a:srcRect/>
          <a:stretch>
            <a:fillRect/>
          </a:stretch>
        </p:blipFill>
        <p:spPr>
          <a:xfrm>
            <a:off x="251216" y="216206"/>
            <a:ext cx="3284110" cy="1091030"/>
          </a:xfrm>
          <a:prstGeom prst="rect">
            <a:avLst/>
          </a:prstGeom>
        </p:spPr>
      </p:pic>
    </p:spTree>
    <p:extLst>
      <p:ext uri="{BB962C8B-B14F-4D97-AF65-F5344CB8AC3E}">
        <p14:creationId xmlns:p14="http://schemas.microsoft.com/office/powerpoint/2010/main" val="1638173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02752">
            <a:off x="1808295" y="668720"/>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1268">
            <a:off x="12117220" y="6372377"/>
            <a:ext cx="6800345" cy="4284217"/>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1473009" y="1775842"/>
            <a:ext cx="6254376" cy="5941657"/>
          </a:xfrm>
          <a:prstGeom prst="rect">
            <a:avLst/>
          </a:prstGeom>
        </p:spPr>
      </p:pic>
      <p:pic>
        <p:nvPicPr>
          <p:cNvPr id="10" name="Picture 9" descr="A picture containing text, pink&#10;&#10;Description automatically generated">
            <a:extLst>
              <a:ext uri="{FF2B5EF4-FFF2-40B4-BE49-F238E27FC236}">
                <a16:creationId xmlns:a16="http://schemas.microsoft.com/office/drawing/2014/main" id="{02BB34B8-639C-C648-9A3C-1ACFCC8F71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7741" y="952500"/>
            <a:ext cx="17332518" cy="8382000"/>
          </a:xfrm>
          <a:prstGeom prst="rect">
            <a:avLst/>
          </a:prstGeom>
        </p:spPr>
      </p:pic>
    </p:spTree>
    <p:extLst>
      <p:ext uri="{BB962C8B-B14F-4D97-AF65-F5344CB8AC3E}">
        <p14:creationId xmlns:p14="http://schemas.microsoft.com/office/powerpoint/2010/main" val="2859245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02752">
            <a:off x="1808295" y="668720"/>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1268">
            <a:off x="12117220" y="6372377"/>
            <a:ext cx="6800345" cy="4284217"/>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1473009" y="1775842"/>
            <a:ext cx="6254376" cy="5941657"/>
          </a:xfrm>
          <a:prstGeom prst="rect">
            <a:avLst/>
          </a:prstGeom>
        </p:spPr>
      </p:pic>
      <p:pic>
        <p:nvPicPr>
          <p:cNvPr id="9" name="Picture 8" descr="A screenshot of a computer&#10;&#10;Description automatically generated with low confidence">
            <a:extLst>
              <a:ext uri="{FF2B5EF4-FFF2-40B4-BE49-F238E27FC236}">
                <a16:creationId xmlns:a16="http://schemas.microsoft.com/office/drawing/2014/main" id="{DA9AAB90-7E33-9543-B0A3-BE7784BCA43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3034" y="1409700"/>
            <a:ext cx="17461931" cy="7627722"/>
          </a:xfrm>
          <a:prstGeom prst="rect">
            <a:avLst/>
          </a:prstGeom>
        </p:spPr>
      </p:pic>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55DB6035-2DBD-A24E-A2AD-54CAE35EF5F4}"/>
                  </a:ext>
                </a:extLst>
              </p14:cNvPr>
              <p14:cNvContentPartPr/>
              <p14:nvPr/>
            </p14:nvContentPartPr>
            <p14:xfrm>
              <a:off x="8286292" y="2275482"/>
              <a:ext cx="1140120" cy="544320"/>
            </p14:xfrm>
          </p:contentPart>
        </mc:Choice>
        <mc:Fallback xmlns="">
          <p:pic>
            <p:nvPicPr>
              <p:cNvPr id="11" name="Ink 10">
                <a:extLst>
                  <a:ext uri="{FF2B5EF4-FFF2-40B4-BE49-F238E27FC236}">
                    <a16:creationId xmlns:a16="http://schemas.microsoft.com/office/drawing/2014/main" id="{55DB6035-2DBD-A24E-A2AD-54CAE35EF5F4}"/>
                  </a:ext>
                </a:extLst>
              </p:cNvPr>
              <p:cNvPicPr/>
              <p:nvPr/>
            </p:nvPicPr>
            <p:blipFill>
              <a:blip r:embed="rId10"/>
              <a:stretch>
                <a:fillRect/>
              </a:stretch>
            </p:blipFill>
            <p:spPr>
              <a:xfrm>
                <a:off x="8232292" y="2167842"/>
                <a:ext cx="1247760" cy="7599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2" name="Ink 11">
                <a:extLst>
                  <a:ext uri="{FF2B5EF4-FFF2-40B4-BE49-F238E27FC236}">
                    <a16:creationId xmlns:a16="http://schemas.microsoft.com/office/drawing/2014/main" id="{2CF2DD1E-61AE-004A-87AF-A65F6B4B946B}"/>
                  </a:ext>
                </a:extLst>
              </p14:cNvPr>
              <p14:cNvContentPartPr/>
              <p14:nvPr/>
            </p14:nvContentPartPr>
            <p14:xfrm>
              <a:off x="8114572" y="2210682"/>
              <a:ext cx="1377360" cy="1371960"/>
            </p14:xfrm>
          </p:contentPart>
        </mc:Choice>
        <mc:Fallback xmlns="">
          <p:pic>
            <p:nvPicPr>
              <p:cNvPr id="12" name="Ink 11">
                <a:extLst>
                  <a:ext uri="{FF2B5EF4-FFF2-40B4-BE49-F238E27FC236}">
                    <a16:creationId xmlns:a16="http://schemas.microsoft.com/office/drawing/2014/main" id="{2CF2DD1E-61AE-004A-87AF-A65F6B4B946B}"/>
                  </a:ext>
                </a:extLst>
              </p:cNvPr>
              <p:cNvPicPr/>
              <p:nvPr/>
            </p:nvPicPr>
            <p:blipFill>
              <a:blip r:embed="rId12"/>
              <a:stretch>
                <a:fillRect/>
              </a:stretch>
            </p:blipFill>
            <p:spPr>
              <a:xfrm>
                <a:off x="8051572" y="2147682"/>
                <a:ext cx="1503000" cy="14976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3" name="Ink 12">
                <a:extLst>
                  <a:ext uri="{FF2B5EF4-FFF2-40B4-BE49-F238E27FC236}">
                    <a16:creationId xmlns:a16="http://schemas.microsoft.com/office/drawing/2014/main" id="{900E1701-FCD2-AA4D-A0CA-9D931245BF65}"/>
                  </a:ext>
                </a:extLst>
              </p14:cNvPr>
              <p14:cNvContentPartPr/>
              <p14:nvPr/>
            </p14:nvContentPartPr>
            <p14:xfrm>
              <a:off x="8059492" y="2198442"/>
              <a:ext cx="1254960" cy="1262160"/>
            </p14:xfrm>
          </p:contentPart>
        </mc:Choice>
        <mc:Fallback xmlns="">
          <p:pic>
            <p:nvPicPr>
              <p:cNvPr id="13" name="Ink 12">
                <a:extLst>
                  <a:ext uri="{FF2B5EF4-FFF2-40B4-BE49-F238E27FC236}">
                    <a16:creationId xmlns:a16="http://schemas.microsoft.com/office/drawing/2014/main" id="{900E1701-FCD2-AA4D-A0CA-9D931245BF65}"/>
                  </a:ext>
                </a:extLst>
              </p:cNvPr>
              <p:cNvPicPr/>
              <p:nvPr/>
            </p:nvPicPr>
            <p:blipFill>
              <a:blip r:embed="rId14"/>
              <a:stretch>
                <a:fillRect/>
              </a:stretch>
            </p:blipFill>
            <p:spPr>
              <a:xfrm>
                <a:off x="7996852" y="2135442"/>
                <a:ext cx="1380600" cy="13878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4" name="Ink 13">
                <a:extLst>
                  <a:ext uri="{FF2B5EF4-FFF2-40B4-BE49-F238E27FC236}">
                    <a16:creationId xmlns:a16="http://schemas.microsoft.com/office/drawing/2014/main" id="{5860B0CE-D166-3D48-9592-0CFEC0A8C498}"/>
                  </a:ext>
                </a:extLst>
              </p14:cNvPr>
              <p14:cNvContentPartPr/>
              <p14:nvPr/>
            </p14:nvContentPartPr>
            <p14:xfrm>
              <a:off x="9997372" y="3468882"/>
              <a:ext cx="226440" cy="457200"/>
            </p14:xfrm>
          </p:contentPart>
        </mc:Choice>
        <mc:Fallback xmlns="">
          <p:pic>
            <p:nvPicPr>
              <p:cNvPr id="14" name="Ink 13">
                <a:extLst>
                  <a:ext uri="{FF2B5EF4-FFF2-40B4-BE49-F238E27FC236}">
                    <a16:creationId xmlns:a16="http://schemas.microsoft.com/office/drawing/2014/main" id="{5860B0CE-D166-3D48-9592-0CFEC0A8C498}"/>
                  </a:ext>
                </a:extLst>
              </p:cNvPr>
              <p:cNvPicPr/>
              <p:nvPr/>
            </p:nvPicPr>
            <p:blipFill>
              <a:blip r:embed="rId16"/>
              <a:stretch>
                <a:fillRect/>
              </a:stretch>
            </p:blipFill>
            <p:spPr>
              <a:xfrm>
                <a:off x="9934372" y="3406242"/>
                <a:ext cx="352080" cy="582840"/>
              </a:xfrm>
              <a:prstGeom prst="rect">
                <a:avLst/>
              </a:prstGeom>
            </p:spPr>
          </p:pic>
        </mc:Fallback>
      </mc:AlternateContent>
      <p:sp>
        <p:nvSpPr>
          <p:cNvPr id="15" name="Oval 14">
            <a:extLst>
              <a:ext uri="{FF2B5EF4-FFF2-40B4-BE49-F238E27FC236}">
                <a16:creationId xmlns:a16="http://schemas.microsoft.com/office/drawing/2014/main" id="{78D21294-6419-1249-A644-9FC80EA85152}"/>
              </a:ext>
            </a:extLst>
          </p:cNvPr>
          <p:cNvSpPr/>
          <p:nvPr/>
        </p:nvSpPr>
        <p:spPr>
          <a:xfrm>
            <a:off x="7831125" y="2013037"/>
            <a:ext cx="2843958" cy="2867186"/>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2A48487-1764-7E4A-A124-CAFA3F893CF4}"/>
              </a:ext>
            </a:extLst>
          </p:cNvPr>
          <p:cNvSpPr/>
          <p:nvPr/>
        </p:nvSpPr>
        <p:spPr>
          <a:xfrm>
            <a:off x="13983170" y="1975431"/>
            <a:ext cx="2843958" cy="2867186"/>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9B30FA44-00E1-1740-A59B-4FD82FAE3FEC}"/>
              </a:ext>
            </a:extLst>
          </p:cNvPr>
          <p:cNvSpPr txBox="1"/>
          <p:nvPr/>
        </p:nvSpPr>
        <p:spPr>
          <a:xfrm>
            <a:off x="8517926" y="2901193"/>
            <a:ext cx="1513556" cy="1015663"/>
          </a:xfrm>
          <a:prstGeom prst="rect">
            <a:avLst/>
          </a:prstGeom>
          <a:noFill/>
        </p:spPr>
        <p:txBody>
          <a:bodyPr wrap="none" rtlCol="0">
            <a:spAutoFit/>
          </a:bodyPr>
          <a:lstStyle/>
          <a:p>
            <a:r>
              <a:rPr lang="en-GB" sz="6000" dirty="0"/>
              <a:t>75%</a:t>
            </a:r>
          </a:p>
        </p:txBody>
      </p:sp>
      <p:sp>
        <p:nvSpPr>
          <p:cNvPr id="18" name="TextBox 17">
            <a:extLst>
              <a:ext uri="{FF2B5EF4-FFF2-40B4-BE49-F238E27FC236}">
                <a16:creationId xmlns:a16="http://schemas.microsoft.com/office/drawing/2014/main" id="{4DB5D501-74D1-F143-9841-66BCD3EE4629}"/>
              </a:ext>
            </a:extLst>
          </p:cNvPr>
          <p:cNvSpPr txBox="1"/>
          <p:nvPr/>
        </p:nvSpPr>
        <p:spPr>
          <a:xfrm>
            <a:off x="14760614" y="2961050"/>
            <a:ext cx="1513556" cy="1015663"/>
          </a:xfrm>
          <a:prstGeom prst="rect">
            <a:avLst/>
          </a:prstGeom>
          <a:noFill/>
        </p:spPr>
        <p:txBody>
          <a:bodyPr wrap="none" rtlCol="0">
            <a:spAutoFit/>
          </a:bodyPr>
          <a:lstStyle/>
          <a:p>
            <a:r>
              <a:rPr lang="en-GB" sz="6000" dirty="0"/>
              <a:t>90%</a:t>
            </a:r>
          </a:p>
        </p:txBody>
      </p:sp>
    </p:spTree>
    <p:extLst>
      <p:ext uri="{BB962C8B-B14F-4D97-AF65-F5344CB8AC3E}">
        <p14:creationId xmlns:p14="http://schemas.microsoft.com/office/powerpoint/2010/main" val="2480518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02752">
            <a:off x="1183377" y="-236078"/>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941268">
            <a:off x="12282293" y="-1376412"/>
            <a:ext cx="6800345" cy="4284217"/>
          </a:xfrm>
          <a:prstGeom prst="rect">
            <a:avLst/>
          </a:prstGeom>
        </p:spPr>
      </p:pic>
      <p:pic>
        <p:nvPicPr>
          <p:cNvPr id="7" name="Picture 7"/>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2435941">
            <a:off x="-271654" y="-625951"/>
            <a:ext cx="6254376" cy="5941657"/>
          </a:xfrm>
          <a:prstGeom prst="rect">
            <a:avLst/>
          </a:prstGeom>
        </p:spPr>
      </p:pic>
      <p:pic>
        <p:nvPicPr>
          <p:cNvPr id="10" name="Picture 9" descr="A screenshot of a computer&#10;&#10;Description automatically generated with low confidence">
            <a:extLst>
              <a:ext uri="{FF2B5EF4-FFF2-40B4-BE49-F238E27FC236}">
                <a16:creationId xmlns:a16="http://schemas.microsoft.com/office/drawing/2014/main" id="{98FE84E8-9A28-8449-924F-DD9BE917B80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2490" y="1444634"/>
            <a:ext cx="17943019" cy="8721203"/>
          </a:xfrm>
          <a:prstGeom prst="rect">
            <a:avLst/>
          </a:prstGeom>
        </p:spPr>
      </p:pic>
    </p:spTree>
    <p:extLst>
      <p:ext uri="{BB962C8B-B14F-4D97-AF65-F5344CB8AC3E}">
        <p14:creationId xmlns:p14="http://schemas.microsoft.com/office/powerpoint/2010/main" val="3324329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02752">
            <a:off x="1808295" y="668720"/>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1268">
            <a:off x="12117220" y="6372377"/>
            <a:ext cx="6800345" cy="4284217"/>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1473009" y="1775842"/>
            <a:ext cx="6254376" cy="5941657"/>
          </a:xfrm>
          <a:prstGeom prst="rect">
            <a:avLst/>
          </a:prstGeom>
        </p:spPr>
      </p:pic>
      <p:pic>
        <p:nvPicPr>
          <p:cNvPr id="10" name="Picture 9" descr="A screenshot of a computer&#10;&#10;Description automatically generated with low confidence">
            <a:extLst>
              <a:ext uri="{FF2B5EF4-FFF2-40B4-BE49-F238E27FC236}">
                <a16:creationId xmlns:a16="http://schemas.microsoft.com/office/drawing/2014/main" id="{98FE84E8-9A28-8449-924F-DD9BE917B80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300" y="939800"/>
            <a:ext cx="17297400" cy="8407400"/>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026C3C10-51D0-3841-A09F-5396F1F0D7B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3450" y="3509071"/>
            <a:ext cx="16421100" cy="5765800"/>
          </a:xfrm>
          <a:prstGeom prst="rect">
            <a:avLst/>
          </a:prstGeom>
        </p:spPr>
      </p:pic>
    </p:spTree>
    <p:extLst>
      <p:ext uri="{BB962C8B-B14F-4D97-AF65-F5344CB8AC3E}">
        <p14:creationId xmlns:p14="http://schemas.microsoft.com/office/powerpoint/2010/main" val="15664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02752">
            <a:off x="1808295" y="668720"/>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1268">
            <a:off x="12117220" y="6372377"/>
            <a:ext cx="6800345" cy="4284217"/>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1473009" y="1775842"/>
            <a:ext cx="6254376" cy="5941657"/>
          </a:xfrm>
          <a:prstGeom prst="rect">
            <a:avLst/>
          </a:prstGeom>
        </p:spPr>
      </p:pic>
      <p:pic>
        <p:nvPicPr>
          <p:cNvPr id="11" name="Picture 10" descr="Graphical user interface, application&#10;&#10;Description automatically generated">
            <a:extLst>
              <a:ext uri="{FF2B5EF4-FFF2-40B4-BE49-F238E27FC236}">
                <a16:creationId xmlns:a16="http://schemas.microsoft.com/office/drawing/2014/main" id="{37F27744-2826-B94D-9681-2FFB5158D52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6682" y="0"/>
            <a:ext cx="16414635" cy="10287000"/>
          </a:xfrm>
          <a:prstGeom prst="rect">
            <a:avLst/>
          </a:prstGeom>
        </p:spPr>
      </p:pic>
      <p:sp>
        <p:nvSpPr>
          <p:cNvPr id="12" name="Rectangle 11">
            <a:extLst>
              <a:ext uri="{FF2B5EF4-FFF2-40B4-BE49-F238E27FC236}">
                <a16:creationId xmlns:a16="http://schemas.microsoft.com/office/drawing/2014/main" id="{949FA7C2-9A2C-4C4A-A21E-384B610C97D3}"/>
              </a:ext>
            </a:extLst>
          </p:cNvPr>
          <p:cNvSpPr/>
          <p:nvPr/>
        </p:nvSpPr>
        <p:spPr>
          <a:xfrm>
            <a:off x="1234518" y="266700"/>
            <a:ext cx="8595282" cy="1295400"/>
          </a:xfrm>
          <a:prstGeom prst="rect">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BB9E3357-ACDE-754A-AAEA-763F4472088B}"/>
              </a:ext>
            </a:extLst>
          </p:cNvPr>
          <p:cNvSpPr txBox="1"/>
          <p:nvPr/>
        </p:nvSpPr>
        <p:spPr>
          <a:xfrm>
            <a:off x="1234517" y="406568"/>
            <a:ext cx="8689110" cy="1015663"/>
          </a:xfrm>
          <a:prstGeom prst="rect">
            <a:avLst/>
          </a:prstGeom>
          <a:noFill/>
        </p:spPr>
        <p:txBody>
          <a:bodyPr wrap="none" rtlCol="0">
            <a:spAutoFit/>
          </a:bodyPr>
          <a:lstStyle/>
          <a:p>
            <a:r>
              <a:rPr lang="en-GB" sz="6000" dirty="0"/>
              <a:t>Effective presentations are:</a:t>
            </a:r>
          </a:p>
        </p:txBody>
      </p:sp>
      <p:sp>
        <p:nvSpPr>
          <p:cNvPr id="17" name="Oval 16">
            <a:extLst>
              <a:ext uri="{FF2B5EF4-FFF2-40B4-BE49-F238E27FC236}">
                <a16:creationId xmlns:a16="http://schemas.microsoft.com/office/drawing/2014/main" id="{122C4610-B0F2-DB46-BE6D-35D6CC6BD6F7}"/>
              </a:ext>
            </a:extLst>
          </p:cNvPr>
          <p:cNvSpPr/>
          <p:nvPr/>
        </p:nvSpPr>
        <p:spPr>
          <a:xfrm>
            <a:off x="1234517" y="1828799"/>
            <a:ext cx="2346883" cy="2400301"/>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71D25BB5-DB7C-A84D-BEC8-B35080085949}"/>
              </a:ext>
            </a:extLst>
          </p:cNvPr>
          <p:cNvSpPr/>
          <p:nvPr/>
        </p:nvSpPr>
        <p:spPr>
          <a:xfrm>
            <a:off x="4178715" y="1807640"/>
            <a:ext cx="2346883" cy="2400301"/>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EB96D294-CABF-AA44-AACD-986091D681BD}"/>
              </a:ext>
            </a:extLst>
          </p:cNvPr>
          <p:cNvSpPr/>
          <p:nvPr/>
        </p:nvSpPr>
        <p:spPr>
          <a:xfrm>
            <a:off x="6973172" y="1823083"/>
            <a:ext cx="2346883" cy="2400301"/>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7A4006DE-7BC6-F147-B295-EA30925D7C8C}"/>
              </a:ext>
            </a:extLst>
          </p:cNvPr>
          <p:cNvSpPr txBox="1"/>
          <p:nvPr/>
        </p:nvSpPr>
        <p:spPr>
          <a:xfrm>
            <a:off x="1651180" y="2595726"/>
            <a:ext cx="1513556" cy="1015663"/>
          </a:xfrm>
          <a:prstGeom prst="rect">
            <a:avLst/>
          </a:prstGeom>
          <a:noFill/>
        </p:spPr>
        <p:txBody>
          <a:bodyPr wrap="none" rtlCol="0">
            <a:spAutoFit/>
          </a:bodyPr>
          <a:lstStyle/>
          <a:p>
            <a:r>
              <a:rPr lang="en-GB" sz="6000" dirty="0"/>
              <a:t>38%</a:t>
            </a:r>
          </a:p>
        </p:txBody>
      </p:sp>
      <p:sp>
        <p:nvSpPr>
          <p:cNvPr id="16" name="TextBox 15">
            <a:extLst>
              <a:ext uri="{FF2B5EF4-FFF2-40B4-BE49-F238E27FC236}">
                <a16:creationId xmlns:a16="http://schemas.microsoft.com/office/drawing/2014/main" id="{076B29E8-F65E-A643-80B7-DB7707C74987}"/>
              </a:ext>
            </a:extLst>
          </p:cNvPr>
          <p:cNvSpPr txBox="1"/>
          <p:nvPr/>
        </p:nvSpPr>
        <p:spPr>
          <a:xfrm>
            <a:off x="4672129" y="2595726"/>
            <a:ext cx="1513556" cy="1015663"/>
          </a:xfrm>
          <a:prstGeom prst="rect">
            <a:avLst/>
          </a:prstGeom>
          <a:noFill/>
        </p:spPr>
        <p:txBody>
          <a:bodyPr wrap="none" rtlCol="0">
            <a:spAutoFit/>
          </a:bodyPr>
          <a:lstStyle/>
          <a:p>
            <a:r>
              <a:rPr lang="en-GB" sz="6000" dirty="0"/>
              <a:t>55%</a:t>
            </a:r>
          </a:p>
        </p:txBody>
      </p:sp>
      <p:sp>
        <p:nvSpPr>
          <p:cNvPr id="15" name="TextBox 14">
            <a:extLst>
              <a:ext uri="{FF2B5EF4-FFF2-40B4-BE49-F238E27FC236}">
                <a16:creationId xmlns:a16="http://schemas.microsoft.com/office/drawing/2014/main" id="{BE0F7753-4BE8-2B48-ADA8-BCBDA74CEEB9}"/>
              </a:ext>
            </a:extLst>
          </p:cNvPr>
          <p:cNvSpPr txBox="1"/>
          <p:nvPr/>
        </p:nvSpPr>
        <p:spPr>
          <a:xfrm>
            <a:off x="7680212" y="2622120"/>
            <a:ext cx="1124026" cy="1015663"/>
          </a:xfrm>
          <a:prstGeom prst="rect">
            <a:avLst/>
          </a:prstGeom>
          <a:noFill/>
        </p:spPr>
        <p:txBody>
          <a:bodyPr wrap="none" rtlCol="0">
            <a:spAutoFit/>
          </a:bodyPr>
          <a:lstStyle/>
          <a:p>
            <a:r>
              <a:rPr lang="en-GB" sz="6000" dirty="0"/>
              <a:t>7%</a:t>
            </a:r>
          </a:p>
        </p:txBody>
      </p:sp>
    </p:spTree>
    <p:extLst>
      <p:ext uri="{BB962C8B-B14F-4D97-AF65-F5344CB8AC3E}">
        <p14:creationId xmlns:p14="http://schemas.microsoft.com/office/powerpoint/2010/main" val="896155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02752">
            <a:off x="1808295" y="668720"/>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1268">
            <a:off x="11982802" y="3213538"/>
            <a:ext cx="6800345" cy="4284217"/>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1458726" y="145960"/>
            <a:ext cx="10521140" cy="9995083"/>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7B342CE0-4272-BE4A-87EC-07DB7601002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33500" y="165100"/>
            <a:ext cx="15621000" cy="9956800"/>
          </a:xfrm>
          <a:prstGeom prst="rect">
            <a:avLst/>
          </a:prstGeom>
        </p:spPr>
      </p:pic>
      <p:sp>
        <p:nvSpPr>
          <p:cNvPr id="12" name="Rectangle 11">
            <a:extLst>
              <a:ext uri="{FF2B5EF4-FFF2-40B4-BE49-F238E27FC236}">
                <a16:creationId xmlns:a16="http://schemas.microsoft.com/office/drawing/2014/main" id="{AB52FE84-DF09-9C43-A607-F8FE826B4DE4}"/>
              </a:ext>
            </a:extLst>
          </p:cNvPr>
          <p:cNvSpPr/>
          <p:nvPr/>
        </p:nvSpPr>
        <p:spPr>
          <a:xfrm>
            <a:off x="5700789" y="455919"/>
            <a:ext cx="6719811" cy="1295400"/>
          </a:xfrm>
          <a:prstGeom prst="rect">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4B8AF70-BF3A-9A40-BB00-A8441C2FC644}"/>
              </a:ext>
            </a:extLst>
          </p:cNvPr>
          <p:cNvSpPr txBox="1"/>
          <p:nvPr/>
        </p:nvSpPr>
        <p:spPr>
          <a:xfrm>
            <a:off x="6742119" y="595787"/>
            <a:ext cx="4898259" cy="1015663"/>
          </a:xfrm>
          <a:prstGeom prst="rect">
            <a:avLst/>
          </a:prstGeom>
          <a:noFill/>
        </p:spPr>
        <p:txBody>
          <a:bodyPr wrap="square" rtlCol="0">
            <a:spAutoFit/>
          </a:bodyPr>
          <a:lstStyle/>
          <a:p>
            <a:r>
              <a:rPr lang="en-GB" sz="6000" dirty="0"/>
              <a:t>Body Language</a:t>
            </a:r>
          </a:p>
        </p:txBody>
      </p:sp>
    </p:spTree>
    <p:extLst>
      <p:ext uri="{BB962C8B-B14F-4D97-AF65-F5344CB8AC3E}">
        <p14:creationId xmlns:p14="http://schemas.microsoft.com/office/powerpoint/2010/main" val="1224977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02752">
            <a:off x="1900926" y="410529"/>
            <a:ext cx="14671411" cy="8949560"/>
          </a:xfrm>
          <a:prstGeom prst="rect">
            <a:avLst/>
          </a:prstGeom>
        </p:spPr>
      </p:pic>
      <p:grpSp>
        <p:nvGrpSpPr>
          <p:cNvPr id="3" name="Group 3"/>
          <p:cNvGrpSpPr/>
          <p:nvPr/>
        </p:nvGrpSpPr>
        <p:grpSpPr>
          <a:xfrm>
            <a:off x="4476550" y="3637783"/>
            <a:ext cx="9334900" cy="2997845"/>
            <a:chOff x="0" y="523875"/>
            <a:chExt cx="12446533" cy="3997128"/>
          </a:xfrm>
        </p:grpSpPr>
        <p:sp>
          <p:nvSpPr>
            <p:cNvPr id="4" name="TextBox 4"/>
            <p:cNvSpPr txBox="1"/>
            <p:nvPr/>
          </p:nvSpPr>
          <p:spPr>
            <a:xfrm>
              <a:off x="0" y="523875"/>
              <a:ext cx="12446533" cy="2889938"/>
            </a:xfrm>
            <a:prstGeom prst="rect">
              <a:avLst/>
            </a:prstGeom>
          </p:spPr>
          <p:txBody>
            <a:bodyPr lIns="0" tIns="0" rIns="0" bIns="0" rtlCol="0" anchor="t">
              <a:spAutoFit/>
            </a:bodyPr>
            <a:lstStyle/>
            <a:p>
              <a:pPr algn="ctr">
                <a:lnSpc>
                  <a:spcPts val="16199"/>
                </a:lnSpc>
              </a:pPr>
              <a:endParaRPr lang="en-US" sz="17999" spc="-899" dirty="0">
                <a:solidFill>
                  <a:srgbClr val="EEC0BF"/>
                </a:solidFill>
                <a:latin typeface="Caveat Brush Bold Italics"/>
              </a:endParaRPr>
            </a:p>
          </p:txBody>
        </p:sp>
        <p:sp>
          <p:nvSpPr>
            <p:cNvPr id="5" name="TextBox 5"/>
            <p:cNvSpPr txBox="1"/>
            <p:nvPr/>
          </p:nvSpPr>
          <p:spPr>
            <a:xfrm>
              <a:off x="0" y="3871252"/>
              <a:ext cx="12446533" cy="649751"/>
            </a:xfrm>
            <a:prstGeom prst="rect">
              <a:avLst/>
            </a:prstGeom>
          </p:spPr>
          <p:txBody>
            <a:bodyPr lIns="0" tIns="0" rIns="0" bIns="0" rtlCol="0" anchor="t">
              <a:spAutoFit/>
            </a:bodyPr>
            <a:lstStyle/>
            <a:p>
              <a:pPr algn="ctr">
                <a:lnSpc>
                  <a:spcPts val="3839"/>
                </a:lnSpc>
              </a:pPr>
              <a:endParaRPr lang="en-US" sz="3199" u="sng" spc="319" dirty="0">
                <a:solidFill>
                  <a:srgbClr val="FFFFFF"/>
                </a:solidFill>
                <a:latin typeface="Glacial Indifference"/>
              </a:endParaRPr>
            </a:p>
          </p:txBody>
        </p:sp>
      </p:gr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1268">
            <a:off x="12117220" y="6372377"/>
            <a:ext cx="6800345" cy="4284217"/>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266131" y="-224618"/>
            <a:ext cx="6254376" cy="5941657"/>
          </a:xfrm>
          <a:prstGeom prst="rect">
            <a:avLst/>
          </a:prstGeom>
        </p:spPr>
      </p:pic>
      <p:pic>
        <p:nvPicPr>
          <p:cNvPr id="10" name="Picture 9" descr="Graphical user interface, application, Teams&#10;&#10;Description automatically generated">
            <a:extLst>
              <a:ext uri="{FF2B5EF4-FFF2-40B4-BE49-F238E27FC236}">
                <a16:creationId xmlns:a16="http://schemas.microsoft.com/office/drawing/2014/main" id="{5096305E-F77C-2745-A7CE-A326A12BB0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27150" y="1778000"/>
            <a:ext cx="15633700" cy="6731000"/>
          </a:xfrm>
          <a:prstGeom prst="rect">
            <a:avLst/>
          </a:prstGeom>
        </p:spPr>
      </p:pic>
      <p:sp>
        <p:nvSpPr>
          <p:cNvPr id="11" name="Oval 10">
            <a:extLst>
              <a:ext uri="{FF2B5EF4-FFF2-40B4-BE49-F238E27FC236}">
                <a16:creationId xmlns:a16="http://schemas.microsoft.com/office/drawing/2014/main" id="{556A8759-CC41-6445-9446-686DB60E4257}"/>
              </a:ext>
            </a:extLst>
          </p:cNvPr>
          <p:cNvSpPr/>
          <p:nvPr/>
        </p:nvSpPr>
        <p:spPr>
          <a:xfrm>
            <a:off x="13811450" y="1943101"/>
            <a:ext cx="2495349" cy="2588706"/>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626175D3-CF8E-AF48-87E5-864EBF4AB709}"/>
              </a:ext>
            </a:extLst>
          </p:cNvPr>
          <p:cNvSpPr txBox="1"/>
          <p:nvPr/>
        </p:nvSpPr>
        <p:spPr>
          <a:xfrm>
            <a:off x="14295962" y="2760471"/>
            <a:ext cx="1513556" cy="1015663"/>
          </a:xfrm>
          <a:prstGeom prst="rect">
            <a:avLst/>
          </a:prstGeom>
          <a:noFill/>
        </p:spPr>
        <p:txBody>
          <a:bodyPr wrap="none" rtlCol="0">
            <a:spAutoFit/>
          </a:bodyPr>
          <a:lstStyle/>
          <a:p>
            <a:r>
              <a:rPr lang="en-GB" sz="6000" dirty="0"/>
              <a:t>89%</a:t>
            </a:r>
          </a:p>
        </p:txBody>
      </p:sp>
      <p:sp>
        <p:nvSpPr>
          <p:cNvPr id="13" name="Oval 12">
            <a:extLst>
              <a:ext uri="{FF2B5EF4-FFF2-40B4-BE49-F238E27FC236}">
                <a16:creationId xmlns:a16="http://schemas.microsoft.com/office/drawing/2014/main" id="{0B170852-B924-E24B-8810-D6C2C9CD69CD}"/>
              </a:ext>
            </a:extLst>
          </p:cNvPr>
          <p:cNvSpPr/>
          <p:nvPr/>
        </p:nvSpPr>
        <p:spPr>
          <a:xfrm>
            <a:off x="8185551" y="2036298"/>
            <a:ext cx="2736238" cy="2588706"/>
          </a:xfrm>
          <a:prstGeom prst="ellipse">
            <a:avLst/>
          </a:prstGeom>
          <a:solidFill>
            <a:srgbClr val="E5B8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FA73C4E-F975-3E4D-B1A0-F3E1E6B8AA07}"/>
              </a:ext>
            </a:extLst>
          </p:cNvPr>
          <p:cNvSpPr txBox="1"/>
          <p:nvPr/>
        </p:nvSpPr>
        <p:spPr>
          <a:xfrm>
            <a:off x="8764832" y="2822819"/>
            <a:ext cx="1577676" cy="1015663"/>
          </a:xfrm>
          <a:prstGeom prst="rect">
            <a:avLst/>
          </a:prstGeom>
          <a:noFill/>
        </p:spPr>
        <p:txBody>
          <a:bodyPr wrap="none" rtlCol="0">
            <a:spAutoFit/>
          </a:bodyPr>
          <a:lstStyle/>
          <a:p>
            <a:r>
              <a:rPr lang="en-GB" sz="6000" dirty="0"/>
              <a:t>10m</a:t>
            </a:r>
          </a:p>
        </p:txBody>
      </p:sp>
    </p:spTree>
    <p:extLst>
      <p:ext uri="{BB962C8B-B14F-4D97-AF65-F5344CB8AC3E}">
        <p14:creationId xmlns:p14="http://schemas.microsoft.com/office/powerpoint/2010/main" val="920912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572170">
            <a:off x="-2827208" y="147021"/>
            <a:ext cx="16381899" cy="9992958"/>
          </a:xfrm>
          <a:prstGeom prst="rect">
            <a:avLst/>
          </a:prstGeom>
        </p:spPr>
      </p:pic>
      <p:grpSp>
        <p:nvGrpSpPr>
          <p:cNvPr id="3" name="Group 3"/>
          <p:cNvGrpSpPr/>
          <p:nvPr/>
        </p:nvGrpSpPr>
        <p:grpSpPr>
          <a:xfrm>
            <a:off x="251216" y="4100737"/>
            <a:ext cx="5692825" cy="2309098"/>
            <a:chOff x="0" y="0"/>
            <a:chExt cx="7590434" cy="3078798"/>
          </a:xfrm>
        </p:grpSpPr>
        <p:sp>
          <p:nvSpPr>
            <p:cNvPr id="4" name="TextBox 4"/>
            <p:cNvSpPr txBox="1"/>
            <p:nvPr/>
          </p:nvSpPr>
          <p:spPr>
            <a:xfrm>
              <a:off x="0" y="295275"/>
              <a:ext cx="7590430" cy="1804670"/>
            </a:xfrm>
            <a:prstGeom prst="rect">
              <a:avLst/>
            </a:prstGeom>
          </p:spPr>
          <p:txBody>
            <a:bodyPr lIns="0" tIns="0" rIns="0" bIns="0" rtlCol="0" anchor="t">
              <a:spAutoFit/>
            </a:bodyPr>
            <a:lstStyle/>
            <a:p>
              <a:pPr algn="ctr">
                <a:lnSpc>
                  <a:spcPts val="9360"/>
                </a:lnSpc>
              </a:pPr>
              <a:r>
                <a:rPr lang="en-US" sz="10400" spc="-520">
                  <a:solidFill>
                    <a:srgbClr val="FFFFFF"/>
                  </a:solidFill>
                  <a:latin typeface="Caveat Brush Bold"/>
                </a:rPr>
                <a:t>The Rule of 3</a:t>
              </a:r>
            </a:p>
          </p:txBody>
        </p:sp>
        <p:sp>
          <p:nvSpPr>
            <p:cNvPr id="5" name="TextBox 5"/>
            <p:cNvSpPr txBox="1"/>
            <p:nvPr/>
          </p:nvSpPr>
          <p:spPr>
            <a:xfrm>
              <a:off x="0" y="2325370"/>
              <a:ext cx="7590434" cy="753427"/>
            </a:xfrm>
            <a:prstGeom prst="rect">
              <a:avLst/>
            </a:prstGeom>
          </p:spPr>
          <p:txBody>
            <a:bodyPr lIns="0" tIns="0" rIns="0" bIns="0" rtlCol="0" anchor="t">
              <a:spAutoFit/>
            </a:bodyPr>
            <a:lstStyle/>
            <a:p>
              <a:pPr algn="ctr">
                <a:lnSpc>
                  <a:spcPts val="4680"/>
                </a:lnSpc>
              </a:pPr>
              <a:r>
                <a:rPr lang="en-US" sz="3600" spc="288">
                  <a:solidFill>
                    <a:srgbClr val="050707"/>
                  </a:solidFill>
                  <a:latin typeface="Glacial Indifference Bold"/>
                </a:rPr>
                <a:t>(LEADEM, 2017)</a:t>
              </a:r>
            </a:p>
          </p:txBody>
        </p:sp>
      </p:grpSp>
      <p:pic>
        <p:nvPicPr>
          <p:cNvPr id="6" name="Picture 6"/>
          <p:cNvPicPr>
            <a:picLocks noChangeAspect="1"/>
          </p:cNvPicPr>
          <p:nvPr/>
        </p:nvPicPr>
        <p:blipFill>
          <a:blip r:embed="rId5"/>
          <a:srcRect/>
          <a:stretch>
            <a:fillRect/>
          </a:stretch>
        </p:blipFill>
        <p:spPr>
          <a:xfrm>
            <a:off x="6311453" y="301714"/>
            <a:ext cx="10297517" cy="9683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435941">
            <a:off x="15697478" y="47807"/>
            <a:ext cx="3773554" cy="3584876"/>
          </a:xfrm>
          <a:prstGeom prst="rect">
            <a:avLst/>
          </a:prstGeom>
        </p:spPr>
      </p:pic>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2192529">
            <a:off x="15110143" y="5471765"/>
            <a:ext cx="4493483" cy="2830895"/>
          </a:xfrm>
          <a:prstGeom prst="rect">
            <a:avLst/>
          </a:prstGeom>
        </p:spPr>
      </p:pic>
      <p:pic>
        <p:nvPicPr>
          <p:cNvPr id="9" name="Picture 9"/>
          <p:cNvPicPr>
            <a:picLocks noChangeAspect="1"/>
          </p:cNvPicPr>
          <p:nvPr/>
        </p:nvPicPr>
        <p:blipFill>
          <a:blip r:embed="rId10"/>
          <a:srcRect/>
          <a:stretch>
            <a:fillRect/>
          </a:stretch>
        </p:blipFill>
        <p:spPr>
          <a:xfrm>
            <a:off x="251216" y="216206"/>
            <a:ext cx="3284110" cy="10910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0572170">
            <a:off x="-2827208" y="147021"/>
            <a:ext cx="16381899" cy="9992958"/>
          </a:xfrm>
          <a:prstGeom prst="rect">
            <a:avLst/>
          </a:prstGeom>
        </p:spPr>
      </p:pic>
      <p:pic>
        <p:nvPicPr>
          <p:cNvPr id="3" name="Picture 3"/>
          <p:cNvPicPr>
            <a:picLocks noChangeAspect="1"/>
          </p:cNvPicPr>
          <p:nvPr/>
        </p:nvPicPr>
        <p:blipFill>
          <a:blip r:embed="rId4"/>
          <a:srcRect/>
          <a:stretch>
            <a:fillRect/>
          </a:stretch>
        </p:blipFill>
        <p:spPr>
          <a:xfrm>
            <a:off x="251216" y="216206"/>
            <a:ext cx="3284110" cy="1091030"/>
          </a:xfrm>
          <a:prstGeom prst="rect">
            <a:avLst/>
          </a:prstGeom>
        </p:spPr>
      </p:pic>
      <p:pic>
        <p:nvPicPr>
          <p:cNvPr id="4" name="Picture 4"/>
          <p:cNvPicPr>
            <a:picLocks noChangeAspect="1"/>
          </p:cNvPicPr>
          <p:nvPr/>
        </p:nvPicPr>
        <p:blipFill>
          <a:blip r:embed="rId5"/>
          <a:srcRect/>
          <a:stretch>
            <a:fillRect/>
          </a:stretch>
        </p:blipFill>
        <p:spPr>
          <a:xfrm>
            <a:off x="6889433" y="491422"/>
            <a:ext cx="10173304" cy="9304156"/>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192529">
            <a:off x="15110143" y="5471765"/>
            <a:ext cx="4493483" cy="2830895"/>
          </a:xfrm>
          <a:prstGeom prst="rect">
            <a:avLst/>
          </a:prstGeom>
        </p:spPr>
      </p:pic>
      <p:pic>
        <p:nvPicPr>
          <p:cNvPr id="6" name="Picture 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2435941">
            <a:off x="15697478" y="47807"/>
            <a:ext cx="3773554" cy="3584876"/>
          </a:xfrm>
          <a:prstGeom prst="rect">
            <a:avLst/>
          </a:prstGeom>
        </p:spPr>
      </p:pic>
      <p:grpSp>
        <p:nvGrpSpPr>
          <p:cNvPr id="7" name="Group 7"/>
          <p:cNvGrpSpPr/>
          <p:nvPr/>
        </p:nvGrpSpPr>
        <p:grpSpPr>
          <a:xfrm>
            <a:off x="251216" y="3511377"/>
            <a:ext cx="5692825" cy="3487817"/>
            <a:chOff x="0" y="0"/>
            <a:chExt cx="7590434" cy="4650422"/>
          </a:xfrm>
        </p:grpSpPr>
        <p:sp>
          <p:nvSpPr>
            <p:cNvPr id="8" name="TextBox 8"/>
            <p:cNvSpPr txBox="1"/>
            <p:nvPr/>
          </p:nvSpPr>
          <p:spPr>
            <a:xfrm>
              <a:off x="0" y="295275"/>
              <a:ext cx="7590430" cy="3376295"/>
            </a:xfrm>
            <a:prstGeom prst="rect">
              <a:avLst/>
            </a:prstGeom>
          </p:spPr>
          <p:txBody>
            <a:bodyPr lIns="0" tIns="0" rIns="0" bIns="0" rtlCol="0" anchor="t">
              <a:spAutoFit/>
            </a:bodyPr>
            <a:lstStyle/>
            <a:p>
              <a:pPr algn="ctr">
                <a:lnSpc>
                  <a:spcPts val="9360"/>
                </a:lnSpc>
              </a:pPr>
              <a:r>
                <a:rPr lang="en-US" sz="10400" spc="-520">
                  <a:solidFill>
                    <a:srgbClr val="FFFFFF"/>
                  </a:solidFill>
                  <a:latin typeface="Caveat Brush Bold"/>
                </a:rPr>
                <a:t>Pitching your idea...</a:t>
              </a:r>
            </a:p>
          </p:txBody>
        </p:sp>
        <p:sp>
          <p:nvSpPr>
            <p:cNvPr id="9" name="TextBox 9"/>
            <p:cNvSpPr txBox="1"/>
            <p:nvPr/>
          </p:nvSpPr>
          <p:spPr>
            <a:xfrm>
              <a:off x="0" y="3896995"/>
              <a:ext cx="7590434" cy="753427"/>
            </a:xfrm>
            <a:prstGeom prst="rect">
              <a:avLst/>
            </a:prstGeom>
          </p:spPr>
          <p:txBody>
            <a:bodyPr lIns="0" tIns="0" rIns="0" bIns="0" rtlCol="0" anchor="t">
              <a:spAutoFit/>
            </a:bodyPr>
            <a:lstStyle/>
            <a:p>
              <a:pPr algn="ctr">
                <a:lnSpc>
                  <a:spcPts val="4680"/>
                </a:lnSpc>
              </a:pPr>
              <a:r>
                <a:rPr lang="en-US" sz="3600" spc="288">
                  <a:solidFill>
                    <a:srgbClr val="050707"/>
                  </a:solidFill>
                  <a:latin typeface="Glacial Indifference Bold"/>
                </a:rPr>
                <a:t>(LEADEM, 2017)</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0572170">
            <a:off x="-2827208" y="147021"/>
            <a:ext cx="16381899" cy="9992958"/>
          </a:xfrm>
          <a:prstGeom prst="rect">
            <a:avLst/>
          </a:prstGeom>
        </p:spPr>
      </p:pic>
      <p:pic>
        <p:nvPicPr>
          <p:cNvPr id="3" name="Picture 3"/>
          <p:cNvPicPr>
            <a:picLocks noChangeAspect="1"/>
          </p:cNvPicPr>
          <p:nvPr/>
        </p:nvPicPr>
        <p:blipFill>
          <a:blip r:embed="rId5"/>
          <a:srcRect/>
          <a:stretch>
            <a:fillRect/>
          </a:stretch>
        </p:blipFill>
        <p:spPr>
          <a:xfrm>
            <a:off x="251216" y="216206"/>
            <a:ext cx="3284110" cy="1091030"/>
          </a:xfrm>
          <a:prstGeom prst="rect">
            <a:avLst/>
          </a:prstGeom>
        </p:spPr>
      </p:pic>
      <p:pic>
        <p:nvPicPr>
          <p:cNvPr id="4" name="Picture 4"/>
          <p:cNvPicPr>
            <a:picLocks noChangeAspect="1"/>
          </p:cNvPicPr>
          <p:nvPr/>
        </p:nvPicPr>
        <p:blipFill>
          <a:blip r:embed="rId6"/>
          <a:srcRect/>
          <a:stretch>
            <a:fillRect/>
          </a:stretch>
        </p:blipFill>
        <p:spPr>
          <a:xfrm>
            <a:off x="6472581" y="1307236"/>
            <a:ext cx="10786719" cy="6934320"/>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2192529">
            <a:off x="15110143" y="5471765"/>
            <a:ext cx="4493483" cy="2830895"/>
          </a:xfrm>
          <a:prstGeom prst="rect">
            <a:avLst/>
          </a:prstGeom>
        </p:spPr>
      </p:pic>
      <p:pic>
        <p:nvPicPr>
          <p:cNvPr id="6" name="Picture 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2435941">
            <a:off x="15697478" y="47807"/>
            <a:ext cx="3773554" cy="3584876"/>
          </a:xfrm>
          <a:prstGeom prst="rect">
            <a:avLst/>
          </a:prstGeom>
        </p:spPr>
      </p:pic>
      <p:grpSp>
        <p:nvGrpSpPr>
          <p:cNvPr id="7" name="Group 7"/>
          <p:cNvGrpSpPr/>
          <p:nvPr/>
        </p:nvGrpSpPr>
        <p:grpSpPr>
          <a:xfrm>
            <a:off x="251216" y="3511377"/>
            <a:ext cx="5692825" cy="3487817"/>
            <a:chOff x="0" y="0"/>
            <a:chExt cx="7590434" cy="4650422"/>
          </a:xfrm>
        </p:grpSpPr>
        <p:sp>
          <p:nvSpPr>
            <p:cNvPr id="8" name="TextBox 8"/>
            <p:cNvSpPr txBox="1"/>
            <p:nvPr/>
          </p:nvSpPr>
          <p:spPr>
            <a:xfrm>
              <a:off x="0" y="295275"/>
              <a:ext cx="7590430" cy="3376295"/>
            </a:xfrm>
            <a:prstGeom prst="rect">
              <a:avLst/>
            </a:prstGeom>
          </p:spPr>
          <p:txBody>
            <a:bodyPr lIns="0" tIns="0" rIns="0" bIns="0" rtlCol="0" anchor="t">
              <a:spAutoFit/>
            </a:bodyPr>
            <a:lstStyle/>
            <a:p>
              <a:pPr algn="ctr">
                <a:lnSpc>
                  <a:spcPts val="9360"/>
                </a:lnSpc>
              </a:pPr>
              <a:r>
                <a:rPr lang="en-US" sz="10400" spc="-520">
                  <a:solidFill>
                    <a:srgbClr val="FFFFFF"/>
                  </a:solidFill>
                  <a:latin typeface="Caveat Brush Bold"/>
                </a:rPr>
                <a:t>Pitching your idea...</a:t>
              </a:r>
            </a:p>
          </p:txBody>
        </p:sp>
        <p:sp>
          <p:nvSpPr>
            <p:cNvPr id="9" name="TextBox 9"/>
            <p:cNvSpPr txBox="1"/>
            <p:nvPr/>
          </p:nvSpPr>
          <p:spPr>
            <a:xfrm>
              <a:off x="0" y="3896995"/>
              <a:ext cx="7590434" cy="753427"/>
            </a:xfrm>
            <a:prstGeom prst="rect">
              <a:avLst/>
            </a:prstGeom>
          </p:spPr>
          <p:txBody>
            <a:bodyPr lIns="0" tIns="0" rIns="0" bIns="0" rtlCol="0" anchor="t">
              <a:spAutoFit/>
            </a:bodyPr>
            <a:lstStyle/>
            <a:p>
              <a:pPr algn="ctr">
                <a:lnSpc>
                  <a:spcPts val="4680"/>
                </a:lnSpc>
              </a:pPr>
              <a:r>
                <a:rPr lang="en-US" sz="3600" spc="288">
                  <a:solidFill>
                    <a:srgbClr val="050707"/>
                  </a:solidFill>
                  <a:latin typeface="Glacial Indifference Bold"/>
                </a:rPr>
                <a:t>(LEADEM, 2017)</a:t>
              </a: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HOW TO START A PITCH OR PRESENTATION">
            <a:hlinkClick r:id="" action="ppaction://media"/>
            <a:extLst>
              <a:ext uri="{FF2B5EF4-FFF2-40B4-BE49-F238E27FC236}">
                <a16:creationId xmlns:a16="http://schemas.microsoft.com/office/drawing/2014/main" id="{B457E0CC-EC2A-864A-8D85-478E0C52C3BF}"/>
              </a:ext>
            </a:extLst>
          </p:cNvPr>
          <p:cNvPicPr>
            <a:picLocks noRot="1" noChangeAspect="1"/>
          </p:cNvPicPr>
          <p:nvPr>
            <a:videoFile r:link="rId1"/>
          </p:nvPr>
        </p:nvPicPr>
        <p:blipFill>
          <a:blip r:embed="rId4"/>
          <a:stretch>
            <a:fillRect/>
          </a:stretch>
        </p:blipFill>
        <p:spPr>
          <a:xfrm>
            <a:off x="533400" y="342900"/>
            <a:ext cx="17145000" cy="9686925"/>
          </a:xfrm>
          <a:prstGeom prst="rect">
            <a:avLst/>
          </a:prstGeom>
        </p:spPr>
      </p:pic>
    </p:spTree>
    <p:extLst>
      <p:ext uri="{BB962C8B-B14F-4D97-AF65-F5344CB8AC3E}">
        <p14:creationId xmlns:p14="http://schemas.microsoft.com/office/powerpoint/2010/main" val="1400006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572170">
            <a:off x="-2827208" y="147021"/>
            <a:ext cx="16381899" cy="9992958"/>
          </a:xfrm>
          <a:prstGeom prst="rect">
            <a:avLst/>
          </a:prstGeom>
        </p:spPr>
      </p:pic>
      <p:pic>
        <p:nvPicPr>
          <p:cNvPr id="3" name="Picture 3"/>
          <p:cNvPicPr>
            <a:picLocks noChangeAspect="1"/>
          </p:cNvPicPr>
          <p:nvPr/>
        </p:nvPicPr>
        <p:blipFill>
          <a:blip r:embed="rId6"/>
          <a:srcRect/>
          <a:stretch>
            <a:fillRect/>
          </a:stretch>
        </p:blipFill>
        <p:spPr>
          <a:xfrm>
            <a:off x="251216" y="216206"/>
            <a:ext cx="3284110" cy="1091030"/>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2192529">
            <a:off x="15110143" y="5471765"/>
            <a:ext cx="4493483" cy="2830895"/>
          </a:xfrm>
          <a:prstGeom prst="rect">
            <a:avLst/>
          </a:prstGeom>
        </p:spPr>
      </p:pic>
      <p:pic>
        <p:nvPicPr>
          <p:cNvPr id="6" name="Picture 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2435941">
            <a:off x="15697478" y="47807"/>
            <a:ext cx="3773554" cy="3584876"/>
          </a:xfrm>
          <a:prstGeom prst="rect">
            <a:avLst/>
          </a:prstGeom>
        </p:spPr>
      </p:pic>
      <p:pic>
        <p:nvPicPr>
          <p:cNvPr id="10" name="Online Media 9" descr="Top 4 Worst Dragons' Den Pitches">
            <a:hlinkClick r:id="" action="ppaction://media"/>
            <a:extLst>
              <a:ext uri="{FF2B5EF4-FFF2-40B4-BE49-F238E27FC236}">
                <a16:creationId xmlns:a16="http://schemas.microsoft.com/office/drawing/2014/main" id="{5A0AE29B-43C1-7043-9AA7-D46BF308C774}"/>
              </a:ext>
            </a:extLst>
          </p:cNvPr>
          <p:cNvPicPr>
            <a:picLocks noRot="1" noChangeAspect="1"/>
          </p:cNvPicPr>
          <p:nvPr>
            <a:videoFile r:link="rId1"/>
          </p:nvPr>
        </p:nvPicPr>
        <p:blipFill>
          <a:blip r:embed="rId11"/>
          <a:stretch>
            <a:fillRect/>
          </a:stretch>
        </p:blipFill>
        <p:spPr>
          <a:xfrm>
            <a:off x="2971800" y="1646681"/>
            <a:ext cx="14578785" cy="8237013"/>
          </a:xfrm>
          <a:prstGeom prst="rect">
            <a:avLst/>
          </a:prstGeom>
        </p:spPr>
      </p:pic>
    </p:spTree>
    <p:extLst>
      <p:ext uri="{BB962C8B-B14F-4D97-AF65-F5344CB8AC3E}">
        <p14:creationId xmlns:p14="http://schemas.microsoft.com/office/powerpoint/2010/main" val="306512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600077">
            <a:off x="-744077" y="-519647"/>
            <a:ext cx="18567695" cy="11326294"/>
          </a:xfrm>
          <a:prstGeom prst="rect">
            <a:avLst/>
          </a:prstGeom>
        </p:spPr>
      </p:pic>
      <p:pic>
        <p:nvPicPr>
          <p:cNvPr id="3" name="Picture 3"/>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9428816">
            <a:off x="-1634813" y="6946420"/>
            <a:ext cx="4793628" cy="3019986"/>
          </a:xfrm>
          <a:prstGeom prst="rect">
            <a:avLst/>
          </a:prstGeom>
        </p:spPr>
      </p:pic>
      <p:pic>
        <p:nvPicPr>
          <p:cNvPr id="4" name="Picture 4"/>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2435941">
            <a:off x="16154566" y="8673644"/>
            <a:ext cx="2742867" cy="2605724"/>
          </a:xfrm>
          <a:prstGeom prst="rect">
            <a:avLst/>
          </a:prstGeom>
        </p:spPr>
      </p:pic>
      <p:sp>
        <p:nvSpPr>
          <p:cNvPr id="5" name="TextBox 5"/>
          <p:cNvSpPr txBox="1"/>
          <p:nvPr/>
        </p:nvSpPr>
        <p:spPr>
          <a:xfrm>
            <a:off x="3135811" y="8865970"/>
            <a:ext cx="8382400" cy="1110536"/>
          </a:xfrm>
          <a:prstGeom prst="rect">
            <a:avLst/>
          </a:prstGeom>
        </p:spPr>
        <p:txBody>
          <a:bodyPr lIns="0" tIns="0" rIns="0" bIns="0" rtlCol="0" anchor="t">
            <a:spAutoFit/>
          </a:bodyPr>
          <a:lstStyle/>
          <a:p>
            <a:pPr>
              <a:lnSpc>
                <a:spcPts val="4479"/>
              </a:lnSpc>
            </a:pPr>
            <a:r>
              <a:rPr lang="en-US" sz="3199" spc="319">
                <a:solidFill>
                  <a:srgbClr val="050707"/>
                </a:solidFill>
                <a:latin typeface="Glacial Indifference"/>
              </a:rPr>
              <a:t>BECKETT (2016)</a:t>
            </a:r>
          </a:p>
          <a:p>
            <a:pPr>
              <a:lnSpc>
                <a:spcPts val="4479"/>
              </a:lnSpc>
            </a:pPr>
            <a:r>
              <a:rPr lang="en-US" sz="3199" spc="319">
                <a:solidFill>
                  <a:srgbClr val="050707"/>
                </a:solidFill>
                <a:latin typeface="Glacial Indifference Bold"/>
              </a:rPr>
              <a:t>HOW TO GIVE THE PERFECT PITCH</a:t>
            </a:r>
          </a:p>
        </p:txBody>
      </p:sp>
      <p:pic>
        <p:nvPicPr>
          <p:cNvPr id="6" name="Picture 6"/>
          <p:cNvPicPr>
            <a:picLocks noChangeAspect="1"/>
          </p:cNvPicPr>
          <p:nvPr/>
        </p:nvPicPr>
        <p:blipFill>
          <a:blip r:embed="rId10"/>
          <a:srcRect/>
          <a:stretch>
            <a:fillRect/>
          </a:stretch>
        </p:blipFill>
        <p:spPr>
          <a:xfrm>
            <a:off x="251216" y="216206"/>
            <a:ext cx="2675058" cy="888694"/>
          </a:xfrm>
          <a:prstGeom prst="rect">
            <a:avLst/>
          </a:prstGeom>
        </p:spPr>
      </p:pic>
      <p:pic>
        <p:nvPicPr>
          <p:cNvPr id="7" name="Online Media 6" descr="How to give the perfect pitch - with TedX speech coach David Beckett - Young Creators Summit 2016">
            <a:hlinkClick r:id="" action="ppaction://media"/>
            <a:extLst>
              <a:ext uri="{FF2B5EF4-FFF2-40B4-BE49-F238E27FC236}">
                <a16:creationId xmlns:a16="http://schemas.microsoft.com/office/drawing/2014/main" id="{FDD32A15-8F84-804A-8951-1A430921795E}"/>
              </a:ext>
            </a:extLst>
          </p:cNvPr>
          <p:cNvPicPr>
            <a:picLocks noRot="1" noChangeAspect="1"/>
          </p:cNvPicPr>
          <p:nvPr>
            <a:videoFile r:link="rId1"/>
          </p:nvPr>
        </p:nvPicPr>
        <p:blipFill>
          <a:blip r:embed="rId11"/>
          <a:stretch>
            <a:fillRect/>
          </a:stretch>
        </p:blipFill>
        <p:spPr>
          <a:xfrm>
            <a:off x="3138483" y="548928"/>
            <a:ext cx="14387517" cy="81289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32171">
            <a:off x="-756301" y="-1638208"/>
            <a:ext cx="20820102" cy="12700262"/>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3053424">
            <a:off x="15492070" y="-1254711"/>
            <a:ext cx="5104482" cy="4849258"/>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3400482">
            <a:off x="-1019404" y="7381485"/>
            <a:ext cx="4955532" cy="3121985"/>
          </a:xfrm>
          <a:prstGeom prst="rect">
            <a:avLst/>
          </a:prstGeom>
        </p:spPr>
      </p:pic>
      <p:grpSp>
        <p:nvGrpSpPr>
          <p:cNvPr id="5" name="Group 5"/>
          <p:cNvGrpSpPr/>
          <p:nvPr/>
        </p:nvGrpSpPr>
        <p:grpSpPr>
          <a:xfrm>
            <a:off x="11960044" y="6595595"/>
            <a:ext cx="5185860" cy="1120973"/>
            <a:chOff x="0" y="0"/>
            <a:chExt cx="6914481" cy="1494631"/>
          </a:xfrm>
        </p:grpSpPr>
        <p:sp>
          <p:nvSpPr>
            <p:cNvPr id="6" name="TextBox 6"/>
            <p:cNvSpPr txBox="1"/>
            <p:nvPr/>
          </p:nvSpPr>
          <p:spPr>
            <a:xfrm>
              <a:off x="0" y="0"/>
              <a:ext cx="6914481" cy="642938"/>
            </a:xfrm>
            <a:prstGeom prst="rect">
              <a:avLst/>
            </a:prstGeom>
          </p:spPr>
          <p:txBody>
            <a:bodyPr lIns="0" tIns="0" rIns="0" bIns="0" rtlCol="0" anchor="t">
              <a:spAutoFit/>
            </a:bodyPr>
            <a:lstStyle/>
            <a:p>
              <a:pPr algn="ctr">
                <a:lnSpc>
                  <a:spcPts val="3839"/>
                </a:lnSpc>
              </a:pPr>
              <a:r>
                <a:rPr lang="en-US" sz="3199" spc="319">
                  <a:solidFill>
                    <a:srgbClr val="050707"/>
                  </a:solidFill>
                  <a:latin typeface="Glacial Indifference Bold"/>
                </a:rPr>
                <a:t>THE PITCH CANVAS</a:t>
              </a:r>
            </a:p>
          </p:txBody>
        </p:sp>
        <p:sp>
          <p:nvSpPr>
            <p:cNvPr id="7" name="TextBox 7"/>
            <p:cNvSpPr txBox="1"/>
            <p:nvPr/>
          </p:nvSpPr>
          <p:spPr>
            <a:xfrm>
              <a:off x="0" y="801688"/>
              <a:ext cx="6914481" cy="692944"/>
            </a:xfrm>
            <a:prstGeom prst="rect">
              <a:avLst/>
            </a:prstGeom>
          </p:spPr>
          <p:txBody>
            <a:bodyPr lIns="0" tIns="0" rIns="0" bIns="0" rtlCol="0" anchor="t">
              <a:spAutoFit/>
            </a:bodyPr>
            <a:lstStyle/>
            <a:p>
              <a:pPr algn="ctr">
                <a:lnSpc>
                  <a:spcPts val="4500"/>
                </a:lnSpc>
              </a:pPr>
              <a:r>
                <a:rPr lang="en-US" sz="3000">
                  <a:solidFill>
                    <a:srgbClr val="050707"/>
                  </a:solidFill>
                  <a:latin typeface="Glacial Indifference"/>
                </a:rPr>
                <a:t>Available on Moodle &amp; Teams</a:t>
              </a:r>
            </a:p>
          </p:txBody>
        </p:sp>
      </p:grpSp>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2956724">
            <a:off x="15841286" y="4044741"/>
            <a:ext cx="2836028" cy="1786698"/>
          </a:xfrm>
          <a:prstGeom prst="rect">
            <a:avLst/>
          </a:prstGeom>
        </p:spPr>
      </p:pic>
      <p:pic>
        <p:nvPicPr>
          <p:cNvPr id="9" name="Picture 9"/>
          <p:cNvPicPr>
            <a:picLocks noChangeAspect="1"/>
          </p:cNvPicPr>
          <p:nvPr/>
        </p:nvPicPr>
        <p:blipFill>
          <a:blip r:embed="rId10"/>
          <a:srcRect/>
          <a:stretch>
            <a:fillRect/>
          </a:stretch>
        </p:blipFill>
        <p:spPr>
          <a:xfrm>
            <a:off x="4002674" y="221065"/>
            <a:ext cx="7442595" cy="9853152"/>
          </a:xfrm>
          <a:prstGeom prst="rect">
            <a:avLst/>
          </a:prstGeom>
        </p:spPr>
      </p:pic>
      <p:sp>
        <p:nvSpPr>
          <p:cNvPr id="10" name="TextBox 10"/>
          <p:cNvSpPr txBox="1"/>
          <p:nvPr/>
        </p:nvSpPr>
        <p:spPr>
          <a:xfrm>
            <a:off x="11653609" y="158810"/>
            <a:ext cx="5492295" cy="1673106"/>
          </a:xfrm>
          <a:prstGeom prst="rect">
            <a:avLst/>
          </a:prstGeom>
        </p:spPr>
        <p:txBody>
          <a:bodyPr lIns="0" tIns="0" rIns="0" bIns="0" rtlCol="0" anchor="t">
            <a:spAutoFit/>
          </a:bodyPr>
          <a:lstStyle/>
          <a:p>
            <a:pPr>
              <a:lnSpc>
                <a:spcPts val="4479"/>
              </a:lnSpc>
            </a:pPr>
            <a:r>
              <a:rPr lang="en-US" sz="3199" spc="319">
                <a:solidFill>
                  <a:srgbClr val="050707"/>
                </a:solidFill>
                <a:latin typeface="Glacial Indifference"/>
              </a:rPr>
              <a:t>BECKETT (2016)</a:t>
            </a:r>
          </a:p>
          <a:p>
            <a:pPr>
              <a:lnSpc>
                <a:spcPts val="4479"/>
              </a:lnSpc>
            </a:pPr>
            <a:r>
              <a:rPr lang="en-US" sz="3199" spc="319">
                <a:solidFill>
                  <a:srgbClr val="050707"/>
                </a:solidFill>
                <a:latin typeface="Glacial Indifference Bold"/>
              </a:rPr>
              <a:t>HOW TO GIVE THE PERFECT PITCH</a:t>
            </a:r>
          </a:p>
        </p:txBody>
      </p:sp>
      <p:pic>
        <p:nvPicPr>
          <p:cNvPr id="11" name="Picture 11"/>
          <p:cNvPicPr>
            <a:picLocks noChangeAspect="1"/>
          </p:cNvPicPr>
          <p:nvPr/>
        </p:nvPicPr>
        <p:blipFill>
          <a:blip r:embed="rId11"/>
          <a:srcRect/>
          <a:stretch>
            <a:fillRect/>
          </a:stretch>
        </p:blipFill>
        <p:spPr>
          <a:xfrm>
            <a:off x="251216" y="216206"/>
            <a:ext cx="3284110" cy="10910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What is The Pitch Canvas©?">
            <a:hlinkClick r:id="" action="ppaction://media"/>
            <a:extLst>
              <a:ext uri="{FF2B5EF4-FFF2-40B4-BE49-F238E27FC236}">
                <a16:creationId xmlns:a16="http://schemas.microsoft.com/office/drawing/2014/main" id="{35282052-0928-604F-9635-F00EACD9EB20}"/>
              </a:ext>
            </a:extLst>
          </p:cNvPr>
          <p:cNvPicPr>
            <a:picLocks noRot="1" noChangeAspect="1"/>
          </p:cNvPicPr>
          <p:nvPr>
            <a:videoFile r:link="rId1"/>
          </p:nvPr>
        </p:nvPicPr>
        <p:blipFill>
          <a:blip r:embed="rId4"/>
          <a:stretch>
            <a:fillRect/>
          </a:stretch>
        </p:blipFill>
        <p:spPr>
          <a:xfrm>
            <a:off x="381000" y="192405"/>
            <a:ext cx="17526000" cy="9902190"/>
          </a:xfrm>
          <a:prstGeom prst="rect">
            <a:avLst/>
          </a:prstGeom>
        </p:spPr>
      </p:pic>
    </p:spTree>
    <p:extLst>
      <p:ext uri="{BB962C8B-B14F-4D97-AF65-F5344CB8AC3E}">
        <p14:creationId xmlns:p14="http://schemas.microsoft.com/office/powerpoint/2010/main" val="412095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2783645">
            <a:off x="-166908" y="5566318"/>
            <a:ext cx="4983070" cy="3139334"/>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319468" y="952500"/>
            <a:ext cx="4018085" cy="3817180"/>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9A782ED7-4887-5643-9A74-64FC9E34FC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3648" y="697120"/>
            <a:ext cx="13356531" cy="889276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10234683" y="721580"/>
            <a:ext cx="7271148" cy="8843840"/>
          </a:xfrm>
          <a:prstGeom prst="rect">
            <a:avLst/>
          </a:prstGeom>
        </p:spPr>
      </p:pic>
      <p:grpSp>
        <p:nvGrpSpPr>
          <p:cNvPr id="3" name="Group 3"/>
          <p:cNvGrpSpPr>
            <a:grpSpLocks noChangeAspect="1"/>
          </p:cNvGrpSpPr>
          <p:nvPr/>
        </p:nvGrpSpPr>
        <p:grpSpPr>
          <a:xfrm>
            <a:off x="251216" y="2892960"/>
            <a:ext cx="9579942" cy="7027029"/>
            <a:chOff x="0" y="0"/>
            <a:chExt cx="4198620" cy="3079750"/>
          </a:xfrm>
        </p:grpSpPr>
        <p:sp>
          <p:nvSpPr>
            <p:cNvPr id="4" name="Freeform 4"/>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lnTo>
                    <a:pt x="4025899" y="1376680"/>
                  </a:ln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lnTo>
                    <a:pt x="83820" y="2100581"/>
                  </a:ln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lnTo>
                    <a:pt x="4124960" y="2433319"/>
                  </a:ln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solidFill>
              <a:srgbClr val="FFFFFF"/>
            </a:solidFill>
            <a:ln>
              <a:solidFill>
                <a:srgbClr val="000000"/>
              </a:solidFill>
            </a:ln>
          </p:spPr>
          <p:txBody>
            <a:bodyPr/>
            <a:lstStyle/>
            <a:p>
              <a:endParaRPr lang="en-GB" dirty="0"/>
            </a:p>
          </p:txBody>
        </p:sp>
      </p:grpSp>
      <p:pic>
        <p:nvPicPr>
          <p:cNvPr id="5" name="Picture 5"/>
          <p:cNvPicPr>
            <a:picLocks noChangeAspect="1"/>
          </p:cNvPicPr>
          <p:nvPr/>
        </p:nvPicPr>
        <p:blipFill>
          <a:blip r:embed="rId4"/>
          <a:srcRect/>
          <a:stretch>
            <a:fillRect/>
          </a:stretch>
        </p:blipFill>
        <p:spPr>
          <a:xfrm>
            <a:off x="251216" y="216206"/>
            <a:ext cx="3284110" cy="1091030"/>
          </a:xfrm>
          <a:prstGeom prst="rect">
            <a:avLst/>
          </a:prstGeom>
        </p:spPr>
      </p:pic>
      <p:sp>
        <p:nvSpPr>
          <p:cNvPr id="6" name="TextBox 7">
            <a:extLst>
              <a:ext uri="{FF2B5EF4-FFF2-40B4-BE49-F238E27FC236}">
                <a16:creationId xmlns:a16="http://schemas.microsoft.com/office/drawing/2014/main" id="{72B18CE1-78EA-6740-A905-FB33CA7F29AD}"/>
              </a:ext>
            </a:extLst>
          </p:cNvPr>
          <p:cNvSpPr txBox="1"/>
          <p:nvPr/>
        </p:nvSpPr>
        <p:spPr>
          <a:xfrm>
            <a:off x="1047354" y="3954258"/>
            <a:ext cx="8096646" cy="4901535"/>
          </a:xfrm>
          <a:prstGeom prst="rect">
            <a:avLst/>
          </a:prstGeom>
        </p:spPr>
        <p:txBody>
          <a:bodyPr lIns="0" tIns="0" rIns="0" bIns="0" rtlCol="0" anchor="t">
            <a:spAutoFit/>
          </a:bodyPr>
          <a:lstStyle/>
          <a:p>
            <a:pPr algn="ctr">
              <a:lnSpc>
                <a:spcPts val="9360"/>
              </a:lnSpc>
            </a:pPr>
            <a:r>
              <a:rPr lang="en-US" sz="10400" spc="-520" dirty="0">
                <a:solidFill>
                  <a:srgbClr val="050707"/>
                </a:solidFill>
                <a:latin typeface="Caveat Brush Bold"/>
              </a:rPr>
              <a:t>Which layout is</a:t>
            </a:r>
          </a:p>
          <a:p>
            <a:pPr algn="ctr">
              <a:lnSpc>
                <a:spcPts val="9360"/>
              </a:lnSpc>
            </a:pPr>
            <a:r>
              <a:rPr lang="en-US" sz="10400" spc="-520" dirty="0">
                <a:solidFill>
                  <a:srgbClr val="050707"/>
                </a:solidFill>
                <a:latin typeface="Caveat Brush Bold"/>
              </a:rPr>
              <a:t>Appropriate for</a:t>
            </a:r>
          </a:p>
          <a:p>
            <a:pPr algn="ctr">
              <a:lnSpc>
                <a:spcPts val="9360"/>
              </a:lnSpc>
            </a:pPr>
            <a:r>
              <a:rPr lang="en-US" sz="10400" spc="-520" dirty="0">
                <a:solidFill>
                  <a:srgbClr val="050707"/>
                </a:solidFill>
                <a:latin typeface="Caveat Brush Bold"/>
              </a:rPr>
              <a:t>Your event?</a:t>
            </a:r>
          </a:p>
          <a:p>
            <a:pPr algn="ctr">
              <a:lnSpc>
                <a:spcPts val="9360"/>
              </a:lnSpc>
            </a:pPr>
            <a:r>
              <a:rPr lang="en-US" sz="10400" spc="-520" dirty="0">
                <a:solidFill>
                  <a:srgbClr val="050707"/>
                </a:solidFill>
                <a:latin typeface="Caveat Brush Bold"/>
              </a:rPr>
              <a:t>Why?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96000"/>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547062">
            <a:off x="2703380" y="-1102944"/>
            <a:ext cx="19075052" cy="11635782"/>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567418">
            <a:off x="-9709287" y="3109455"/>
            <a:ext cx="16516861" cy="5615733"/>
          </a:xfrm>
          <a:prstGeom prst="rect">
            <a:avLst/>
          </a:prstGeom>
        </p:spPr>
      </p:pic>
      <p:pic>
        <p:nvPicPr>
          <p:cNvPr id="4"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2435941">
            <a:off x="3280124" y="-1371397"/>
            <a:ext cx="3674737" cy="3491000"/>
          </a:xfrm>
          <a:prstGeom prst="rect">
            <a:avLst/>
          </a:prstGeom>
        </p:spPr>
      </p:pic>
      <p:pic>
        <p:nvPicPr>
          <p:cNvPr id="5" name="Picture 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440568">
            <a:off x="-896058" y="-98212"/>
            <a:ext cx="4729067" cy="2979312"/>
          </a:xfrm>
          <a:prstGeom prst="rect">
            <a:avLst/>
          </a:prstGeom>
        </p:spPr>
      </p:pic>
      <p:grpSp>
        <p:nvGrpSpPr>
          <p:cNvPr id="8" name="Group 8"/>
          <p:cNvGrpSpPr/>
          <p:nvPr/>
        </p:nvGrpSpPr>
        <p:grpSpPr>
          <a:xfrm>
            <a:off x="762000" y="3152278"/>
            <a:ext cx="4962174" cy="4024599"/>
            <a:chOff x="0" y="-2046753"/>
            <a:chExt cx="6616232" cy="5366133"/>
          </a:xfrm>
        </p:grpSpPr>
        <p:sp>
          <p:nvSpPr>
            <p:cNvPr id="9" name="TextBox 9"/>
            <p:cNvSpPr txBox="1"/>
            <p:nvPr/>
          </p:nvSpPr>
          <p:spPr>
            <a:xfrm>
              <a:off x="0" y="1844617"/>
              <a:ext cx="6616232" cy="1474763"/>
            </a:xfrm>
            <a:prstGeom prst="rect">
              <a:avLst/>
            </a:prstGeom>
          </p:spPr>
          <p:txBody>
            <a:bodyPr lIns="0" tIns="0" rIns="0" bIns="0" rtlCol="0" anchor="t">
              <a:spAutoFit/>
            </a:bodyPr>
            <a:lstStyle/>
            <a:p>
              <a:pPr marL="0" lvl="0" indent="0">
                <a:lnSpc>
                  <a:spcPts val="4499"/>
                </a:lnSpc>
                <a:spcBef>
                  <a:spcPct val="0"/>
                </a:spcBef>
              </a:pPr>
              <a:r>
                <a:rPr lang="en-US" sz="2999" dirty="0">
                  <a:solidFill>
                    <a:srgbClr val="050707"/>
                  </a:solidFill>
                  <a:latin typeface="Glacial Indifference"/>
                </a:rPr>
                <a:t>This is relating to the business needs.</a:t>
              </a:r>
            </a:p>
          </p:txBody>
        </p:sp>
        <p:sp>
          <p:nvSpPr>
            <p:cNvPr id="10" name="TextBox 10"/>
            <p:cNvSpPr txBox="1"/>
            <p:nvPr/>
          </p:nvSpPr>
          <p:spPr>
            <a:xfrm>
              <a:off x="0" y="-2046753"/>
              <a:ext cx="6616232" cy="3858835"/>
            </a:xfrm>
            <a:prstGeom prst="rect">
              <a:avLst/>
            </a:prstGeom>
          </p:spPr>
          <p:txBody>
            <a:bodyPr lIns="0" tIns="0" rIns="0" bIns="0" rtlCol="0" anchor="t">
              <a:spAutoFit/>
            </a:bodyPr>
            <a:lstStyle/>
            <a:p>
              <a:pPr>
                <a:lnSpc>
                  <a:spcPts val="7480"/>
                </a:lnSpc>
              </a:pPr>
              <a:r>
                <a:rPr lang="en-US" sz="6800" spc="-68" dirty="0">
                  <a:solidFill>
                    <a:srgbClr val="050707"/>
                  </a:solidFill>
                  <a:latin typeface="Caveat Brush"/>
                </a:rPr>
                <a:t>Consider the engagement models...</a:t>
              </a:r>
            </a:p>
          </p:txBody>
        </p:sp>
      </p:grpSp>
      <p:pic>
        <p:nvPicPr>
          <p:cNvPr id="13" name="Picture 4">
            <a:extLst>
              <a:ext uri="{FF2B5EF4-FFF2-40B4-BE49-F238E27FC236}">
                <a16:creationId xmlns:a16="http://schemas.microsoft.com/office/drawing/2014/main" id="{5B99A8CB-9F02-4849-9538-D46ED9C0CDA5}"/>
              </a:ext>
            </a:extLst>
          </p:cNvPr>
          <p:cNvPicPr>
            <a:picLocks noChangeAspect="1"/>
          </p:cNvPicPr>
          <p:nvPr/>
        </p:nvPicPr>
        <p:blipFill>
          <a:blip r:embed="rId11"/>
          <a:srcRect/>
          <a:stretch>
            <a:fillRect/>
          </a:stretch>
        </p:blipFill>
        <p:spPr>
          <a:xfrm>
            <a:off x="7589691" y="6105361"/>
            <a:ext cx="7083246" cy="3354851"/>
          </a:xfrm>
          <a:prstGeom prst="rect">
            <a:avLst/>
          </a:prstGeom>
        </p:spPr>
      </p:pic>
      <p:pic>
        <p:nvPicPr>
          <p:cNvPr id="14" name="Picture 3">
            <a:extLst>
              <a:ext uri="{FF2B5EF4-FFF2-40B4-BE49-F238E27FC236}">
                <a16:creationId xmlns:a16="http://schemas.microsoft.com/office/drawing/2014/main" id="{02022409-732D-3245-A6C1-90BFAF94B046}"/>
              </a:ext>
            </a:extLst>
          </p:cNvPr>
          <p:cNvPicPr>
            <a:picLocks noChangeAspect="1"/>
          </p:cNvPicPr>
          <p:nvPr/>
        </p:nvPicPr>
        <p:blipFill>
          <a:blip r:embed="rId12"/>
          <a:srcRect/>
          <a:stretch>
            <a:fillRect/>
          </a:stretch>
        </p:blipFill>
        <p:spPr>
          <a:xfrm>
            <a:off x="14212175" y="4241802"/>
            <a:ext cx="4018069" cy="3351038"/>
          </a:xfrm>
          <a:prstGeom prst="rect">
            <a:avLst/>
          </a:prstGeom>
        </p:spPr>
      </p:pic>
      <p:pic>
        <p:nvPicPr>
          <p:cNvPr id="11" name="Picture 3">
            <a:extLst>
              <a:ext uri="{FF2B5EF4-FFF2-40B4-BE49-F238E27FC236}">
                <a16:creationId xmlns:a16="http://schemas.microsoft.com/office/drawing/2014/main" id="{E5AA90CC-6890-2C45-9CE0-B9AC08E41CD2}"/>
              </a:ext>
            </a:extLst>
          </p:cNvPr>
          <p:cNvPicPr>
            <a:picLocks noChangeAspect="1"/>
          </p:cNvPicPr>
          <p:nvPr/>
        </p:nvPicPr>
        <p:blipFill>
          <a:blip r:embed="rId13"/>
          <a:srcRect/>
          <a:stretch>
            <a:fillRect/>
          </a:stretch>
        </p:blipFill>
        <p:spPr>
          <a:xfrm>
            <a:off x="7386421" y="2185098"/>
            <a:ext cx="6255771" cy="3519256"/>
          </a:xfrm>
          <a:prstGeom prst="rect">
            <a:avLst/>
          </a:prstGeom>
        </p:spPr>
      </p:pic>
      <p:pic>
        <p:nvPicPr>
          <p:cNvPr id="12" name="Picture 3">
            <a:extLst>
              <a:ext uri="{FF2B5EF4-FFF2-40B4-BE49-F238E27FC236}">
                <a16:creationId xmlns:a16="http://schemas.microsoft.com/office/drawing/2014/main" id="{6FCB034B-92ED-1E4F-A661-687F34025B22}"/>
              </a:ext>
            </a:extLst>
          </p:cNvPr>
          <p:cNvPicPr>
            <a:picLocks noChangeAspect="1"/>
          </p:cNvPicPr>
          <p:nvPr/>
        </p:nvPicPr>
        <p:blipFill>
          <a:blip r:embed="rId14"/>
          <a:srcRect/>
          <a:stretch>
            <a:fillRect/>
          </a:stretch>
        </p:blipFill>
        <p:spPr>
          <a:xfrm>
            <a:off x="12487537" y="-402538"/>
            <a:ext cx="5723214" cy="405018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83424">
            <a:off x="-1678879" y="906521"/>
            <a:ext cx="16343503" cy="9969537"/>
          </a:xfrm>
          <a:prstGeom prst="rect">
            <a:avLst/>
          </a:prstGeom>
        </p:spPr>
      </p:pic>
      <p:pic>
        <p:nvPicPr>
          <p:cNvPr id="3" name="Picture 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5924109" y="-1078602"/>
            <a:ext cx="3074875" cy="2921131"/>
          </a:xfrm>
          <a:prstGeom prst="rect">
            <a:avLst/>
          </a:prstGeom>
        </p:spPr>
      </p:pic>
      <p:grpSp>
        <p:nvGrpSpPr>
          <p:cNvPr id="4" name="Group 4"/>
          <p:cNvGrpSpPr>
            <a:grpSpLocks noChangeAspect="1"/>
          </p:cNvGrpSpPr>
          <p:nvPr/>
        </p:nvGrpSpPr>
        <p:grpSpPr>
          <a:xfrm rot="1364054">
            <a:off x="10013559" y="-328720"/>
            <a:ext cx="8451371" cy="6199206"/>
            <a:chOff x="0" y="0"/>
            <a:chExt cx="4198620" cy="3079750"/>
          </a:xfrm>
        </p:grpSpPr>
        <p:sp>
          <p:nvSpPr>
            <p:cNvPr id="5" name="Freeform 5"/>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lnTo>
                    <a:pt x="4025899" y="1376680"/>
                  </a:ln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lnTo>
                    <a:pt x="83820" y="2100581"/>
                  </a:ln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lnTo>
                    <a:pt x="4124960" y="2433319"/>
                  </a:ln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solidFill>
              <a:srgbClr val="FFFFFF"/>
            </a:solidFill>
            <a:ln>
              <a:solidFill>
                <a:srgbClr val="000000"/>
              </a:solidFill>
            </a:ln>
          </p:spPr>
        </p:sp>
      </p:grpSp>
      <p:grpSp>
        <p:nvGrpSpPr>
          <p:cNvPr id="6" name="Group 6"/>
          <p:cNvGrpSpPr/>
          <p:nvPr/>
        </p:nvGrpSpPr>
        <p:grpSpPr>
          <a:xfrm>
            <a:off x="1913194" y="2425311"/>
            <a:ext cx="8096650" cy="2087642"/>
            <a:chOff x="0" y="295275"/>
            <a:chExt cx="10795533" cy="2783522"/>
          </a:xfrm>
        </p:grpSpPr>
        <p:sp>
          <p:nvSpPr>
            <p:cNvPr id="7" name="TextBox 7"/>
            <p:cNvSpPr txBox="1"/>
            <p:nvPr/>
          </p:nvSpPr>
          <p:spPr>
            <a:xfrm>
              <a:off x="3" y="295275"/>
              <a:ext cx="10795528" cy="1713546"/>
            </a:xfrm>
            <a:prstGeom prst="rect">
              <a:avLst/>
            </a:prstGeom>
          </p:spPr>
          <p:txBody>
            <a:bodyPr lIns="0" tIns="0" rIns="0" bIns="0" rtlCol="0" anchor="t">
              <a:spAutoFit/>
            </a:bodyPr>
            <a:lstStyle/>
            <a:p>
              <a:pPr algn="ctr">
                <a:lnSpc>
                  <a:spcPts val="9360"/>
                </a:lnSpc>
              </a:pPr>
              <a:r>
                <a:rPr lang="en-US" sz="10400" spc="-520" dirty="0">
                  <a:solidFill>
                    <a:srgbClr val="050707"/>
                  </a:solidFill>
                  <a:latin typeface="Caveat Brush Bold"/>
                </a:rPr>
                <a:t>Assignment 3</a:t>
              </a:r>
            </a:p>
          </p:txBody>
        </p:sp>
        <p:sp>
          <p:nvSpPr>
            <p:cNvPr id="8" name="TextBox 8"/>
            <p:cNvSpPr txBox="1"/>
            <p:nvPr/>
          </p:nvSpPr>
          <p:spPr>
            <a:xfrm>
              <a:off x="0" y="2325370"/>
              <a:ext cx="10795533" cy="753427"/>
            </a:xfrm>
            <a:prstGeom prst="rect">
              <a:avLst/>
            </a:prstGeom>
          </p:spPr>
          <p:txBody>
            <a:bodyPr lIns="0" tIns="0" rIns="0" bIns="0" rtlCol="0" anchor="t">
              <a:spAutoFit/>
            </a:bodyPr>
            <a:lstStyle/>
            <a:p>
              <a:pPr algn="ctr">
                <a:lnSpc>
                  <a:spcPts val="4680"/>
                </a:lnSpc>
              </a:pPr>
              <a:r>
                <a:rPr lang="en-US" sz="3600" spc="288" dirty="0">
                  <a:solidFill>
                    <a:srgbClr val="EEC0BF"/>
                  </a:solidFill>
                  <a:latin typeface="Glacial Indifference Bold"/>
                </a:rPr>
                <a:t>NEXT WEEK</a:t>
              </a:r>
            </a:p>
          </p:txBody>
        </p:sp>
      </p:grpSp>
      <p:pic>
        <p:nvPicPr>
          <p:cNvPr id="9" name="Picture 9"/>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5248104" y="8076773"/>
            <a:ext cx="3750879" cy="2363054"/>
          </a:xfrm>
          <a:prstGeom prst="rect">
            <a:avLst/>
          </a:prstGeom>
        </p:spPr>
      </p:pic>
      <p:pic>
        <p:nvPicPr>
          <p:cNvPr id="11" name="Picture 11"/>
          <p:cNvPicPr>
            <a:picLocks noChangeAspect="1"/>
          </p:cNvPicPr>
          <p:nvPr/>
        </p:nvPicPr>
        <p:blipFill>
          <a:blip r:embed="rId9"/>
          <a:srcRect/>
          <a:stretch>
            <a:fillRect/>
          </a:stretch>
        </p:blipFill>
        <p:spPr>
          <a:xfrm>
            <a:off x="251216" y="216206"/>
            <a:ext cx="3284110" cy="1091030"/>
          </a:xfrm>
          <a:prstGeom prst="rect">
            <a:avLst/>
          </a:prstGeom>
        </p:spPr>
      </p:pic>
      <p:sp>
        <p:nvSpPr>
          <p:cNvPr id="12" name="TextBox 18">
            <a:extLst>
              <a:ext uri="{FF2B5EF4-FFF2-40B4-BE49-F238E27FC236}">
                <a16:creationId xmlns:a16="http://schemas.microsoft.com/office/drawing/2014/main" id="{592E4857-83A5-374A-931D-2A65E5855DF7}"/>
              </a:ext>
            </a:extLst>
          </p:cNvPr>
          <p:cNvSpPr txBox="1"/>
          <p:nvPr/>
        </p:nvSpPr>
        <p:spPr>
          <a:xfrm>
            <a:off x="251216" y="5219493"/>
            <a:ext cx="11947885" cy="2792349"/>
          </a:xfrm>
          <a:prstGeom prst="rect">
            <a:avLst/>
          </a:prstGeom>
        </p:spPr>
        <p:txBody>
          <a:bodyPr lIns="0" tIns="0" rIns="0" bIns="0" rtlCol="0" anchor="t">
            <a:spAutoFit/>
          </a:bodyPr>
          <a:lstStyle/>
          <a:p>
            <a:pPr algn="just">
              <a:lnSpc>
                <a:spcPts val="3168"/>
              </a:lnSpc>
            </a:pPr>
            <a:r>
              <a:rPr lang="en-US" sz="2400" spc="86" dirty="0">
                <a:solidFill>
                  <a:srgbClr val="000000"/>
                </a:solidFill>
                <a:latin typeface="Assistant Regular"/>
              </a:rPr>
              <a:t>A hotel’s employees often are the first </a:t>
            </a:r>
            <a:r>
              <a:rPr lang="en-US" sz="2400" spc="86" dirty="0" err="1">
                <a:solidFill>
                  <a:srgbClr val="000000"/>
                </a:solidFill>
                <a:latin typeface="Assistant Regular"/>
              </a:rPr>
              <a:t>defence</a:t>
            </a:r>
            <a:r>
              <a:rPr lang="en-US" sz="2400" spc="86" dirty="0">
                <a:solidFill>
                  <a:srgbClr val="000000"/>
                </a:solidFill>
                <a:latin typeface="Assistant Regular"/>
              </a:rPr>
              <a:t> in the profitability game. A lack of engagement in their respective roles or during guest interactions can lead to declining customer satisfaction, and in turn, decreasing profitability power. And in such a high-turnover industry as hospitality, successfully engaging with and retaining team members can prove challenging. It is your task, as an Associate of Hotel Trinity, to convince the General Manager that </a:t>
            </a:r>
            <a:r>
              <a:rPr lang="en-US" sz="2400" spc="86" dirty="0">
                <a:solidFill>
                  <a:srgbClr val="000000"/>
                </a:solidFill>
                <a:latin typeface="Assistant Regular Bold"/>
              </a:rPr>
              <a:t>employee engagement is critical in the success of the hotel</a:t>
            </a:r>
            <a:r>
              <a:rPr lang="en-US" sz="2400" spc="86" dirty="0">
                <a:solidFill>
                  <a:srgbClr val="000000"/>
                </a:solidFill>
                <a:latin typeface="Assistant Regular"/>
              </a:rPr>
              <a:t>. You are therefore recommending to hold a staff engagement event / party.</a:t>
            </a:r>
          </a:p>
        </p:txBody>
      </p:sp>
      <p:sp>
        <p:nvSpPr>
          <p:cNvPr id="13" name="TextBox 19">
            <a:extLst>
              <a:ext uri="{FF2B5EF4-FFF2-40B4-BE49-F238E27FC236}">
                <a16:creationId xmlns:a16="http://schemas.microsoft.com/office/drawing/2014/main" id="{1E5091C7-E2F1-D940-8856-3A13CD13E98B}"/>
              </a:ext>
            </a:extLst>
          </p:cNvPr>
          <p:cNvSpPr txBox="1"/>
          <p:nvPr/>
        </p:nvSpPr>
        <p:spPr>
          <a:xfrm>
            <a:off x="283114" y="8482325"/>
            <a:ext cx="12111390" cy="632460"/>
          </a:xfrm>
          <a:prstGeom prst="rect">
            <a:avLst/>
          </a:prstGeom>
        </p:spPr>
        <p:txBody>
          <a:bodyPr lIns="0" tIns="0" rIns="0" bIns="0" rtlCol="0" anchor="t">
            <a:spAutoFit/>
          </a:bodyPr>
          <a:lstStyle/>
          <a:p>
            <a:pPr algn="just">
              <a:lnSpc>
                <a:spcPts val="2400"/>
              </a:lnSpc>
              <a:spcBef>
                <a:spcPct val="0"/>
              </a:spcBef>
            </a:pPr>
            <a:r>
              <a:rPr lang="en-US" sz="2400" b="1">
                <a:solidFill>
                  <a:srgbClr val="000000"/>
                </a:solidFill>
                <a:latin typeface="Assistant Regular Bold"/>
              </a:rPr>
              <a:t>Your task is to create and prepare a pitch (10mins) that you will present to the General Manager of Hotel Trinity, detailing your event design proposal and rationale for a Staff party.</a:t>
            </a:r>
          </a:p>
        </p:txBody>
      </p:sp>
      <p:sp>
        <p:nvSpPr>
          <p:cNvPr id="14" name="Rectangle 13">
            <a:extLst>
              <a:ext uri="{FF2B5EF4-FFF2-40B4-BE49-F238E27FC236}">
                <a16:creationId xmlns:a16="http://schemas.microsoft.com/office/drawing/2014/main" id="{CBEB7353-0CA3-D847-B4B1-B8FFBD01C54C}"/>
              </a:ext>
            </a:extLst>
          </p:cNvPr>
          <p:cNvSpPr/>
          <p:nvPr/>
        </p:nvSpPr>
        <p:spPr>
          <a:xfrm rot="984453">
            <a:off x="11470594" y="793561"/>
            <a:ext cx="6160719" cy="3759106"/>
          </a:xfrm>
          <a:prstGeom prst="rect">
            <a:avLst/>
          </a:prstGeom>
        </p:spPr>
        <p:txBody>
          <a:bodyPr wrap="square">
            <a:spAutoFit/>
          </a:bodyPr>
          <a:lstStyle/>
          <a:p>
            <a:pPr algn="ctr">
              <a:lnSpc>
                <a:spcPts val="9360"/>
              </a:lnSpc>
            </a:pPr>
            <a:r>
              <a:rPr lang="en-US" sz="9600" spc="-520" dirty="0">
                <a:solidFill>
                  <a:srgbClr val="050707"/>
                </a:solidFill>
                <a:latin typeface="Caveat Brush Bold"/>
              </a:rPr>
              <a:t>Ensure you sign-up for your slot on Moodle</a:t>
            </a:r>
          </a:p>
        </p:txBody>
      </p:sp>
    </p:spTree>
    <p:extLst>
      <p:ext uri="{BB962C8B-B14F-4D97-AF65-F5344CB8AC3E}">
        <p14:creationId xmlns:p14="http://schemas.microsoft.com/office/powerpoint/2010/main" val="11340808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211244">
            <a:off x="228344" y="-295050"/>
            <a:ext cx="17831312" cy="108771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435941">
            <a:off x="-1272921" y="7258643"/>
            <a:ext cx="4245938" cy="4033641"/>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941268">
            <a:off x="13058388" y="-1057792"/>
            <a:ext cx="4793628" cy="3019986"/>
          </a:xfrm>
          <a:prstGeom prst="rect">
            <a:avLst/>
          </a:prstGeom>
        </p:spPr>
      </p:pic>
      <p:pic>
        <p:nvPicPr>
          <p:cNvPr id="5" name="Picture 5"/>
          <p:cNvPicPr>
            <a:picLocks noChangeAspect="1"/>
          </p:cNvPicPr>
          <p:nvPr/>
        </p:nvPicPr>
        <p:blipFill>
          <a:blip r:embed="rId8"/>
          <a:srcRect/>
          <a:stretch>
            <a:fillRect/>
          </a:stretch>
        </p:blipFill>
        <p:spPr>
          <a:xfrm>
            <a:off x="3266408" y="3882622"/>
            <a:ext cx="14144578" cy="5851289"/>
          </a:xfrm>
          <a:prstGeom prst="rect">
            <a:avLst/>
          </a:prstGeom>
        </p:spPr>
      </p:pic>
      <p:sp>
        <p:nvSpPr>
          <p:cNvPr id="6" name="TextBox 6"/>
          <p:cNvSpPr txBox="1"/>
          <p:nvPr/>
        </p:nvSpPr>
        <p:spPr>
          <a:xfrm>
            <a:off x="6799637" y="815032"/>
            <a:ext cx="6191646" cy="1279684"/>
          </a:xfrm>
          <a:prstGeom prst="rect">
            <a:avLst/>
          </a:prstGeom>
        </p:spPr>
        <p:txBody>
          <a:bodyPr lIns="0" tIns="0" rIns="0" bIns="0" rtlCol="0" anchor="t">
            <a:spAutoFit/>
          </a:bodyPr>
          <a:lstStyle/>
          <a:p>
            <a:pPr>
              <a:lnSpc>
                <a:spcPts val="9360"/>
              </a:lnSpc>
            </a:pPr>
            <a:r>
              <a:rPr lang="en-US" sz="10400" spc="-520">
                <a:solidFill>
                  <a:srgbClr val="EEC0BF"/>
                </a:solidFill>
                <a:latin typeface="Caveat Brush Bold"/>
              </a:rPr>
              <a:t>Reference List</a:t>
            </a:r>
          </a:p>
        </p:txBody>
      </p:sp>
      <p:sp>
        <p:nvSpPr>
          <p:cNvPr id="7" name="TextBox 7"/>
          <p:cNvSpPr txBox="1"/>
          <p:nvPr/>
        </p:nvSpPr>
        <p:spPr>
          <a:xfrm>
            <a:off x="3444653" y="2395443"/>
            <a:ext cx="13692838" cy="1172845"/>
          </a:xfrm>
          <a:prstGeom prst="rect">
            <a:avLst/>
          </a:prstGeom>
        </p:spPr>
        <p:txBody>
          <a:bodyPr lIns="0" tIns="0" rIns="0" bIns="0" rtlCol="0" anchor="t">
            <a:spAutoFit/>
          </a:bodyPr>
          <a:lstStyle/>
          <a:p>
            <a:pPr algn="just">
              <a:lnSpc>
                <a:spcPts val="3079"/>
              </a:lnSpc>
            </a:pPr>
            <a:r>
              <a:rPr lang="en-US" sz="2200">
                <a:solidFill>
                  <a:srgbClr val="000000"/>
                </a:solidFill>
                <a:latin typeface="Arimo Bold"/>
              </a:rPr>
              <a:t>Beckett, D. (2016) How To Give The Perfect Pitch - With Tedx Speech Coach David Beckett - Young Creators Summit 2016. [video] Available at: &lt;https://www.youtube.com/watch?v=Njh3rKoGKBo&gt; (Accessed: 20 October 2020).</a:t>
            </a:r>
          </a:p>
        </p:txBody>
      </p:sp>
      <p:pic>
        <p:nvPicPr>
          <p:cNvPr id="8" name="Picture 8"/>
          <p:cNvPicPr>
            <a:picLocks noChangeAspect="1"/>
          </p:cNvPicPr>
          <p:nvPr/>
        </p:nvPicPr>
        <p:blipFill>
          <a:blip r:embed="rId9"/>
          <a:srcRect/>
          <a:stretch>
            <a:fillRect/>
          </a:stretch>
        </p:blipFill>
        <p:spPr>
          <a:xfrm>
            <a:off x="251216" y="216206"/>
            <a:ext cx="3284110" cy="10910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EEC0BF"/>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22515" y="7320147"/>
            <a:ext cx="5696845" cy="5412002"/>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4113670" y="-2254649"/>
            <a:ext cx="5696845" cy="5412002"/>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7395537" flipV="1">
            <a:off x="-1959195" y="2693464"/>
            <a:ext cx="5975791" cy="2748864"/>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55142">
            <a:off x="212045" y="-304993"/>
            <a:ext cx="17863911" cy="10896985"/>
          </a:xfrm>
          <a:prstGeom prst="rect">
            <a:avLst/>
          </a:prstGeom>
        </p:spPr>
      </p:pic>
      <p:pic>
        <p:nvPicPr>
          <p:cNvPr id="6" name="Picture 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0616467">
            <a:off x="14592312" y="7290880"/>
            <a:ext cx="4846684" cy="3053411"/>
          </a:xfrm>
          <a:prstGeom prst="rect">
            <a:avLst/>
          </a:prstGeom>
        </p:spPr>
      </p:pic>
      <p:grpSp>
        <p:nvGrpSpPr>
          <p:cNvPr id="7" name="Group 7"/>
          <p:cNvGrpSpPr/>
          <p:nvPr/>
        </p:nvGrpSpPr>
        <p:grpSpPr>
          <a:xfrm>
            <a:off x="3228775" y="2202322"/>
            <a:ext cx="11830450" cy="7154022"/>
            <a:chOff x="0" y="38100"/>
            <a:chExt cx="15773933" cy="9538696"/>
          </a:xfrm>
        </p:grpSpPr>
        <p:sp>
          <p:nvSpPr>
            <p:cNvPr id="8" name="TextBox 8"/>
            <p:cNvSpPr txBox="1"/>
            <p:nvPr/>
          </p:nvSpPr>
          <p:spPr>
            <a:xfrm>
              <a:off x="2641602" y="38100"/>
              <a:ext cx="10490732" cy="683657"/>
            </a:xfrm>
            <a:prstGeom prst="rect">
              <a:avLst/>
            </a:prstGeom>
          </p:spPr>
          <p:txBody>
            <a:bodyPr lIns="0" tIns="0" rIns="0" bIns="0" rtlCol="0" anchor="t">
              <a:spAutoFit/>
            </a:bodyPr>
            <a:lstStyle/>
            <a:p>
              <a:pPr algn="ctr">
                <a:lnSpc>
                  <a:spcPts val="3960"/>
                </a:lnSpc>
              </a:pPr>
              <a:r>
                <a:rPr lang="en-US" sz="3600" spc="540">
                  <a:solidFill>
                    <a:srgbClr val="050707"/>
                  </a:solidFill>
                  <a:latin typeface="Glacial Indifference"/>
                </a:rPr>
                <a:t>INTERNATIONAL HOTEL MGMT</a:t>
              </a:r>
            </a:p>
          </p:txBody>
        </p:sp>
        <p:sp>
          <p:nvSpPr>
            <p:cNvPr id="9" name="TextBox 9"/>
            <p:cNvSpPr txBox="1"/>
            <p:nvPr/>
          </p:nvSpPr>
          <p:spPr>
            <a:xfrm>
              <a:off x="0" y="1779912"/>
              <a:ext cx="15773933" cy="4670108"/>
            </a:xfrm>
            <a:prstGeom prst="rect">
              <a:avLst/>
            </a:prstGeom>
          </p:spPr>
          <p:txBody>
            <a:bodyPr lIns="0" tIns="0" rIns="0" bIns="0" rtlCol="0" anchor="t">
              <a:spAutoFit/>
            </a:bodyPr>
            <a:lstStyle/>
            <a:p>
              <a:pPr algn="ctr">
                <a:lnSpc>
                  <a:spcPts val="12960"/>
                </a:lnSpc>
              </a:pPr>
              <a:r>
                <a:rPr lang="en-US" sz="14400" spc="-719">
                  <a:solidFill>
                    <a:srgbClr val="050707"/>
                  </a:solidFill>
                  <a:latin typeface="Caveat Brush Bold Italics"/>
                </a:rPr>
                <a:t>Operating Hotel Facilities</a:t>
              </a:r>
            </a:p>
          </p:txBody>
        </p:sp>
        <p:sp>
          <p:nvSpPr>
            <p:cNvPr id="10" name="TextBox 10"/>
            <p:cNvSpPr txBox="1"/>
            <p:nvPr/>
          </p:nvSpPr>
          <p:spPr>
            <a:xfrm>
              <a:off x="2641600" y="7182979"/>
              <a:ext cx="10490733" cy="2393817"/>
            </a:xfrm>
            <a:prstGeom prst="rect">
              <a:avLst/>
            </a:prstGeom>
          </p:spPr>
          <p:txBody>
            <a:bodyPr lIns="0" tIns="0" rIns="0" bIns="0" rtlCol="0" anchor="t">
              <a:spAutoFit/>
            </a:bodyPr>
            <a:lstStyle/>
            <a:p>
              <a:pPr algn="ctr">
                <a:lnSpc>
                  <a:spcPts val="4799"/>
                </a:lnSpc>
              </a:pPr>
              <a:r>
                <a:rPr lang="en-US" sz="3199" dirty="0">
                  <a:solidFill>
                    <a:srgbClr val="050707"/>
                  </a:solidFill>
                  <a:latin typeface="Glacial Indifference"/>
                </a:rPr>
                <a:t>Pitching your idea!</a:t>
              </a:r>
            </a:p>
            <a:p>
              <a:pPr algn="ctr">
                <a:lnSpc>
                  <a:spcPts val="4799"/>
                </a:lnSpc>
              </a:pPr>
              <a:endParaRPr lang="en-US" sz="3199" dirty="0">
                <a:solidFill>
                  <a:srgbClr val="050707"/>
                </a:solidFill>
                <a:latin typeface="Glacial Indifference"/>
              </a:endParaRPr>
            </a:p>
            <a:p>
              <a:pPr algn="ctr">
                <a:lnSpc>
                  <a:spcPts val="4799"/>
                </a:lnSpc>
              </a:pPr>
              <a:r>
                <a:rPr lang="en-US" sz="3199" dirty="0">
                  <a:solidFill>
                    <a:srgbClr val="050707"/>
                  </a:solidFill>
                  <a:latin typeface="Glacial Indifference Bold"/>
                </a:rPr>
                <a:t>Week 8</a:t>
              </a:r>
            </a:p>
          </p:txBody>
        </p:sp>
      </p:grpSp>
      <p:pic>
        <p:nvPicPr>
          <p:cNvPr id="11" name="Picture 11"/>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3961270" y="-2368949"/>
            <a:ext cx="5696845" cy="5412002"/>
          </a:xfrm>
          <a:prstGeom prst="rect">
            <a:avLst/>
          </a:prstGeom>
        </p:spPr>
      </p:pic>
      <p:pic>
        <p:nvPicPr>
          <p:cNvPr id="12" name="Picture 12"/>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408215" y="7167747"/>
            <a:ext cx="5696845" cy="5412002"/>
          </a:xfrm>
          <a:prstGeom prst="rect">
            <a:avLst/>
          </a:prstGeom>
        </p:spPr>
      </p:pic>
      <p:pic>
        <p:nvPicPr>
          <p:cNvPr id="13" name="Picture 13"/>
          <p:cNvPicPr>
            <a:picLocks noChangeAspect="1"/>
          </p:cNvPicPr>
          <p:nvPr/>
        </p:nvPicPr>
        <p:blipFill>
          <a:blip r:embed="rId13"/>
          <a:srcRect/>
          <a:stretch>
            <a:fillRect/>
          </a:stretch>
        </p:blipFill>
        <p:spPr>
          <a:xfrm>
            <a:off x="251216" y="216206"/>
            <a:ext cx="3284110" cy="109103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5802</TotalTime>
  <Words>1692</Words>
  <Application>Microsoft Macintosh PowerPoint</Application>
  <PresentationFormat>Custom</PresentationFormat>
  <Paragraphs>135</Paragraphs>
  <Slides>30</Slides>
  <Notes>17</Notes>
  <HiddenSlides>0</HiddenSlides>
  <MMClips>4</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Calibri</vt:lpstr>
      <vt:lpstr>Glacial Indifference Bold</vt:lpstr>
      <vt:lpstr>Caveat Brush</vt:lpstr>
      <vt:lpstr>Arial</vt:lpstr>
      <vt:lpstr>Assistant Regular</vt:lpstr>
      <vt:lpstr>Arimo Bold</vt:lpstr>
      <vt:lpstr>Glacial Indifference</vt:lpstr>
      <vt:lpstr>Caveat Brush Bold</vt:lpstr>
      <vt:lpstr>Caveat Brush Bold Italics</vt:lpstr>
      <vt:lpstr>Assistant Regular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OHF - Week 5</dc:title>
  <cp:lastModifiedBy>Ryan Peters</cp:lastModifiedBy>
  <cp:revision>3</cp:revision>
  <dcterms:created xsi:type="dcterms:W3CDTF">2006-08-16T00:00:00Z</dcterms:created>
  <dcterms:modified xsi:type="dcterms:W3CDTF">2021-11-06T15:12:13Z</dcterms:modified>
  <dc:identifier>DAELW5gnJVk</dc:identifier>
</cp:coreProperties>
</file>