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50" r:id="rId1"/>
  </p:sldMasterIdLst>
  <p:notesMasterIdLst>
    <p:notesMasterId r:id="rId22"/>
  </p:notesMasterIdLst>
  <p:sldIdLst>
    <p:sldId id="258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1041" autoAdjust="0"/>
  </p:normalViewPr>
  <p:slideViewPr>
    <p:cSldViewPr snapToGrid="0">
      <p:cViewPr varScale="1">
        <p:scale>
          <a:sx n="54" d="100"/>
          <a:sy n="54" d="100"/>
        </p:scale>
        <p:origin x="46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adius David Kulothungan" userId="5e27f31e-8d93-482e-ac92-c74194db9cf9" providerId="ADAL" clId="{F80A657F-E12F-416C-8351-CDF13B05FB4E}"/>
    <pc:docChg chg="modSld">
      <pc:chgData name="Gladius David Kulothungan" userId="5e27f31e-8d93-482e-ac92-c74194db9cf9" providerId="ADAL" clId="{F80A657F-E12F-416C-8351-CDF13B05FB4E}" dt="2026-10-18T11:11:22.493" v="99"/>
      <pc:docMkLst>
        <pc:docMk/>
      </pc:docMkLst>
      <pc:sldChg chg="modSp mod">
        <pc:chgData name="Gladius David Kulothungan" userId="5e27f31e-8d93-482e-ac92-c74194db9cf9" providerId="ADAL" clId="{F80A657F-E12F-416C-8351-CDF13B05FB4E}" dt="2026-10-18T10:41:15.286" v="12" actId="20577"/>
        <pc:sldMkLst>
          <pc:docMk/>
          <pc:sldMk cId="0" sldId="258"/>
        </pc:sldMkLst>
        <pc:spChg chg="mod">
          <ac:chgData name="Gladius David Kulothungan" userId="5e27f31e-8d93-482e-ac92-c74194db9cf9" providerId="ADAL" clId="{F80A657F-E12F-416C-8351-CDF13B05FB4E}" dt="2026-10-18T10:41:15.286" v="12" actId="20577"/>
          <ac:spMkLst>
            <pc:docMk/>
            <pc:sldMk cId="0" sldId="258"/>
            <ac:spMk id="2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10-18T10:40:51.124" v="7" actId="20577"/>
          <ac:spMkLst>
            <pc:docMk/>
            <pc:sldMk cId="0" sldId="258"/>
            <ac:spMk id="3" creationId="{00000000-0000-0000-0000-000000000000}"/>
          </ac:spMkLst>
        </pc:spChg>
      </pc:sldChg>
      <pc:sldChg chg="delSp modSp mod">
        <pc:chgData name="Gladius David Kulothungan" userId="5e27f31e-8d93-482e-ac92-c74194db9cf9" providerId="ADAL" clId="{F80A657F-E12F-416C-8351-CDF13B05FB4E}" dt="2026-10-18T11:11:22.493" v="99"/>
        <pc:sldMkLst>
          <pc:docMk/>
          <pc:sldMk cId="0" sldId="277"/>
        </pc:sldMkLst>
        <pc:spChg chg="mod">
          <ac:chgData name="Gladius David Kulothungan" userId="5e27f31e-8d93-482e-ac92-c74194db9cf9" providerId="ADAL" clId="{F80A657F-E12F-416C-8351-CDF13B05FB4E}" dt="2026-10-18T11:11:16.891" v="97" actId="20577"/>
          <ac:spMkLst>
            <pc:docMk/>
            <pc:sldMk cId="0" sldId="277"/>
            <ac:spMk id="4" creationId="{00000000-0000-0000-0000-000000000000}"/>
          </ac:spMkLst>
        </pc:spChg>
        <pc:spChg chg="del mod">
          <ac:chgData name="Gladius David Kulothungan" userId="5e27f31e-8d93-482e-ac92-c74194db9cf9" providerId="ADAL" clId="{F80A657F-E12F-416C-8351-CDF13B05FB4E}" dt="2026-10-18T11:11:22.493" v="99"/>
          <ac:spMkLst>
            <pc:docMk/>
            <pc:sldMk cId="0" sldId="277"/>
            <ac:spMk id="8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3872A1-F9F3-4828-92EA-6DAA22A9D75A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7F13BE-0D13-4DB1-B8FE-C23C5387B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835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F8CE1-620C-8EF8-80A0-01FDC5668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C71EF-7BE2-E495-ED93-2F86E2F0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240DC-BA97-87DC-D68F-C5EF069EF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F359BAA-4C3D-44E8-B8AA-0115E484A98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4473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38D1D-B29F-BC68-B6D8-AE0214C3B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F35D-8F8B-031B-ED97-C527A0C66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36986-680D-D5F7-2095-2DC26508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B9CAAEB-5DD4-4716-AEA0-BEF1B1D22B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098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6508-4EAC-38EA-DF6F-35F5A575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60829AF-2835-B5BB-D8F9-67D323F650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1849F-B6E9-463C-863F-F83F5B516C9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7955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C481B4-C284-18D7-98B5-E024F922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FA29D-FC7B-1A28-0B63-15133E088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04277-C628-43FA-A2BC-FD18438DA0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8441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F76049F-8A4E-17BA-A0AF-8B54A895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9E5558-173F-8F97-2B5B-9743509B5F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160C6-49D9-4220-8F9B-E6D75A4A520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4693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3026A9-D188-5B32-1D28-117AABA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D87585-89B6-0A99-831F-4521F222D7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76563-ED30-428B-AA1A-693B19CC86B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3549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7305D1-919F-9EE6-A07B-9BEBC118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8AE56A-C1AA-B757-BAFA-3F29A9FF1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080E3-C8E4-4072-87F6-5D763E1F83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8666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AB48E6-C64F-16F8-A748-BF5EFF63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C6C62-4763-3789-8066-F9DB6399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13F12-140F-4D67-A983-8262FE4BD8B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9567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ED16D8-FC06-B3CF-CAB8-F06CFF02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7A3E6-79F3-43BF-724E-C3A6C2E41C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800EC-6038-4ABE-90F4-B340C636B6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9240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3614C-B08F-9816-8FCF-EC133D1FC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52B20-12E6-BE8A-DE8D-962C4B198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FB4C0-BCC1-4045-872C-DFC030CF8FA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1210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97FC-D01C-577D-A9A6-7F0CF5CE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B45FA-9C04-75A0-422E-B14DBBDCB2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920C4-CCA8-4BB0-BD4A-982A7DEE6F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20734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1974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9135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2828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3125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5857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1949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93553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037752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56018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474602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57718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152921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14776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2962301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74145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4063068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922977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1282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26030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018007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92181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4525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1.jpeg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3E9FF1B-67D2-3290-BB63-5D347C50FA8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5FF2184-C087-A594-151D-0BF63EBA5D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753DE-CDF2-3A70-F374-C39104479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28B4E-29EA-F6CE-AB70-F9447AE6A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31F3F4A0-9296-4EBF-B673-F9FBF68C122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7012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  <p:sldLayoutId id="2147483669" r:id="rId19"/>
    <p:sldLayoutId id="2147483670" r:id="rId20"/>
    <p:sldLayoutId id="2147483671" r:id="rId21"/>
    <p:sldLayoutId id="2147483672" r:id="rId22"/>
    <p:sldLayoutId id="2147483673" r:id="rId23"/>
    <p:sldLayoutId id="2147483674" r:id="rId24"/>
    <p:sldLayoutId id="2147483675" r:id="rId25"/>
    <p:sldLayoutId id="2147483676" r:id="rId26"/>
    <p:sldLayoutId id="2147483677" r:id="rId27"/>
    <p:sldLayoutId id="2147483678" r:id="rId28"/>
    <p:sldLayoutId id="2147483679" r:id="rId29"/>
    <p:sldLayoutId id="2147483680" r:id="rId30"/>
    <p:sldLayoutId id="2147483681" r:id="rId31"/>
    <p:sldLayoutId id="2147483682" r:id="rId32"/>
    <p:sldLayoutId id="2147483683" r:id="rId33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dirty="0"/>
              <a:t>Human Capital Management </a:t>
            </a:r>
          </a:p>
          <a:p>
            <a:r>
              <a:rPr dirty="0"/>
              <a:t>Week</a:t>
            </a:r>
            <a:r>
              <a:rPr lang="en-GB" dirty="0"/>
              <a:t> 4 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defRPr sz="2200"/>
            </a:pPr>
            <a:r>
              <a:rPr lang="en-GB" sz="28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 STRUCTURE &amp; CULTURE</a:t>
            </a:r>
            <a:endParaRPr lang="en-GB" sz="28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 sz="2200"/>
            </a:pPr>
            <a:endParaRPr sz="28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008F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5156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1">
                <a:solidFill>
                  <a:srgbClr val="008F8F"/>
                </a:solidFill>
                <a:latin typeface="Aptos"/>
              </a:defRPr>
            </a:pPr>
            <a:r>
              <a:t>HCM • WEEK 4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68680"/>
            <a:ext cx="10789920" cy="5693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3100" b="1">
                <a:solidFill>
                  <a:srgbClr val="13253D"/>
                </a:solidFill>
                <a:latin typeface="Aptos"/>
              </a:defRPr>
            </a:pPr>
            <a:r>
              <a:rPr dirty="0"/>
              <a:t>Learning outcomes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04672" y="1874519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rPr dirty="0"/>
              <a:t>•  Evaluate structural choices using contingency theory and Handy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04672" y="2624327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Diagnose organisational culture with Schein and Hofstede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04672" y="3374135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Recommend leadership and workforce interventions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04672" y="4123944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Defend decisions using evidence, trade-offs and HR outcomes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247120" y="6464808"/>
            <a:ext cx="4572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000" b="0">
                <a:solidFill>
                  <a:srgbClr val="5A6878"/>
                </a:solidFill>
                <a:latin typeface="Aptos"/>
              </a:defRPr>
            </a:pPr>
            <a:r>
              <a:t>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008F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5156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1">
                <a:solidFill>
                  <a:srgbClr val="008F8F"/>
                </a:solidFill>
                <a:latin typeface="Aptos"/>
              </a:defRPr>
            </a:pPr>
            <a:r>
              <a:t>HCM • WEEK 4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68680"/>
            <a:ext cx="1078992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3100" b="1">
                <a:solidFill>
                  <a:srgbClr val="13253D"/>
                </a:solidFill>
                <a:latin typeface="Aptos"/>
              </a:defRPr>
            </a:pPr>
            <a:r>
              <a:t>Structure is an HCM decision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04672" y="1874519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rPr dirty="0"/>
              <a:t>•  Functional: expertise and efficiency; risk of silos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04672" y="2624327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Divisional: local responsiveness; risk of duplication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04672" y="3374135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Matrix: cross-functional coordination; risk of dual accountability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04672" y="4123944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Centralisation versus decentralisation affects voice, speed and control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424160" y="411480"/>
            <a:ext cx="13716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300" b="1">
                <a:solidFill>
                  <a:srgbClr val="5A6878"/>
                </a:solidFill>
                <a:latin typeface="Aptos"/>
              </a:defRPr>
            </a:pPr>
            <a:r>
              <a:t>10 min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1247120" y="6464808"/>
            <a:ext cx="4572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000" b="0">
                <a:solidFill>
                  <a:srgbClr val="5A6878"/>
                </a:solidFill>
                <a:latin typeface="Aptos"/>
              </a:defRPr>
            </a:pPr>
            <a:r>
              <a:t>4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008F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5156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1">
                <a:solidFill>
                  <a:srgbClr val="008F8F"/>
                </a:solidFill>
                <a:latin typeface="Aptos"/>
              </a:defRPr>
            </a:pPr>
            <a:r>
              <a:t>HCM • WEEK 4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68680"/>
            <a:ext cx="1078992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3100" b="1">
                <a:solidFill>
                  <a:srgbClr val="13253D"/>
                </a:solidFill>
                <a:latin typeface="Aptos"/>
              </a:defRPr>
            </a:pPr>
            <a:r>
              <a:t>Contingency theory: diagnose before designing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04672" y="1874519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No universally optimal structure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04672" y="2624327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Test fit with strategy, environment, size, technology and complexity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04672" y="3374135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Ask: where are decisions delayed, duplicated or unclear?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04672" y="4123944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Human-capital test: does design improve capability and accountability?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424160" y="411480"/>
            <a:ext cx="13716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300" b="1">
                <a:solidFill>
                  <a:srgbClr val="5A6878"/>
                </a:solidFill>
                <a:latin typeface="Aptos"/>
              </a:defRPr>
            </a:pPr>
            <a:r>
              <a:t>10 min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1247120" y="6464808"/>
            <a:ext cx="4572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000" b="0">
                <a:solidFill>
                  <a:srgbClr val="5A6878"/>
                </a:solidFill>
                <a:latin typeface="Aptos"/>
              </a:defRPr>
            </a:pPr>
            <a:r>
              <a:t>5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008F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5156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1">
                <a:solidFill>
                  <a:srgbClr val="008F8F"/>
                </a:solidFill>
                <a:latin typeface="Aptos"/>
              </a:defRPr>
            </a:pPr>
            <a:r>
              <a:t>HCM • WEEK 4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68680"/>
            <a:ext cx="1078992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3100" b="1">
                <a:solidFill>
                  <a:srgbClr val="13253D"/>
                </a:solidFill>
                <a:latin typeface="Aptos"/>
              </a:defRPr>
            </a:pPr>
            <a:r>
              <a:t>Handy: culture and structure interact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04672" y="1874519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Power: decisions concentrate around a central figure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04672" y="2624327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Role: predictability, rules and formal responsibility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04672" y="3374135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Task: teams organise around problems and expertise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04672" y="4123944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Person: individual autonomy is primary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04672" y="4873752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Design choice should match strategic and employee needs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1247120" y="6464808"/>
            <a:ext cx="4572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000" b="0">
                <a:solidFill>
                  <a:srgbClr val="5A6878"/>
                </a:solidFill>
                <a:latin typeface="Aptos"/>
              </a:defRPr>
            </a:pPr>
            <a:r>
              <a:t>6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E5A3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5156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1">
                <a:solidFill>
                  <a:srgbClr val="008F8F"/>
                </a:solidFill>
                <a:latin typeface="Aptos"/>
              </a:defRPr>
            </a:pPr>
            <a:r>
              <a:t>ACTIVITY 1 OF 3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68680"/>
            <a:ext cx="1078992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3100" b="1">
                <a:solidFill>
                  <a:srgbClr val="13253D"/>
                </a:solidFill>
                <a:latin typeface="Aptos"/>
              </a:defRPr>
            </a:pPr>
            <a:r>
              <a:t>ACTIVITY 1 | Organisation design consultancy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04672" y="1874519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CASE A: Meridian Global Services (Word case pack)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04672" y="2624327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Teams: diagnose bottlenecks and recommend a target structure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04672" y="3374135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Apply contingency theory + Handy; justify 2 HR safeguards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04672" y="4123944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Output: one-page design decision and 90-second pitch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424160" y="411480"/>
            <a:ext cx="13716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300" b="1">
                <a:solidFill>
                  <a:srgbClr val="5A6878"/>
                </a:solidFill>
                <a:latin typeface="Aptos"/>
              </a:defRPr>
            </a:pPr>
            <a:r>
              <a:t>25 min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0080" y="5989320"/>
            <a:ext cx="109728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300" b="0">
                <a:solidFill>
                  <a:srgbClr val="5A6878"/>
                </a:solidFill>
                <a:latin typeface="Aptos"/>
              </a:defRPr>
            </a:pPr>
            <a:r>
              <a:t>5 min read • 12 min analysis • 6 min pitches • 2 min debrief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1247120" y="6464808"/>
            <a:ext cx="4572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000" b="0">
                <a:solidFill>
                  <a:srgbClr val="5A6878"/>
                </a:solidFill>
                <a:latin typeface="Aptos"/>
              </a:defRPr>
            </a:pPr>
            <a:r>
              <a:t>7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008F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5156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1">
                <a:solidFill>
                  <a:srgbClr val="008F8F"/>
                </a:solidFill>
                <a:latin typeface="Aptos"/>
              </a:defRPr>
            </a:pPr>
            <a:r>
              <a:t>HCM • WEEK 4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68680"/>
            <a:ext cx="1078992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3100" b="1">
                <a:solidFill>
                  <a:srgbClr val="13253D"/>
                </a:solidFill>
                <a:latin typeface="Aptos"/>
              </a:defRPr>
            </a:pPr>
            <a:r>
              <a:t>Debrief 1 | Defend the trade-offs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04672" y="1874519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Who owns decisions across country and functional boundaries?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04672" y="2624327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What is gained and lost by centralising decisions?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04672" y="3374135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Which culture supports the chosen design?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04672" y="4123944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Which two people metrics would show progress?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247120" y="6464808"/>
            <a:ext cx="4572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000" b="0">
                <a:solidFill>
                  <a:srgbClr val="5A6878"/>
                </a:solidFill>
                <a:latin typeface="Aptos"/>
              </a:defRPr>
            </a:pPr>
            <a:r>
              <a:t>8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008F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5156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1">
                <a:solidFill>
                  <a:srgbClr val="008F8F"/>
                </a:solidFill>
                <a:latin typeface="Aptos"/>
              </a:defRPr>
            </a:pPr>
            <a:r>
              <a:t>HCM • WEEK 4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68680"/>
            <a:ext cx="1078992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3100" b="1">
                <a:solidFill>
                  <a:srgbClr val="13253D"/>
                </a:solidFill>
                <a:latin typeface="Aptos"/>
              </a:defRPr>
            </a:pPr>
            <a:r>
              <a:t>Culture: what is visible and what is hidden?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04672" y="1874519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Schein: artefacts → espoused values → underlying assumptions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04672" y="2624327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A written value is not proof of lived practice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04672" y="3374135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Compare what leaders say, reward and tolerate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04672" y="4123944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HCM lens: psychological safety, retention, inclusion and performance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424160" y="411480"/>
            <a:ext cx="13716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300" b="1">
                <a:solidFill>
                  <a:srgbClr val="5A6878"/>
                </a:solidFill>
                <a:latin typeface="Aptos"/>
              </a:defRPr>
            </a:pPr>
            <a:r>
              <a:t>10 min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1247120" y="6464808"/>
            <a:ext cx="4572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000" b="0">
                <a:solidFill>
                  <a:srgbClr val="5A6878"/>
                </a:solidFill>
                <a:latin typeface="Aptos"/>
              </a:defRPr>
            </a:pPr>
            <a:r>
              <a:t>9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008F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5156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1">
                <a:solidFill>
                  <a:srgbClr val="008F8F"/>
                </a:solidFill>
                <a:latin typeface="Aptos"/>
              </a:defRPr>
            </a:pPr>
            <a:r>
              <a:t>HCM • WEEK 4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68680"/>
            <a:ext cx="1078992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3100" b="1">
                <a:solidFill>
                  <a:srgbClr val="13253D"/>
                </a:solidFill>
                <a:latin typeface="Aptos"/>
              </a:defRPr>
            </a:pPr>
            <a:r>
              <a:t>Hofstede: use as a question, not a stereotype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04672" y="1874519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Power distance and uncertainty avoidance shape expectations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04672" y="2624327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Individualism/collectivism can affect collaboration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04672" y="3374135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Long-term orientation and other dimensions offer hypotheses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04672" y="4123944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Avoid treating national averages as descriptions of individuals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424160" y="411480"/>
            <a:ext cx="13716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300" b="1">
                <a:solidFill>
                  <a:srgbClr val="5A6878"/>
                </a:solidFill>
                <a:latin typeface="Aptos"/>
              </a:defRPr>
            </a:pPr>
            <a:r>
              <a:t>10 min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1247120" y="6464808"/>
            <a:ext cx="4572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000" b="0">
                <a:solidFill>
                  <a:srgbClr val="5A6878"/>
                </a:solidFill>
                <a:latin typeface="Aptos"/>
              </a:defRPr>
            </a:pPr>
            <a:r>
              <a:t>10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008F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5156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1">
                <a:solidFill>
                  <a:srgbClr val="008F8F"/>
                </a:solidFill>
                <a:latin typeface="Aptos"/>
              </a:defRPr>
            </a:pPr>
            <a:r>
              <a:t>HCM • WEEK 4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68680"/>
            <a:ext cx="1078992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3100" b="1">
                <a:solidFill>
                  <a:srgbClr val="13253D"/>
                </a:solidFill>
                <a:latin typeface="Aptos"/>
              </a:defRPr>
            </a:pPr>
            <a:r>
              <a:t>Culture examples from the source session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04672" y="1874519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Netflix: freedom/responsibility and high performance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04672" y="2624327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Microsoft: growth mindset, collaboration and learning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04672" y="3374135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Debate: when do high expectations become unsustainable?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04672" y="4123944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Evaluate outcomes rather than simply praising culture labels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247120" y="6464808"/>
            <a:ext cx="4572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000" b="0">
                <a:solidFill>
                  <a:srgbClr val="5A6878"/>
                </a:solidFill>
                <a:latin typeface="Aptos"/>
              </a:defRPr>
            </a:pPr>
            <a:r>
              <a:t>11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E5A3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5156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1">
                <a:solidFill>
                  <a:srgbClr val="008F8F"/>
                </a:solidFill>
                <a:latin typeface="Aptos"/>
              </a:defRPr>
            </a:pPr>
            <a:r>
              <a:t>ACTIVITY 2 OF 3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68680"/>
            <a:ext cx="1078992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3100" b="1">
                <a:solidFill>
                  <a:srgbClr val="13253D"/>
                </a:solidFill>
                <a:latin typeface="Aptos"/>
              </a:defRPr>
            </a:pPr>
            <a:r>
              <a:t>ACTIVITY 2 | Cultural audit workshop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04672" y="1874519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CASE B: Northstar Digital Health (Word case pack)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04672" y="2624327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Identify 2 artefacts, 2 espoused values and 2 assumptions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04672" y="3374135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Apply two Hofstede dimensions cautiously across regions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04672" y="4123944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Output: culture-risk heat map and 3 evidence-based actions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424160" y="411480"/>
            <a:ext cx="13716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300" b="1">
                <a:solidFill>
                  <a:srgbClr val="5A6878"/>
                </a:solidFill>
                <a:latin typeface="Aptos"/>
              </a:defRPr>
            </a:pPr>
            <a:r>
              <a:t>30 min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0080" y="5989320"/>
            <a:ext cx="109728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300" b="0">
                <a:solidFill>
                  <a:srgbClr val="5A6878"/>
                </a:solidFill>
                <a:latin typeface="Aptos"/>
              </a:defRPr>
            </a:pPr>
            <a:r>
              <a:t>6 min read • 15 min audit • 7 min challenge • 2 min synthesis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1247120" y="6464808"/>
            <a:ext cx="4572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000" b="0">
                <a:solidFill>
                  <a:srgbClr val="5A6878"/>
                </a:solidFill>
                <a:latin typeface="Aptos"/>
              </a:defRPr>
            </a:pPr>
            <a:r>
              <a:t>12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008F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5156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1">
                <a:solidFill>
                  <a:srgbClr val="008F8F"/>
                </a:solidFill>
                <a:latin typeface="Aptos"/>
              </a:defRPr>
            </a:pPr>
            <a:r>
              <a:t>HCM • WEEK 4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68680"/>
            <a:ext cx="1078992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3100" b="1">
                <a:solidFill>
                  <a:srgbClr val="13253D"/>
                </a:solidFill>
                <a:latin typeface="Aptos"/>
              </a:defRPr>
            </a:pPr>
            <a:r>
              <a:t>Debrief 2 | Evidence before conclusions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04672" y="1874519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Which stated value is contradicted by practice?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04672" y="2624327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What evidence would you collect before diagnosing culture?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04672" y="3374135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What is a culture problem versus a structure problem?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04672" y="4123944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How would you test whether the interventions work?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247120" y="6464808"/>
            <a:ext cx="4572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000" b="0">
                <a:solidFill>
                  <a:srgbClr val="5A6878"/>
                </a:solidFill>
                <a:latin typeface="Aptos"/>
              </a:defRPr>
            </a:pPr>
            <a:r>
              <a:t>13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008F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5156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1">
                <a:solidFill>
                  <a:srgbClr val="008F8F"/>
                </a:solidFill>
                <a:latin typeface="Aptos"/>
              </a:defRPr>
            </a:pPr>
            <a:r>
              <a:t>HCM • WEEK 4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68680"/>
            <a:ext cx="1078992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3100" b="1">
                <a:solidFill>
                  <a:srgbClr val="13253D"/>
                </a:solidFill>
                <a:latin typeface="Aptos"/>
              </a:defRPr>
            </a:pPr>
            <a:r>
              <a:t>Inter-generational workforce: avoid shortcuts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04672" y="1874519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Four commonly discussed cohorts: Boomers, Gen X, Millennials, Gen Z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04672" y="2624327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Preferences vary more than cohort labels suggest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04672" y="3374135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Focus on career stage, access, work design and individual needs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04672" y="4123944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Use employee voice and evidence rather than age-based assumptions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424160" y="411480"/>
            <a:ext cx="13716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300" b="1">
                <a:solidFill>
                  <a:srgbClr val="5A6878"/>
                </a:solidFill>
                <a:latin typeface="Aptos"/>
              </a:defRPr>
            </a:pPr>
            <a:r>
              <a:t>7 min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1247120" y="6464808"/>
            <a:ext cx="4572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000" b="0">
                <a:solidFill>
                  <a:srgbClr val="5A6878"/>
                </a:solidFill>
                <a:latin typeface="Aptos"/>
              </a:defRPr>
            </a:pPr>
            <a:r>
              <a:t>14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008F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5156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1">
                <a:solidFill>
                  <a:srgbClr val="008F8F"/>
                </a:solidFill>
                <a:latin typeface="Aptos"/>
              </a:defRPr>
            </a:pPr>
            <a:r>
              <a:t>HCM • WEEK 4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68680"/>
            <a:ext cx="1078992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3100" b="1">
                <a:solidFill>
                  <a:srgbClr val="13253D"/>
                </a:solidFill>
                <a:latin typeface="Aptos"/>
              </a:defRPr>
            </a:pPr>
            <a:r>
              <a:t>Transformational leadership and change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04672" y="1874519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Articulate direction and role-model desired behaviour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04672" y="2624327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Encourage learning, innovation and individual development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04672" y="3374135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Combine inspiration with governance and measurable follow-through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04672" y="4123944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Leadership choices influence trust, wellbeing and retention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424160" y="411480"/>
            <a:ext cx="13716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300" b="1">
                <a:solidFill>
                  <a:srgbClr val="5A6878"/>
                </a:solidFill>
                <a:latin typeface="Aptos"/>
              </a:defRPr>
            </a:pPr>
            <a:r>
              <a:t>8 min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1247120" y="6464808"/>
            <a:ext cx="4572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000" b="0">
                <a:solidFill>
                  <a:srgbClr val="5A6878"/>
                </a:solidFill>
                <a:latin typeface="Aptos"/>
              </a:defRPr>
            </a:pPr>
            <a:r>
              <a:t>15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008F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5156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1">
                <a:solidFill>
                  <a:srgbClr val="008F8F"/>
                </a:solidFill>
                <a:latin typeface="Aptos"/>
              </a:defRPr>
            </a:pPr>
            <a:r>
              <a:t>HCM • WEEK 4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68680"/>
            <a:ext cx="1078992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3100" b="1">
                <a:solidFill>
                  <a:srgbClr val="13253D"/>
                </a:solidFill>
                <a:latin typeface="Aptos"/>
              </a:defRPr>
            </a:pPr>
            <a:r>
              <a:t>Contemporary HCM pressures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04672" y="1874519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Hybrid working and coordination across time zones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04672" y="2624327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AI-supported work and capability redesign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04672" y="3374135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Wellbeing, equity and cultural fragmentation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04672" y="4123944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ESG and responsible management expectations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247120" y="6464808"/>
            <a:ext cx="4572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000" b="0">
                <a:solidFill>
                  <a:srgbClr val="5A6878"/>
                </a:solidFill>
                <a:latin typeface="Aptos"/>
              </a:defRPr>
            </a:pPr>
            <a:r>
              <a:t>16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E5A3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5156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1">
                <a:solidFill>
                  <a:srgbClr val="008F8F"/>
                </a:solidFill>
                <a:latin typeface="Aptos"/>
              </a:defRPr>
            </a:pPr>
            <a:r>
              <a:t>ACTIVITY 3 OF 3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68680"/>
            <a:ext cx="1078992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3100" b="1">
                <a:solidFill>
                  <a:srgbClr val="13253D"/>
                </a:solidFill>
                <a:latin typeface="Aptos"/>
              </a:defRPr>
            </a:pPr>
            <a:r>
              <a:t>ACTIVITY 3 | Leadership boardroom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04672" y="1874519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CASE C: Eastbridge Group (Word case pack)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04672" y="2624327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Choose 3 interventions: leadership, communication, workforce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04672" y="3374135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Apply transformational leadership + one cultural framework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04672" y="4123944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Output: 90-day plan, owner, metric and principal risk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424160" y="411480"/>
            <a:ext cx="13716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300" b="1">
                <a:solidFill>
                  <a:srgbClr val="5A6878"/>
                </a:solidFill>
                <a:latin typeface="Aptos"/>
              </a:defRPr>
            </a:pPr>
            <a:r>
              <a:t>25 min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0080" y="5989320"/>
            <a:ext cx="109728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300" b="0">
                <a:solidFill>
                  <a:srgbClr val="5A6878"/>
                </a:solidFill>
                <a:latin typeface="Aptos"/>
              </a:defRPr>
            </a:pPr>
            <a:r>
              <a:t>5 min read • 12 min boardroom • 6 min challenge • 2 min vote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1247120" y="6464808"/>
            <a:ext cx="4572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000" b="0">
                <a:solidFill>
                  <a:srgbClr val="5A6878"/>
                </a:solidFill>
                <a:latin typeface="Aptos"/>
              </a:defRPr>
            </a:pPr>
            <a:r>
              <a:t>17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008F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5156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1">
                <a:solidFill>
                  <a:srgbClr val="008F8F"/>
                </a:solidFill>
                <a:latin typeface="Aptos"/>
              </a:defRPr>
            </a:pPr>
            <a:r>
              <a:t>HCM • WEEK 4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68680"/>
            <a:ext cx="1078992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3100" b="1">
                <a:solidFill>
                  <a:srgbClr val="13253D"/>
                </a:solidFill>
                <a:latin typeface="Aptos"/>
              </a:defRPr>
            </a:pPr>
            <a:r>
              <a:t>Boardroom challenge | Can your plan survive?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04672" y="1874519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What would frontline staff experience in week one?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04672" y="2624327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Which recommendation is most likely to face resistance?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04672" y="3374135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How will you protect wellbeing during change?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04672" y="4123944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What measurable evidence would cause you to change course?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247120" y="6464808"/>
            <a:ext cx="4572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000" b="0">
                <a:solidFill>
                  <a:srgbClr val="5A6878"/>
                </a:solidFill>
                <a:latin typeface="Aptos"/>
              </a:defRPr>
            </a:pPr>
            <a:r>
              <a:t>18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008F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5156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1">
                <a:solidFill>
                  <a:srgbClr val="008F8F"/>
                </a:solidFill>
                <a:latin typeface="Aptos"/>
              </a:defRPr>
            </a:pPr>
            <a:r>
              <a:t>HCM • WEEK 4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68680"/>
            <a:ext cx="1078992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3100" b="1">
                <a:solidFill>
                  <a:srgbClr val="13253D"/>
                </a:solidFill>
                <a:latin typeface="Aptos"/>
              </a:defRPr>
            </a:pPr>
            <a:r>
              <a:t>Integration | Structure × Culture × Leadership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04672" y="1874519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Structure allocates authority and coordinates work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04672" y="2624327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Culture shapes what people actually do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04672" y="3374135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Leadership changes behaviour and reinforces accountability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04672" y="4123944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HCM success = performance + inclusion + sustainable capability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247120" y="6464808"/>
            <a:ext cx="4572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000" b="0">
                <a:solidFill>
                  <a:srgbClr val="5A6878"/>
                </a:solidFill>
                <a:latin typeface="Aptos"/>
              </a:defRPr>
            </a:pPr>
            <a:r>
              <a:t>19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008F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5156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1">
                <a:solidFill>
                  <a:srgbClr val="008F8F"/>
                </a:solidFill>
                <a:latin typeface="Aptos"/>
              </a:defRPr>
            </a:pPr>
            <a:r>
              <a:t>HCM • WEEK 4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68680"/>
            <a:ext cx="1078992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3100" b="1">
                <a:solidFill>
                  <a:srgbClr val="13253D"/>
                </a:solidFill>
                <a:latin typeface="Aptos"/>
              </a:defRPr>
            </a:pPr>
            <a:r>
              <a:t>Exit reflection | One decision, one risk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04672" y="1874519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State one structural decision and its strongest justification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04672" y="2624327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Identify one hidden cultural assumption to test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04672" y="3374135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Name one leadership action and one measurable outcome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424160" y="411480"/>
            <a:ext cx="13716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300" b="1">
                <a:solidFill>
                  <a:srgbClr val="5A6878"/>
                </a:solidFill>
                <a:latin typeface="Aptos"/>
              </a:defRPr>
            </a:pPr>
            <a:r>
              <a:t>5 min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0080" y="5989320"/>
            <a:ext cx="109728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300" b="0">
                <a:solidFill>
                  <a:srgbClr val="5A6878"/>
                </a:solidFill>
                <a:latin typeface="Aptos"/>
              </a:defRPr>
            </a:pPr>
            <a:r>
              <a:t>Individual written exit ticket; not an additional group activity.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1247120" y="6464808"/>
            <a:ext cx="4572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000" b="0">
                <a:solidFill>
                  <a:srgbClr val="5A6878"/>
                </a:solidFill>
                <a:latin typeface="Aptos"/>
              </a:defRPr>
            </a:pPr>
            <a:r>
              <a:t>20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37160"/>
          </a:xfrm>
          <a:prstGeom prst="rect">
            <a:avLst/>
          </a:prstGeom>
          <a:solidFill>
            <a:srgbClr val="008F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84048"/>
            <a:ext cx="105156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1">
                <a:solidFill>
                  <a:srgbClr val="008F8F"/>
                </a:solidFill>
                <a:latin typeface="Aptos"/>
              </a:defRPr>
            </a:pPr>
            <a:r>
              <a:t>HCM • WEEK 4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360" y="868680"/>
            <a:ext cx="10789920" cy="5693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3100" b="1">
                <a:solidFill>
                  <a:srgbClr val="13253D"/>
                </a:solidFill>
                <a:latin typeface="Aptos"/>
              </a:defRPr>
            </a:pPr>
            <a:r>
              <a:rPr dirty="0"/>
              <a:t>References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04672" y="1874519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Armstrong &amp; Taylor (2023); Handy (1993)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04672" y="2624327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Hofstede (2001); Schein (2017)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04672" y="3374135"/>
            <a:ext cx="1051560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100" b="0">
                <a:solidFill>
                  <a:srgbClr val="13253D"/>
                </a:solidFill>
                <a:latin typeface="Aptos"/>
              </a:defRPr>
            </a:pPr>
            <a:r>
              <a:t>•  Torrington et al. (2020); Yukl (2020)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247120" y="6464808"/>
            <a:ext cx="4572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000" b="0">
                <a:solidFill>
                  <a:srgbClr val="5A6878"/>
                </a:solidFill>
                <a:latin typeface="Aptos"/>
              </a:defRPr>
            </a:pPr>
            <a:r>
              <a:t>21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991</Words>
  <Application>Microsoft Office PowerPoint</Application>
  <PresentationFormat>Widescreen</PresentationFormat>
  <Paragraphs>149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Myriad Pro</vt:lpstr>
      <vt:lpstr>Aptos</vt:lpstr>
      <vt:lpstr>Arial</vt:lpstr>
      <vt:lpstr>20140311PresentationUWTSDTemplate</vt:lpstr>
      <vt:lpstr>Human Capital Management  Week 4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</dc:title>
  <dc:creator>Hoang Dang Nguyen</dc:creator>
  <cp:lastModifiedBy>Gladius David Kulothungan</cp:lastModifiedBy>
  <cp:revision>5</cp:revision>
  <dcterms:created xsi:type="dcterms:W3CDTF">2023-09-20T11:13:31Z</dcterms:created>
  <dcterms:modified xsi:type="dcterms:W3CDTF">2026-10-18T11:11:30Z</dcterms:modified>
</cp:coreProperties>
</file>