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BD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29"/>
  </p:normalViewPr>
  <p:slideViewPr>
    <p:cSldViewPr snapToGrid="0">
      <p:cViewPr varScale="1">
        <p:scale>
          <a:sx n="86" d="100"/>
          <a:sy n="86" d="100"/>
        </p:scale>
        <p:origin x="6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ifat hossain" userId="bbb3cc43cfb42002" providerId="LiveId" clId="{9D534F15-26C8-4A5C-AAC6-0B6C7C892549}"/>
    <pc:docChg chg="modSld">
      <pc:chgData name="shifat hossain" userId="bbb3cc43cfb42002" providerId="LiveId" clId="{9D534F15-26C8-4A5C-AAC6-0B6C7C892549}" dt="2026-04-21T11:44:03.675" v="23" actId="20577"/>
      <pc:docMkLst>
        <pc:docMk/>
      </pc:docMkLst>
      <pc:sldChg chg="modSp mod">
        <pc:chgData name="shifat hossain" userId="bbb3cc43cfb42002" providerId="LiveId" clId="{9D534F15-26C8-4A5C-AAC6-0B6C7C892549}" dt="2026-04-21T11:44:03.675" v="23" actId="20577"/>
        <pc:sldMkLst>
          <pc:docMk/>
          <pc:sldMk cId="3931617888" sldId="263"/>
        </pc:sldMkLst>
        <pc:spChg chg="mod">
          <ac:chgData name="shifat hossain" userId="bbb3cc43cfb42002" providerId="LiveId" clId="{9D534F15-26C8-4A5C-AAC6-0B6C7C892549}" dt="2026-04-21T11:44:03.675" v="23" actId="20577"/>
          <ac:spMkLst>
            <pc:docMk/>
            <pc:sldMk cId="3931617888" sldId="263"/>
            <ac:spMk id="6" creationId="{AA4ADED6-FBF3-99F5-D6E3-0E846CA65A9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7B5572-9145-8542-9D08-B40A3801B067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D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81444-635C-1840-B922-59F06FECDE87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15788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D81444-635C-1840-B922-59F06FECDE87}" type="slidenum">
              <a:rPr lang="en-BD" smtClean="0"/>
              <a:t>7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7976721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73899-3110-8565-324A-EE1634AF93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E85F36-16E7-0E72-A46E-08AB9F5F84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B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48EB3-1BA4-FC4F-07A8-9216E0F057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104DA3-B500-7C9A-3555-1B09D78A68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6F019-65A8-B2B1-73C3-9DC770819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907042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3D843-5B63-868D-A845-ACA0DEC72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05727-8D97-4E43-3300-9CD67F0E9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6153A-8F74-7463-4B63-6A03E729B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27ED2-701D-D7C1-6945-BB81FFCD9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EC009-3653-DDAF-C507-2F132BABF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119340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F8D60-192D-2481-CA6C-CDE5F614D4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A0E83-FB9D-A76E-8E45-D4500B1AB6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107A2-4624-C773-B7CB-3DE315077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8F32D7-33EF-0B91-0FD0-3E2F80144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0070E-28FE-3656-4A9E-6C8A5985F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190137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22332-3B22-912A-CA59-7D3CA1E8D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C879D-1C7D-81BA-8124-E472E8FE8F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29F930-60E2-04BB-E008-FF5B8DE48E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F197E3-A7D2-BE38-CC76-BB23D48D7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A6A0D-54CD-F858-6BEB-F2AA44E7B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9E23F1-98D3-EEF9-BE6E-D66ABDEFD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396813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C3F38-1BA2-6307-BA7C-BCE0D5D8C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4458AC-BCD6-181F-6FCA-02E6B325E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15D5B7-7ACA-9E66-F2C5-EA3407B6DF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A15444A-09F1-DD25-7CBE-8945BC7D4C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5CF1A5-F76F-6E2E-04F3-56CCEA0631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07B4064-48B7-FF76-3DBC-876740EFD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72905F-A031-905D-81D7-44D99EC2F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39486C-7CB7-167A-BFA3-669972C0C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327858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9C090-6956-90DB-4D59-64EF0F11D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08A2F3-F708-566F-672A-A2274A9EE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1FBC0D-AC90-6F88-B44A-65B55559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55517B-AA8E-1AB4-61F8-D6C8B447E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559043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42187E-2C37-5323-EC16-335BAB24AC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98804A-D153-AB94-45B8-D5506057B5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7CCF22-0031-D197-0CED-CF5F6F25B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4205847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B7BC-272A-19A7-252D-DE050DEC3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E522C-3431-0741-0CAC-88E7E2BDF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0A9D78-6485-40C6-A3D3-464BBFED46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B31CB5-A317-F0B4-ADC6-9764ED5632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3F0A9E-BB70-16EC-D984-04FFBEC82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AF64A-1BDD-3502-70F5-BDE5A47B1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16107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66007-6942-2EF9-93CE-86E13534C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B82AEF-7B0C-439C-EE9A-9D041CE60A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BD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8B2A29-8982-2022-2CC9-1EA6620C6D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BDB67-5497-9CB4-467C-4CFF0565AD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545DD5-7FAB-FD7A-6000-5AC5A88BA0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A39DCA-0D93-A4BD-529E-92FE4272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334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821F1-842E-022E-B452-2E9C9A59D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ED4815-1349-2866-59F1-F448467ED1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35FF05-690A-8F29-F9E9-E776D7BE7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476B-3489-1EDC-7845-E722F13A7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59A1D-5908-DC75-CAE2-33CE7646B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844691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C3DBFC-BB61-238B-DCA2-3E5C2613D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FD2084-6860-21D7-E660-0CE0F5C238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B3AE3-4C27-F625-BA8C-C0280C09E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6C6389-3B82-BAAF-E30C-BDCE147FD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CA6D3-17C1-6019-DFDF-71C9A0DA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3386658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3A4EA6-D760-D632-AE72-7BFA68615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B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2F7F45-3991-FC56-B7DD-958644BB2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67F6C3-7B6F-5FED-26B7-F4E00552C4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25E49-C91A-C44C-B650-A0444CF64A31}" type="datetimeFigureOut">
              <a:rPr lang="en-BD" smtClean="0"/>
              <a:t>04/21/2026</a:t>
            </a:fld>
            <a:endParaRPr lang="en-B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1C490-C124-4576-6C13-3CAC1EDCE2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B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77BB5-998F-ED48-6325-E2C9F68BF8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C2A01D-F058-9149-AF01-D6B37E9C8C83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837972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D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785089DB-59FD-F344-7B0E-EC02BF29A1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00600" cy="6858000"/>
          </a:xfrm>
          <a:prstGeom prst="rect">
            <a:avLst/>
          </a:prstGeom>
        </p:spPr>
      </p:pic>
      <p:sp>
        <p:nvSpPr>
          <p:cNvPr id="3" name="Text 0">
            <a:extLst>
              <a:ext uri="{FF2B5EF4-FFF2-40B4-BE49-F238E27FC236}">
                <a16:creationId xmlns:a16="http://schemas.microsoft.com/office/drawing/2014/main" id="{8BAAB457-AD32-D8F8-C2CE-19B906CF8B5F}"/>
              </a:ext>
            </a:extLst>
          </p:cNvPr>
          <p:cNvSpPr/>
          <p:nvPr/>
        </p:nvSpPr>
        <p:spPr>
          <a:xfrm>
            <a:off x="5787822" y="1332133"/>
            <a:ext cx="6229580" cy="11686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Unilever: Diversity, Equity &amp; Inclusion</a:t>
            </a:r>
            <a:endParaRPr lang="en-US" sz="44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4C85B53A-F5F7-1D4F-ECC7-806BC5D499FE}"/>
              </a:ext>
            </a:extLst>
          </p:cNvPr>
          <p:cNvSpPr/>
          <p:nvPr/>
        </p:nvSpPr>
        <p:spPr>
          <a:xfrm>
            <a:off x="5787822" y="3089854"/>
            <a:ext cx="6229580" cy="2991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Human Capital Management – LCMB7023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D2D15257-973F-691E-0B4D-F336108DD1B8}"/>
              </a:ext>
            </a:extLst>
          </p:cNvPr>
          <p:cNvSpPr/>
          <p:nvPr/>
        </p:nvSpPr>
        <p:spPr>
          <a:xfrm>
            <a:off x="5787822" y="3707907"/>
            <a:ext cx="6229580" cy="598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Examining DEI strategy implementation, challenges, and line manager roles at a global consumer goods leader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AA4ADED6-FBF3-99F5-D6E3-0E846CA65A9B}"/>
              </a:ext>
            </a:extLst>
          </p:cNvPr>
          <p:cNvSpPr/>
          <p:nvPr/>
        </p:nvSpPr>
        <p:spPr>
          <a:xfrm>
            <a:off x="5787822" y="4898275"/>
            <a:ext cx="6229580" cy="598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Student Name: Shifat Hossain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Student </a:t>
            </a:r>
            <a:r>
              <a:rPr lang="en-US" sz="175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ID: 2436037</a:t>
            </a:r>
            <a:endParaRPr lang="en-US" sz="1750" dirty="0">
              <a:solidFill>
                <a:srgbClr val="1E3063"/>
              </a:solidFill>
              <a:latin typeface="Times New Roman" panose="02020603050405020304" pitchFamily="18" charset="0"/>
              <a:ea typeface="Instrument Sans Medium" pitchFamily="34" charset="-122"/>
              <a:cs typeface="Times New Roman" panose="02020603050405020304" pitchFamily="18" charset="0"/>
            </a:endParaRP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1617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C8B5A7B9-6425-54B6-6610-EE6B688CBDB8}"/>
              </a:ext>
            </a:extLst>
          </p:cNvPr>
          <p:cNvSpPr/>
          <p:nvPr/>
        </p:nvSpPr>
        <p:spPr>
          <a:xfrm>
            <a:off x="176979" y="191728"/>
            <a:ext cx="8998170" cy="65538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Current HR Practices: DEI at Unilever</a:t>
            </a:r>
            <a:endParaRPr lang="en-US" sz="43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5F012735-2E9F-E14F-6B55-E0050DCA9C70}"/>
              </a:ext>
            </a:extLst>
          </p:cNvPr>
          <p:cNvSpPr/>
          <p:nvPr/>
        </p:nvSpPr>
        <p:spPr>
          <a:xfrm>
            <a:off x="250721" y="1225153"/>
            <a:ext cx="7160191" cy="133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Unilever operates with 128,000+ employees across 190 countries, demonstrating significant commitment to building an inclusive workforce (Unilever PLC, 2026). The company has achieved notable progress in gender representation whilst maintaining a comprehensive global DEI framework.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154FC31F-355A-6B54-A944-D75F66FB1F4E}"/>
              </a:ext>
            </a:extLst>
          </p:cNvPr>
          <p:cNvSpPr/>
          <p:nvPr/>
        </p:nvSpPr>
        <p:spPr>
          <a:xfrm>
            <a:off x="250721" y="2862263"/>
            <a:ext cx="2621633" cy="3276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Key Metrics (2023)</a:t>
            </a:r>
            <a:endParaRPr lang="en-US" sz="2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69F4240B-D3F7-6840-1CB0-BB35C96ACFB6}"/>
              </a:ext>
            </a:extLst>
          </p:cNvPr>
          <p:cNvSpPr/>
          <p:nvPr/>
        </p:nvSpPr>
        <p:spPr>
          <a:xfrm>
            <a:off x="250721" y="3430905"/>
            <a:ext cx="7607669" cy="1143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37% female workforce globally (Unilever PLC, 2026)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Approximately 50% women in senior leadership positions (Unilever PLC, 2026) 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l">
              <a:lnSpc>
                <a:spcPts val="2750"/>
              </a:lnSpc>
              <a:buSzPct val="100000"/>
              <a:buChar char="•"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Active "Unstereotype" initiative targeting unconscious bias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Image 0" descr="preencoded.png">
            <a:extLst>
              <a:ext uri="{FF2B5EF4-FFF2-40B4-BE49-F238E27FC236}">
                <a16:creationId xmlns:a16="http://schemas.microsoft.com/office/drawing/2014/main" id="{DE267941-B8A3-0739-ADF1-B8641F8B2C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8505" y="1043731"/>
            <a:ext cx="4602981" cy="2608323"/>
          </a:xfrm>
          <a:prstGeom prst="rect">
            <a:avLst/>
          </a:prstGeom>
        </p:spPr>
      </p:pic>
      <p:sp>
        <p:nvSpPr>
          <p:cNvPr id="9" name="Shape 4">
            <a:extLst>
              <a:ext uri="{FF2B5EF4-FFF2-40B4-BE49-F238E27FC236}">
                <a16:creationId xmlns:a16="http://schemas.microsoft.com/office/drawing/2014/main" id="{423152E4-0CD4-71B6-DDB7-7A443C6AD864}"/>
              </a:ext>
            </a:extLst>
          </p:cNvPr>
          <p:cNvSpPr/>
          <p:nvPr/>
        </p:nvSpPr>
        <p:spPr>
          <a:xfrm>
            <a:off x="117984" y="4971812"/>
            <a:ext cx="3866912" cy="1502730"/>
          </a:xfrm>
          <a:prstGeom prst="roundRect">
            <a:avLst>
              <a:gd name="adj" fmla="val 12285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F4797931-644C-B97C-07E9-6C34A694D83C}"/>
              </a:ext>
            </a:extLst>
          </p:cNvPr>
          <p:cNvSpPr/>
          <p:nvPr/>
        </p:nvSpPr>
        <p:spPr>
          <a:xfrm>
            <a:off x="341226" y="5195055"/>
            <a:ext cx="2563911" cy="3204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Gender Equity</a:t>
            </a:r>
            <a:endParaRPr lang="en-US" sz="2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073A3FD3-4AA4-70BC-1FA7-660972923BF6}"/>
              </a:ext>
            </a:extLst>
          </p:cNvPr>
          <p:cNvSpPr/>
          <p:nvPr/>
        </p:nvSpPr>
        <p:spPr>
          <a:xfrm>
            <a:off x="341227" y="5675709"/>
            <a:ext cx="3456746" cy="651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Targeted programmes to eliminate bias in recruitment and promotion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7">
            <a:extLst>
              <a:ext uri="{FF2B5EF4-FFF2-40B4-BE49-F238E27FC236}">
                <a16:creationId xmlns:a16="http://schemas.microsoft.com/office/drawing/2014/main" id="{9D12B476-B102-AAD9-8CEB-659E06E38A34}"/>
              </a:ext>
            </a:extLst>
          </p:cNvPr>
          <p:cNvSpPr/>
          <p:nvPr/>
        </p:nvSpPr>
        <p:spPr>
          <a:xfrm>
            <a:off x="4178401" y="4971812"/>
            <a:ext cx="3866912" cy="1502730"/>
          </a:xfrm>
          <a:prstGeom prst="roundRect">
            <a:avLst>
              <a:gd name="adj" fmla="val 12285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8">
            <a:extLst>
              <a:ext uri="{FF2B5EF4-FFF2-40B4-BE49-F238E27FC236}">
                <a16:creationId xmlns:a16="http://schemas.microsoft.com/office/drawing/2014/main" id="{917B35A8-B161-6734-ADF8-32F0AF0AC9EF}"/>
              </a:ext>
            </a:extLst>
          </p:cNvPr>
          <p:cNvSpPr/>
          <p:nvPr/>
        </p:nvSpPr>
        <p:spPr>
          <a:xfrm>
            <a:off x="4401643" y="5195055"/>
            <a:ext cx="2563911" cy="3204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Disability Inclusion</a:t>
            </a:r>
            <a:endParaRPr lang="en-US" sz="2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9">
            <a:extLst>
              <a:ext uri="{FF2B5EF4-FFF2-40B4-BE49-F238E27FC236}">
                <a16:creationId xmlns:a16="http://schemas.microsoft.com/office/drawing/2014/main" id="{C8F67935-41E3-FA99-A9AB-A1B6D4F5560A}"/>
              </a:ext>
            </a:extLst>
          </p:cNvPr>
          <p:cNvSpPr/>
          <p:nvPr/>
        </p:nvSpPr>
        <p:spPr>
          <a:xfrm>
            <a:off x="4401644" y="5675709"/>
            <a:ext cx="3456746" cy="651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Accessible workplaces and inclusive hiring practices (Boone et al., 2019)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0">
            <a:extLst>
              <a:ext uri="{FF2B5EF4-FFF2-40B4-BE49-F238E27FC236}">
                <a16:creationId xmlns:a16="http://schemas.microsoft.com/office/drawing/2014/main" id="{98565997-239A-3C18-FFB9-C538A8CBB282}"/>
              </a:ext>
            </a:extLst>
          </p:cNvPr>
          <p:cNvSpPr/>
          <p:nvPr/>
        </p:nvSpPr>
        <p:spPr>
          <a:xfrm>
            <a:off x="8194574" y="4971812"/>
            <a:ext cx="3866912" cy="1502730"/>
          </a:xfrm>
          <a:prstGeom prst="roundRect">
            <a:avLst>
              <a:gd name="adj" fmla="val 12285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1">
            <a:extLst>
              <a:ext uri="{FF2B5EF4-FFF2-40B4-BE49-F238E27FC236}">
                <a16:creationId xmlns:a16="http://schemas.microsoft.com/office/drawing/2014/main" id="{E47B0D46-CE08-1B90-0E23-C75F190624D0}"/>
              </a:ext>
            </a:extLst>
          </p:cNvPr>
          <p:cNvSpPr/>
          <p:nvPr/>
        </p:nvSpPr>
        <p:spPr>
          <a:xfrm>
            <a:off x="8417816" y="5195055"/>
            <a:ext cx="2563911" cy="3204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LGBTQ+ Support</a:t>
            </a:r>
            <a:endParaRPr lang="en-US" sz="2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2">
            <a:extLst>
              <a:ext uri="{FF2B5EF4-FFF2-40B4-BE49-F238E27FC236}">
                <a16:creationId xmlns:a16="http://schemas.microsoft.com/office/drawing/2014/main" id="{EBECF2B8-8A60-F0E6-1163-4F94C0CBE234}"/>
              </a:ext>
            </a:extLst>
          </p:cNvPr>
          <p:cNvSpPr/>
          <p:nvPr/>
        </p:nvSpPr>
        <p:spPr>
          <a:xfrm>
            <a:off x="8417817" y="5675709"/>
            <a:ext cx="3456746" cy="651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7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Global networks and allyship programmes across regions</a:t>
            </a:r>
            <a:endParaRPr lang="en-US" sz="17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104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612EC3ED-A40A-DFE9-0C1A-56ACE0C047EB}"/>
              </a:ext>
            </a:extLst>
          </p:cNvPr>
          <p:cNvSpPr/>
          <p:nvPr/>
        </p:nvSpPr>
        <p:spPr>
          <a:xfrm>
            <a:off x="220296" y="235973"/>
            <a:ext cx="10662156" cy="58050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The Role of Line Managers in DEI Implementation</a:t>
            </a:r>
            <a:endParaRPr lang="en-US" sz="3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22FF15E3-6341-2C2D-6E46-7E2E39728D67}"/>
              </a:ext>
            </a:extLst>
          </p:cNvPr>
          <p:cNvSpPr/>
          <p:nvPr/>
        </p:nvSpPr>
        <p:spPr>
          <a:xfrm>
            <a:off x="220296" y="991077"/>
            <a:ext cx="11106465" cy="561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Line managers serve as critical execution drivers, translating corporate DEI policies into daily operational practice across diverse geographical and cultural contexts (Adrian </a:t>
            </a:r>
            <a:r>
              <a:rPr lang="en-US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Testera</a:t>
            </a: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Fuertes and Herrera, 2024).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2745A80F-6231-982F-626E-0E0BD0378A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26772" y="1775015"/>
            <a:ext cx="464338" cy="464338"/>
          </a:xfrm>
          <a:prstGeom prst="rect">
            <a:avLst/>
          </a:prstGeom>
        </p:spPr>
      </p:pic>
      <p:sp>
        <p:nvSpPr>
          <p:cNvPr id="5" name="Text 2">
            <a:extLst>
              <a:ext uri="{FF2B5EF4-FFF2-40B4-BE49-F238E27FC236}">
                <a16:creationId xmlns:a16="http://schemas.microsoft.com/office/drawing/2014/main" id="{0F886C84-4841-2734-38F3-5E5796586BE5}"/>
              </a:ext>
            </a:extLst>
          </p:cNvPr>
          <p:cNvSpPr/>
          <p:nvPr/>
        </p:nvSpPr>
        <p:spPr>
          <a:xfrm>
            <a:off x="426773" y="2504749"/>
            <a:ext cx="2322130" cy="290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Inclusive Hiring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C0D87C93-7802-DE50-BC35-800CCF94B562}"/>
              </a:ext>
            </a:extLst>
          </p:cNvPr>
          <p:cNvSpPr/>
          <p:nvPr/>
        </p:nvSpPr>
        <p:spPr>
          <a:xfrm>
            <a:off x="426772" y="2928255"/>
            <a:ext cx="4503850" cy="561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Implement bias-free recruitment decisions and diverse candidate slates (Gabel-</a:t>
            </a:r>
            <a:r>
              <a:rPr lang="en-US" sz="16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Shemueli</a:t>
            </a: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et al., 2019)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Image 1" descr="preencoded.png">
            <a:extLst>
              <a:ext uri="{FF2B5EF4-FFF2-40B4-BE49-F238E27FC236}">
                <a16:creationId xmlns:a16="http://schemas.microsoft.com/office/drawing/2014/main" id="{65829829-FEF9-72EE-BDB9-C7364B5414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47374" y="1775015"/>
            <a:ext cx="464338" cy="464338"/>
          </a:xfrm>
          <a:prstGeom prst="rect">
            <a:avLst/>
          </a:prstGeom>
        </p:spPr>
      </p:pic>
      <p:sp>
        <p:nvSpPr>
          <p:cNvPr id="8" name="Text 4">
            <a:extLst>
              <a:ext uri="{FF2B5EF4-FFF2-40B4-BE49-F238E27FC236}">
                <a16:creationId xmlns:a16="http://schemas.microsoft.com/office/drawing/2014/main" id="{F530F19C-B5BA-595B-84A7-8D92DC8EB3D3}"/>
              </a:ext>
            </a:extLst>
          </p:cNvPr>
          <p:cNvSpPr/>
          <p:nvPr/>
        </p:nvSpPr>
        <p:spPr>
          <a:xfrm>
            <a:off x="7147375" y="2504749"/>
            <a:ext cx="2322130" cy="290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Team Management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41C23A70-4097-400E-5866-D8A11CC239D0}"/>
              </a:ext>
            </a:extLst>
          </p:cNvPr>
          <p:cNvSpPr/>
          <p:nvPr/>
        </p:nvSpPr>
        <p:spPr>
          <a:xfrm>
            <a:off x="7147374" y="2928255"/>
            <a:ext cx="4503850" cy="561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Lead culturally diverse teams whilst maintaining performance standards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Image 2" descr="preencoded.png">
            <a:extLst>
              <a:ext uri="{FF2B5EF4-FFF2-40B4-BE49-F238E27FC236}">
                <a16:creationId xmlns:a16="http://schemas.microsoft.com/office/drawing/2014/main" id="{9493BA04-73F7-201A-E507-50C2AD9761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26772" y="3795854"/>
            <a:ext cx="464338" cy="464338"/>
          </a:xfrm>
          <a:prstGeom prst="rect">
            <a:avLst/>
          </a:prstGeom>
        </p:spPr>
      </p:pic>
      <p:sp>
        <p:nvSpPr>
          <p:cNvPr id="11" name="Text 6">
            <a:extLst>
              <a:ext uri="{FF2B5EF4-FFF2-40B4-BE49-F238E27FC236}">
                <a16:creationId xmlns:a16="http://schemas.microsoft.com/office/drawing/2014/main" id="{7048104F-50BB-26F3-98D2-159CC259B60F}"/>
              </a:ext>
            </a:extLst>
          </p:cNvPr>
          <p:cNvSpPr/>
          <p:nvPr/>
        </p:nvSpPr>
        <p:spPr>
          <a:xfrm>
            <a:off x="426773" y="4525588"/>
            <a:ext cx="2616434" cy="290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Performance Evaluation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7D771BA0-4FC9-6692-8CEB-D448861CD815}"/>
              </a:ext>
            </a:extLst>
          </p:cNvPr>
          <p:cNvSpPr/>
          <p:nvPr/>
        </p:nvSpPr>
        <p:spPr>
          <a:xfrm>
            <a:off x="426772" y="4949094"/>
            <a:ext cx="4503850" cy="561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Ensure unbiased assessment and equitable development opportunities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Image 3" descr="preencoded.png">
            <a:extLst>
              <a:ext uri="{FF2B5EF4-FFF2-40B4-BE49-F238E27FC236}">
                <a16:creationId xmlns:a16="http://schemas.microsoft.com/office/drawing/2014/main" id="{1EBD79F8-FE9F-F448-3F25-242196A956F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47374" y="3795854"/>
            <a:ext cx="464338" cy="464338"/>
          </a:xfrm>
          <a:prstGeom prst="rect">
            <a:avLst/>
          </a:prstGeom>
        </p:spPr>
      </p:pic>
      <p:sp>
        <p:nvSpPr>
          <p:cNvPr id="14" name="Text 8">
            <a:extLst>
              <a:ext uri="{FF2B5EF4-FFF2-40B4-BE49-F238E27FC236}">
                <a16:creationId xmlns:a16="http://schemas.microsoft.com/office/drawing/2014/main" id="{07F3A2B7-1C85-03B7-A362-762AAB1AC760}"/>
              </a:ext>
            </a:extLst>
          </p:cNvPr>
          <p:cNvSpPr/>
          <p:nvPr/>
        </p:nvSpPr>
        <p:spPr>
          <a:xfrm>
            <a:off x="7147375" y="4525588"/>
            <a:ext cx="2322130" cy="2902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Psychological Safety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9">
            <a:extLst>
              <a:ext uri="{FF2B5EF4-FFF2-40B4-BE49-F238E27FC236}">
                <a16:creationId xmlns:a16="http://schemas.microsoft.com/office/drawing/2014/main" id="{1B19FE10-5860-946B-A016-468BAF65EB34}"/>
              </a:ext>
            </a:extLst>
          </p:cNvPr>
          <p:cNvSpPr/>
          <p:nvPr/>
        </p:nvSpPr>
        <p:spPr>
          <a:xfrm>
            <a:off x="7147374" y="4949094"/>
            <a:ext cx="4503850" cy="561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Foster environments where all employees feel valued and empowered to contribute (Sadiq et al., 2026). 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0">
            <a:extLst>
              <a:ext uri="{FF2B5EF4-FFF2-40B4-BE49-F238E27FC236}">
                <a16:creationId xmlns:a16="http://schemas.microsoft.com/office/drawing/2014/main" id="{CF7C03A3-9106-F7D6-AB96-E3410A4CC5B9}"/>
              </a:ext>
            </a:extLst>
          </p:cNvPr>
          <p:cNvSpPr/>
          <p:nvPr/>
        </p:nvSpPr>
        <p:spPr>
          <a:xfrm>
            <a:off x="220297" y="5674038"/>
            <a:ext cx="11549478" cy="1015501"/>
          </a:xfrm>
          <a:prstGeom prst="roundRect">
            <a:avLst>
              <a:gd name="adj" fmla="val 16464"/>
            </a:avLst>
          </a:prstGeom>
          <a:solidFill>
            <a:srgbClr val="B6D6FC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7" name="Image 4" descr="preencoded.png">
            <a:extLst>
              <a:ext uri="{FF2B5EF4-FFF2-40B4-BE49-F238E27FC236}">
                <a16:creationId xmlns:a16="http://schemas.microsoft.com/office/drawing/2014/main" id="{DA9D3717-24F4-0EA5-25B7-00469CE2C2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226" y="6073978"/>
            <a:ext cx="232115" cy="185692"/>
          </a:xfrm>
          <a:prstGeom prst="rect">
            <a:avLst/>
          </a:prstGeom>
        </p:spPr>
      </p:pic>
      <p:sp>
        <p:nvSpPr>
          <p:cNvPr id="18" name="Text 11">
            <a:extLst>
              <a:ext uri="{FF2B5EF4-FFF2-40B4-BE49-F238E27FC236}">
                <a16:creationId xmlns:a16="http://schemas.microsoft.com/office/drawing/2014/main" id="{88CDBEEA-AC1D-B994-C072-584B237CA9A4}"/>
              </a:ext>
            </a:extLst>
          </p:cNvPr>
          <p:cNvSpPr/>
          <p:nvPr/>
        </p:nvSpPr>
        <p:spPr>
          <a:xfrm>
            <a:off x="876569" y="5904425"/>
            <a:ext cx="10385271" cy="561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b="1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Impact Evidence: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Organisations with inclusive leadership practices report 25% higher employee engagement in diverse teams (Gabel-</a:t>
            </a:r>
            <a:r>
              <a:rPr lang="en-US" dirty="0" err="1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Shemueli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et al., 2019)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5716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41C5E791-F054-1FCD-8D1E-23894209A2B4}"/>
              </a:ext>
            </a:extLst>
          </p:cNvPr>
          <p:cNvSpPr/>
          <p:nvPr/>
        </p:nvSpPr>
        <p:spPr>
          <a:xfrm>
            <a:off x="322725" y="252940"/>
            <a:ext cx="10735970" cy="4985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Strategic Alignment: DEI as Competitive Advantage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AFEEE410-3A27-B2D5-42CA-6A9D12183B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725" y="1024843"/>
            <a:ext cx="4780218" cy="2708773"/>
          </a:xfrm>
          <a:prstGeom prst="rect">
            <a:avLst/>
          </a:prstGeom>
        </p:spPr>
      </p:pic>
      <p:sp>
        <p:nvSpPr>
          <p:cNvPr id="4" name="Text 1">
            <a:extLst>
              <a:ext uri="{FF2B5EF4-FFF2-40B4-BE49-F238E27FC236}">
                <a16:creationId xmlns:a16="http://schemas.microsoft.com/office/drawing/2014/main" id="{FF9ED735-43EC-5B1F-47B6-4590F81B34F2}"/>
              </a:ext>
            </a:extLst>
          </p:cNvPr>
          <p:cNvSpPr/>
          <p:nvPr/>
        </p:nvSpPr>
        <p:spPr>
          <a:xfrm>
            <a:off x="5445083" y="1588256"/>
            <a:ext cx="6525086" cy="11696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ts val="210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Unilever's DEI strategy directly supports the </a:t>
            </a:r>
            <a:r>
              <a:rPr lang="en-US" sz="2000" b="1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Unilever Sustainable Living Plan</a:t>
            </a: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ensuring workforce diversity reflects its global consumer base across 190 markets (Unilever PLC, 2026).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Image 1" descr="preencoded.png">
            <a:extLst>
              <a:ext uri="{FF2B5EF4-FFF2-40B4-BE49-F238E27FC236}">
                <a16:creationId xmlns:a16="http://schemas.microsoft.com/office/drawing/2014/main" id="{D2B07F6B-056D-222E-124D-0C89520A2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25" y="3982568"/>
            <a:ext cx="3391574" cy="708182"/>
          </a:xfrm>
          <a:prstGeom prst="rect">
            <a:avLst/>
          </a:prstGeom>
        </p:spPr>
      </p:pic>
      <p:sp>
        <p:nvSpPr>
          <p:cNvPr id="6" name="Text 2">
            <a:extLst>
              <a:ext uri="{FF2B5EF4-FFF2-40B4-BE49-F238E27FC236}">
                <a16:creationId xmlns:a16="http://schemas.microsoft.com/office/drawing/2014/main" id="{843C4195-C3A8-5FD7-5264-7D373C7F16A4}"/>
              </a:ext>
            </a:extLst>
          </p:cNvPr>
          <p:cNvSpPr/>
          <p:nvPr/>
        </p:nvSpPr>
        <p:spPr>
          <a:xfrm>
            <a:off x="506915" y="4869346"/>
            <a:ext cx="1843211" cy="2492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Innovation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FA81D2F5-8BA4-4081-78AD-93570C0DE8B9}"/>
              </a:ext>
            </a:extLst>
          </p:cNvPr>
          <p:cNvSpPr/>
          <p:nvPr/>
        </p:nvSpPr>
        <p:spPr>
          <a:xfrm>
            <a:off x="506915" y="5247012"/>
            <a:ext cx="3096820" cy="462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Diverse teams generate 19% more revenue from innovation (Unilever PLC, 2026)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Image 2" descr="preencoded.png">
            <a:extLst>
              <a:ext uri="{FF2B5EF4-FFF2-40B4-BE49-F238E27FC236}">
                <a16:creationId xmlns:a16="http://schemas.microsoft.com/office/drawing/2014/main" id="{155CC717-EB12-6827-EF36-A383A2BD99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262" y="3982568"/>
            <a:ext cx="3391669" cy="708182"/>
          </a:xfrm>
          <a:prstGeom prst="rect">
            <a:avLst/>
          </a:prstGeom>
        </p:spPr>
      </p:pic>
      <p:sp>
        <p:nvSpPr>
          <p:cNvPr id="9" name="Text 4">
            <a:extLst>
              <a:ext uri="{FF2B5EF4-FFF2-40B4-BE49-F238E27FC236}">
                <a16:creationId xmlns:a16="http://schemas.microsoft.com/office/drawing/2014/main" id="{0A32E624-3B08-97C3-DDA3-5161BA78B7B9}"/>
              </a:ext>
            </a:extLst>
          </p:cNvPr>
          <p:cNvSpPr/>
          <p:nvPr/>
        </p:nvSpPr>
        <p:spPr>
          <a:xfrm>
            <a:off x="4347453" y="4869346"/>
            <a:ext cx="1843211" cy="2492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Employer Brand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5">
            <a:extLst>
              <a:ext uri="{FF2B5EF4-FFF2-40B4-BE49-F238E27FC236}">
                <a16:creationId xmlns:a16="http://schemas.microsoft.com/office/drawing/2014/main" id="{A94CBEBE-1BBB-E416-4F79-BC7B1B7A159C}"/>
              </a:ext>
            </a:extLst>
          </p:cNvPr>
          <p:cNvSpPr/>
          <p:nvPr/>
        </p:nvSpPr>
        <p:spPr>
          <a:xfrm>
            <a:off x="4347452" y="5247012"/>
            <a:ext cx="3096915" cy="462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Strong DEI reputation attracts top talent and improves retention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1" name="Image 3" descr="preencoded.png">
            <a:extLst>
              <a:ext uri="{FF2B5EF4-FFF2-40B4-BE49-F238E27FC236}">
                <a16:creationId xmlns:a16="http://schemas.microsoft.com/office/drawing/2014/main" id="{DC8CA0F4-ADF0-E538-8087-FA13C95056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3421" y="3982568"/>
            <a:ext cx="3391669" cy="708182"/>
          </a:xfrm>
          <a:prstGeom prst="rect">
            <a:avLst/>
          </a:prstGeom>
        </p:spPr>
      </p:pic>
      <p:sp>
        <p:nvSpPr>
          <p:cNvPr id="12" name="Text 6">
            <a:extLst>
              <a:ext uri="{FF2B5EF4-FFF2-40B4-BE49-F238E27FC236}">
                <a16:creationId xmlns:a16="http://schemas.microsoft.com/office/drawing/2014/main" id="{64E7050F-DDCA-99E4-F023-A810599B27AA}"/>
              </a:ext>
            </a:extLst>
          </p:cNvPr>
          <p:cNvSpPr/>
          <p:nvPr/>
        </p:nvSpPr>
        <p:spPr>
          <a:xfrm>
            <a:off x="8217612" y="4869346"/>
            <a:ext cx="1843211" cy="2492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Market Insight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7">
            <a:extLst>
              <a:ext uri="{FF2B5EF4-FFF2-40B4-BE49-F238E27FC236}">
                <a16:creationId xmlns:a16="http://schemas.microsoft.com/office/drawing/2014/main" id="{242808C4-D262-8944-F3A8-47632ED70DD2}"/>
              </a:ext>
            </a:extLst>
          </p:cNvPr>
          <p:cNvSpPr/>
          <p:nvPr/>
        </p:nvSpPr>
        <p:spPr>
          <a:xfrm>
            <a:off x="8217611" y="5247012"/>
            <a:ext cx="3096915" cy="4625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Cultural diversity enables deeper consumer understanding and product relevance (Boone et al., 2019)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1A26C900-1994-6379-FE5E-CAC8D2751E66}"/>
              </a:ext>
            </a:extLst>
          </p:cNvPr>
          <p:cNvSpPr/>
          <p:nvPr/>
        </p:nvSpPr>
        <p:spPr>
          <a:xfrm>
            <a:off x="599068" y="6361255"/>
            <a:ext cx="11951809" cy="2312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DEI represents strategic advantage, not merely compliance or HR policy (</a:t>
            </a:r>
            <a:r>
              <a:rPr lang="en-US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Jentjens</a:t>
            </a: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</a:t>
            </a:r>
            <a:r>
              <a:rPr lang="en-US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Georgiadou</a:t>
            </a: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and </a:t>
            </a:r>
            <a:r>
              <a:rPr lang="en-US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Hennekam</a:t>
            </a: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2026)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9">
            <a:extLst>
              <a:ext uri="{FF2B5EF4-FFF2-40B4-BE49-F238E27FC236}">
                <a16:creationId xmlns:a16="http://schemas.microsoft.com/office/drawing/2014/main" id="{88F7FC31-4F74-1613-1542-662B2E869BBC}"/>
              </a:ext>
            </a:extLst>
          </p:cNvPr>
          <p:cNvSpPr/>
          <p:nvPr/>
        </p:nvSpPr>
        <p:spPr>
          <a:xfrm>
            <a:off x="322723" y="6192900"/>
            <a:ext cx="45719" cy="522735"/>
          </a:xfrm>
          <a:prstGeom prst="rect">
            <a:avLst/>
          </a:prstGeom>
          <a:solidFill>
            <a:srgbClr val="84C1FA"/>
          </a:solidFill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861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65B4AC91-544A-9680-C4A7-8A6A53D2366F}"/>
              </a:ext>
            </a:extLst>
          </p:cNvPr>
          <p:cNvSpPr/>
          <p:nvPr/>
        </p:nvSpPr>
        <p:spPr>
          <a:xfrm>
            <a:off x="196203" y="263469"/>
            <a:ext cx="9904933" cy="5405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2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Key HR Challenges in DEI Implementation</a:t>
            </a:r>
            <a:endParaRPr lang="en-US" sz="4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FDCA3B8-FB96-EE3C-8CA6-F0A2F3C4509A}"/>
              </a:ext>
            </a:extLst>
          </p:cNvPr>
          <p:cNvSpPr/>
          <p:nvPr/>
        </p:nvSpPr>
        <p:spPr>
          <a:xfrm>
            <a:off x="196202" y="1145029"/>
            <a:ext cx="13003603" cy="4927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Despite comprehensive policies, Unilever faces persistent obstacles in achieving genuine inclusion across its global operations.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EFA1DA2D-0151-4EDA-15B1-E31738A34B37}"/>
              </a:ext>
            </a:extLst>
          </p:cNvPr>
          <p:cNvSpPr/>
          <p:nvPr/>
        </p:nvSpPr>
        <p:spPr>
          <a:xfrm>
            <a:off x="343166" y="1937148"/>
            <a:ext cx="5235184" cy="1718979"/>
          </a:xfrm>
          <a:prstGeom prst="roundRect">
            <a:avLst>
              <a:gd name="adj" fmla="val 7435"/>
            </a:avLst>
          </a:prstGeom>
          <a:solidFill>
            <a:srgbClr val="FFFFFF"/>
          </a:solidFill>
          <a:ln w="30480">
            <a:solidFill>
              <a:srgbClr val="FFBC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947D3319-1862-49DC-07B6-1C158CCF257C}"/>
              </a:ext>
            </a:extLst>
          </p:cNvPr>
          <p:cNvSpPr/>
          <p:nvPr/>
        </p:nvSpPr>
        <p:spPr>
          <a:xfrm>
            <a:off x="312685" y="1937149"/>
            <a:ext cx="103754" cy="1574304"/>
          </a:xfrm>
          <a:prstGeom prst="roundRect">
            <a:avLst>
              <a:gd name="adj" fmla="val 159593"/>
            </a:avLst>
          </a:prstGeom>
          <a:solidFill>
            <a:srgbClr val="FFBC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7D999D7D-A6B7-7AC9-54AC-704D36CC1F4F}"/>
              </a:ext>
            </a:extLst>
          </p:cNvPr>
          <p:cNvSpPr/>
          <p:nvPr/>
        </p:nvSpPr>
        <p:spPr>
          <a:xfrm>
            <a:off x="681184" y="2183727"/>
            <a:ext cx="2975448" cy="2702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Policy-Implementation Gap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0127FE45-3061-3CBD-566D-062CB3AB86CD}"/>
              </a:ext>
            </a:extLst>
          </p:cNvPr>
          <p:cNvSpPr/>
          <p:nvPr/>
        </p:nvSpPr>
        <p:spPr>
          <a:xfrm>
            <a:off x="681183" y="2645094"/>
            <a:ext cx="4996231" cy="5404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Formal DEI policies exist, but real inclusion varies significantly across locations and teams (Unilever PLC, 2023)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B76EFAE4-6F91-F540-C3C0-C9E1C3F70127}"/>
              </a:ext>
            </a:extLst>
          </p:cNvPr>
          <p:cNvSpPr/>
          <p:nvPr/>
        </p:nvSpPr>
        <p:spPr>
          <a:xfrm>
            <a:off x="6150358" y="1937148"/>
            <a:ext cx="5616838" cy="1765445"/>
          </a:xfrm>
          <a:prstGeom prst="roundRect">
            <a:avLst>
              <a:gd name="adj" fmla="val 7435"/>
            </a:avLst>
          </a:prstGeom>
          <a:solidFill>
            <a:srgbClr val="FFFFFF"/>
          </a:solidFill>
          <a:ln w="30480">
            <a:solidFill>
              <a:srgbClr val="FFBC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9E15B16D-502A-42C9-D5B5-0EEB9A6F3DEE}"/>
              </a:ext>
            </a:extLst>
          </p:cNvPr>
          <p:cNvSpPr/>
          <p:nvPr/>
        </p:nvSpPr>
        <p:spPr>
          <a:xfrm>
            <a:off x="6119877" y="1937149"/>
            <a:ext cx="111318" cy="1574304"/>
          </a:xfrm>
          <a:prstGeom prst="roundRect">
            <a:avLst>
              <a:gd name="adj" fmla="val 159593"/>
            </a:avLst>
          </a:prstGeom>
          <a:solidFill>
            <a:srgbClr val="FFBC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78B777CF-9FF6-A52F-D275-18DB382D19ED}"/>
              </a:ext>
            </a:extLst>
          </p:cNvPr>
          <p:cNvSpPr/>
          <p:nvPr/>
        </p:nvSpPr>
        <p:spPr>
          <a:xfrm>
            <a:off x="6488376" y="2154231"/>
            <a:ext cx="2467380" cy="2702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Cultural Complexity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68F066CD-52FD-B1BA-3E11-E5F28CE17E9A}"/>
              </a:ext>
            </a:extLst>
          </p:cNvPr>
          <p:cNvSpPr/>
          <p:nvPr/>
        </p:nvSpPr>
        <p:spPr>
          <a:xfrm>
            <a:off x="6488375" y="2600850"/>
            <a:ext cx="5360465" cy="810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Differing legal frameworks, social norms, and workplace cultures across 190 countries complicate </a:t>
            </a:r>
            <a:r>
              <a:rPr lang="en-US" sz="17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standardised</a:t>
            </a:r>
            <a:r>
              <a:rPr lang="en-US" sz="17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approaches (Adrian </a:t>
            </a:r>
            <a:r>
              <a:rPr lang="en-US" sz="17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Testera</a:t>
            </a:r>
            <a:r>
              <a:rPr lang="en-US" sz="17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Fuertes and Herrera, 2024)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A525BBF3-30D4-92D7-7506-FCBBB36D7C15}"/>
              </a:ext>
            </a:extLst>
          </p:cNvPr>
          <p:cNvSpPr/>
          <p:nvPr/>
        </p:nvSpPr>
        <p:spPr>
          <a:xfrm>
            <a:off x="343166" y="4110991"/>
            <a:ext cx="5235184" cy="1535993"/>
          </a:xfrm>
          <a:prstGeom prst="roundRect">
            <a:avLst>
              <a:gd name="adj" fmla="val 8975"/>
            </a:avLst>
          </a:prstGeom>
          <a:solidFill>
            <a:srgbClr val="FFFFFF"/>
          </a:solidFill>
          <a:ln w="30480">
            <a:solidFill>
              <a:srgbClr val="FFBC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>
            <a:extLst>
              <a:ext uri="{FF2B5EF4-FFF2-40B4-BE49-F238E27FC236}">
                <a16:creationId xmlns:a16="http://schemas.microsoft.com/office/drawing/2014/main" id="{E9A662AF-AA83-29DE-6C04-77B4952EC227}"/>
              </a:ext>
            </a:extLst>
          </p:cNvPr>
          <p:cNvSpPr/>
          <p:nvPr/>
        </p:nvSpPr>
        <p:spPr>
          <a:xfrm>
            <a:off x="312685" y="4110992"/>
            <a:ext cx="103754" cy="1304078"/>
          </a:xfrm>
          <a:prstGeom prst="roundRect">
            <a:avLst>
              <a:gd name="adj" fmla="val 159593"/>
            </a:avLst>
          </a:prstGeom>
          <a:solidFill>
            <a:srgbClr val="FFBC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41D57B5D-794C-134F-BDFA-14FEAEC7CA34}"/>
              </a:ext>
            </a:extLst>
          </p:cNvPr>
          <p:cNvSpPr/>
          <p:nvPr/>
        </p:nvSpPr>
        <p:spPr>
          <a:xfrm>
            <a:off x="681184" y="4357570"/>
            <a:ext cx="2299726" cy="2702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Gender Imbalance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66B4A27C-0009-A2C9-C1AC-BD830BFDE13F}"/>
              </a:ext>
            </a:extLst>
          </p:cNvPr>
          <p:cNvSpPr/>
          <p:nvPr/>
        </p:nvSpPr>
        <p:spPr>
          <a:xfrm>
            <a:off x="681183" y="4818937"/>
            <a:ext cx="4996231" cy="5404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Operational and manufacturing roles remain predominantly male, limiting overall gender parity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>
            <a:extLst>
              <a:ext uri="{FF2B5EF4-FFF2-40B4-BE49-F238E27FC236}">
                <a16:creationId xmlns:a16="http://schemas.microsoft.com/office/drawing/2014/main" id="{13F442F5-9D58-4B30-C04D-0DAFC928F84F}"/>
              </a:ext>
            </a:extLst>
          </p:cNvPr>
          <p:cNvSpPr/>
          <p:nvPr/>
        </p:nvSpPr>
        <p:spPr>
          <a:xfrm>
            <a:off x="6150358" y="4110992"/>
            <a:ext cx="5616838" cy="1535992"/>
          </a:xfrm>
          <a:prstGeom prst="roundRect">
            <a:avLst>
              <a:gd name="adj" fmla="val 8975"/>
            </a:avLst>
          </a:prstGeom>
          <a:solidFill>
            <a:srgbClr val="FFFFFF"/>
          </a:solidFill>
          <a:ln w="30480">
            <a:solidFill>
              <a:srgbClr val="FFBC8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>
            <a:extLst>
              <a:ext uri="{FF2B5EF4-FFF2-40B4-BE49-F238E27FC236}">
                <a16:creationId xmlns:a16="http://schemas.microsoft.com/office/drawing/2014/main" id="{DB1C30B2-7AD2-5A99-C469-60400F84CB95}"/>
              </a:ext>
            </a:extLst>
          </p:cNvPr>
          <p:cNvSpPr/>
          <p:nvPr/>
        </p:nvSpPr>
        <p:spPr>
          <a:xfrm>
            <a:off x="6119877" y="4110992"/>
            <a:ext cx="111318" cy="1304078"/>
          </a:xfrm>
          <a:prstGeom prst="roundRect">
            <a:avLst>
              <a:gd name="adj" fmla="val 159593"/>
            </a:avLst>
          </a:prstGeom>
          <a:solidFill>
            <a:srgbClr val="FFBC8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Text 16">
            <a:extLst>
              <a:ext uri="{FF2B5EF4-FFF2-40B4-BE49-F238E27FC236}">
                <a16:creationId xmlns:a16="http://schemas.microsoft.com/office/drawing/2014/main" id="{6E3947F8-3C4B-F045-52B1-F4CDD03264AD}"/>
              </a:ext>
            </a:extLst>
          </p:cNvPr>
          <p:cNvSpPr/>
          <p:nvPr/>
        </p:nvSpPr>
        <p:spPr>
          <a:xfrm>
            <a:off x="6488375" y="4357570"/>
            <a:ext cx="2522931" cy="2702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Resistance to Change</a:t>
            </a:r>
            <a:endParaRPr lang="en-US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>
            <a:extLst>
              <a:ext uri="{FF2B5EF4-FFF2-40B4-BE49-F238E27FC236}">
                <a16:creationId xmlns:a16="http://schemas.microsoft.com/office/drawing/2014/main" id="{E2085E85-1C20-7FA3-AA4D-6C3492AF11B4}"/>
              </a:ext>
            </a:extLst>
          </p:cNvPr>
          <p:cNvSpPr/>
          <p:nvPr/>
        </p:nvSpPr>
        <p:spPr>
          <a:xfrm>
            <a:off x="6488375" y="4818937"/>
            <a:ext cx="5360465" cy="5404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Some employees and managers question DEI necessity or perceive initiatives as threatening established practices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18">
            <a:extLst>
              <a:ext uri="{FF2B5EF4-FFF2-40B4-BE49-F238E27FC236}">
                <a16:creationId xmlns:a16="http://schemas.microsoft.com/office/drawing/2014/main" id="{ACD37930-0FAC-E6F9-E867-240D2241CE55}"/>
              </a:ext>
            </a:extLst>
          </p:cNvPr>
          <p:cNvSpPr/>
          <p:nvPr/>
        </p:nvSpPr>
        <p:spPr>
          <a:xfrm>
            <a:off x="114558" y="5874918"/>
            <a:ext cx="11932764" cy="800366"/>
          </a:xfrm>
          <a:prstGeom prst="roundRect">
            <a:avLst>
              <a:gd name="adj" fmla="val 15834"/>
            </a:avLst>
          </a:prstGeom>
          <a:solidFill>
            <a:srgbClr val="FCF2B5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0" descr="preencoded.png">
            <a:extLst>
              <a:ext uri="{FF2B5EF4-FFF2-40B4-BE49-F238E27FC236}">
                <a16:creationId xmlns:a16="http://schemas.microsoft.com/office/drawing/2014/main" id="{898AF8C5-D5F9-C146-B409-21B419106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658" y="6068969"/>
            <a:ext cx="245761" cy="203537"/>
          </a:xfrm>
          <a:prstGeom prst="rect">
            <a:avLst/>
          </a:prstGeom>
        </p:spPr>
      </p:pic>
      <p:sp>
        <p:nvSpPr>
          <p:cNvPr id="22" name="Text 19">
            <a:extLst>
              <a:ext uri="{FF2B5EF4-FFF2-40B4-BE49-F238E27FC236}">
                <a16:creationId xmlns:a16="http://schemas.microsoft.com/office/drawing/2014/main" id="{66F009FD-26F5-BF4D-0A82-1A20AFB3F011}"/>
              </a:ext>
            </a:extLst>
          </p:cNvPr>
          <p:cNvSpPr/>
          <p:nvPr/>
        </p:nvSpPr>
        <p:spPr>
          <a:xfrm>
            <a:off x="816908" y="6004199"/>
            <a:ext cx="11097243" cy="5404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Critical Gap:</a:t>
            </a:r>
            <a:r>
              <a:rPr lang="en-US" sz="17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Full gender parity remains unachieved globally, indicating implementation consistency challenges (</a:t>
            </a:r>
            <a:r>
              <a:rPr lang="en-US" sz="1700" dirty="0" err="1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Jentjens</a:t>
            </a:r>
            <a:r>
              <a:rPr lang="en-US" sz="17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</a:t>
            </a:r>
            <a:r>
              <a:rPr lang="en-US" sz="1700" dirty="0" err="1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Georgiadou</a:t>
            </a:r>
            <a:r>
              <a:rPr lang="en-US" sz="17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and </a:t>
            </a:r>
            <a:r>
              <a:rPr lang="en-US" sz="1700" dirty="0" err="1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Hennekam</a:t>
            </a:r>
            <a:r>
              <a:rPr lang="en-US" sz="17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2026)</a:t>
            </a:r>
            <a:endParaRPr 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5113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1706354D-0647-7D05-014F-5DE967AFEA86}"/>
              </a:ext>
            </a:extLst>
          </p:cNvPr>
          <p:cNvSpPr/>
          <p:nvPr/>
        </p:nvSpPr>
        <p:spPr>
          <a:xfrm>
            <a:off x="224394" y="203914"/>
            <a:ext cx="9677704" cy="49989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Critical Analysis: Beyond Surface-Level DEI</a:t>
            </a:r>
            <a:endParaRPr lang="en-US" sz="3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5952CA4-2AFE-5887-1C23-5F567C2128FD}"/>
              </a:ext>
            </a:extLst>
          </p:cNvPr>
          <p:cNvSpPr/>
          <p:nvPr/>
        </p:nvSpPr>
        <p:spPr>
          <a:xfrm>
            <a:off x="309496" y="1065654"/>
            <a:ext cx="10867726" cy="4838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A fundamental tension between DEI assumptions and organisational reality, challenging simplistic implementation models.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20D20553-65B1-989F-9FF8-646F631C9BD3}"/>
              </a:ext>
            </a:extLst>
          </p:cNvPr>
          <p:cNvSpPr/>
          <p:nvPr/>
        </p:nvSpPr>
        <p:spPr>
          <a:xfrm>
            <a:off x="216955" y="1732456"/>
            <a:ext cx="432222" cy="359886"/>
          </a:xfrm>
          <a:prstGeom prst="roundRect">
            <a:avLst>
              <a:gd name="adj" fmla="val 40007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489D34ED-C55F-9912-6750-E2AD439B59B7}"/>
              </a:ext>
            </a:extLst>
          </p:cNvPr>
          <p:cNvSpPr/>
          <p:nvPr/>
        </p:nvSpPr>
        <p:spPr>
          <a:xfrm>
            <a:off x="851321" y="1801869"/>
            <a:ext cx="3443956" cy="499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Fairness Assumption vs Complexity</a:t>
            </a:r>
            <a:endParaRPr lang="en-US" sz="1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3F88E68-23BF-5857-E70A-0A6F95F49668}"/>
              </a:ext>
            </a:extLst>
          </p:cNvPr>
          <p:cNvSpPr/>
          <p:nvPr/>
        </p:nvSpPr>
        <p:spPr>
          <a:xfrm>
            <a:off x="851321" y="2541009"/>
            <a:ext cx="3443956" cy="9677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DEI frameworks assume rational fairness exists, whilst power dynamics, unconscious bias, and systemic barriers persist despite policies  (Unilever PLC, 2023)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>
            <a:extLst>
              <a:ext uri="{FF2B5EF4-FFF2-40B4-BE49-F238E27FC236}">
                <a16:creationId xmlns:a16="http://schemas.microsoft.com/office/drawing/2014/main" id="{C271C74E-D2CC-E869-720F-841D98F8F78A}"/>
              </a:ext>
            </a:extLst>
          </p:cNvPr>
          <p:cNvSpPr/>
          <p:nvPr/>
        </p:nvSpPr>
        <p:spPr>
          <a:xfrm>
            <a:off x="4240080" y="1732456"/>
            <a:ext cx="432222" cy="359886"/>
          </a:xfrm>
          <a:prstGeom prst="roundRect">
            <a:avLst>
              <a:gd name="adj" fmla="val 40007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7EE6A450-B4DC-F39B-CEA5-3C7002F80CDA}"/>
              </a:ext>
            </a:extLst>
          </p:cNvPr>
          <p:cNvSpPr/>
          <p:nvPr/>
        </p:nvSpPr>
        <p:spPr>
          <a:xfrm>
            <a:off x="4874445" y="1801869"/>
            <a:ext cx="3444069" cy="4998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Global Policy ≠ Local Effectiveness</a:t>
            </a:r>
            <a:endParaRPr lang="en-US" sz="1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9DD11E70-000C-CE04-14D1-A84565BF4718}"/>
              </a:ext>
            </a:extLst>
          </p:cNvPr>
          <p:cNvSpPr/>
          <p:nvPr/>
        </p:nvSpPr>
        <p:spPr>
          <a:xfrm>
            <a:off x="4874445" y="2541010"/>
            <a:ext cx="3341079" cy="7258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Standardised initiatives fail when cultural contexts demand different approaches to inclusion and equity (Gabel-</a:t>
            </a:r>
            <a:r>
              <a:rPr lang="en-US" sz="16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Shemueli</a:t>
            </a: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et al., 2019)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FC0278B2-89DA-7CFD-5562-8AE2C155F022}"/>
              </a:ext>
            </a:extLst>
          </p:cNvPr>
          <p:cNvSpPr/>
          <p:nvPr/>
        </p:nvSpPr>
        <p:spPr>
          <a:xfrm>
            <a:off x="8085524" y="1732456"/>
            <a:ext cx="432222" cy="359886"/>
          </a:xfrm>
          <a:prstGeom prst="roundRect">
            <a:avLst>
              <a:gd name="adj" fmla="val 40007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6205C302-15FC-04BD-4B33-F3C8CAA8122C}"/>
              </a:ext>
            </a:extLst>
          </p:cNvPr>
          <p:cNvSpPr/>
          <p:nvPr/>
        </p:nvSpPr>
        <p:spPr>
          <a:xfrm>
            <a:off x="8719890" y="1801870"/>
            <a:ext cx="2401620" cy="2499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Gender-Only Focus</a:t>
            </a:r>
            <a:endParaRPr lang="en-US" sz="1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>
            <a:extLst>
              <a:ext uri="{FF2B5EF4-FFF2-40B4-BE49-F238E27FC236}">
                <a16:creationId xmlns:a16="http://schemas.microsoft.com/office/drawing/2014/main" id="{F20B66E7-B208-2758-935B-379EF88FF834}"/>
              </a:ext>
            </a:extLst>
          </p:cNvPr>
          <p:cNvSpPr/>
          <p:nvPr/>
        </p:nvSpPr>
        <p:spPr>
          <a:xfrm>
            <a:off x="8719889" y="2225374"/>
            <a:ext cx="3341079" cy="9677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Overemphasis on gender parity overlooks intersectionality with race, disability, socioeconomic class, and other identity dimensions (Unilever PLC, 2023)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EB8632B9-17C9-1320-FBF0-C7FFCC924C8A}"/>
              </a:ext>
            </a:extLst>
          </p:cNvPr>
          <p:cNvSpPr/>
          <p:nvPr/>
        </p:nvSpPr>
        <p:spPr>
          <a:xfrm>
            <a:off x="452994" y="4268947"/>
            <a:ext cx="2485622" cy="3200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Evidence of Limitations</a:t>
            </a:r>
            <a:endParaRPr lang="en-US" sz="1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5F352C5D-734D-1A70-4C08-36DC175D9947}"/>
              </a:ext>
            </a:extLst>
          </p:cNvPr>
          <p:cNvSpPr/>
          <p:nvPr/>
        </p:nvSpPr>
        <p:spPr>
          <a:xfrm>
            <a:off x="452993" y="4764485"/>
            <a:ext cx="5722178" cy="9294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Psico-smart (2024) research indicates some employees remain neutral or sceptical about DEI impact, suggesting symbolic gestures rather than substantive change (</a:t>
            </a:r>
            <a:r>
              <a:rPr lang="en-US" sz="16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Jentjens</a:t>
            </a: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</a:t>
            </a:r>
            <a:r>
              <a:rPr lang="en-US" sz="16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Georgiadou</a:t>
            </a: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and </a:t>
            </a:r>
            <a:r>
              <a:rPr lang="en-US" sz="16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Hennekam</a:t>
            </a: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, 2026)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743F6E89-BE75-D11D-94A3-4CABD6B091F9}"/>
              </a:ext>
            </a:extLst>
          </p:cNvPr>
          <p:cNvSpPr/>
          <p:nvPr/>
        </p:nvSpPr>
        <p:spPr>
          <a:xfrm>
            <a:off x="6731080" y="4268947"/>
            <a:ext cx="3341078" cy="3200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Context-Dependent Outcomes</a:t>
            </a:r>
            <a:endParaRPr lang="en-US" sz="19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>
            <a:extLst>
              <a:ext uri="{FF2B5EF4-FFF2-40B4-BE49-F238E27FC236}">
                <a16:creationId xmlns:a16="http://schemas.microsoft.com/office/drawing/2014/main" id="{800A5DAD-CB45-B45C-CECF-4A43C1E6B065}"/>
              </a:ext>
            </a:extLst>
          </p:cNvPr>
          <p:cNvSpPr/>
          <p:nvPr/>
        </p:nvSpPr>
        <p:spPr>
          <a:xfrm>
            <a:off x="6731079" y="4764484"/>
            <a:ext cx="5722178" cy="6196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DEI effectiveness varies dramatically by region, industry, and </a:t>
            </a:r>
            <a:r>
              <a:rPr lang="en-US" sz="1600" dirty="0" err="1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organisational</a:t>
            </a: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culture (Boone et al., 2019)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C407D7C2-BB2E-A795-9FD0-83E80BFA79C3}"/>
              </a:ext>
            </a:extLst>
          </p:cNvPr>
          <p:cNvSpPr/>
          <p:nvPr/>
        </p:nvSpPr>
        <p:spPr>
          <a:xfrm>
            <a:off x="1035407" y="6146167"/>
            <a:ext cx="12281450" cy="2419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600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"DEI outcomes are fundamentally context-dependent and uneven across global operations"</a:t>
            </a:r>
            <a:endParaRPr lang="en-US" sz="1600" dirty="0">
              <a:solidFill>
                <a:schemeClr val="accent2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6">
            <a:extLst>
              <a:ext uri="{FF2B5EF4-FFF2-40B4-BE49-F238E27FC236}">
                <a16:creationId xmlns:a16="http://schemas.microsoft.com/office/drawing/2014/main" id="{2C3B1B1B-5291-8B45-0333-FFAC928B8467}"/>
              </a:ext>
            </a:extLst>
          </p:cNvPr>
          <p:cNvSpPr/>
          <p:nvPr/>
        </p:nvSpPr>
        <p:spPr>
          <a:xfrm>
            <a:off x="732392" y="5943762"/>
            <a:ext cx="45719" cy="562504"/>
          </a:xfrm>
          <a:prstGeom prst="rect">
            <a:avLst/>
          </a:prstGeom>
          <a:solidFill>
            <a:srgbClr val="84C1FA"/>
          </a:solidFill>
          <a:ln/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7135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F6EEEC16-5609-9E70-0A2C-19392A713969}"/>
              </a:ext>
            </a:extLst>
          </p:cNvPr>
          <p:cNvSpPr/>
          <p:nvPr/>
        </p:nvSpPr>
        <p:spPr>
          <a:xfrm>
            <a:off x="268168" y="222426"/>
            <a:ext cx="9273183" cy="5093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Recommendations: From Policy to Real Inclusion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1E909D49-23BF-15E3-A87A-1AA8A31B1CEC}"/>
              </a:ext>
            </a:extLst>
          </p:cNvPr>
          <p:cNvSpPr/>
          <p:nvPr/>
        </p:nvSpPr>
        <p:spPr>
          <a:xfrm>
            <a:off x="268168" y="879591"/>
            <a:ext cx="11249144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Transforming DEI from symbolic commitment to measurable impact requires systemic changes in measurement, scope, and implementation.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>
            <a:extLst>
              <a:ext uri="{FF2B5EF4-FFF2-40B4-BE49-F238E27FC236}">
                <a16:creationId xmlns:a16="http://schemas.microsoft.com/office/drawing/2014/main" id="{5383939C-A375-4663-ABE5-00B26756BA22}"/>
              </a:ext>
            </a:extLst>
          </p:cNvPr>
          <p:cNvSpPr/>
          <p:nvPr/>
        </p:nvSpPr>
        <p:spPr>
          <a:xfrm>
            <a:off x="431165" y="1393405"/>
            <a:ext cx="162997" cy="733544"/>
          </a:xfrm>
          <a:prstGeom prst="roundRect">
            <a:avLst>
              <a:gd name="adj" fmla="val 90020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EC11EED5-4AAC-D5A5-3CF6-0CC7F90D880F}"/>
              </a:ext>
            </a:extLst>
          </p:cNvPr>
          <p:cNvSpPr/>
          <p:nvPr/>
        </p:nvSpPr>
        <p:spPr>
          <a:xfrm>
            <a:off x="268168" y="1286487"/>
            <a:ext cx="488990" cy="488990"/>
          </a:xfrm>
          <a:prstGeom prst="roundRect">
            <a:avLst>
              <a:gd name="adj" fmla="val 93499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7FF3B83A-CA07-0B6D-261D-09D151528D2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0446" y="1408765"/>
            <a:ext cx="244435" cy="244435"/>
          </a:xfrm>
          <a:prstGeom prst="rect">
            <a:avLst/>
          </a:prstGeom>
        </p:spPr>
      </p:pic>
      <p:sp>
        <p:nvSpPr>
          <p:cNvPr id="7" name="Text 4">
            <a:extLst>
              <a:ext uri="{FF2B5EF4-FFF2-40B4-BE49-F238E27FC236}">
                <a16:creationId xmlns:a16="http://schemas.microsoft.com/office/drawing/2014/main" id="{6D67AEE4-AE6C-1081-B5D7-00332811CA06}"/>
              </a:ext>
            </a:extLst>
          </p:cNvPr>
          <p:cNvSpPr/>
          <p:nvPr/>
        </p:nvSpPr>
        <p:spPr>
          <a:xfrm>
            <a:off x="874316" y="1311967"/>
            <a:ext cx="2037874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Measurable DEI KPIs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>
            <a:extLst>
              <a:ext uri="{FF2B5EF4-FFF2-40B4-BE49-F238E27FC236}">
                <a16:creationId xmlns:a16="http://schemas.microsoft.com/office/drawing/2014/main" id="{0B5DA128-18EF-15C4-3EBA-6374CD25BE2D}"/>
              </a:ext>
            </a:extLst>
          </p:cNvPr>
          <p:cNvSpPr/>
          <p:nvPr/>
        </p:nvSpPr>
        <p:spPr>
          <a:xfrm>
            <a:off x="874316" y="1637007"/>
            <a:ext cx="10642997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Establish quantifiable metrics beyond symbolic goals (e.g., promotion rates, retention by demographic, pay equity ratios)</a:t>
            </a:r>
          </a:p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(Adrian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Testera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Fuertes and Herrera, 2024)</a:t>
            </a:r>
          </a:p>
        </p:txBody>
      </p:sp>
      <p:sp>
        <p:nvSpPr>
          <p:cNvPr id="9" name="Shape 6">
            <a:extLst>
              <a:ext uri="{FF2B5EF4-FFF2-40B4-BE49-F238E27FC236}">
                <a16:creationId xmlns:a16="http://schemas.microsoft.com/office/drawing/2014/main" id="{3AFD979A-8B22-1A75-E252-7C0F42E84C14}"/>
              </a:ext>
            </a:extLst>
          </p:cNvPr>
          <p:cNvSpPr/>
          <p:nvPr/>
        </p:nvSpPr>
        <p:spPr>
          <a:xfrm>
            <a:off x="675600" y="2370673"/>
            <a:ext cx="162997" cy="733544"/>
          </a:xfrm>
          <a:prstGeom prst="roundRect">
            <a:avLst>
              <a:gd name="adj" fmla="val 90020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7">
            <a:extLst>
              <a:ext uri="{FF2B5EF4-FFF2-40B4-BE49-F238E27FC236}">
                <a16:creationId xmlns:a16="http://schemas.microsoft.com/office/drawing/2014/main" id="{1FD00251-BA3A-D920-94AE-791A43F8E39A}"/>
              </a:ext>
            </a:extLst>
          </p:cNvPr>
          <p:cNvSpPr/>
          <p:nvPr/>
        </p:nvSpPr>
        <p:spPr>
          <a:xfrm>
            <a:off x="512604" y="2263755"/>
            <a:ext cx="488990" cy="488990"/>
          </a:xfrm>
          <a:prstGeom prst="roundRect">
            <a:avLst>
              <a:gd name="adj" fmla="val 93499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D018B372-B35B-9216-7B43-52649C308D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4881" y="2386032"/>
            <a:ext cx="244435" cy="244435"/>
          </a:xfrm>
          <a:prstGeom prst="rect">
            <a:avLst/>
          </a:prstGeom>
        </p:spPr>
      </p:pic>
      <p:sp>
        <p:nvSpPr>
          <p:cNvPr id="12" name="Text 8">
            <a:extLst>
              <a:ext uri="{FF2B5EF4-FFF2-40B4-BE49-F238E27FC236}">
                <a16:creationId xmlns:a16="http://schemas.microsoft.com/office/drawing/2014/main" id="{540617D5-721D-9E4E-6CDD-C92647EC39AD}"/>
              </a:ext>
            </a:extLst>
          </p:cNvPr>
          <p:cNvSpPr/>
          <p:nvPr/>
        </p:nvSpPr>
        <p:spPr>
          <a:xfrm>
            <a:off x="1118751" y="2289235"/>
            <a:ext cx="2866906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Expand Focus Beyond Gender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9">
            <a:extLst>
              <a:ext uri="{FF2B5EF4-FFF2-40B4-BE49-F238E27FC236}">
                <a16:creationId xmlns:a16="http://schemas.microsoft.com/office/drawing/2014/main" id="{177FD71C-6F01-BAF8-F55E-102ADE9F84EC}"/>
              </a:ext>
            </a:extLst>
          </p:cNvPr>
          <p:cNvSpPr/>
          <p:nvPr/>
        </p:nvSpPr>
        <p:spPr>
          <a:xfrm>
            <a:off x="1118751" y="2614275"/>
            <a:ext cx="10398562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Integrate race, disability, socioeconomic class, and intersectional identities into core DEI frameworks (Boone et al., 2019)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0">
            <a:extLst>
              <a:ext uri="{FF2B5EF4-FFF2-40B4-BE49-F238E27FC236}">
                <a16:creationId xmlns:a16="http://schemas.microsoft.com/office/drawing/2014/main" id="{96A44242-EB94-7998-8840-62CDA2703A62}"/>
              </a:ext>
            </a:extLst>
          </p:cNvPr>
          <p:cNvSpPr/>
          <p:nvPr/>
        </p:nvSpPr>
        <p:spPr>
          <a:xfrm>
            <a:off x="920155" y="3332793"/>
            <a:ext cx="162997" cy="733544"/>
          </a:xfrm>
          <a:prstGeom prst="roundRect">
            <a:avLst>
              <a:gd name="adj" fmla="val 90020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Shape 11">
            <a:extLst>
              <a:ext uri="{FF2B5EF4-FFF2-40B4-BE49-F238E27FC236}">
                <a16:creationId xmlns:a16="http://schemas.microsoft.com/office/drawing/2014/main" id="{2388FFBD-CFCE-F4A1-536E-283C606BFA85}"/>
              </a:ext>
            </a:extLst>
          </p:cNvPr>
          <p:cNvSpPr/>
          <p:nvPr/>
        </p:nvSpPr>
        <p:spPr>
          <a:xfrm>
            <a:off x="757158" y="3225875"/>
            <a:ext cx="488990" cy="488990"/>
          </a:xfrm>
          <a:prstGeom prst="roundRect">
            <a:avLst>
              <a:gd name="adj" fmla="val 93499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>
            <a:extLst>
              <a:ext uri="{FF2B5EF4-FFF2-40B4-BE49-F238E27FC236}">
                <a16:creationId xmlns:a16="http://schemas.microsoft.com/office/drawing/2014/main" id="{0571D975-7545-6CD8-65F8-4BFABFDA79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79435" y="3348152"/>
            <a:ext cx="244435" cy="244435"/>
          </a:xfrm>
          <a:prstGeom prst="rect">
            <a:avLst/>
          </a:prstGeom>
        </p:spPr>
      </p:pic>
      <p:sp>
        <p:nvSpPr>
          <p:cNvPr id="17" name="Text 12">
            <a:extLst>
              <a:ext uri="{FF2B5EF4-FFF2-40B4-BE49-F238E27FC236}">
                <a16:creationId xmlns:a16="http://schemas.microsoft.com/office/drawing/2014/main" id="{76928E87-C902-EEC4-2B6A-B9BBE8F8EF00}"/>
              </a:ext>
            </a:extLst>
          </p:cNvPr>
          <p:cNvSpPr/>
          <p:nvPr/>
        </p:nvSpPr>
        <p:spPr>
          <a:xfrm>
            <a:off x="1363305" y="3251355"/>
            <a:ext cx="2403038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Bias-Free AI Recruitment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3">
            <a:extLst>
              <a:ext uri="{FF2B5EF4-FFF2-40B4-BE49-F238E27FC236}">
                <a16:creationId xmlns:a16="http://schemas.microsoft.com/office/drawing/2014/main" id="{B171598D-B276-2878-FF4F-13C10780BD93}"/>
              </a:ext>
            </a:extLst>
          </p:cNvPr>
          <p:cNvSpPr/>
          <p:nvPr/>
        </p:nvSpPr>
        <p:spPr>
          <a:xfrm>
            <a:off x="1363305" y="3576395"/>
            <a:ext cx="10154007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Deploy AI tools that remove demographic identifiers and standardise evaluation criteria (Unilever PLC, 2023)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14">
            <a:extLst>
              <a:ext uri="{FF2B5EF4-FFF2-40B4-BE49-F238E27FC236}">
                <a16:creationId xmlns:a16="http://schemas.microsoft.com/office/drawing/2014/main" id="{C0E4967B-C536-569F-67F1-1672B88BF469}"/>
              </a:ext>
            </a:extLst>
          </p:cNvPr>
          <p:cNvSpPr/>
          <p:nvPr/>
        </p:nvSpPr>
        <p:spPr>
          <a:xfrm>
            <a:off x="1164709" y="4307270"/>
            <a:ext cx="162997" cy="733544"/>
          </a:xfrm>
          <a:prstGeom prst="roundRect">
            <a:avLst>
              <a:gd name="adj" fmla="val 90020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5">
            <a:extLst>
              <a:ext uri="{FF2B5EF4-FFF2-40B4-BE49-F238E27FC236}">
                <a16:creationId xmlns:a16="http://schemas.microsoft.com/office/drawing/2014/main" id="{2C4AA28E-7F3F-FFA1-DA7D-6E8A2FA6EE1F}"/>
              </a:ext>
            </a:extLst>
          </p:cNvPr>
          <p:cNvSpPr/>
          <p:nvPr/>
        </p:nvSpPr>
        <p:spPr>
          <a:xfrm>
            <a:off x="1001713" y="4200352"/>
            <a:ext cx="488990" cy="488990"/>
          </a:xfrm>
          <a:prstGeom prst="roundRect">
            <a:avLst>
              <a:gd name="adj" fmla="val 93499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1" name="Image 3" descr="preencoded.png">
            <a:extLst>
              <a:ext uri="{FF2B5EF4-FFF2-40B4-BE49-F238E27FC236}">
                <a16:creationId xmlns:a16="http://schemas.microsoft.com/office/drawing/2014/main" id="{96D3C386-878B-632B-232E-26A7C67D502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23990" y="4322629"/>
            <a:ext cx="244435" cy="244435"/>
          </a:xfrm>
          <a:prstGeom prst="rect">
            <a:avLst/>
          </a:prstGeom>
        </p:spPr>
      </p:pic>
      <p:sp>
        <p:nvSpPr>
          <p:cNvPr id="22" name="Text 16">
            <a:extLst>
              <a:ext uri="{FF2B5EF4-FFF2-40B4-BE49-F238E27FC236}">
                <a16:creationId xmlns:a16="http://schemas.microsoft.com/office/drawing/2014/main" id="{8A38E16D-FD9C-0F68-6D41-1526E73A030D}"/>
              </a:ext>
            </a:extLst>
          </p:cNvPr>
          <p:cNvSpPr/>
          <p:nvPr/>
        </p:nvSpPr>
        <p:spPr>
          <a:xfrm>
            <a:off x="1607860" y="4225832"/>
            <a:ext cx="2244447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Local Policy Adaptation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17">
            <a:extLst>
              <a:ext uri="{FF2B5EF4-FFF2-40B4-BE49-F238E27FC236}">
                <a16:creationId xmlns:a16="http://schemas.microsoft.com/office/drawing/2014/main" id="{C7CBD5A3-6FEA-0CEA-066C-B3C86A201EDD}"/>
              </a:ext>
            </a:extLst>
          </p:cNvPr>
          <p:cNvSpPr/>
          <p:nvPr/>
        </p:nvSpPr>
        <p:spPr>
          <a:xfrm>
            <a:off x="1607860" y="4550872"/>
            <a:ext cx="9909453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Empower regional HR to customise DEI approaches whilst maintaining core principles and accountability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18">
            <a:extLst>
              <a:ext uri="{FF2B5EF4-FFF2-40B4-BE49-F238E27FC236}">
                <a16:creationId xmlns:a16="http://schemas.microsoft.com/office/drawing/2014/main" id="{A8CF3150-D696-B88F-9075-FFAD29010B4F}"/>
              </a:ext>
            </a:extLst>
          </p:cNvPr>
          <p:cNvSpPr/>
          <p:nvPr/>
        </p:nvSpPr>
        <p:spPr>
          <a:xfrm>
            <a:off x="920155" y="5362664"/>
            <a:ext cx="162997" cy="733544"/>
          </a:xfrm>
          <a:prstGeom prst="roundRect">
            <a:avLst>
              <a:gd name="adj" fmla="val 90020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19">
            <a:extLst>
              <a:ext uri="{FF2B5EF4-FFF2-40B4-BE49-F238E27FC236}">
                <a16:creationId xmlns:a16="http://schemas.microsoft.com/office/drawing/2014/main" id="{112158F1-A7EC-0030-8DAC-8716BCDB5025}"/>
              </a:ext>
            </a:extLst>
          </p:cNvPr>
          <p:cNvSpPr/>
          <p:nvPr/>
        </p:nvSpPr>
        <p:spPr>
          <a:xfrm>
            <a:off x="769515" y="5137758"/>
            <a:ext cx="488990" cy="488990"/>
          </a:xfrm>
          <a:prstGeom prst="roundRect">
            <a:avLst>
              <a:gd name="adj" fmla="val 93499"/>
            </a:avLst>
          </a:prstGeom>
          <a:solidFill>
            <a:srgbClr val="CEE6FD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26" name="Image 4" descr="preencoded.png">
            <a:extLst>
              <a:ext uri="{FF2B5EF4-FFF2-40B4-BE49-F238E27FC236}">
                <a16:creationId xmlns:a16="http://schemas.microsoft.com/office/drawing/2014/main" id="{9A14B7FF-FB58-7D9A-1999-155F5D5687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79435" y="5260035"/>
            <a:ext cx="244435" cy="244435"/>
          </a:xfrm>
          <a:prstGeom prst="rect">
            <a:avLst/>
          </a:prstGeom>
        </p:spPr>
      </p:pic>
      <p:sp>
        <p:nvSpPr>
          <p:cNvPr id="27" name="Text 20">
            <a:extLst>
              <a:ext uri="{FF2B5EF4-FFF2-40B4-BE49-F238E27FC236}">
                <a16:creationId xmlns:a16="http://schemas.microsoft.com/office/drawing/2014/main" id="{E5FFF044-CC57-C845-F5F2-3BFB13321ABA}"/>
              </a:ext>
            </a:extLst>
          </p:cNvPr>
          <p:cNvSpPr/>
          <p:nvPr/>
        </p:nvSpPr>
        <p:spPr>
          <a:xfrm>
            <a:off x="1363305" y="5163237"/>
            <a:ext cx="2830711" cy="2547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20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Continuous Manager Training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Text 21">
            <a:extLst>
              <a:ext uri="{FF2B5EF4-FFF2-40B4-BE49-F238E27FC236}">
                <a16:creationId xmlns:a16="http://schemas.microsoft.com/office/drawing/2014/main" id="{486F844A-41E9-E7F7-8E1F-D3CC17E5A5A0}"/>
              </a:ext>
            </a:extLst>
          </p:cNvPr>
          <p:cNvSpPr/>
          <p:nvPr/>
        </p:nvSpPr>
        <p:spPr>
          <a:xfrm>
            <a:off x="1363305" y="5488278"/>
            <a:ext cx="10154007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solidFill>
                  <a:srgbClr val="1E3063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Implement mandatory, ongoing development on unconscious bias, inclusive leadership, and cultural competence </a:t>
            </a:r>
          </a:p>
          <a:p>
            <a:pPr marL="0" indent="0" algn="l">
              <a:lnSpc>
                <a:spcPts val="1750"/>
              </a:lnSpc>
              <a:buNone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Jentjens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Georgiadou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Hennekam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2026)</a:t>
            </a:r>
          </a:p>
        </p:txBody>
      </p:sp>
      <p:sp>
        <p:nvSpPr>
          <p:cNvPr id="29" name="Shape 22">
            <a:extLst>
              <a:ext uri="{FF2B5EF4-FFF2-40B4-BE49-F238E27FC236}">
                <a16:creationId xmlns:a16="http://schemas.microsoft.com/office/drawing/2014/main" id="{1F518C19-6191-F40D-F79D-91B177505070}"/>
              </a:ext>
            </a:extLst>
          </p:cNvPr>
          <p:cNvSpPr/>
          <p:nvPr/>
        </p:nvSpPr>
        <p:spPr>
          <a:xfrm>
            <a:off x="268168" y="6281315"/>
            <a:ext cx="11249144" cy="414398"/>
          </a:xfrm>
          <a:prstGeom prst="roundRect">
            <a:avLst>
              <a:gd name="adj" fmla="val 25798"/>
            </a:avLst>
          </a:prstGeom>
          <a:solidFill>
            <a:srgbClr val="B6FCB8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0" name="Image 5" descr="preencoded.png">
            <a:extLst>
              <a:ext uri="{FF2B5EF4-FFF2-40B4-BE49-F238E27FC236}">
                <a16:creationId xmlns:a16="http://schemas.microsoft.com/office/drawing/2014/main" id="{DBE12175-C423-23A8-9A8D-5336C7096B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3522" y="6413003"/>
            <a:ext cx="203716" cy="162997"/>
          </a:xfrm>
          <a:prstGeom prst="rect">
            <a:avLst/>
          </a:prstGeom>
        </p:spPr>
      </p:pic>
      <p:sp>
        <p:nvSpPr>
          <p:cNvPr id="31" name="Text 23">
            <a:extLst>
              <a:ext uri="{FF2B5EF4-FFF2-40B4-BE49-F238E27FC236}">
                <a16:creationId xmlns:a16="http://schemas.microsoft.com/office/drawing/2014/main" id="{1853E000-2526-3E84-0466-5F0935619D00}"/>
              </a:ext>
            </a:extLst>
          </p:cNvPr>
          <p:cNvSpPr/>
          <p:nvPr/>
        </p:nvSpPr>
        <p:spPr>
          <a:xfrm>
            <a:off x="797878" y="6379231"/>
            <a:ext cx="10556438" cy="2240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Strategic Goal:</a:t>
            </a:r>
            <a:r>
              <a:rPr lang="en-US" sz="1600" dirty="0">
                <a:solidFill>
                  <a:srgbClr val="000000"/>
                </a:solidFill>
                <a:latin typeface="Times New Roman" panose="02020603050405020304" pitchFamily="18" charset="0"/>
                <a:ea typeface="Instrument Sans Medium" pitchFamily="34" charset="-122"/>
                <a:cs typeface="Times New Roman" panose="02020603050405020304" pitchFamily="18" charset="0"/>
              </a:rPr>
              <a:t> Transition from policy compliance to authentic inclusion outcomes that improve business performance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0744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053F69C-4888-1EC2-665A-7CEB57438C2D}"/>
              </a:ext>
            </a:extLst>
          </p:cNvPr>
          <p:cNvSpPr txBox="1"/>
          <p:nvPr/>
        </p:nvSpPr>
        <p:spPr>
          <a:xfrm>
            <a:off x="531341" y="1196188"/>
            <a:ext cx="1130643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Adrian 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Testera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 Fuertes and Herrera, L. (2024) ‘Influence of task-related diversity of R&amp;D employees on the development of organisational innovations: a gender perspective’,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Gender in management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39(4), pp. 552–572.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/10.1108/gm-06-2023-0208.</a:t>
            </a:r>
          </a:p>
          <a:p>
            <a:pPr algn="just"/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Boone, C.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et al.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 (2019) ‘Top management team nationality diversity, corporate entrepreneurship, and innovation in multinational firms’,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Strategic Management Journal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40(2), pp. 277–302.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/10.1002/smj.2976.</a:t>
            </a:r>
          </a:p>
          <a:p>
            <a:pPr algn="just"/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Gabel-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Shemueli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R.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et al.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 (2019) ‘Does Cultural Intelligence Increase Work engagement? the Role of 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idiocentrism-allocentrism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 and Organizational Culture in MNCs’,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Cross Cultural &amp; Strategic Management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26(1), pp. 46–66.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/10.1108/ccsm-10-2017-0126.</a:t>
            </a:r>
          </a:p>
          <a:p>
            <a:pPr algn="just"/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Jentjens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S., 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Georgiadou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A. and 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Hennekam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S. (2026) ‘Organizational learning in multinational corporations: a study of global diversity, equity and inclusion practices’,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Equality, Diversity and Inclusion: An International Journal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45(2).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/10.1108/edi-10-2024-0492.</a:t>
            </a:r>
          </a:p>
          <a:p>
            <a:pPr algn="just"/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Sadiq, M.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et al.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 (2026) ‘The Effect of Perceived Firm Diversity, Equity and Inclusion (DEI) on Employee Wellbeing and Green Performance: A Moderated Mediated Model’,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Corporate Social Responsibility and Environmental Management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 33(1).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doi.org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/10.1002/csr.70186.</a:t>
            </a:r>
          </a:p>
          <a:p>
            <a:pPr algn="just"/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Unilever PLC (2023)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Gender equality and women’s empowerment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Unilever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. Unilever PLC.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www.unilever.com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/sustainability/equity-diversity-and-inclusion/gender-equality-and-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womens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-empowerment/ (Accessed: 29 March 2026).</a:t>
            </a:r>
          </a:p>
          <a:p>
            <a:pPr algn="just"/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Unilever PLC (2026)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Unilever Annual Report and Accounts 2024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, </a:t>
            </a:r>
            <a:r>
              <a:rPr lang="en-GB" b="0" i="1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Unilever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. Unilever PLC. Available at: https://</a:t>
            </a:r>
            <a:r>
              <a:rPr lang="en-GB" b="0" i="0" dirty="0" err="1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www.unilever.com</a:t>
            </a:r>
            <a:r>
              <a:rPr lang="en-GB" b="0" i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</a:rPr>
              <a:t>/files/unilever-annual-report-and-accounts-2025.pdf (Accessed: 28 March 2026).</a:t>
            </a:r>
          </a:p>
        </p:txBody>
      </p:sp>
      <p:sp>
        <p:nvSpPr>
          <p:cNvPr id="6" name="Text 0">
            <a:extLst>
              <a:ext uri="{FF2B5EF4-FFF2-40B4-BE49-F238E27FC236}">
                <a16:creationId xmlns:a16="http://schemas.microsoft.com/office/drawing/2014/main" id="{6C5E1668-1D1B-1E05-2598-17A4C92D920C}"/>
              </a:ext>
            </a:extLst>
          </p:cNvPr>
          <p:cNvSpPr/>
          <p:nvPr/>
        </p:nvSpPr>
        <p:spPr>
          <a:xfrm>
            <a:off x="642552" y="417710"/>
            <a:ext cx="9273183" cy="5093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dirty="0">
                <a:solidFill>
                  <a:srgbClr val="091C53"/>
                </a:solidFill>
                <a:latin typeface="Times New Roman" panose="02020603050405020304" pitchFamily="18" charset="0"/>
                <a:ea typeface="Instrument Sans Semi Bold" pitchFamily="34" charset="-122"/>
                <a:cs typeface="Times New Roman" panose="02020603050405020304" pitchFamily="18" charset="0"/>
              </a:rPr>
              <a:t>Reference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40874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1200</Words>
  <Application>Microsoft Office PowerPoint</Application>
  <PresentationFormat>Widescreen</PresentationFormat>
  <Paragraphs>86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s14th-2019016425@pol.du.ac.bd</dc:creator>
  <cp:lastModifiedBy>shifat hossain</cp:lastModifiedBy>
  <cp:revision>6</cp:revision>
  <dcterms:created xsi:type="dcterms:W3CDTF">2026-04-18T10:05:37Z</dcterms:created>
  <dcterms:modified xsi:type="dcterms:W3CDTF">2026-04-21T11:44:04Z</dcterms:modified>
</cp:coreProperties>
</file>