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handoutMasterIdLst>
    <p:handoutMasterId r:id="rId20"/>
  </p:handoutMasterIdLst>
  <p:sldIdLst>
    <p:sldId id="256" r:id="rId2"/>
    <p:sldId id="265" r:id="rId3"/>
    <p:sldId id="266" r:id="rId4"/>
    <p:sldId id="273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9" r:id="rId13"/>
    <p:sldId id="267" r:id="rId14"/>
    <p:sldId id="268" r:id="rId15"/>
    <p:sldId id="270" r:id="rId16"/>
    <p:sldId id="271" r:id="rId17"/>
    <p:sldId id="272" r:id="rId18"/>
    <p:sldId id="264" r:id="rId19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0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ustomXml" Target="../customXml/item2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Relationship Id="rId27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AF1B3-03AD-4526-AC3B-471B5B516E5C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DEEA12-4FEA-46C0-A23D-BB357AA60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8816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62707" y="1371600"/>
            <a:ext cx="109728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828800" y="3331698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609600"/>
            <a:ext cx="94488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2507786"/>
            <a:ext cx="94488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66400" y="6416676"/>
            <a:ext cx="10160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1" y="1524001"/>
            <a:ext cx="4011084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609600"/>
            <a:ext cx="73152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8400" y="1831975"/>
            <a:ext cx="73152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8400" y="1166787"/>
            <a:ext cx="73152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165600" y="6416676"/>
            <a:ext cx="38608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566400" y="6416676"/>
            <a:ext cx="1016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qub.ac.uk/schools/SchoolofEducation/Research/DoctoralResearchCentre/PhD/TheResearchProposal/ResearchProposal-AimsandObjectiv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Aims  and Objectives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6911FC-B3CD-48F2-92FA-799596EE5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493" y="2994367"/>
            <a:ext cx="3566469" cy="3346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0308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0CF7DCA-98B3-41A3-86FC-5B1524D2A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Understand how to formulate a research specification.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74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DE235-1048-4728-AD35-EEFDAEE40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is 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F15AC-8832-4CAC-BFC9-57C82A935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Searching for information or knowledge about a particular subject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An investigation directed to the discovery of some fact by careful study of a subject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489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71C67-7B8A-48C3-B0AC-77C7761C9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51458-6DDE-4803-95C0-D805F6C5B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aim is a statement of what you want to achieve with the research</a:t>
            </a:r>
          </a:p>
          <a:p>
            <a:r>
              <a:rPr lang="en-GB" sz="2800" dirty="0"/>
              <a:t>The objectives are how you are going to achieve the aim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841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Aims </a:t>
            </a:r>
            <a:r>
              <a:rPr lang="en-GB" sz="2800" dirty="0"/>
              <a:t>are broad statements of desired outcomes or the general intentions of the research, which 'paint the picture' of your research proposal – they:</a:t>
            </a:r>
          </a:p>
          <a:p>
            <a:r>
              <a:rPr lang="en-GB" sz="2800" dirty="0"/>
              <a:t>emphasize what is to be accomplished, not how it is to be accomplished</a:t>
            </a:r>
          </a:p>
          <a:p>
            <a:r>
              <a:rPr lang="en-GB" sz="2800" dirty="0"/>
              <a:t>address the long-term project outcomes, i.e. they should reflect the aspirations and expectations of the research topic</a:t>
            </a:r>
          </a:p>
          <a:p>
            <a:pPr marL="0" indent="0" algn="r">
              <a:buNone/>
            </a:pPr>
            <a:r>
              <a:rPr lang="en-GB" sz="2800" dirty="0"/>
              <a:t>(Anon 2015)</a:t>
            </a:r>
          </a:p>
        </p:txBody>
      </p:sp>
    </p:spTree>
    <p:extLst>
      <p:ext uri="{BB962C8B-B14F-4D97-AF65-F5344CB8AC3E}">
        <p14:creationId xmlns:p14="http://schemas.microsoft.com/office/powerpoint/2010/main" val="51296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The aim of the dissertation is to test the hypothesis, “The use of incentivisation with a gain share of about 15% is a precursor to the achievement of successful infrastructure partnering projects in South Wales”</a:t>
            </a:r>
          </a:p>
        </p:txBody>
      </p:sp>
    </p:spTree>
    <p:extLst>
      <p:ext uri="{BB962C8B-B14F-4D97-AF65-F5344CB8AC3E}">
        <p14:creationId xmlns:p14="http://schemas.microsoft.com/office/powerpoint/2010/main" val="12776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18952"/>
            <a:ext cx="10820400" cy="4299733"/>
          </a:xfrm>
        </p:spPr>
        <p:txBody>
          <a:bodyPr>
            <a:normAutofit/>
          </a:bodyPr>
          <a:lstStyle/>
          <a:p>
            <a:r>
              <a:rPr lang="en-GB" sz="2400" b="1" dirty="0"/>
              <a:t>Objectives </a:t>
            </a:r>
            <a:r>
              <a:rPr lang="en-GB" sz="2400" dirty="0"/>
              <a:t>are the steps you are going to take to answer your research questions or a specific list of tasks needed to accomplish the goals of the project - they:</a:t>
            </a:r>
          </a:p>
          <a:p>
            <a:r>
              <a:rPr lang="en-GB" sz="2400" dirty="0"/>
              <a:t>emphasize how aims are to be accomplished</a:t>
            </a:r>
          </a:p>
          <a:p>
            <a:r>
              <a:rPr lang="en-GB" sz="2400" dirty="0"/>
              <a:t>must be highly focused and feasible</a:t>
            </a:r>
          </a:p>
          <a:p>
            <a:r>
              <a:rPr lang="en-GB" sz="2400" dirty="0"/>
              <a:t>address the more immediate project outcomes</a:t>
            </a:r>
          </a:p>
          <a:p>
            <a:r>
              <a:rPr lang="en-GB" sz="2400" dirty="0"/>
              <a:t>make accurate use of concepts and be sensible and precisely described</a:t>
            </a:r>
          </a:p>
          <a:p>
            <a:r>
              <a:rPr lang="en-GB" sz="2400" dirty="0"/>
              <a:t>are usually numbered so that each objective reads as an 'individual' statement to convey your intention</a:t>
            </a:r>
          </a:p>
          <a:p>
            <a:pPr marL="0" indent="0" algn="r">
              <a:buNone/>
            </a:pPr>
            <a:r>
              <a:rPr lang="en-GB" sz="2400" dirty="0"/>
              <a:t>(Anon 2015)</a:t>
            </a:r>
          </a:p>
        </p:txBody>
      </p:sp>
    </p:spTree>
    <p:extLst>
      <p:ext uri="{BB962C8B-B14F-4D97-AF65-F5344CB8AC3E}">
        <p14:creationId xmlns:p14="http://schemas.microsoft.com/office/powerpoint/2010/main" val="2066760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065" y="1893194"/>
            <a:ext cx="10875135" cy="4325491"/>
          </a:xfrm>
        </p:spPr>
        <p:txBody>
          <a:bodyPr>
            <a:noAutofit/>
          </a:bodyPr>
          <a:lstStyle/>
          <a:p>
            <a:r>
              <a:rPr lang="en-GB" sz="3200" dirty="0"/>
              <a:t>The hypothesis has been tested via the following objectives:</a:t>
            </a:r>
          </a:p>
          <a:p>
            <a:pPr marL="457200" indent="-457200">
              <a:buAutoNum type="arabicPeriod"/>
            </a:pPr>
            <a:r>
              <a:rPr lang="en-GB" sz="3200" dirty="0"/>
              <a:t>Briefly defining partnering, incentivisation, motivation and success.</a:t>
            </a:r>
          </a:p>
          <a:p>
            <a:pPr marL="457200" indent="-457200">
              <a:buAutoNum type="arabicPeriod"/>
            </a:pPr>
            <a:r>
              <a:rPr lang="en-GB" sz="3200" dirty="0"/>
              <a:t>Research of secondary data on incentivisation and link where possible to successful or unsuccessful partnering.</a:t>
            </a:r>
          </a:p>
          <a:p>
            <a:pPr marL="457200" indent="-457200">
              <a:buAutoNum type="arabicPeriod"/>
            </a:pPr>
            <a:r>
              <a:rPr lang="en-GB" sz="3200" dirty="0"/>
              <a:t>Examination of secondary research to identify areas where data is scarce or missing.</a:t>
            </a:r>
          </a:p>
        </p:txBody>
      </p:sp>
    </p:spTree>
    <p:extLst>
      <p:ext uri="{BB962C8B-B14F-4D97-AF65-F5344CB8AC3E}">
        <p14:creationId xmlns:p14="http://schemas.microsoft.com/office/powerpoint/2010/main" val="78664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AutoNum type="arabicPeriod" startAt="4"/>
            </a:pPr>
            <a:r>
              <a:rPr lang="en-GB" sz="3200" dirty="0"/>
              <a:t>Development of a questionnaire which addressed the scarce or missing data requirements.  Then to identify a population and define a sample which can provide significant data.</a:t>
            </a:r>
          </a:p>
          <a:p>
            <a:pPr marL="457200" lvl="0" indent="-457200">
              <a:buAutoNum type="arabicPeriod" startAt="4"/>
            </a:pPr>
            <a:r>
              <a:rPr lang="en-GB" sz="3200" dirty="0"/>
              <a:t>Analysis of the data received and compare with data obtained from secondary sources.</a:t>
            </a:r>
          </a:p>
          <a:p>
            <a:pPr marL="457200" lvl="0" indent="-457200">
              <a:buAutoNum type="arabicPeriod" startAt="4"/>
            </a:pPr>
            <a:r>
              <a:rPr lang="en-GB" sz="3200" dirty="0"/>
              <a:t>Finally the hypothesis is addressed and a conclusion is reached.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463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You may also have a series of questions which you will have to answer in order to achieve the aim of the research.</a:t>
            </a:r>
          </a:p>
        </p:txBody>
      </p:sp>
    </p:spTree>
    <p:extLst>
      <p:ext uri="{BB962C8B-B14F-4D97-AF65-F5344CB8AC3E}">
        <p14:creationId xmlns:p14="http://schemas.microsoft.com/office/powerpoint/2010/main" val="3708553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Should incentivisation be used on every project?</a:t>
            </a:r>
          </a:p>
          <a:p>
            <a:r>
              <a:rPr lang="en-GB" sz="2800" dirty="0"/>
              <a:t>Should the target cost and incentive be set as early as possible?</a:t>
            </a:r>
          </a:p>
          <a:p>
            <a:r>
              <a:rPr lang="en-GB" sz="2800" dirty="0"/>
              <a:t>Should the incentives be set at 15%?</a:t>
            </a:r>
          </a:p>
          <a:p>
            <a:r>
              <a:rPr lang="en-GB" sz="2800" dirty="0"/>
              <a:t>Should the incentives be the same for pain share and gain share?</a:t>
            </a:r>
          </a:p>
          <a:p>
            <a:r>
              <a:rPr lang="en-GB" sz="2800" dirty="0"/>
              <a:t>What makes a project successful?</a:t>
            </a:r>
          </a:p>
          <a:p>
            <a:r>
              <a:rPr lang="en-GB" sz="2800" dirty="0"/>
              <a:t>What factors are important in an incentive scheme?</a:t>
            </a:r>
          </a:p>
        </p:txBody>
      </p:sp>
    </p:spTree>
    <p:extLst>
      <p:ext uri="{BB962C8B-B14F-4D97-AF65-F5344CB8AC3E}">
        <p14:creationId xmlns:p14="http://schemas.microsoft.com/office/powerpoint/2010/main" val="71402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E08BA-7B96-400E-8997-2E5E3171D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or Qualitative?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4C60A-3849-4464-8A82-3A84723C8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042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76D7C-145C-48B8-BDE0-89C0264FE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3BFA0-D5DA-449B-ABC1-715DE1596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Deductive – testing theory</a:t>
            </a:r>
          </a:p>
          <a:p>
            <a:r>
              <a:rPr lang="en-GB" dirty="0"/>
              <a:t>Copes well with large numbers</a:t>
            </a:r>
          </a:p>
          <a:p>
            <a:r>
              <a:rPr lang="en-GB" dirty="0"/>
              <a:t>Faster covering wider scope</a:t>
            </a:r>
          </a:p>
          <a:p>
            <a:r>
              <a:rPr lang="en-GB" dirty="0"/>
              <a:t>More credibility – numbers are facts</a:t>
            </a:r>
          </a:p>
          <a:p>
            <a:r>
              <a:rPr lang="en-GB" dirty="0"/>
              <a:t>Representative</a:t>
            </a:r>
          </a:p>
        </p:txBody>
      </p:sp>
    </p:spTree>
    <p:extLst>
      <p:ext uri="{BB962C8B-B14F-4D97-AF65-F5344CB8AC3E}">
        <p14:creationId xmlns:p14="http://schemas.microsoft.com/office/powerpoint/2010/main" val="658104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A8370-3F6E-40CC-8F8C-9666E93CA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AADA1-5509-45B5-A004-5C8292124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Inductive – generating theory</a:t>
            </a:r>
          </a:p>
          <a:p>
            <a:r>
              <a:rPr lang="en-GB" dirty="0"/>
              <a:t>Suitable for smaller numbers</a:t>
            </a:r>
          </a:p>
          <a:p>
            <a:r>
              <a:rPr lang="en-GB" dirty="0"/>
              <a:t>Deeper understanding, more time consuming</a:t>
            </a:r>
          </a:p>
          <a:p>
            <a:r>
              <a:rPr lang="en-GB" dirty="0"/>
              <a:t>Flexible but harder to control</a:t>
            </a:r>
          </a:p>
          <a:p>
            <a:r>
              <a:rPr lang="en-GB" dirty="0"/>
              <a:t>Illustrative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9808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AE666-6294-4508-8498-3901F888E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5A7AD-7E6F-41BB-991E-18D1895E3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can’t research a whole subject like contracts, you need to narrow down the topic</a:t>
            </a:r>
          </a:p>
          <a:p>
            <a:pPr marL="0" indent="0">
              <a:buNone/>
            </a:pPr>
            <a:r>
              <a:rPr lang="en-GB" dirty="0"/>
              <a:t>Keep research well defined in terms of</a:t>
            </a:r>
          </a:p>
          <a:p>
            <a:r>
              <a:rPr lang="en-GB" dirty="0"/>
              <a:t>Geography</a:t>
            </a:r>
          </a:p>
          <a:p>
            <a:r>
              <a:rPr lang="en-GB" dirty="0"/>
              <a:t>Time</a:t>
            </a:r>
          </a:p>
          <a:p>
            <a:r>
              <a:rPr lang="en-GB" dirty="0"/>
              <a:t>Etc</a:t>
            </a:r>
          </a:p>
          <a:p>
            <a:pPr marL="0" indent="0">
              <a:buNone/>
            </a:pPr>
            <a:r>
              <a:rPr lang="en-GB" dirty="0"/>
              <a:t>You need to research an area that you can get data on</a:t>
            </a:r>
          </a:p>
          <a:p>
            <a:pPr marL="0" indent="0">
              <a:buNone/>
            </a:pPr>
            <a:r>
              <a:rPr lang="en-GB" dirty="0"/>
              <a:t>You need to be interested in the subject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2429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8D251-BDE3-499E-96E1-F42780E48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E40E4-675D-46B0-B872-42ECB3002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Survey questionnaires</a:t>
            </a:r>
          </a:p>
          <a:p>
            <a:r>
              <a:rPr lang="en-GB" sz="2800" dirty="0"/>
              <a:t>Statistics</a:t>
            </a:r>
          </a:p>
          <a:p>
            <a:r>
              <a:rPr lang="en-GB" sz="2800" dirty="0"/>
              <a:t>experiments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4605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8015-B520-4150-BC2A-30E8475EB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B603A-7674-4AA2-9C0B-D62E321A4D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Unstructured Interviews</a:t>
            </a:r>
          </a:p>
          <a:p>
            <a:r>
              <a:rPr lang="en-GB" sz="2800" dirty="0"/>
              <a:t>Focus groups</a:t>
            </a:r>
          </a:p>
          <a:p>
            <a:r>
              <a:rPr lang="en-GB" sz="2800" dirty="0"/>
              <a:t>Document analysis</a:t>
            </a:r>
          </a:p>
          <a:p>
            <a:r>
              <a:rPr lang="en-GB" sz="2800" dirty="0"/>
              <a:t>Observations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07648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Anon (2015) - 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2"/>
              </a:rPr>
              <a:t>http://www.qub.ac.uk/schools/SchoolofEducation/Research/DoctoralResearchCentre/PhD/TheResearchProposal/ResearchProposal-AimsandObjectives/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/>
              <a:t>- Accessed on 2/1/15.</a:t>
            </a:r>
          </a:p>
        </p:txBody>
      </p:sp>
    </p:spTree>
    <p:extLst>
      <p:ext uri="{BB962C8B-B14F-4D97-AF65-F5344CB8AC3E}">
        <p14:creationId xmlns:p14="http://schemas.microsoft.com/office/powerpoint/2010/main" val="41519128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588AD14A218C44AEE417A7E5BCBD64" ma:contentTypeVersion="8" ma:contentTypeDescription="Create a new document." ma:contentTypeScope="" ma:versionID="8b9cec8f95cfdb38e7d0b0067ccdc2a2">
  <xsd:schema xmlns:xsd="http://www.w3.org/2001/XMLSchema" xmlns:xs="http://www.w3.org/2001/XMLSchema" xmlns:p="http://schemas.microsoft.com/office/2006/metadata/properties" xmlns:ns2="a07acfd4-2c96-4ef5-a0a4-65bc3feddee9" targetNamespace="http://schemas.microsoft.com/office/2006/metadata/properties" ma:root="true" ma:fieldsID="e7e0dba445d5589211b7e4721ec369a4" ns2:_="">
    <xsd:import namespace="a07acfd4-2c96-4ef5-a0a4-65bc3feddee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7acfd4-2c96-4ef5-a0a4-65bc3fedde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75E4C94-2419-4F9B-83DE-81FB378BD6DC}"/>
</file>

<file path=customXml/itemProps2.xml><?xml version="1.0" encoding="utf-8"?>
<ds:datastoreItem xmlns:ds="http://schemas.openxmlformats.org/officeDocument/2006/customXml" ds:itemID="{7B97315E-F1DD-4D24-AB43-D8EB95D070FF}"/>
</file>

<file path=customXml/itemProps3.xml><?xml version="1.0" encoding="utf-8"?>
<ds:datastoreItem xmlns:ds="http://schemas.openxmlformats.org/officeDocument/2006/customXml" ds:itemID="{6646E011-E1A4-4F08-A029-98F8B04FBB06}"/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78</TotalTime>
  <Words>598</Words>
  <Application>Microsoft Office PowerPoint</Application>
  <PresentationFormat>Widescreen</PresentationFormat>
  <Paragraphs>76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Book Antiqua</vt:lpstr>
      <vt:lpstr>Calibri</vt:lpstr>
      <vt:lpstr>Lucida Sans</vt:lpstr>
      <vt:lpstr>Wingdings</vt:lpstr>
      <vt:lpstr>Wingdings 2</vt:lpstr>
      <vt:lpstr>Wingdings 3</vt:lpstr>
      <vt:lpstr>Apex</vt:lpstr>
      <vt:lpstr>Research </vt:lpstr>
      <vt:lpstr>Learning outcomes</vt:lpstr>
      <vt:lpstr>Research is ……..</vt:lpstr>
      <vt:lpstr>Aims and Objectives</vt:lpstr>
      <vt:lpstr>Aims</vt:lpstr>
      <vt:lpstr>Example of Aims</vt:lpstr>
      <vt:lpstr>Objectives</vt:lpstr>
      <vt:lpstr>Example of Objectives</vt:lpstr>
      <vt:lpstr>Example of Objectives</vt:lpstr>
      <vt:lpstr>Questions</vt:lpstr>
      <vt:lpstr>Example of Questions</vt:lpstr>
      <vt:lpstr>Quantitative or Qualitative?</vt:lpstr>
      <vt:lpstr>Quantitative</vt:lpstr>
      <vt:lpstr>Qualitative</vt:lpstr>
      <vt:lpstr>Research area</vt:lpstr>
      <vt:lpstr>Quantitative</vt:lpstr>
      <vt:lpstr>Qualitative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and objectives</dc:title>
  <dc:creator>Debbie Hughes</dc:creator>
  <cp:lastModifiedBy>Deborah Hughes</cp:lastModifiedBy>
  <cp:revision>12</cp:revision>
  <cp:lastPrinted>2015-09-29T08:46:08Z</cp:lastPrinted>
  <dcterms:created xsi:type="dcterms:W3CDTF">2015-01-05T21:52:47Z</dcterms:created>
  <dcterms:modified xsi:type="dcterms:W3CDTF">2021-10-25T08:21:25Z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0x01010055588AD14A218C44AEE417A7E5BCBD64</vt:lpwstr>
  </property>
  <property fmtid="{D5CDD505-2E9C-101B-9397-08002B2CF9AE}" pid="3" name="MediaServiceImageTags">
    <vt:lpwstr/>
  </property>
</Properties>
</file>