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ink/ink1.xml" ContentType="application/inkml+xml"/>
  <Override PartName="/ppt/notesSlides/notesSlide2.xml" ContentType="application/vnd.openxmlformats-officedocument.presentationml.notesSlide+xml"/>
  <Override PartName="/ppt/ink/ink2.xml" ContentType="application/inkml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"/>
  </p:notesMasterIdLst>
  <p:sldIdLst>
    <p:sldId id="258" r:id="rId2"/>
    <p:sldId id="259" r:id="rId3"/>
    <p:sldId id="260" r:id="rId4"/>
  </p:sldIdLst>
  <p:sldSz cx="5148263" cy="9144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81">
          <p15:clr>
            <a:srgbClr val="A4A3A4"/>
          </p15:clr>
        </p15:guide>
        <p15:guide id="2" pos="1622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592" autoAdjust="0"/>
    <p:restoredTop sz="93906" autoAdjust="0"/>
  </p:normalViewPr>
  <p:slideViewPr>
    <p:cSldViewPr>
      <p:cViewPr varScale="1">
        <p:scale>
          <a:sx n="40" d="100"/>
          <a:sy n="40" d="100"/>
        </p:scale>
        <p:origin x="2376" y="29"/>
      </p:cViewPr>
      <p:guideLst>
        <p:guide orient="horz" pos="2881"/>
        <p:guide pos="1622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ink/ink1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3-03T19:10:11.796"/>
    </inkml:context>
    <inkml:brush xml:id="br0">
      <inkml:brushProperty name="width" value="0.35" units="cm"/>
      <inkml:brushProperty name="height" value="0.35" units="cm"/>
      <inkml:brushProperty name="color" value="#E71224"/>
    </inkml:brush>
  </inkml:definitions>
  <inkml:trace contextRef="#ctx0" brushRef="#br0">1 577 24575,'32'-16'0,"24"-10"0,-17 8 0,2-2 0,9-5 0,2-3 0,3-2 0,0-3 0,-1-2 0,1-1 0,-5 0 0,0 0 0,-3 1 0,-2 2 0,-4 2 0,-2 2 0,-7 4 0,-2 3 0,17-11 0,-17 13 0,-13 13 0,-9 5 0,-3 3 0,-3 6 0,-1 2 0</inkml:trace>
  <inkml:trace contextRef="#ctx0" brushRef="#br0" timeOffset="2567">662 388 24575,'0'34'0,"0"3"0,0-3 0,0 4 0,0 0 0,0-2 0,0 3 0,0-2 0,0-3 0,0-8 0,1-7 0,1-8 0,-1-4 0,0-1 0,2 0 0,0 5 0,6 7 0,-2 3 0,0 0 0,-2-5-984,-2-5 0,-1-5 0,-2-2 0,2 2 0,-1-2 0,2 4 104,-1-1 880,0-1 983,0-1 0,-1-1 0,0 4 0,1 4 0,0 9 0,1 5-97,0 1-886,-1-3 0,1-7 0,-2-6 0,1-5 0,-1-2 0,-1 0 0,0 0 0,0 6 0,0 2 0,0 3 0,0 0 0,0-3 0,0-6 0,0-3 0</inkml:trace>
  <inkml:trace contextRef="#ctx0" brushRef="#br0" timeOffset="5541">785 732 24575,'53'-6'0,"-2"-1"0,-5-1 0,-3 1 0,0-1 0,0 2 0,-7 2 0,-6 1 0,-6 2 0,-5 1 0,4 0 0,7 1 0,7 2 0,-1 2 0,-4 2 0,-10 0 0,-8 0 0,-5-1 0,1 1 0,3 4 0,5 5 0,5 3 0,-1 2 0,-4-4 0,-6-4 0,-3-4 0,-3 2 0,2 4 0,2 7 0,0 2 0,2-1 0,-4-5 0,-5-6 0,-1-4 0,-2-3 0,0-1 0,0 1 0,0-1 0,0 3 0,0 2 0,1 3 0,1 1 0,0 0 0,-2-3 0,0-2 0,0-4 0,0 1 0,0-1 0,0 2 0,0-2 0,0 1 0,0 0 0,0-1 0,3 2 0,-2-1 0,2 2 0,-1-3 0,0 2 0,0-2 0,-2 2 0,2-1 0,-2 0 0,0-1 0,0 0 0</inkml:trace>
</inkml:ink>
</file>

<file path=ppt/ink/ink2.xml><?xml version="1.0" encoding="utf-8"?>
<inkml:ink xmlns:inkml="http://www.w3.org/2003/InkML">
  <inkml:definitions>
    <inkml:context xml:id="ctx0">
      <inkml:inkSource xml:id="inkSrc0">
        <inkml:traceFormat>
          <inkml:channel name="X" type="integer" min="-2.14748E9" max="2.14748E9" units="cm"/>
          <inkml:channel name="Y" type="integer" min="-2.14748E9" max="2.14748E9" units="cm"/>
          <inkml:channel name="F" type="integer" max="32767" units="dev"/>
        </inkml:traceFormat>
        <inkml:channelProperties>
          <inkml:channelProperty channel="X" name="resolution" value="1000" units="1/cm"/>
          <inkml:channelProperty channel="Y" name="resolution" value="1000" units="1/cm"/>
          <inkml:channelProperty channel="F" name="resolution" value="0" units="1/dev"/>
        </inkml:channelProperties>
      </inkml:inkSource>
      <inkml:timestamp xml:id="ts0" timeString="2023-03-03T19:10:11.796"/>
    </inkml:context>
    <inkml:brush xml:id="br0">
      <inkml:brushProperty name="width" value="0.35" units="cm"/>
      <inkml:brushProperty name="height" value="0.35" units="cm"/>
      <inkml:brushProperty name="color" value="#E71224"/>
    </inkml:brush>
  </inkml:definitions>
  <inkml:trace contextRef="#ctx0" brushRef="#br0">1 556 24575,'23'-15'0,"17"-10"0,-11 7 0,1-1 0,6-6 0,2-1 0,1-4 0,1-1 0,-1-3 0,1-1 0,-3 1 0,-1-1 0,-2 2 0,-2 0 0,-2 4 0,-2 1 0,-5 4 0,-1 3 0,12-11 0,-12 13 0,-10 12 0,-6 5 0,-3 3 0,-1 5 0,-2 3 0</inkml:trace>
  <inkml:trace contextRef="#ctx0" brushRef="#br0" timeOffset="2567">480 374 24575,'0'33'0,"0"2"0,0-2 0,0 3 0,0 1 0,0-1 0,0 1 0,0-1 0,0-4 0,0-6 0,1-8 0,0-7 0,-1-5 0,1 0 0,2 0 0,-1 4 0,4 7 0,0 4 0,-2-1 0,0-4-984,-2-6 0,-1-4 0,0-2 0,0 1 0,0 0 0,1 2 104,-1 0 880,0-1 983,1-2 0,-1 0 0,0 4 0,0 4 0,1 8 0,0 5-97,0 1-886,0-3 0,-1-7 0,0-5 0,1-5 0,-2-3 0,0 2 0,0-1 0,0 5 0,0 3 0,0 2 0,0 1 0,0-4 0,0-6 0,0-2 0</inkml:trace>
  <inkml:trace contextRef="#ctx0" brushRef="#br0" timeOffset="5541">569 706 24575,'38'-6'0,"-1"0"0,-4-2 0,-2 1 0,1-1 0,-1 3 0,-5 0 0,-4 3 0,-5 1 0,-3 1 0,2 0 0,6 1 0,5 1 0,-1 3 0,-3 3 0,-7-2 0,-6 0 0,-4 1 0,2-1 0,1 5 0,4 4 0,4 4 0,-1 0 0,-3-2 0,-4-5 0,-3-2 0,-1 0 0,0 5 0,2 5 0,1 4 0,0-3 0,-2-3 0,-3-7 0,-2-3 0,-1-3 0,0-1 0,0 0 0,0 0 0,0 4 0,0 0 0,1 4 0,0 0 0,0 1 0,0-3 0,-1-3 0,0-3 0,0 1 0,0-1 0,0 1 0,0 0 0,0-1 0,0 1 0,0-1 0,1 1 0,1 1 0,0 0 0,-1-2 0,1 2 0,-1-2 0,-1 2 0,1-2 0,-1 1 0,0-1 0,0 0 0</inkml:trace>
</inkml:ink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C696B8D-9E14-4E12-BAC4-DF3C3A788374}" type="datetimeFigureOut">
              <a:rPr lang="en-GB" smtClean="0"/>
              <a:t>03/03/2023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463800" y="685800"/>
            <a:ext cx="19304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D67441B-FE92-40C6-9D64-6C4EE8D00A8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014621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2463800" y="685800"/>
            <a:ext cx="1930400" cy="34290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67441B-FE92-40C6-9D64-6C4EE8D00A8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047433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200" dirty="0">
              <a:solidFill>
                <a:schemeClr val="bg1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D67441B-FE92-40C6-9D64-6C4EE8D00A85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78800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86120" y="2840568"/>
            <a:ext cx="4376024" cy="1960034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72240" y="5181601"/>
            <a:ext cx="3603784" cy="23368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6677" y="5875867"/>
            <a:ext cx="4376024" cy="1816100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06677" y="3875620"/>
            <a:ext cx="4376024" cy="2000249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7413" y="2133601"/>
            <a:ext cx="2273816" cy="603461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617034" y="2133601"/>
            <a:ext cx="2273816" cy="603461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414" y="2046818"/>
            <a:ext cx="2274710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7414" y="2899834"/>
            <a:ext cx="2274710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615247" y="2046818"/>
            <a:ext cx="2275604" cy="853016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2615247" y="2899834"/>
            <a:ext cx="2275604" cy="526838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3/3/2023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3/3/2023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3/3/2023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7415" y="364067"/>
            <a:ext cx="1693743" cy="1549401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12828" y="364068"/>
            <a:ext cx="2878023" cy="780415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7415" y="1913470"/>
            <a:ext cx="1693743" cy="625475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095" y="6400803"/>
            <a:ext cx="3088958" cy="7556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9095" y="817034"/>
            <a:ext cx="3088958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095" y="7156453"/>
            <a:ext cx="3088958" cy="10731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3/3/2023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3732491" y="366185"/>
            <a:ext cx="1158359" cy="7802034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7413" y="366185"/>
            <a:ext cx="3389273" cy="78020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3/3/2023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7413" y="366184"/>
            <a:ext cx="4633437" cy="1524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7413" y="2133601"/>
            <a:ext cx="4633437" cy="60346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7413" y="8475136"/>
            <a:ext cx="1201261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3/3/2023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758990" y="8475136"/>
            <a:ext cx="1630283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689589" y="8475136"/>
            <a:ext cx="1201261" cy="48683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image" Target="../media/image1.jpeg"/><Relationship Id="rId7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customXml" Target="../ink/ink1.xml"/><Relationship Id="rId5" Type="http://schemas.openxmlformats.org/officeDocument/2006/relationships/image" Target="../media/image2.jpeg"/><Relationship Id="rId4" Type="http://schemas.microsoft.com/office/2007/relationships/hdphoto" Target="../media/hdphoto1.wdp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13" Type="http://schemas.openxmlformats.org/officeDocument/2006/relationships/image" Target="../media/image2.jpeg"/><Relationship Id="rId3" Type="http://schemas.openxmlformats.org/officeDocument/2006/relationships/image" Target="../media/image1.jpeg"/><Relationship Id="rId7" Type="http://schemas.openxmlformats.org/officeDocument/2006/relationships/image" Target="../media/image7.jpeg"/><Relationship Id="rId12" Type="http://schemas.openxmlformats.org/officeDocument/2006/relationships/image" Target="../media/image1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jpeg"/><Relationship Id="rId11" Type="http://schemas.openxmlformats.org/officeDocument/2006/relationships/image" Target="../media/image11.jpeg"/><Relationship Id="rId5" Type="http://schemas.openxmlformats.org/officeDocument/2006/relationships/image" Target="../media/image5.jpeg"/><Relationship Id="rId15" Type="http://schemas.openxmlformats.org/officeDocument/2006/relationships/image" Target="../media/image13.png"/><Relationship Id="rId10" Type="http://schemas.openxmlformats.org/officeDocument/2006/relationships/image" Target="../media/image10.jpeg"/><Relationship Id="rId4" Type="http://schemas.microsoft.com/office/2007/relationships/hdphoto" Target="../media/hdphoto1.wdp"/><Relationship Id="rId9" Type="http://schemas.openxmlformats.org/officeDocument/2006/relationships/image" Target="../media/image9.jpeg"/><Relationship Id="rId14" Type="http://schemas.openxmlformats.org/officeDocument/2006/relationships/customXml" Target="../ink/ink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/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799" r="19285"/>
          <a:stretch/>
        </p:blipFill>
        <p:spPr>
          <a:xfrm>
            <a:off x="0" y="0"/>
            <a:ext cx="5164932" cy="9174189"/>
          </a:xfrm>
          <a:prstGeom prst="rect">
            <a:avLst/>
          </a:prstGeom>
        </p:spPr>
      </p:pic>
      <p:sp>
        <p:nvSpPr>
          <p:cNvPr id="54" name="Rectangle 53"/>
          <p:cNvSpPr/>
          <p:nvPr/>
        </p:nvSpPr>
        <p:spPr>
          <a:xfrm>
            <a:off x="1287463" y="4110335"/>
            <a:ext cx="257175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5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32" t="17636" r="32424" b="21172"/>
          <a:stretch/>
        </p:blipFill>
        <p:spPr>
          <a:xfrm>
            <a:off x="1784976" y="207481"/>
            <a:ext cx="402607" cy="318769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4F201E4A-7970-9145-966A-2085B8A194BE}"/>
              </a:ext>
            </a:extLst>
          </p:cNvPr>
          <p:cNvSpPr txBox="1"/>
          <p:nvPr/>
        </p:nvSpPr>
        <p:spPr>
          <a:xfrm>
            <a:off x="1371080" y="8758773"/>
            <a:ext cx="2326277" cy="2308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900" dirty="0">
                <a:solidFill>
                  <a:srgbClr val="FF0000"/>
                </a:solidFill>
              </a:rPr>
              <a:t>Booking Deposit Required £10 Per Person</a:t>
            </a:r>
          </a:p>
        </p:txBody>
      </p:sp>
      <p:sp>
        <p:nvSpPr>
          <p:cNvPr id="52" name="TextBox 8"/>
          <p:cNvSpPr txBox="1"/>
          <p:nvPr/>
        </p:nvSpPr>
        <p:spPr>
          <a:xfrm>
            <a:off x="150250" y="1622448"/>
            <a:ext cx="1600200" cy="18851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1400" b="1" dirty="0">
              <a:solidFill>
                <a:srgbClr val="C4BD97"/>
              </a:solidFill>
              <a:ea typeface="Times New Roman"/>
              <a:cs typeface="Vrinda"/>
            </a:endParaRPr>
          </a:p>
          <a:p>
            <a:pPr algn="ctr"/>
            <a:r>
              <a:rPr lang="en-US" sz="1200" b="1" dirty="0">
                <a:solidFill>
                  <a:srgbClr val="C4BD97"/>
                </a:solidFill>
                <a:ea typeface="Times New Roman"/>
                <a:cs typeface="Vrinda"/>
              </a:rPr>
              <a:t>Name: Festive filled Brioche</a:t>
            </a:r>
            <a:endParaRPr lang="en-GB" sz="1100" dirty="0">
              <a:latin typeface="Times New Roman"/>
              <a:ea typeface="Times New Roman"/>
            </a:endParaRPr>
          </a:p>
          <a:p>
            <a:pPr algn="ctr"/>
            <a:r>
              <a:rPr lang="en-US" sz="1050" dirty="0">
                <a:solidFill>
                  <a:srgbClr val="FFFFFF"/>
                </a:solidFill>
                <a:ea typeface="Times New Roman"/>
                <a:cs typeface="Vrinda"/>
              </a:rPr>
              <a:t>Calories: 830</a:t>
            </a:r>
            <a:endParaRPr lang="en-GB" sz="1200" dirty="0">
              <a:latin typeface="Times New Roman"/>
              <a:ea typeface="Times New Roman"/>
            </a:endParaRPr>
          </a:p>
          <a:p>
            <a:pPr algn="ctr"/>
            <a:r>
              <a:rPr lang="en-US" sz="1200" dirty="0">
                <a:solidFill>
                  <a:srgbClr val="FFFFFF"/>
                </a:solidFill>
                <a:ea typeface="Times New Roman"/>
                <a:cs typeface="Vrinda"/>
              </a:rPr>
              <a:t>Description: </a:t>
            </a:r>
            <a:r>
              <a:rPr lang="en-US" sz="800" dirty="0">
                <a:solidFill>
                  <a:srgbClr val="FFFFFF"/>
                </a:solidFill>
                <a:ea typeface="Times New Roman"/>
                <a:cs typeface="Vrinda"/>
              </a:rPr>
              <a:t>Kimberley Wilson, a contestant on the Great British Bake Off, is the brains behind this breathtaking celebration bread, which features individually filled buns and a cheese center that melts as it's cut.</a:t>
            </a:r>
            <a:endParaRPr lang="en-GB" sz="800" dirty="0">
              <a:latin typeface="Times New Roman"/>
              <a:ea typeface="Times New Roman"/>
            </a:endParaRPr>
          </a:p>
        </p:txBody>
      </p:sp>
      <p:sp>
        <p:nvSpPr>
          <p:cNvPr id="78" name="TextBox 10"/>
          <p:cNvSpPr txBox="1"/>
          <p:nvPr/>
        </p:nvSpPr>
        <p:spPr>
          <a:xfrm>
            <a:off x="320866" y="1492674"/>
            <a:ext cx="4489862" cy="284927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algn="ctr"/>
            <a:r>
              <a:rPr lang="en-US" sz="1200" b="1" dirty="0">
                <a:solidFill>
                  <a:schemeClr val="bg1"/>
                </a:solidFill>
              </a:rPr>
              <a:t>Starter</a:t>
            </a:r>
            <a:endParaRPr lang="en-GB" sz="1200" b="1" dirty="0">
              <a:solidFill>
                <a:schemeClr val="bg1"/>
              </a:solidFill>
            </a:endParaRPr>
          </a:p>
        </p:txBody>
      </p:sp>
      <p:sp>
        <p:nvSpPr>
          <p:cNvPr id="81" name="TextBox 8"/>
          <p:cNvSpPr txBox="1"/>
          <p:nvPr/>
        </p:nvSpPr>
        <p:spPr>
          <a:xfrm>
            <a:off x="3238183" y="1852645"/>
            <a:ext cx="1698149" cy="20467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100" b="1" dirty="0">
                <a:solidFill>
                  <a:srgbClr val="C4BD97"/>
                </a:solidFill>
                <a:ea typeface="Times New Roman"/>
                <a:cs typeface="Vrinda"/>
              </a:rPr>
              <a:t>Name: Nut Roast Rolls</a:t>
            </a:r>
            <a:endParaRPr lang="en-US" sz="1100" dirty="0">
              <a:solidFill>
                <a:schemeClr val="bg1"/>
              </a:solidFill>
            </a:endParaRPr>
          </a:p>
          <a:p>
            <a:pPr algn="ctr"/>
            <a:r>
              <a:rPr lang="en-US" sz="1100" dirty="0">
                <a:solidFill>
                  <a:schemeClr val="bg1"/>
                </a:solidFill>
              </a:rPr>
              <a:t>Calories: 200</a:t>
            </a:r>
            <a:endParaRPr lang="en-US" sz="1050" dirty="0">
              <a:solidFill>
                <a:schemeClr val="bg1"/>
              </a:solidFill>
            </a:endParaRPr>
          </a:p>
          <a:p>
            <a:pPr algn="ctr"/>
            <a:endParaRPr lang="en-US" sz="1050" dirty="0">
              <a:solidFill>
                <a:schemeClr val="bg1"/>
              </a:solidFill>
            </a:endParaRPr>
          </a:p>
          <a:p>
            <a:pPr algn="ctr"/>
            <a:r>
              <a:rPr lang="en-US" sz="1050" dirty="0">
                <a:solidFill>
                  <a:schemeClr val="bg1"/>
                </a:solidFill>
              </a:rPr>
              <a:t>Description: These vegetarian nut roast rolls are perfect for a Christmas Day buffet or a summer picnic if one wants to bake them. The filling consists of mushrooms, lentils, and almonds, and the exterior is made of puff pastry.</a:t>
            </a:r>
            <a:endParaRPr lang="en-GB" sz="1050" dirty="0">
              <a:solidFill>
                <a:schemeClr val="bg1"/>
              </a:solidFill>
            </a:endParaRPr>
          </a:p>
        </p:txBody>
      </p:sp>
      <p:sp>
        <p:nvSpPr>
          <p:cNvPr id="86" name="TextBox 8"/>
          <p:cNvSpPr txBox="1"/>
          <p:nvPr/>
        </p:nvSpPr>
        <p:spPr>
          <a:xfrm>
            <a:off x="1614221" y="1846516"/>
            <a:ext cx="1600200" cy="149271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050" b="1" dirty="0">
                <a:solidFill>
                  <a:srgbClr val="C4BD97"/>
                </a:solidFill>
                <a:ea typeface="Times New Roman"/>
                <a:cs typeface="Vrinda"/>
              </a:rPr>
              <a:t>Name: Smoked Salmon</a:t>
            </a:r>
            <a:endParaRPr lang="en-GB" sz="1000" dirty="0">
              <a:latin typeface="Times New Roman"/>
              <a:ea typeface="Times New Roman"/>
            </a:endParaRPr>
          </a:p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US" sz="1050" kern="1200" dirty="0">
                <a:solidFill>
                  <a:schemeClr val="bg1"/>
                </a:solidFill>
                <a:effectLst/>
                <a:latin typeface="Calibri"/>
                <a:ea typeface="Times New Roman"/>
                <a:cs typeface="Vrinda"/>
              </a:rPr>
              <a:t>Calories: 430</a:t>
            </a:r>
            <a:endParaRPr lang="en-GB" sz="1000" dirty="0">
              <a:solidFill>
                <a:schemeClr val="bg1"/>
              </a:solidFill>
              <a:effectLst/>
              <a:latin typeface="Times New Roman"/>
              <a:ea typeface="Times New Roman"/>
            </a:endParaRPr>
          </a:p>
          <a:p>
            <a:pPr marL="0" marR="0" algn="ctr">
              <a:spcBef>
                <a:spcPts val="0"/>
              </a:spcBef>
              <a:spcAft>
                <a:spcPts val="0"/>
              </a:spcAft>
            </a:pPr>
            <a:endParaRPr lang="en-GB" sz="1000" dirty="0">
              <a:solidFill>
                <a:schemeClr val="bg1"/>
              </a:solidFill>
              <a:effectLst/>
              <a:latin typeface="Times New Roman"/>
              <a:ea typeface="Times New Roman"/>
            </a:endParaRPr>
          </a:p>
          <a:p>
            <a:pPr algn="ctr"/>
            <a:r>
              <a:rPr lang="en-US" sz="1000" kern="1200" dirty="0">
                <a:solidFill>
                  <a:schemeClr val="bg1"/>
                </a:solidFill>
                <a:effectLst/>
                <a:latin typeface="Calibri"/>
                <a:ea typeface="Times New Roman"/>
                <a:cs typeface="Vrinda"/>
              </a:rPr>
              <a:t>Description: </a:t>
            </a:r>
            <a:r>
              <a:rPr lang="en-US" sz="1000" dirty="0">
                <a:solidFill>
                  <a:schemeClr val="bg1"/>
                </a:solidFill>
                <a:ea typeface="Times New Roman"/>
                <a:cs typeface="Vrinda"/>
              </a:rPr>
              <a:t>This time-honored beverage is given a modern twist by the use of vodka. Pour a shot of vodka over each portion to get the full impact.</a:t>
            </a:r>
            <a:endParaRPr lang="en-GB" sz="1000" dirty="0">
              <a:solidFill>
                <a:schemeClr val="bg1"/>
              </a:solidFill>
              <a:effectLst/>
              <a:latin typeface="Times New Roman"/>
              <a:ea typeface="Times New Roman"/>
            </a:endParaRPr>
          </a:p>
        </p:txBody>
      </p:sp>
      <p:sp>
        <p:nvSpPr>
          <p:cNvPr id="93" name="TextBox 8"/>
          <p:cNvSpPr txBox="1"/>
          <p:nvPr/>
        </p:nvSpPr>
        <p:spPr>
          <a:xfrm>
            <a:off x="288131" y="4191000"/>
            <a:ext cx="1698149" cy="18235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1400" b="1" dirty="0">
              <a:solidFill>
                <a:srgbClr val="C4BD97"/>
              </a:solidFill>
              <a:ea typeface="Times New Roman"/>
              <a:cs typeface="Vrinda"/>
            </a:endParaRPr>
          </a:p>
          <a:p>
            <a:pPr algn="ctr"/>
            <a:r>
              <a:rPr lang="en-US" sz="1200" b="1" dirty="0">
                <a:solidFill>
                  <a:srgbClr val="C4BD97"/>
                </a:solidFill>
                <a:ea typeface="Times New Roman"/>
                <a:cs typeface="Vrinda"/>
              </a:rPr>
              <a:t>Name: Partridge in cider with apples &amp; celery</a:t>
            </a:r>
          </a:p>
          <a:p>
            <a:pPr algn="ctr"/>
            <a:r>
              <a:rPr lang="en-US" sz="1050" dirty="0">
                <a:solidFill>
                  <a:srgbClr val="FFFFFF"/>
                </a:solidFill>
                <a:ea typeface="Times New Roman"/>
                <a:cs typeface="Vrinda"/>
              </a:rPr>
              <a:t>Calories: 930</a:t>
            </a:r>
            <a:endParaRPr lang="en-GB" sz="1200" dirty="0">
              <a:latin typeface="Times New Roman"/>
              <a:ea typeface="Times New Roman"/>
            </a:endParaRPr>
          </a:p>
          <a:p>
            <a:pPr algn="ctr"/>
            <a:r>
              <a:rPr lang="en-US" sz="1200" dirty="0">
                <a:solidFill>
                  <a:srgbClr val="FFFFFF"/>
                </a:solidFill>
                <a:ea typeface="Times New Roman"/>
                <a:cs typeface="Vrinda"/>
              </a:rPr>
              <a:t>Description: </a:t>
            </a:r>
            <a:r>
              <a:rPr lang="en-US" sz="800" dirty="0">
                <a:solidFill>
                  <a:srgbClr val="FFFFFF"/>
                </a:solidFill>
                <a:ea typeface="Times New Roman"/>
                <a:cs typeface="Vrinda"/>
              </a:rPr>
              <a:t>This hearty winter stew with smoked bacon, </a:t>
            </a:r>
            <a:r>
              <a:rPr lang="en-US" sz="800" dirty="0" err="1">
                <a:solidFill>
                  <a:srgbClr val="FFFFFF"/>
                </a:solidFill>
                <a:ea typeface="Times New Roman"/>
                <a:cs typeface="Vrinda"/>
              </a:rPr>
              <a:t>Bramley</a:t>
            </a:r>
            <a:r>
              <a:rPr lang="en-US" sz="800" dirty="0">
                <a:solidFill>
                  <a:srgbClr val="FFFFFF"/>
                </a:solidFill>
                <a:ea typeface="Times New Roman"/>
                <a:cs typeface="Vrinda"/>
              </a:rPr>
              <a:t> apples, thyme, and sage features a partridge as the individual serving for one, and it is served with the stew.</a:t>
            </a:r>
            <a:endParaRPr lang="en-GB" sz="800" dirty="0">
              <a:latin typeface="Times New Roman"/>
              <a:ea typeface="Times New Roman"/>
            </a:endParaRPr>
          </a:p>
        </p:txBody>
      </p:sp>
      <p:sp>
        <p:nvSpPr>
          <p:cNvPr id="101" name="TextBox 10"/>
          <p:cNvSpPr txBox="1"/>
          <p:nvPr/>
        </p:nvSpPr>
        <p:spPr>
          <a:xfrm>
            <a:off x="390726" y="4069472"/>
            <a:ext cx="4489862" cy="273928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algn="ctr"/>
            <a:r>
              <a:rPr lang="en-US" sz="1200" b="1" dirty="0">
                <a:solidFill>
                  <a:schemeClr val="bg1"/>
                </a:solidFill>
              </a:rPr>
              <a:t>Main course</a:t>
            </a:r>
            <a:endParaRPr lang="en-GB" sz="1200" b="1" dirty="0">
              <a:solidFill>
                <a:schemeClr val="bg1"/>
              </a:solidFill>
            </a:endParaRPr>
          </a:p>
        </p:txBody>
      </p:sp>
      <p:sp>
        <p:nvSpPr>
          <p:cNvPr id="104" name="TextBox 8"/>
          <p:cNvSpPr txBox="1"/>
          <p:nvPr/>
        </p:nvSpPr>
        <p:spPr>
          <a:xfrm>
            <a:off x="288131" y="6629400"/>
            <a:ext cx="2279375" cy="17466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2000" b="1" dirty="0">
              <a:solidFill>
                <a:srgbClr val="C4BD97"/>
              </a:solidFill>
              <a:ea typeface="Times New Roman"/>
              <a:cs typeface="Vrinda"/>
            </a:endParaRPr>
          </a:p>
          <a:p>
            <a:pPr algn="ctr"/>
            <a:r>
              <a:rPr lang="en-US" sz="1050" b="1" dirty="0">
                <a:solidFill>
                  <a:srgbClr val="C4BD97"/>
                </a:solidFill>
                <a:ea typeface="Times New Roman"/>
                <a:cs typeface="Vrinda"/>
              </a:rPr>
              <a:t>Name: Sticky pork with Cranberries</a:t>
            </a:r>
          </a:p>
          <a:p>
            <a:pPr algn="ctr"/>
            <a:r>
              <a:rPr lang="en-US" sz="1100" dirty="0">
                <a:solidFill>
                  <a:srgbClr val="FFFFFF"/>
                </a:solidFill>
                <a:ea typeface="Times New Roman"/>
                <a:cs typeface="Vrinda"/>
              </a:rPr>
              <a:t>Calories: 770</a:t>
            </a:r>
            <a:endParaRPr lang="en-GB" sz="1050" dirty="0">
              <a:latin typeface="Times New Roman"/>
              <a:ea typeface="Times New Roman"/>
            </a:endParaRPr>
          </a:p>
          <a:p>
            <a:pPr algn="ctr"/>
            <a:r>
              <a:rPr lang="en-US" sz="1050" dirty="0">
                <a:solidFill>
                  <a:srgbClr val="FFFFFF"/>
                </a:solidFill>
                <a:ea typeface="Times New Roman"/>
                <a:cs typeface="Vrinda"/>
              </a:rPr>
              <a:t>Food hygiene: Storage, Natural</a:t>
            </a:r>
            <a:endParaRPr lang="en-GB" sz="1050" dirty="0">
              <a:latin typeface="Times New Roman"/>
              <a:ea typeface="Times New Roman"/>
            </a:endParaRPr>
          </a:p>
          <a:p>
            <a:pPr algn="ctr"/>
            <a:r>
              <a:rPr lang="en-US" sz="1050" dirty="0">
                <a:solidFill>
                  <a:srgbClr val="FFFFFF"/>
                </a:solidFill>
                <a:ea typeface="Times New Roman"/>
                <a:cs typeface="Vrinda"/>
              </a:rPr>
              <a:t>Description: This fast pork braise is delicious with a dollop of mashed potatoes and is a great way to use up any leftover Christmas cranberry sauce.</a:t>
            </a:r>
            <a:endParaRPr lang="en-GB" sz="1050" dirty="0">
              <a:latin typeface="Times New Roman"/>
              <a:ea typeface="Times New Roman"/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2679414" y="7010400"/>
            <a:ext cx="2244931" cy="1523494"/>
          </a:xfrm>
          <a:prstGeom prst="rect">
            <a:avLst/>
          </a:prstGeom>
          <a:solidFill>
            <a:srgbClr val="002060"/>
          </a:solidFill>
        </p:spPr>
        <p:txBody>
          <a:bodyPr wrap="square">
            <a:spAutoFit/>
          </a:bodyPr>
          <a:lstStyle/>
          <a:p>
            <a:pPr algn="ctr"/>
            <a:r>
              <a:rPr lang="en-US" sz="1100" dirty="0">
                <a:solidFill>
                  <a:schemeClr val="bg1"/>
                </a:solidFill>
                <a:latin typeface="Algerian" pitchFamily="82" charset="0"/>
              </a:rPr>
              <a:t>Full package consisting of starter, main course, Desert and drinks -&gt; </a:t>
            </a:r>
          </a:p>
          <a:p>
            <a:pPr algn="ctr"/>
            <a:r>
              <a:rPr lang="en-US" sz="1100" dirty="0">
                <a:solidFill>
                  <a:schemeClr val="bg1"/>
                </a:solidFill>
                <a:latin typeface="Algerian" pitchFamily="82" charset="0"/>
              </a:rPr>
              <a:t>40 for 1 </a:t>
            </a:r>
          </a:p>
          <a:p>
            <a:pPr algn="ctr"/>
            <a:r>
              <a:rPr lang="en-US" sz="1100" dirty="0">
                <a:solidFill>
                  <a:schemeClr val="bg1"/>
                </a:solidFill>
                <a:latin typeface="Algerian" pitchFamily="82" charset="0"/>
              </a:rPr>
              <a:t>70 for 2 </a:t>
            </a:r>
          </a:p>
          <a:p>
            <a:pPr algn="ctr"/>
            <a:endParaRPr lang="en-US" sz="1100" dirty="0">
              <a:solidFill>
                <a:schemeClr val="bg1"/>
              </a:solidFill>
              <a:latin typeface="Algerian" pitchFamily="82" charset="0"/>
            </a:endParaRPr>
          </a:p>
          <a:p>
            <a:pPr algn="ctr"/>
            <a:r>
              <a:rPr lang="en-US" sz="900" dirty="0">
                <a:solidFill>
                  <a:srgbClr val="FFFF00"/>
                </a:solidFill>
                <a:latin typeface="Arial Black" pitchFamily="34" charset="0"/>
              </a:rPr>
              <a:t>(Guests can choose 1 dish from any section and a 1 Glass of House wine. )</a:t>
            </a:r>
          </a:p>
        </p:txBody>
      </p:sp>
      <p:sp>
        <p:nvSpPr>
          <p:cNvPr id="44" name="TextBox 8"/>
          <p:cNvSpPr txBox="1"/>
          <p:nvPr/>
        </p:nvSpPr>
        <p:spPr>
          <a:xfrm>
            <a:off x="1929564" y="4191000"/>
            <a:ext cx="1698149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1400" b="1" dirty="0">
              <a:solidFill>
                <a:srgbClr val="C4BD97"/>
              </a:solidFill>
              <a:ea typeface="Times New Roman"/>
              <a:cs typeface="Vrinda"/>
            </a:endParaRPr>
          </a:p>
          <a:p>
            <a:pPr algn="ctr"/>
            <a:r>
              <a:rPr lang="en-US" sz="1200" b="1" dirty="0">
                <a:solidFill>
                  <a:srgbClr val="C4BD97"/>
                </a:solidFill>
                <a:ea typeface="Times New Roman"/>
                <a:cs typeface="Vrinda"/>
              </a:rPr>
              <a:t>Name: Lamb with Christmas spices</a:t>
            </a:r>
          </a:p>
          <a:p>
            <a:pPr algn="ctr"/>
            <a:r>
              <a:rPr lang="en-US" sz="1000" b="1" dirty="0">
                <a:solidFill>
                  <a:schemeClr val="bg1"/>
                </a:solidFill>
                <a:latin typeface="Times New Roman"/>
                <a:ea typeface="Times New Roman"/>
                <a:cs typeface="Vrinda"/>
              </a:rPr>
              <a:t>Calories: 550</a:t>
            </a:r>
            <a:endParaRPr lang="en-GB" sz="1000" dirty="0">
              <a:solidFill>
                <a:schemeClr val="bg1"/>
              </a:solidFill>
              <a:latin typeface="Times New Roman"/>
              <a:ea typeface="Times New Roman"/>
            </a:endParaRPr>
          </a:p>
          <a:p>
            <a:pPr algn="ctr"/>
            <a:r>
              <a:rPr lang="en-US" sz="1000" dirty="0">
                <a:solidFill>
                  <a:srgbClr val="FFFFFF"/>
                </a:solidFill>
                <a:ea typeface="Times New Roman"/>
                <a:cs typeface="Vrinda"/>
              </a:rPr>
              <a:t>Description: P</a:t>
            </a:r>
            <a:r>
              <a:rPr lang="en-US" sz="900" dirty="0">
                <a:solidFill>
                  <a:srgbClr val="FFFFFF"/>
                </a:solidFill>
                <a:ea typeface="Times New Roman"/>
                <a:cs typeface="Vrinda"/>
              </a:rPr>
              <a:t>ut this in the freezer so it's ready to serve when one have guests over for supper, and serve it with rice and salad or crunchy potatoes and vegetables.</a:t>
            </a:r>
            <a:endParaRPr lang="en-GB" sz="400" dirty="0">
              <a:latin typeface="Times New Roman"/>
              <a:ea typeface="Times New Roman"/>
            </a:endParaRPr>
          </a:p>
        </p:txBody>
      </p:sp>
      <p:sp>
        <p:nvSpPr>
          <p:cNvPr id="45" name="TextBox 8"/>
          <p:cNvSpPr txBox="1"/>
          <p:nvPr/>
        </p:nvSpPr>
        <p:spPr>
          <a:xfrm>
            <a:off x="3564731" y="4191759"/>
            <a:ext cx="1450906" cy="21005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en-US" sz="1400" b="1" dirty="0">
              <a:solidFill>
                <a:srgbClr val="C4BD97"/>
              </a:solidFill>
              <a:ea typeface="Times New Roman"/>
              <a:cs typeface="Vrinda"/>
            </a:endParaRPr>
          </a:p>
          <a:p>
            <a:pPr algn="ctr"/>
            <a:r>
              <a:rPr lang="en-US" sz="1200" b="1" dirty="0">
                <a:solidFill>
                  <a:srgbClr val="C4BD97"/>
                </a:solidFill>
                <a:ea typeface="Times New Roman"/>
                <a:cs typeface="Vrinda"/>
              </a:rPr>
              <a:t>Name: Christmas </a:t>
            </a:r>
            <a:r>
              <a:rPr lang="en-US" sz="1200" b="1" dirty="0" err="1">
                <a:solidFill>
                  <a:srgbClr val="C4BD97"/>
                </a:solidFill>
                <a:ea typeface="Times New Roman"/>
                <a:cs typeface="Vrinda"/>
              </a:rPr>
              <a:t>Poussin</a:t>
            </a:r>
            <a:endParaRPr lang="en-US" sz="1200" b="1" dirty="0">
              <a:solidFill>
                <a:srgbClr val="C4BD97"/>
              </a:solidFill>
              <a:ea typeface="Times New Roman"/>
              <a:cs typeface="Vrinda"/>
            </a:endParaRPr>
          </a:p>
          <a:p>
            <a:pPr algn="ctr"/>
            <a:r>
              <a:rPr lang="en-US" sz="1050" dirty="0">
                <a:solidFill>
                  <a:srgbClr val="FFFFFF"/>
                </a:solidFill>
                <a:ea typeface="Times New Roman"/>
                <a:cs typeface="Vrinda"/>
              </a:rPr>
              <a:t>Calories: 450</a:t>
            </a:r>
            <a:endParaRPr lang="en-GB" sz="1000" dirty="0">
              <a:latin typeface="Times New Roman"/>
              <a:ea typeface="Times New Roman"/>
            </a:endParaRPr>
          </a:p>
          <a:p>
            <a:pPr algn="ctr"/>
            <a:endParaRPr lang="en-GB" sz="1200" dirty="0">
              <a:latin typeface="Times New Roman"/>
              <a:ea typeface="Times New Roman"/>
            </a:endParaRPr>
          </a:p>
          <a:p>
            <a:pPr algn="ctr"/>
            <a:r>
              <a:rPr lang="en-US" sz="1000" dirty="0">
                <a:solidFill>
                  <a:srgbClr val="FFFFFF"/>
                </a:solidFill>
                <a:ea typeface="Times New Roman"/>
                <a:cs typeface="Vrinda"/>
              </a:rPr>
              <a:t>Description: One may prepare everything ahead of time and then just throw it in the oven when guests come. Ideal for cooking right away</a:t>
            </a:r>
            <a:endParaRPr lang="en-GB" sz="400" dirty="0">
              <a:latin typeface="Times New Roman"/>
              <a:ea typeface="Times New Roman"/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513736" y="-679475"/>
            <a:ext cx="1295799" cy="99292"/>
          </a:xfrm>
          <a:prstGeom prst="rect">
            <a:avLst/>
          </a:prstGeom>
          <a:solidFill>
            <a:schemeClr val="accent5">
              <a:lumMod val="5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7" name="TextBox 76">
            <a:extLst>
              <a:ext uri="{FF2B5EF4-FFF2-40B4-BE49-F238E27FC236}">
                <a16:creationId xmlns:a16="http://schemas.microsoft.com/office/drawing/2014/main" id="{807A9C69-B8E6-C84A-B91C-56482D1BEBB8}"/>
              </a:ext>
            </a:extLst>
          </p:cNvPr>
          <p:cNvSpPr txBox="1"/>
          <p:nvPr/>
        </p:nvSpPr>
        <p:spPr>
          <a:xfrm>
            <a:off x="-84" y="576699"/>
            <a:ext cx="1881093" cy="46935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u="sng" dirty="0">
                <a:solidFill>
                  <a:srgbClr val="FF0000"/>
                </a:solidFill>
              </a:rPr>
              <a:t>Christmas Menu</a:t>
            </a:r>
          </a:p>
          <a:p>
            <a:r>
              <a:rPr lang="en-US" sz="1050" dirty="0">
                <a:solidFill>
                  <a:srgbClr val="FFFF00"/>
                </a:solidFill>
              </a:rPr>
              <a:t>Time availability: 6 pm – 11 pm</a:t>
            </a:r>
          </a:p>
        </p:txBody>
      </p:sp>
      <p:sp>
        <p:nvSpPr>
          <p:cNvPr id="49" name="Rectangle 48"/>
          <p:cNvSpPr/>
          <p:nvPr/>
        </p:nvSpPr>
        <p:spPr>
          <a:xfrm>
            <a:off x="1344057" y="503133"/>
            <a:ext cx="2743200" cy="76944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en-US" sz="1100" b="1" dirty="0">
                <a:solidFill>
                  <a:schemeClr val="bg1"/>
                </a:solidFill>
                <a:latin typeface="Bahnschrift SemiLight Condensed" pitchFamily="34" charset="0"/>
                <a:cs typeface="Times New Roman" panose="02020603050405020304" pitchFamily="18" charset="0"/>
              </a:rPr>
              <a:t>Module: BHIH4002 </a:t>
            </a:r>
            <a:r>
              <a:rPr lang="en-US" sz="1100" b="1" dirty="0">
                <a:solidFill>
                  <a:schemeClr val="bg1"/>
                </a:solidFill>
                <a:latin typeface="Bahnschrift SemiLight Condensed" pitchFamily="34" charset="0"/>
                <a:ea typeface="Calibri" panose="020F0502020204030204" pitchFamily="34" charset="0"/>
              </a:rPr>
              <a:t>Food and Beverage Operations</a:t>
            </a:r>
            <a:r>
              <a:rPr lang="en-US" sz="1100" b="1" dirty="0">
                <a:solidFill>
                  <a:schemeClr val="bg1"/>
                </a:solidFill>
                <a:latin typeface="Bahnschrift SemiLight Condensed" pitchFamily="34" charset="0"/>
                <a:cs typeface="Times New Roman" panose="02020603050405020304" pitchFamily="18" charset="0"/>
              </a:rPr>
              <a:t/>
            </a:r>
            <a:br>
              <a:rPr lang="en-US" sz="1100" b="1" dirty="0">
                <a:solidFill>
                  <a:schemeClr val="bg1"/>
                </a:solidFill>
                <a:latin typeface="Bahnschrift SemiLight Condensed" pitchFamily="34" charset="0"/>
                <a:cs typeface="Times New Roman" panose="02020603050405020304" pitchFamily="18" charset="0"/>
              </a:rPr>
            </a:br>
            <a:r>
              <a:rPr lang="en-US" sz="1100" b="1" dirty="0">
                <a:solidFill>
                  <a:schemeClr val="bg1"/>
                </a:solidFill>
                <a:latin typeface="Bahnschrift SemiLight Condensed" pitchFamily="34" charset="0"/>
                <a:cs typeface="Times New Roman" panose="02020603050405020304" pitchFamily="18" charset="0"/>
              </a:rPr>
              <a:t>Hotel Trinity </a:t>
            </a:r>
            <a:br>
              <a:rPr lang="en-US" sz="1100" b="1" dirty="0">
                <a:solidFill>
                  <a:schemeClr val="bg1"/>
                </a:solidFill>
                <a:latin typeface="Bahnschrift SemiLight Condensed" pitchFamily="34" charset="0"/>
                <a:cs typeface="Times New Roman" panose="02020603050405020304" pitchFamily="18" charset="0"/>
              </a:rPr>
            </a:br>
            <a:r>
              <a:rPr lang="en-GB" sz="1100" b="1" dirty="0" err="1">
                <a:solidFill>
                  <a:schemeClr val="bg1"/>
                </a:solidFill>
                <a:latin typeface="Bahnschrift SemiLight Condensed" pitchFamily="34" charset="0"/>
                <a:cs typeface="Times New Roman" panose="02020603050405020304" pitchFamily="18" charset="0"/>
              </a:rPr>
              <a:t>Chaple</a:t>
            </a:r>
            <a:r>
              <a:rPr lang="en-GB" sz="1100" b="1" dirty="0">
                <a:solidFill>
                  <a:schemeClr val="bg1"/>
                </a:solidFill>
                <a:latin typeface="Bahnschrift SemiLight Condensed" pitchFamily="34" charset="0"/>
                <a:cs typeface="Times New Roman" panose="02020603050405020304" pitchFamily="18" charset="0"/>
              </a:rPr>
              <a:t> road</a:t>
            </a:r>
            <a:r>
              <a:rPr lang="en-GB" sz="1100" b="1" dirty="0">
                <a:solidFill>
                  <a:schemeClr val="bg1"/>
                </a:solidFill>
                <a:latin typeface="Bahnschrift SemiLight Condensed" pitchFamily="34" charset="0"/>
              </a:rPr>
              <a:t>, London</a:t>
            </a:r>
            <a:r>
              <a:rPr lang="en-US" sz="1100" b="1" dirty="0">
                <a:solidFill>
                  <a:schemeClr val="bg1"/>
                </a:solidFill>
                <a:latin typeface="Bahnschrift SemiLight Condensed" pitchFamily="34" charset="0"/>
                <a:cs typeface="Times New Roman" panose="02020603050405020304" pitchFamily="18" charset="0"/>
              </a:rPr>
              <a:t/>
            </a:r>
            <a:br>
              <a:rPr lang="en-US" sz="1100" b="1" dirty="0">
                <a:solidFill>
                  <a:schemeClr val="bg1"/>
                </a:solidFill>
                <a:latin typeface="Bahnschrift SemiLight Condensed" pitchFamily="34" charset="0"/>
                <a:cs typeface="Times New Roman" panose="02020603050405020304" pitchFamily="18" charset="0"/>
              </a:rPr>
            </a:br>
            <a:r>
              <a:rPr lang="en-US" sz="1100" b="1" dirty="0">
                <a:solidFill>
                  <a:schemeClr val="accent3">
                    <a:lumMod val="40000"/>
                    <a:lumOff val="60000"/>
                  </a:schemeClr>
                </a:solidFill>
                <a:latin typeface="Bahnschrift SemiLight Condensed" pitchFamily="34" charset="0"/>
                <a:cs typeface="Times New Roman" panose="02020603050405020304" pitchFamily="18" charset="0"/>
              </a:rPr>
              <a:t>Student Name: </a:t>
            </a:r>
            <a:r>
              <a:rPr lang="en-US" sz="1100" b="1" dirty="0" err="1">
                <a:solidFill>
                  <a:schemeClr val="accent3">
                    <a:lumMod val="40000"/>
                    <a:lumOff val="60000"/>
                  </a:schemeClr>
                </a:solidFill>
                <a:latin typeface="Bahnschrift SemiLight Condensed" pitchFamily="34" charset="0"/>
                <a:cs typeface="Times New Roman" panose="02020603050405020304" pitchFamily="18" charset="0"/>
              </a:rPr>
              <a:t>Saiyful</a:t>
            </a:r>
            <a:r>
              <a:rPr lang="en-US" sz="1100" b="1" dirty="0">
                <a:solidFill>
                  <a:schemeClr val="accent3">
                    <a:lumMod val="40000"/>
                    <a:lumOff val="60000"/>
                  </a:schemeClr>
                </a:solidFill>
                <a:latin typeface="Bahnschrift SemiLight Condensed" pitchFamily="34" charset="0"/>
                <a:cs typeface="Times New Roman" panose="02020603050405020304" pitchFamily="18" charset="0"/>
              </a:rPr>
              <a:t> </a:t>
            </a:r>
            <a:r>
              <a:rPr lang="en-US" sz="1100" b="1" dirty="0" err="1">
                <a:solidFill>
                  <a:schemeClr val="accent3">
                    <a:lumMod val="40000"/>
                    <a:lumOff val="60000"/>
                  </a:schemeClr>
                </a:solidFill>
                <a:latin typeface="Bahnschrift SemiLight Condensed" pitchFamily="34" charset="0"/>
                <a:cs typeface="Times New Roman" panose="02020603050405020304" pitchFamily="18" charset="0"/>
              </a:rPr>
              <a:t>Alam</a:t>
            </a:r>
            <a:r>
              <a:rPr lang="en-US" sz="1100" b="1" dirty="0">
                <a:solidFill>
                  <a:schemeClr val="accent3">
                    <a:lumMod val="40000"/>
                    <a:lumOff val="60000"/>
                  </a:schemeClr>
                </a:solidFill>
                <a:latin typeface="Bahnschrift SemiLight Condensed" pitchFamily="34" charset="0"/>
                <a:cs typeface="Times New Roman" panose="02020603050405020304" pitchFamily="18" charset="0"/>
              </a:rPr>
              <a:t> Chowdhury , ID: 2132062 </a:t>
            </a:r>
          </a:p>
        </p:txBody>
      </p:sp>
      <p:sp>
        <p:nvSpPr>
          <p:cNvPr id="5" name="TextBox 4"/>
          <p:cNvSpPr txBox="1"/>
          <p:nvPr/>
        </p:nvSpPr>
        <p:spPr>
          <a:xfrm>
            <a:off x="3859213" y="174660"/>
            <a:ext cx="1397975" cy="553998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en-US" sz="1000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Free bottle of wine with </a:t>
            </a:r>
          </a:p>
          <a:p>
            <a:r>
              <a:rPr lang="en-US" sz="1000" b="1" dirty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Booking over 6 person </a:t>
            </a:r>
          </a:p>
        </p:txBody>
      </p:sp>
      <mc:AlternateContent xmlns:mc="http://schemas.openxmlformats.org/markup-compatibility/2006" xmlns:p14="http://schemas.microsoft.com/office/powerpoint/2010/main">
        <mc:Choice Requires="p14">
          <p:contentPart p14:bwMode="auto" r:id="rId6">
            <p14:nvContentPartPr>
              <p14:cNvPr id="20" name="Ink 19">
                <a:extLst>
                  <a:ext uri="{FF2B5EF4-FFF2-40B4-BE49-F238E27FC236}">
                    <a16:creationId xmlns:a16="http://schemas.microsoft.com/office/drawing/2014/main" id="{47C75BDD-4628-D648-A347-6EE191AC5E8D}"/>
                  </a:ext>
                </a:extLst>
              </p14:cNvPr>
              <p14:cNvContentPartPr/>
              <p14:nvPr/>
            </p14:nvContentPartPr>
            <p14:xfrm>
              <a:off x="1157070" y="69518"/>
              <a:ext cx="568885" cy="422995"/>
            </p14:xfrm>
          </p:contentPart>
        </mc:Choice>
        <mc:Fallback xmlns="">
          <p:pic>
            <p:nvPicPr>
              <p:cNvPr id="20" name="Ink 19">
                <a:extLst>
                  <a:ext uri="{FF2B5EF4-FFF2-40B4-BE49-F238E27FC236}">
                    <a16:creationId xmlns:a16="http://schemas.microsoft.com/office/drawing/2014/main" id="{47C75BDD-4628-D648-A347-6EE191AC5E8D}"/>
                  </a:ext>
                </a:extLst>
              </p:cNvPr>
              <p:cNvPicPr/>
              <p:nvPr/>
            </p:nvPicPr>
            <p:blipFill>
              <a:blip r:embed="rId7"/>
              <a:stretch>
                <a:fillRect/>
              </a:stretch>
            </p:blipFill>
            <p:spPr>
              <a:xfrm>
                <a:off x="1094061" y="6572"/>
                <a:ext cx="694544" cy="548527"/>
              </a:xfrm>
              <a:prstGeom prst="rect">
                <a:avLst/>
              </a:prstGeom>
            </p:spPr>
          </p:pic>
        </mc:Fallback>
      </mc:AlternateContent>
      <p:pic>
        <p:nvPicPr>
          <p:cNvPr id="1026" name="Picture 2" descr="Merry Christmas Logo Vector Art, Icons, and Graphics for Free Download">
            <a:extLst>
              <a:ext uri="{FF2B5EF4-FFF2-40B4-BE49-F238E27FC236}">
                <a16:creationId xmlns:a16="http://schemas.microsoft.com/office/drawing/2014/main" id="{C7948CA0-1643-754C-82F1-587611D525D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5797" y="36953"/>
            <a:ext cx="1085913" cy="539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631562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" name="Picture 30"/>
          <p:cNvPicPr>
            <a:picLocks noChangeAspect="1"/>
          </p:cNvPicPr>
          <p:nvPr/>
        </p:nvPicPr>
        <p:blipFill rotWithShape="1"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 l="18799" r="19285"/>
          <a:stretch/>
        </p:blipFill>
        <p:spPr>
          <a:xfrm>
            <a:off x="0" y="-14131"/>
            <a:ext cx="5164932" cy="9144000"/>
          </a:xfrm>
          <a:prstGeom prst="rect">
            <a:avLst/>
          </a:prstGeom>
        </p:spPr>
      </p:pic>
      <p:sp>
        <p:nvSpPr>
          <p:cNvPr id="95" name="TextBox 10"/>
          <p:cNvSpPr txBox="1"/>
          <p:nvPr/>
        </p:nvSpPr>
        <p:spPr>
          <a:xfrm>
            <a:off x="405663" y="762000"/>
            <a:ext cx="4530667" cy="352675"/>
          </a:xfrm>
          <a:prstGeom prst="rect">
            <a:avLst/>
          </a:prstGeom>
          <a:solidFill>
            <a:schemeClr val="accent5">
              <a:lumMod val="50000"/>
            </a:schemeClr>
          </a:solidFill>
        </p:spPr>
        <p:txBody>
          <a:bodyPr wrap="square" rtlCol="0">
            <a:noAutofit/>
          </a:bodyPr>
          <a:lstStyle/>
          <a:p>
            <a:pPr marL="0" marR="0" algn="ctr">
              <a:spcBef>
                <a:spcPts val="0"/>
              </a:spcBef>
              <a:spcAft>
                <a:spcPts val="0"/>
              </a:spcAft>
            </a:pPr>
            <a:r>
              <a:rPr lang="en-GB" sz="1100" dirty="0">
                <a:solidFill>
                  <a:schemeClr val="bg1"/>
                </a:solidFill>
                <a:effectLst/>
                <a:latin typeface="Times New Roman"/>
                <a:ea typeface="Times New Roman"/>
              </a:rPr>
              <a:t>Drinks and Desert</a:t>
            </a:r>
          </a:p>
        </p:txBody>
      </p:sp>
      <p:sp>
        <p:nvSpPr>
          <p:cNvPr id="111" name="Rectangle 110"/>
          <p:cNvSpPr/>
          <p:nvPr/>
        </p:nvSpPr>
        <p:spPr>
          <a:xfrm>
            <a:off x="1287463" y="4110335"/>
            <a:ext cx="2571750" cy="369332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dirty="0"/>
          </a:p>
        </p:txBody>
      </p:sp>
      <p:sp>
        <p:nvSpPr>
          <p:cNvPr id="115" name="Rectangle 114"/>
          <p:cNvSpPr/>
          <p:nvPr/>
        </p:nvSpPr>
        <p:spPr>
          <a:xfrm>
            <a:off x="517137" y="8435820"/>
            <a:ext cx="4112402" cy="600164"/>
          </a:xfrm>
          <a:prstGeom prst="rect">
            <a:avLst/>
          </a:prstGeom>
          <a:ln w="19050">
            <a:solidFill>
              <a:schemeClr val="accent5">
                <a:lumMod val="50000"/>
              </a:schemeClr>
            </a:solidFill>
            <a:prstDash val="lgDashDot"/>
          </a:ln>
        </p:spPr>
        <p:txBody>
          <a:bodyPr wrap="square">
            <a:spAutoFit/>
          </a:bodyPr>
          <a:lstStyle/>
          <a:p>
            <a:pPr algn="ctr"/>
            <a:r>
              <a:rPr lang="en-GB" sz="1100" b="1" dirty="0">
                <a:solidFill>
                  <a:schemeClr val="bg1"/>
                </a:solidFill>
                <a:latin typeface="+mj-lt"/>
                <a:cs typeface="MV Boli" pitchFamily="2" charset="0"/>
              </a:rPr>
              <a:t>Telephone: </a:t>
            </a:r>
            <a:r>
              <a:rPr lang="en-GB" sz="1100" b="1">
                <a:solidFill>
                  <a:schemeClr val="bg1"/>
                </a:solidFill>
                <a:cs typeface="MV Boli" pitchFamily="2" charset="0"/>
              </a:rPr>
              <a:t>+442359524561</a:t>
            </a:r>
            <a:endParaRPr lang="en-US" sz="1100" b="1" dirty="0">
              <a:solidFill>
                <a:schemeClr val="bg1"/>
              </a:solidFill>
              <a:latin typeface="+mj-lt"/>
              <a:cs typeface="MV Boli" pitchFamily="2" charset="0"/>
            </a:endParaRPr>
          </a:p>
          <a:p>
            <a:pPr algn="ctr"/>
            <a:r>
              <a:rPr lang="en-GB" sz="1100" b="1" dirty="0">
                <a:solidFill>
                  <a:schemeClr val="bg1"/>
                </a:solidFill>
                <a:latin typeface="+mj-lt"/>
                <a:cs typeface="MV Boli" pitchFamily="2" charset="0"/>
              </a:rPr>
              <a:t>Please book your Christmas party now</a:t>
            </a:r>
            <a:endParaRPr lang="en-US" sz="1100" b="1" dirty="0">
              <a:solidFill>
                <a:schemeClr val="bg1"/>
              </a:solidFill>
              <a:latin typeface="+mj-lt"/>
              <a:cs typeface="MV Boli" pitchFamily="2" charset="0"/>
            </a:endParaRPr>
          </a:p>
          <a:p>
            <a:pPr algn="ctr"/>
            <a:r>
              <a:rPr lang="en-GB" sz="1100" b="1" dirty="0">
                <a:solidFill>
                  <a:schemeClr val="bg1"/>
                </a:solidFill>
                <a:latin typeface="+mj-lt"/>
                <a:cs typeface="MV Boli" pitchFamily="2" charset="0"/>
              </a:rPr>
              <a:t>Pay with </a:t>
            </a:r>
            <a:endParaRPr lang="en-GB" sz="1100" dirty="0">
              <a:latin typeface="+mj-lt"/>
            </a:endParaRPr>
          </a:p>
        </p:txBody>
      </p:sp>
      <p:pic>
        <p:nvPicPr>
          <p:cNvPr id="118" name="Picture 11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878931" y="8864870"/>
            <a:ext cx="832445" cy="171114"/>
          </a:xfrm>
          <a:prstGeom prst="rect">
            <a:avLst/>
          </a:prstGeom>
        </p:spPr>
      </p:pic>
      <p:sp>
        <p:nvSpPr>
          <p:cNvPr id="129" name="Rectangle 128"/>
          <p:cNvSpPr/>
          <p:nvPr/>
        </p:nvSpPr>
        <p:spPr>
          <a:xfrm>
            <a:off x="1251994" y="251340"/>
            <a:ext cx="2571750" cy="415498"/>
          </a:xfrm>
          <a:prstGeom prst="rect">
            <a:avLst/>
          </a:prstGeom>
        </p:spPr>
        <p:txBody>
          <a:bodyPr>
            <a:spAutoFit/>
          </a:bodyPr>
          <a:lstStyle/>
          <a:p>
            <a:pPr algn="ctr"/>
            <a:r>
              <a:rPr lang="en-US" sz="1050" b="1" dirty="0">
                <a:solidFill>
                  <a:srgbClr val="FFFF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Hotel Trinity </a:t>
            </a:r>
            <a:r>
              <a:rPr lang="en-US" sz="105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/>
            </a:r>
            <a:br>
              <a:rPr lang="en-US" sz="105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1050" b="1" dirty="0">
                <a:solidFill>
                  <a:schemeClr val="bg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Chapel Road, London</a:t>
            </a:r>
            <a:endParaRPr lang="en-GB" sz="105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9713" y="4303703"/>
            <a:ext cx="1303562" cy="914400"/>
          </a:xfrm>
          <a:prstGeom prst="roundRect">
            <a:avLst/>
          </a:prstGeom>
        </p:spPr>
      </p:pic>
      <p:grpSp>
        <p:nvGrpSpPr>
          <p:cNvPr id="41" name="Group 40">
            <a:extLst>
              <a:ext uri="{FF2B5EF4-FFF2-40B4-BE49-F238E27FC236}">
                <a16:creationId xmlns:a16="http://schemas.microsoft.com/office/drawing/2014/main" id="{1216A7CC-B801-6A49-A5CA-283A92FE434A}"/>
              </a:ext>
            </a:extLst>
          </p:cNvPr>
          <p:cNvGrpSpPr/>
          <p:nvPr/>
        </p:nvGrpSpPr>
        <p:grpSpPr>
          <a:xfrm>
            <a:off x="405663" y="1167763"/>
            <a:ext cx="1863667" cy="2225488"/>
            <a:chOff x="2819107" y="1183268"/>
            <a:chExt cx="979825" cy="3065258"/>
          </a:xfrm>
        </p:grpSpPr>
        <p:sp>
          <p:nvSpPr>
            <p:cNvPr id="42" name="TextBox 10">
              <a:extLst>
                <a:ext uri="{FF2B5EF4-FFF2-40B4-BE49-F238E27FC236}">
                  <a16:creationId xmlns:a16="http://schemas.microsoft.com/office/drawing/2014/main" id="{57C420D6-E321-4C4F-BCD3-D60F91FF7E02}"/>
                </a:ext>
              </a:extLst>
            </p:cNvPr>
            <p:cNvSpPr txBox="1"/>
            <p:nvPr/>
          </p:nvSpPr>
          <p:spPr>
            <a:xfrm>
              <a:off x="2819107" y="1183268"/>
              <a:ext cx="871311" cy="243205"/>
            </a:xfrm>
            <a:prstGeom prst="rect">
              <a:avLst/>
            </a:prstGeom>
            <a:solidFill>
              <a:schemeClr val="bg2">
                <a:lumMod val="50000"/>
              </a:schemeClr>
            </a:solidFill>
          </p:spPr>
          <p:txBody>
            <a:bodyPr wrap="square" rtlCol="0">
              <a:noAutofit/>
            </a:bodyPr>
            <a:lstStyle/>
            <a:p>
              <a:pPr algn="ctr"/>
              <a:r>
                <a:rPr lang="en-US" sz="800" b="1" dirty="0">
                  <a:solidFill>
                    <a:schemeClr val="bg1"/>
                  </a:solidFill>
                  <a:ea typeface="Times New Roman"/>
                  <a:cs typeface="Vrinda"/>
                </a:rPr>
                <a:t>Red wine</a:t>
              </a:r>
            </a:p>
          </p:txBody>
        </p:sp>
        <p:sp>
          <p:nvSpPr>
            <p:cNvPr id="43" name="TextBox 8">
              <a:extLst>
                <a:ext uri="{FF2B5EF4-FFF2-40B4-BE49-F238E27FC236}">
                  <a16:creationId xmlns:a16="http://schemas.microsoft.com/office/drawing/2014/main" id="{8F5648BE-77DA-9E43-831F-DD3C80AA5C89}"/>
                </a:ext>
              </a:extLst>
            </p:cNvPr>
            <p:cNvSpPr txBox="1"/>
            <p:nvPr/>
          </p:nvSpPr>
          <p:spPr>
            <a:xfrm>
              <a:off x="2836876" y="2828416"/>
              <a:ext cx="962056" cy="14201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>
                <a:spcBef>
                  <a:spcPts val="0"/>
                </a:spcBef>
                <a:spcAft>
                  <a:spcPts val="0"/>
                </a:spcAft>
              </a:pPr>
              <a:r>
                <a:rPr lang="en-US" sz="1050" b="1" kern="1200" dirty="0">
                  <a:solidFill>
                    <a:srgbClr val="C4BD97"/>
                  </a:solidFill>
                  <a:effectLst/>
                  <a:latin typeface="Calibri"/>
                  <a:ea typeface="Times New Roman"/>
                  <a:cs typeface="Vrinda"/>
                </a:rPr>
                <a:t>Name: </a:t>
              </a:r>
              <a:r>
                <a:rPr lang="en-US" sz="800" dirty="0" err="1">
                  <a:solidFill>
                    <a:schemeClr val="bg1"/>
                  </a:solidFill>
                  <a:effectLst/>
                  <a:latin typeface="Arial" panose="020B0604020202020204" pitchFamily="34" charset="0"/>
                  <a:ea typeface="Calibri" panose="020F0502020204030204" pitchFamily="34" charset="0"/>
                  <a:cs typeface="Arial" panose="020B0604020202020204" pitchFamily="34" charset="0"/>
                </a:rPr>
                <a:t>Malbac</a:t>
              </a:r>
              <a:r>
                <a:rPr lang="en-US" sz="800" dirty="0">
                  <a:solidFill>
                    <a:schemeClr val="bg1"/>
                  </a:solidFill>
                  <a:effectLst/>
                  <a:latin typeface="Arial" panose="020B0604020202020204" pitchFamily="34" charset="0"/>
                  <a:ea typeface="Calibri" panose="020F0502020204030204" pitchFamily="34" charset="0"/>
                  <a:cs typeface="Arial" panose="020B0604020202020204" pitchFamily="34" charset="0"/>
                </a:rPr>
                <a:t>, </a:t>
              </a:r>
              <a:r>
                <a:rPr lang="en-US" sz="800" dirty="0">
                  <a:solidFill>
                    <a:schemeClr val="bg1"/>
                  </a:solidFill>
                  <a:latin typeface="Arial" panose="020B0604020202020204" pitchFamily="34" charset="0"/>
                  <a:ea typeface="Calibri" panose="020F0502020204030204" pitchFamily="34" charset="0"/>
                  <a:cs typeface="Arial" panose="020B0604020202020204" pitchFamily="34" charset="0"/>
                </a:rPr>
                <a:t>A</a:t>
              </a:r>
              <a:r>
                <a:rPr lang="en-US" sz="800" dirty="0">
                  <a:solidFill>
                    <a:schemeClr val="bg1"/>
                  </a:solidFill>
                  <a:effectLst/>
                  <a:latin typeface="Arial" panose="020B0604020202020204" pitchFamily="34" charset="0"/>
                  <a:ea typeface="Calibri" panose="020F0502020204030204" pitchFamily="34" charset="0"/>
                  <a:cs typeface="Arial" panose="020B0604020202020204" pitchFamily="34" charset="0"/>
                </a:rPr>
                <a:t>rgentina’</a:t>
              </a:r>
            </a:p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800" b="1" kern="1200" dirty="0">
                  <a:solidFill>
                    <a:schemeClr val="bg1"/>
                  </a:solidFill>
                  <a:latin typeface="Arial" panose="020B0604020202020204" pitchFamily="34" charset="0"/>
                  <a:ea typeface="Times New Roman"/>
                  <a:cs typeface="Arial" panose="020B0604020202020204" pitchFamily="34" charset="0"/>
                </a:rPr>
                <a:t>Description: Best wine in the town with added sugar  </a:t>
              </a:r>
            </a:p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800" b="1" dirty="0">
                  <a:solidFill>
                    <a:schemeClr val="bg1"/>
                  </a:solidFill>
                  <a:latin typeface="Calibri"/>
                  <a:ea typeface="Times New Roman"/>
                  <a:cs typeface="Vrinda"/>
                </a:rPr>
                <a:t>175 ml  5.95</a:t>
              </a:r>
            </a:p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800" b="1" kern="1200" dirty="0">
                  <a:solidFill>
                    <a:schemeClr val="bg1"/>
                  </a:solidFill>
                  <a:effectLst/>
                  <a:latin typeface="Calibri"/>
                  <a:ea typeface="Times New Roman"/>
                  <a:cs typeface="Vrinda"/>
                </a:rPr>
                <a:t>750 ml  3</a:t>
              </a:r>
              <a:r>
                <a:rPr lang="en-US" sz="800" b="1" dirty="0">
                  <a:solidFill>
                    <a:schemeClr val="bg1"/>
                  </a:solidFill>
                  <a:latin typeface="Calibri"/>
                  <a:ea typeface="Times New Roman"/>
                  <a:cs typeface="Vrinda"/>
                </a:rPr>
                <a:t>3</a:t>
              </a:r>
              <a:endParaRPr lang="en-US" sz="800" b="1" kern="1200" dirty="0">
                <a:solidFill>
                  <a:schemeClr val="bg1"/>
                </a:solidFill>
                <a:effectLst/>
                <a:latin typeface="Calibri"/>
                <a:ea typeface="Times New Roman"/>
                <a:cs typeface="Vrinda"/>
              </a:endParaRPr>
            </a:p>
            <a:p>
              <a:pPr marL="0" marR="0">
                <a:spcBef>
                  <a:spcPts val="0"/>
                </a:spcBef>
                <a:spcAft>
                  <a:spcPts val="0"/>
                </a:spcAft>
              </a:pPr>
              <a:endParaRPr lang="en-US" sz="800" b="1" kern="1200" dirty="0">
                <a:solidFill>
                  <a:schemeClr val="bg1"/>
                </a:solidFill>
                <a:latin typeface="Arial" panose="020B0604020202020204" pitchFamily="34" charset="0"/>
                <a:ea typeface="Times New Roman"/>
                <a:cs typeface="Arial" panose="020B0604020202020204" pitchFamily="34" charset="0"/>
              </a:endParaRPr>
            </a:p>
            <a:p>
              <a:pPr marL="0" marR="0">
                <a:spcBef>
                  <a:spcPts val="0"/>
                </a:spcBef>
                <a:spcAft>
                  <a:spcPts val="0"/>
                </a:spcAft>
              </a:pPr>
              <a:endParaRPr lang="en-US" sz="1050" b="1" kern="1200" dirty="0">
                <a:solidFill>
                  <a:srgbClr val="C4BD97"/>
                </a:solidFill>
                <a:effectLst/>
                <a:latin typeface="Calibri"/>
                <a:ea typeface="Times New Roman"/>
                <a:cs typeface="Vrinda"/>
              </a:endParaRPr>
            </a:p>
          </p:txBody>
        </p:sp>
      </p:grpSp>
      <p:pic>
        <p:nvPicPr>
          <p:cNvPr id="45" name="Picture 44">
            <a:extLst>
              <a:ext uri="{FF2B5EF4-FFF2-40B4-BE49-F238E27FC236}">
                <a16:creationId xmlns:a16="http://schemas.microsoft.com/office/drawing/2014/main" id="{8B4C564A-0041-4844-9020-8039C0403DAA}"/>
              </a:ext>
            </a:extLst>
          </p:cNvPr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2206" y="1371084"/>
            <a:ext cx="1058769" cy="945252"/>
          </a:xfrm>
          <a:prstGeom prst="roundRect">
            <a:avLst/>
          </a:prstGeom>
        </p:spPr>
      </p:pic>
      <p:grpSp>
        <p:nvGrpSpPr>
          <p:cNvPr id="46" name="Group 45">
            <a:extLst>
              <a:ext uri="{FF2B5EF4-FFF2-40B4-BE49-F238E27FC236}">
                <a16:creationId xmlns:a16="http://schemas.microsoft.com/office/drawing/2014/main" id="{2B3B224A-0003-D84C-B1D8-C73C7B533547}"/>
              </a:ext>
            </a:extLst>
          </p:cNvPr>
          <p:cNvGrpSpPr/>
          <p:nvPr/>
        </p:nvGrpSpPr>
        <p:grpSpPr>
          <a:xfrm>
            <a:off x="2120653" y="1114674"/>
            <a:ext cx="2727943" cy="2059784"/>
            <a:chOff x="2881191" y="941749"/>
            <a:chExt cx="1434219" cy="2837029"/>
          </a:xfrm>
        </p:grpSpPr>
        <p:sp>
          <p:nvSpPr>
            <p:cNvPr id="47" name="TextBox 10">
              <a:extLst>
                <a:ext uri="{FF2B5EF4-FFF2-40B4-BE49-F238E27FC236}">
                  <a16:creationId xmlns:a16="http://schemas.microsoft.com/office/drawing/2014/main" id="{B16F2471-C1FC-AE49-8DD3-3153DC9A5FA0}"/>
                </a:ext>
              </a:extLst>
            </p:cNvPr>
            <p:cNvSpPr txBox="1"/>
            <p:nvPr/>
          </p:nvSpPr>
          <p:spPr>
            <a:xfrm>
              <a:off x="2889293" y="980763"/>
              <a:ext cx="613336" cy="281669"/>
            </a:xfrm>
            <a:prstGeom prst="rect">
              <a:avLst/>
            </a:prstGeom>
            <a:solidFill>
              <a:schemeClr val="bg2">
                <a:lumMod val="50000"/>
              </a:schemeClr>
            </a:solidFill>
          </p:spPr>
          <p:txBody>
            <a:bodyPr wrap="square" rtlCol="0">
              <a:noAutofit/>
            </a:bodyPr>
            <a:lstStyle/>
            <a:p>
              <a:pPr algn="ctr"/>
              <a:r>
                <a:rPr lang="en-US" sz="900" b="1" dirty="0">
                  <a:solidFill>
                    <a:schemeClr val="bg1"/>
                  </a:solidFill>
                  <a:ea typeface="Times New Roman"/>
                  <a:cs typeface="Vrinda"/>
                </a:rPr>
                <a:t>White wine</a:t>
              </a:r>
            </a:p>
          </p:txBody>
        </p:sp>
        <p:sp>
          <p:nvSpPr>
            <p:cNvPr id="48" name="TextBox 8">
              <a:extLst>
                <a:ext uri="{FF2B5EF4-FFF2-40B4-BE49-F238E27FC236}">
                  <a16:creationId xmlns:a16="http://schemas.microsoft.com/office/drawing/2014/main" id="{CE3DEDD4-FC80-2A4F-AEFF-3AECE05F6C38}"/>
                </a:ext>
              </a:extLst>
            </p:cNvPr>
            <p:cNvSpPr txBox="1"/>
            <p:nvPr/>
          </p:nvSpPr>
          <p:spPr>
            <a:xfrm>
              <a:off x="2881191" y="2634210"/>
              <a:ext cx="628763" cy="1144568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800" b="1" kern="1200" dirty="0">
                  <a:solidFill>
                    <a:schemeClr val="bg1"/>
                  </a:solidFill>
                  <a:effectLst/>
                  <a:latin typeface="Calibri"/>
                  <a:ea typeface="Times New Roman"/>
                  <a:cs typeface="Vrinda"/>
                </a:rPr>
                <a:t>Wine that can be enjoyable with families and friends with customizable blend of flavor.  </a:t>
              </a:r>
              <a:r>
                <a:rPr lang="en-US" sz="800" b="1" dirty="0">
                  <a:solidFill>
                    <a:schemeClr val="bg1"/>
                  </a:solidFill>
                  <a:latin typeface="Calibri"/>
                  <a:ea typeface="Times New Roman"/>
                  <a:cs typeface="Vrinda"/>
                </a:rPr>
                <a:t>175 ml  5.95</a:t>
              </a:r>
            </a:p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en-US" sz="800" b="1" kern="1200" dirty="0">
                  <a:solidFill>
                    <a:schemeClr val="bg1"/>
                  </a:solidFill>
                  <a:effectLst/>
                  <a:latin typeface="Calibri"/>
                  <a:ea typeface="Times New Roman"/>
                  <a:cs typeface="Vrinda"/>
                </a:rPr>
                <a:t>750 ml  3</a:t>
              </a:r>
              <a:r>
                <a:rPr lang="en-US" sz="800" b="1" dirty="0">
                  <a:solidFill>
                    <a:schemeClr val="bg1"/>
                  </a:solidFill>
                  <a:latin typeface="Calibri"/>
                  <a:ea typeface="Times New Roman"/>
                  <a:cs typeface="Vrinda"/>
                </a:rPr>
                <a:t>3</a:t>
              </a:r>
              <a:endParaRPr lang="en-US" sz="800" b="1" kern="1200" dirty="0">
                <a:solidFill>
                  <a:schemeClr val="bg1"/>
                </a:solidFill>
                <a:effectLst/>
                <a:latin typeface="Calibri"/>
                <a:ea typeface="Times New Roman"/>
                <a:cs typeface="Vrinda"/>
              </a:endParaRPr>
            </a:p>
          </p:txBody>
        </p:sp>
        <p:sp>
          <p:nvSpPr>
            <p:cNvPr id="30" name="TextBox 10">
              <a:extLst>
                <a:ext uri="{FF2B5EF4-FFF2-40B4-BE49-F238E27FC236}">
                  <a16:creationId xmlns:a16="http://schemas.microsoft.com/office/drawing/2014/main" id="{B16F2471-C1FC-AE49-8DD3-3153DC9A5FA0}"/>
                </a:ext>
              </a:extLst>
            </p:cNvPr>
            <p:cNvSpPr txBox="1"/>
            <p:nvPr/>
          </p:nvSpPr>
          <p:spPr>
            <a:xfrm>
              <a:off x="3600354" y="941749"/>
              <a:ext cx="715056" cy="320683"/>
            </a:xfrm>
            <a:prstGeom prst="rect">
              <a:avLst/>
            </a:prstGeom>
            <a:solidFill>
              <a:schemeClr val="bg2">
                <a:lumMod val="50000"/>
              </a:schemeClr>
            </a:solidFill>
          </p:spPr>
          <p:txBody>
            <a:bodyPr wrap="square" rtlCol="0">
              <a:noAutofit/>
            </a:bodyPr>
            <a:lstStyle/>
            <a:p>
              <a:pPr algn="ctr"/>
              <a:r>
                <a:rPr lang="en-US" sz="900" b="1" dirty="0">
                  <a:solidFill>
                    <a:schemeClr val="bg1"/>
                  </a:solidFill>
                </a:rPr>
                <a:t>Sticky toffee pudding </a:t>
              </a:r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0B34CB0F-8BB1-A240-804B-3742F77E387A}"/>
              </a:ext>
            </a:extLst>
          </p:cNvPr>
          <p:cNvGrpSpPr/>
          <p:nvPr/>
        </p:nvGrpSpPr>
        <p:grpSpPr>
          <a:xfrm>
            <a:off x="405663" y="4041413"/>
            <a:ext cx="3776397" cy="1084253"/>
            <a:chOff x="2819107" y="1183268"/>
            <a:chExt cx="1870819" cy="1013082"/>
          </a:xfrm>
        </p:grpSpPr>
        <p:sp>
          <p:nvSpPr>
            <p:cNvPr id="52" name="TextBox 10">
              <a:extLst>
                <a:ext uri="{FF2B5EF4-FFF2-40B4-BE49-F238E27FC236}">
                  <a16:creationId xmlns:a16="http://schemas.microsoft.com/office/drawing/2014/main" id="{C67C5B32-AAFB-E64E-A229-F8810EA78E6F}"/>
                </a:ext>
              </a:extLst>
            </p:cNvPr>
            <p:cNvSpPr txBox="1"/>
            <p:nvPr/>
          </p:nvSpPr>
          <p:spPr>
            <a:xfrm>
              <a:off x="2819107" y="1183268"/>
              <a:ext cx="871311" cy="243205"/>
            </a:xfrm>
            <a:prstGeom prst="rect">
              <a:avLst/>
            </a:prstGeom>
            <a:solidFill>
              <a:schemeClr val="bg2">
                <a:lumMod val="50000"/>
              </a:schemeClr>
            </a:solidFill>
          </p:spPr>
          <p:txBody>
            <a:bodyPr wrap="square" rtlCol="0">
              <a:noAutofit/>
            </a:bodyPr>
            <a:lstStyle/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en-GB" sz="600" dirty="0">
                  <a:solidFill>
                    <a:schemeClr val="bg1"/>
                  </a:solidFill>
                  <a:effectLst/>
                  <a:latin typeface="Times New Roman"/>
                  <a:ea typeface="Times New Roman"/>
                </a:rPr>
                <a:t>Drinks (Alcoholic)</a:t>
              </a:r>
            </a:p>
          </p:txBody>
        </p:sp>
        <p:sp>
          <p:nvSpPr>
            <p:cNvPr id="53" name="TextBox 8">
              <a:extLst>
                <a:ext uri="{FF2B5EF4-FFF2-40B4-BE49-F238E27FC236}">
                  <a16:creationId xmlns:a16="http://schemas.microsoft.com/office/drawing/2014/main" id="{FFF8CAD8-C2DC-6A44-8BBF-8374A9D3FEB2}"/>
                </a:ext>
              </a:extLst>
            </p:cNvPr>
            <p:cNvSpPr txBox="1"/>
            <p:nvPr/>
          </p:nvSpPr>
          <p:spPr>
            <a:xfrm>
              <a:off x="3818615" y="1304871"/>
              <a:ext cx="871311" cy="89147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just"/>
              <a:r>
                <a:rPr lang="en-US" sz="800" b="1" dirty="0">
                  <a:solidFill>
                    <a:srgbClr val="C4BD97"/>
                  </a:solidFill>
                  <a:ea typeface="Times New Roman"/>
                  <a:cs typeface="Vrinda"/>
                </a:rPr>
                <a:t>Champagne is the name of both the wine region in France where sparkling wine was first created and the appellation that governs its production.</a:t>
              </a:r>
            </a:p>
            <a:p>
              <a:pPr algn="just"/>
              <a:endParaRPr lang="en-US" sz="800" b="1" dirty="0">
                <a:solidFill>
                  <a:srgbClr val="C4BD97"/>
                </a:solidFill>
                <a:ea typeface="Times New Roman"/>
                <a:cs typeface="Vrinda"/>
              </a:endParaRPr>
            </a:p>
            <a:p>
              <a:pPr algn="just"/>
              <a:r>
                <a:rPr lang="en-US" sz="800" b="1" kern="1200" dirty="0">
                  <a:solidFill>
                    <a:srgbClr val="C4BD97"/>
                  </a:solidFill>
                  <a:effectLst/>
                  <a:latin typeface="Calibri"/>
                  <a:ea typeface="Times New Roman"/>
                  <a:cs typeface="Vrinda"/>
                </a:rPr>
                <a:t>Bottle 90</a:t>
              </a:r>
              <a:endParaRPr lang="en-US" sz="500" b="1" kern="1200" dirty="0">
                <a:solidFill>
                  <a:schemeClr val="bg1"/>
                </a:solidFill>
                <a:effectLst/>
                <a:latin typeface="Calibri"/>
                <a:ea typeface="Times New Roman"/>
                <a:cs typeface="Vrinda"/>
              </a:endParaRPr>
            </a:p>
          </p:txBody>
        </p:sp>
      </p:grpSp>
      <p:sp>
        <p:nvSpPr>
          <p:cNvPr id="9" name="TextBox 8">
            <a:extLst>
              <a:ext uri="{FF2B5EF4-FFF2-40B4-BE49-F238E27FC236}">
                <a16:creationId xmlns:a16="http://schemas.microsoft.com/office/drawing/2014/main" id="{244BDB8C-3529-684A-BC5E-79B45BFA68AD}"/>
              </a:ext>
            </a:extLst>
          </p:cNvPr>
          <p:cNvSpPr txBox="1"/>
          <p:nvPr/>
        </p:nvSpPr>
        <p:spPr>
          <a:xfrm>
            <a:off x="808535" y="1865718"/>
            <a:ext cx="241442" cy="9372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US" dirty="0"/>
          </a:p>
        </p:txBody>
      </p:sp>
      <p:pic>
        <p:nvPicPr>
          <p:cNvPr id="1034" name="Picture 10" descr="10 White Wines Perfect For Summer">
            <a:extLst>
              <a:ext uri="{FF2B5EF4-FFF2-40B4-BE49-F238E27FC236}">
                <a16:creationId xmlns:a16="http://schemas.microsoft.com/office/drawing/2014/main" id="{79733847-72D4-474E-8B08-D28BA20A96B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16931" y="1347502"/>
            <a:ext cx="1116179" cy="914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4" name="Text Box 36">
            <a:extLst>
              <a:ext uri="{FF2B5EF4-FFF2-40B4-BE49-F238E27FC236}">
                <a16:creationId xmlns:a16="http://schemas.microsoft.com/office/drawing/2014/main" id="{155065B2-B7E5-D649-A71A-7D03285C4CCF}"/>
              </a:ext>
            </a:extLst>
          </p:cNvPr>
          <p:cNvSpPr txBox="1"/>
          <p:nvPr/>
        </p:nvSpPr>
        <p:spPr>
          <a:xfrm>
            <a:off x="372269" y="7257799"/>
            <a:ext cx="2133600" cy="668988"/>
          </a:xfrm>
          <a:prstGeom prst="rect">
            <a:avLst/>
          </a:prstGeom>
          <a:solidFill>
            <a:schemeClr val="bg2">
              <a:lumMod val="75000"/>
            </a:schemeClr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r>
              <a:rPr lang="en-US" sz="800" dirty="0"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We regret that some of our dishes may not be suitable for you due to the presence of allergies. Tell us if you have any special food preferences or needs. Gluten-Free; Nut-Free; Vegan.</a:t>
            </a:r>
            <a:endParaRPr lang="en-GB" sz="700" dirty="0"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grpSp>
        <p:nvGrpSpPr>
          <p:cNvPr id="65" name="Group 64">
            <a:extLst>
              <a:ext uri="{FF2B5EF4-FFF2-40B4-BE49-F238E27FC236}">
                <a16:creationId xmlns:a16="http://schemas.microsoft.com/office/drawing/2014/main" id="{77130F6F-E55C-B144-A33F-7FEFD57917AF}"/>
              </a:ext>
            </a:extLst>
          </p:cNvPr>
          <p:cNvGrpSpPr/>
          <p:nvPr/>
        </p:nvGrpSpPr>
        <p:grpSpPr>
          <a:xfrm>
            <a:off x="451494" y="5433748"/>
            <a:ext cx="4157078" cy="773255"/>
            <a:chOff x="2819107" y="1183268"/>
            <a:chExt cx="2059408" cy="521759"/>
          </a:xfrm>
        </p:grpSpPr>
        <p:sp>
          <p:nvSpPr>
            <p:cNvPr id="66" name="TextBox 10">
              <a:extLst>
                <a:ext uri="{FF2B5EF4-FFF2-40B4-BE49-F238E27FC236}">
                  <a16:creationId xmlns:a16="http://schemas.microsoft.com/office/drawing/2014/main" id="{DFB62106-DD7F-9B4D-A555-D224E987611B}"/>
                </a:ext>
              </a:extLst>
            </p:cNvPr>
            <p:cNvSpPr txBox="1"/>
            <p:nvPr/>
          </p:nvSpPr>
          <p:spPr>
            <a:xfrm>
              <a:off x="2819107" y="1183268"/>
              <a:ext cx="871311" cy="243205"/>
            </a:xfrm>
            <a:prstGeom prst="rect">
              <a:avLst/>
            </a:prstGeom>
            <a:solidFill>
              <a:schemeClr val="bg2">
                <a:lumMod val="50000"/>
              </a:schemeClr>
            </a:solidFill>
          </p:spPr>
          <p:txBody>
            <a:bodyPr wrap="square" rtlCol="0">
              <a:noAutofit/>
            </a:bodyPr>
            <a:lstStyle/>
            <a:p>
              <a:pPr marL="0" marR="0" algn="ctr">
                <a:spcBef>
                  <a:spcPts val="0"/>
                </a:spcBef>
                <a:spcAft>
                  <a:spcPts val="0"/>
                </a:spcAft>
              </a:pPr>
              <a:r>
                <a:rPr lang="en-GB" sz="1000" dirty="0">
                  <a:solidFill>
                    <a:schemeClr val="bg1"/>
                  </a:solidFill>
                  <a:effectLst/>
                  <a:latin typeface="Times New Roman"/>
                  <a:ea typeface="Times New Roman"/>
                </a:rPr>
                <a:t>Drinks (Non-Alcoholic)</a:t>
              </a:r>
            </a:p>
          </p:txBody>
        </p:sp>
        <p:sp>
          <p:nvSpPr>
            <p:cNvPr id="67" name="TextBox 8">
              <a:extLst>
                <a:ext uri="{FF2B5EF4-FFF2-40B4-BE49-F238E27FC236}">
                  <a16:creationId xmlns:a16="http://schemas.microsoft.com/office/drawing/2014/main" id="{53E73B0C-DD63-3B43-99AE-54EC65F7F5AF}"/>
                </a:ext>
              </a:extLst>
            </p:cNvPr>
            <p:cNvSpPr txBox="1"/>
            <p:nvPr/>
          </p:nvSpPr>
          <p:spPr>
            <a:xfrm>
              <a:off x="3605002" y="1450288"/>
              <a:ext cx="1273513" cy="254739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900" b="1" dirty="0">
                  <a:solidFill>
                    <a:srgbClr val="C4BD97"/>
                  </a:solidFill>
                  <a:ea typeface="Times New Roman"/>
                  <a:cs typeface="Vrinda"/>
                </a:rPr>
                <a:t>4.95  250ml Coke/</a:t>
              </a:r>
              <a:r>
                <a:rPr lang="en-US" sz="900" b="1" dirty="0" err="1">
                  <a:solidFill>
                    <a:srgbClr val="C4BD97"/>
                  </a:solidFill>
                  <a:ea typeface="Times New Roman"/>
                  <a:cs typeface="Vrinda"/>
                </a:rPr>
                <a:t>D.Coke</a:t>
              </a:r>
              <a:r>
                <a:rPr lang="en-US" sz="900" b="1" dirty="0">
                  <a:solidFill>
                    <a:srgbClr val="C4BD97"/>
                  </a:solidFill>
                  <a:ea typeface="Times New Roman"/>
                  <a:cs typeface="Vrinda"/>
                </a:rPr>
                <a:t>/Lemonade/tango</a:t>
              </a:r>
            </a:p>
            <a:p>
              <a:pPr algn="ctr"/>
              <a:r>
                <a:rPr lang="en-US" sz="900" b="1" dirty="0">
                  <a:solidFill>
                    <a:srgbClr val="C4BD97"/>
                  </a:solidFill>
                  <a:ea typeface="Times New Roman"/>
                  <a:cs typeface="Vrinda"/>
                </a:rPr>
                <a:t>5.20  250ml of Fresh Orange/Apple/Pineapple</a:t>
              </a:r>
              <a:endParaRPr lang="en-US" sz="800" b="1" kern="1200" dirty="0">
                <a:solidFill>
                  <a:schemeClr val="bg1"/>
                </a:solidFill>
                <a:effectLst/>
                <a:latin typeface="Calibri"/>
                <a:ea typeface="Times New Roman"/>
                <a:cs typeface="Vrinda"/>
              </a:endParaRPr>
            </a:p>
          </p:txBody>
        </p:sp>
      </p:grpSp>
      <p:pic>
        <p:nvPicPr>
          <p:cNvPr id="1040" name="Picture 16" descr="Soft Drinks stock photo. Image of refreshment, refreshing - 24045450">
            <a:extLst>
              <a:ext uri="{FF2B5EF4-FFF2-40B4-BE49-F238E27FC236}">
                <a16:creationId xmlns:a16="http://schemas.microsoft.com/office/drawing/2014/main" id="{BA727D2B-6561-5643-9526-61858240C86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7138" y="5744143"/>
            <a:ext cx="1547054" cy="1119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1" name="Text Box 36">
            <a:extLst>
              <a:ext uri="{FF2B5EF4-FFF2-40B4-BE49-F238E27FC236}">
                <a16:creationId xmlns:a16="http://schemas.microsoft.com/office/drawing/2014/main" id="{ECF14625-9AD1-054D-B20D-3F40D4E54225}"/>
              </a:ext>
            </a:extLst>
          </p:cNvPr>
          <p:cNvSpPr txBox="1"/>
          <p:nvPr/>
        </p:nvSpPr>
        <p:spPr>
          <a:xfrm>
            <a:off x="2867770" y="7387382"/>
            <a:ext cx="1864022" cy="994617"/>
          </a:xfrm>
          <a:prstGeom prst="rect">
            <a:avLst/>
          </a:prstGeom>
          <a:solidFill>
            <a:schemeClr val="bg2">
              <a:lumMod val="75000"/>
            </a:schemeClr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US" sz="900" dirty="0">
                <a:latin typeface="Arial" panose="020B0604020202020204" pitchFamily="34" charset="0"/>
                <a:ea typeface="Calibri" panose="020F0502020204030204" pitchFamily="34" charset="0"/>
                <a:cs typeface="Vrinda" panose="020B0502040204020203" pitchFamily="34" charset="0"/>
              </a:rPr>
              <a:t>Listen to Real Christmas Music Live music with a Christmas theme is available daily between 6pm till  10pm.All December. for your party's enjoyment.</a:t>
            </a:r>
            <a:endParaRPr lang="en-GB" sz="900" dirty="0">
              <a:effectLst/>
              <a:latin typeface="Calibri" panose="020F0502020204030204" pitchFamily="34" charset="0"/>
              <a:ea typeface="Calibri" panose="020F0502020204030204" pitchFamily="34" charset="0"/>
              <a:cs typeface="Vrinda" panose="020B0502040204020203" pitchFamily="34" charset="0"/>
            </a:endParaRPr>
          </a:p>
        </p:txBody>
      </p:sp>
      <p:pic>
        <p:nvPicPr>
          <p:cNvPr id="1046" name="Picture 22" descr="Christmas Music - Compilation by Various Artists | Spotify">
            <a:extLst>
              <a:ext uri="{FF2B5EF4-FFF2-40B4-BE49-F238E27FC236}">
                <a16:creationId xmlns:a16="http://schemas.microsoft.com/office/drawing/2014/main" id="{042C344C-88A4-6E4F-BF8C-EB52ABF7680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49833" y="6601010"/>
            <a:ext cx="1658739" cy="8074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8" name="TextBox 8"/>
          <p:cNvSpPr txBox="1"/>
          <p:nvPr/>
        </p:nvSpPr>
        <p:spPr>
          <a:xfrm>
            <a:off x="3259931" y="2438400"/>
            <a:ext cx="1698149" cy="10695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1100" b="1" dirty="0">
                <a:solidFill>
                  <a:schemeClr val="bg1"/>
                </a:solidFill>
              </a:rPr>
              <a:t> </a:t>
            </a:r>
            <a:r>
              <a:rPr lang="en-US" sz="1100" dirty="0">
                <a:solidFill>
                  <a:schemeClr val="bg1"/>
                </a:solidFill>
              </a:rPr>
              <a:t>Calories:200</a:t>
            </a:r>
          </a:p>
          <a:p>
            <a:pPr algn="r"/>
            <a:r>
              <a:rPr lang="en-US" sz="1050" dirty="0">
                <a:solidFill>
                  <a:schemeClr val="bg1"/>
                </a:solidFill>
              </a:rPr>
              <a:t>Food hygiene: Preparation</a:t>
            </a:r>
          </a:p>
          <a:p>
            <a:pPr algn="r"/>
            <a:endParaRPr lang="en-US" sz="1050" dirty="0">
              <a:solidFill>
                <a:schemeClr val="bg1"/>
              </a:solidFill>
            </a:endParaRPr>
          </a:p>
          <a:p>
            <a:pPr algn="r"/>
            <a:r>
              <a:rPr lang="en-US" sz="1050" dirty="0">
                <a:solidFill>
                  <a:schemeClr val="bg1"/>
                </a:solidFill>
              </a:rPr>
              <a:t>Description: Soft and sweet pudding properly baked under perfect hit</a:t>
            </a:r>
            <a:endParaRPr lang="en-GB" sz="1050" dirty="0">
              <a:solidFill>
                <a:schemeClr val="bg1"/>
              </a:solidFill>
            </a:endParaRPr>
          </a:p>
        </p:txBody>
      </p:sp>
      <p:pic>
        <p:nvPicPr>
          <p:cNvPr id="29" name="Picture 28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88531" y="1371600"/>
            <a:ext cx="1340292" cy="1045801"/>
          </a:xfrm>
          <a:prstGeom prst="roundRect">
            <a:avLst/>
          </a:prstGeom>
        </p:spPr>
      </p:pic>
      <p:pic>
        <p:nvPicPr>
          <p:cNvPr id="2056" name="Picture 8" descr="Samuel Lucas JMI School Merry Christmas from Year 2! - Samuel Lucas JMI  School">
            <a:extLst>
              <a:ext uri="{FF2B5EF4-FFF2-40B4-BE49-F238E27FC236}">
                <a16:creationId xmlns:a16="http://schemas.microsoft.com/office/drawing/2014/main" id="{7D2B3745-22CD-2D4A-B0ED-E929F44A4B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38429" y="-12729"/>
            <a:ext cx="1319651" cy="9896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4" name="Picture 43">
            <a:extLst>
              <a:ext uri="{FF2B5EF4-FFF2-40B4-BE49-F238E27FC236}">
                <a16:creationId xmlns:a16="http://schemas.microsoft.com/office/drawing/2014/main" id="{854DE46E-56CB-4C48-B85F-57B79BA04C54}"/>
              </a:ext>
            </a:extLst>
          </p:cNvPr>
          <p:cNvPicPr>
            <a:picLocks noChangeAspect="1"/>
          </p:cNvPicPr>
          <p:nvPr/>
        </p:nvPicPr>
        <p:blipFill rotWithShape="1">
          <a:blip r:embed="rId13" cstate="print">
            <a:duotone>
              <a:prstClr val="black"/>
              <a:schemeClr val="accent5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8932" t="17636" r="32424" b="21172"/>
          <a:stretch/>
        </p:blipFill>
        <p:spPr>
          <a:xfrm>
            <a:off x="1601715" y="157455"/>
            <a:ext cx="402607" cy="318769"/>
          </a:xfrm>
          <a:prstGeom prst="rect">
            <a:avLst/>
          </a:prstGeom>
        </p:spPr>
      </p:pic>
      <mc:AlternateContent xmlns:mc="http://schemas.openxmlformats.org/markup-compatibility/2006" xmlns:p14="http://schemas.microsoft.com/office/powerpoint/2010/main">
        <mc:Choice Requires="p14">
          <p:contentPart p14:bwMode="auto" r:id="rId14">
            <p14:nvContentPartPr>
              <p14:cNvPr id="36" name="Ink 35">
                <a:extLst>
                  <a:ext uri="{FF2B5EF4-FFF2-40B4-BE49-F238E27FC236}">
                    <a16:creationId xmlns:a16="http://schemas.microsoft.com/office/drawing/2014/main" id="{AD84B854-8EB6-DB4F-A699-8C4261D9C36B}"/>
                  </a:ext>
                </a:extLst>
              </p14:cNvPr>
              <p14:cNvContentPartPr/>
              <p14:nvPr/>
            </p14:nvContentPartPr>
            <p14:xfrm>
              <a:off x="1148413" y="85893"/>
              <a:ext cx="411964" cy="407371"/>
            </p14:xfrm>
          </p:contentPart>
        </mc:Choice>
        <mc:Fallback xmlns="">
          <p:pic>
            <p:nvPicPr>
              <p:cNvPr id="36" name="Ink 35">
                <a:extLst>
                  <a:ext uri="{FF2B5EF4-FFF2-40B4-BE49-F238E27FC236}">
                    <a16:creationId xmlns:a16="http://schemas.microsoft.com/office/drawing/2014/main" id="{AD84B854-8EB6-DB4F-A699-8C4261D9C36B}"/>
                  </a:ext>
                </a:extLst>
              </p:cNvPr>
              <p:cNvPicPr/>
              <p:nvPr/>
            </p:nvPicPr>
            <p:blipFill>
              <a:blip r:embed="rId15"/>
              <a:stretch>
                <a:fillRect/>
              </a:stretch>
            </p:blipFill>
            <p:spPr>
              <a:xfrm>
                <a:off x="1085394" y="22916"/>
                <a:ext cx="537642" cy="532965"/>
              </a:xfrm>
              <a:prstGeom prst="rect">
                <a:avLst/>
              </a:prstGeom>
            </p:spPr>
          </p:pic>
        </mc:Fallback>
      </mc:AlternateContent>
    </p:spTree>
    <p:extLst>
      <p:ext uri="{BB962C8B-B14F-4D97-AF65-F5344CB8AC3E}">
        <p14:creationId xmlns:p14="http://schemas.microsoft.com/office/powerpoint/2010/main" val="336279797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/>
          <p:nvPr/>
        </p:nvSpPr>
        <p:spPr>
          <a:xfrm>
            <a:off x="364331" y="579745"/>
            <a:ext cx="4419600" cy="280076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just"/>
            <a:r>
              <a:rPr lang="en-US" sz="1100" b="1" dirty="0"/>
              <a:t>References</a:t>
            </a:r>
          </a:p>
          <a:p>
            <a:pPr marL="228600" indent="-228600" algn="just">
              <a:buFont typeface="+mj-lt"/>
              <a:buAutoNum type="arabicPeriod"/>
            </a:pPr>
            <a:r>
              <a:rPr lang="en-US" sz="1100" dirty="0"/>
              <a:t>Sims, R. (2015). Putting place on the menu: The negotiation of locality in UK food tourism, from production to consumption. </a:t>
            </a:r>
            <a:r>
              <a:rPr lang="en-US" sz="1100" i="1" dirty="0"/>
              <a:t>Journal of Rural Studies</a:t>
            </a:r>
            <a:r>
              <a:rPr lang="en-US" sz="1100" dirty="0"/>
              <a:t>, 26(2), pp.105–115. doi:10.1016/j.jrurstud.2015.09.003.</a:t>
            </a:r>
          </a:p>
          <a:p>
            <a:pPr marL="228600" indent="-228600" algn="just">
              <a:buFont typeface="+mj-lt"/>
              <a:buAutoNum type="arabicPeriod"/>
            </a:pPr>
            <a:r>
              <a:rPr lang="en-US" sz="1100" dirty="0" err="1"/>
              <a:t>Datta</a:t>
            </a:r>
            <a:r>
              <a:rPr lang="en-US" sz="1100" dirty="0"/>
              <a:t>, S.S. (2020). To Study the Influence of Advertisement of Food Items on Eating Habit of Children. </a:t>
            </a:r>
            <a:r>
              <a:rPr lang="en-US" sz="1100" i="1" dirty="0"/>
              <a:t>Psychology and Mental Health Care</a:t>
            </a:r>
            <a:r>
              <a:rPr lang="en-US" sz="1100" dirty="0"/>
              <a:t>, 4(1), pp.01–05. </a:t>
            </a:r>
            <a:r>
              <a:rPr lang="en-US" sz="1100" dirty="0" err="1"/>
              <a:t>doi:https</a:t>
            </a:r>
            <a:r>
              <a:rPr lang="en-US" sz="1100" dirty="0"/>
              <a:t>://doi.org/10.31579/2637-8892/066.</a:t>
            </a:r>
          </a:p>
          <a:p>
            <a:pPr marL="228600" indent="-228600" algn="just">
              <a:buFont typeface="+mj-lt"/>
              <a:buAutoNum type="arabicPeriod"/>
            </a:pPr>
            <a:r>
              <a:rPr lang="en-US" sz="1100" dirty="0" err="1"/>
              <a:t>Amountzias</a:t>
            </a:r>
            <a:r>
              <a:rPr lang="en-US" sz="1100" dirty="0"/>
              <a:t>, C. (2017). The Effects of Competition, Liquidity and Exports on Markups: Evidence from the UK Food and Beverages Sector. </a:t>
            </a:r>
            <a:r>
              <a:rPr lang="en-US" sz="1100" i="1" dirty="0"/>
              <a:t>Journal of Industry, Competition and Trade</a:t>
            </a:r>
            <a:r>
              <a:rPr lang="en-US" sz="1100" dirty="0"/>
              <a:t>, 18(2), pp.187–208. </a:t>
            </a:r>
            <a:r>
              <a:rPr lang="en-US" sz="1100" dirty="0" err="1"/>
              <a:t>doi:https</a:t>
            </a:r>
            <a:r>
              <a:rPr lang="en-US" sz="1100" dirty="0"/>
              <a:t>://doi.org/10.1007/s10842-017-0260-5.</a:t>
            </a:r>
          </a:p>
          <a:p>
            <a:pPr marL="228600" indent="-228600" algn="just">
              <a:buFont typeface="+mj-lt"/>
              <a:buAutoNum type="arabicPeriod"/>
            </a:pPr>
            <a:r>
              <a:rPr lang="en-US" sz="1100" dirty="0" err="1"/>
              <a:t>Shelegia</a:t>
            </a:r>
            <a:r>
              <a:rPr lang="en-US" sz="1100" dirty="0"/>
              <a:t>, S. (2017). Is the Competitor of my Competitor also my Competitor? </a:t>
            </a:r>
            <a:r>
              <a:rPr lang="en-US" sz="1100" i="1" dirty="0"/>
              <a:t>Journal of Economics &amp; Management Strategy</a:t>
            </a:r>
            <a:r>
              <a:rPr lang="en-US" sz="1100" dirty="0"/>
              <a:t>, 21(4), pp.927–963. </a:t>
            </a:r>
            <a:r>
              <a:rPr lang="en-US" sz="1100" dirty="0" err="1"/>
              <a:t>doi:https</a:t>
            </a:r>
            <a:r>
              <a:rPr lang="en-US" sz="1100" dirty="0"/>
              <a:t>://doi.org/10.1111/j.1530-9134.2017.00353.x.</a:t>
            </a:r>
          </a:p>
          <a:p>
            <a:pPr marL="228600" indent="-228600" algn="just">
              <a:buFont typeface="+mj-lt"/>
              <a:buAutoNum type="arabicPeriod"/>
            </a:pPr>
            <a:endParaRPr lang="en-US" sz="1100" dirty="0"/>
          </a:p>
          <a:p>
            <a:pPr algn="just"/>
            <a:endParaRPr lang="en-US" sz="1100" dirty="0"/>
          </a:p>
        </p:txBody>
      </p:sp>
    </p:spTree>
    <p:extLst>
      <p:ext uri="{BB962C8B-B14F-4D97-AF65-F5344CB8AC3E}">
        <p14:creationId xmlns:p14="http://schemas.microsoft.com/office/powerpoint/2010/main" val="11411810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3654</TotalTime>
  <Words>689</Words>
  <Application>Microsoft Office PowerPoint</Application>
  <PresentationFormat>Custom</PresentationFormat>
  <Paragraphs>77</Paragraphs>
  <Slides>3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size="12" baseType="lpstr">
      <vt:lpstr>Algerian</vt:lpstr>
      <vt:lpstr>Arial</vt:lpstr>
      <vt:lpstr>Arial Black</vt:lpstr>
      <vt:lpstr>Bahnschrift SemiLight Condensed</vt:lpstr>
      <vt:lpstr>Calibri</vt:lpstr>
      <vt:lpstr>MV Boli</vt:lpstr>
      <vt:lpstr>Times New Roman</vt:lpstr>
      <vt:lpstr>Vrinda</vt:lpstr>
      <vt:lpstr>Office Theme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User</dc:creator>
  <cp:lastModifiedBy>User</cp:lastModifiedBy>
  <cp:revision>66</cp:revision>
  <dcterms:created xsi:type="dcterms:W3CDTF">2006-08-16T00:00:00Z</dcterms:created>
  <dcterms:modified xsi:type="dcterms:W3CDTF">2023-03-03T20:04:13Z</dcterms:modified>
</cp:coreProperties>
</file>