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415" r:id="rId3"/>
    <p:sldId id="435" r:id="rId4"/>
    <p:sldId id="426" r:id="rId5"/>
    <p:sldId id="427" r:id="rId6"/>
    <p:sldId id="432" r:id="rId7"/>
    <p:sldId id="406" r:id="rId8"/>
    <p:sldId id="407" r:id="rId9"/>
    <p:sldId id="365" r:id="rId10"/>
    <p:sldId id="416" r:id="rId11"/>
    <p:sldId id="417" r:id="rId12"/>
    <p:sldId id="418" r:id="rId13"/>
    <p:sldId id="408" r:id="rId14"/>
    <p:sldId id="436" r:id="rId15"/>
    <p:sldId id="437" r:id="rId16"/>
    <p:sldId id="450" r:id="rId17"/>
    <p:sldId id="478" r:id="rId18"/>
    <p:sldId id="479" r:id="rId19"/>
    <p:sldId id="477" r:id="rId20"/>
    <p:sldId id="442" r:id="rId21"/>
    <p:sldId id="443" r:id="rId22"/>
    <p:sldId id="444" r:id="rId23"/>
    <p:sldId id="445" r:id="rId24"/>
    <p:sldId id="453" r:id="rId25"/>
    <p:sldId id="463" r:id="rId26"/>
    <p:sldId id="454" r:id="rId27"/>
    <p:sldId id="464" r:id="rId28"/>
    <p:sldId id="465" r:id="rId29"/>
    <p:sldId id="468" r:id="rId30"/>
    <p:sldId id="469" r:id="rId31"/>
    <p:sldId id="467" r:id="rId32"/>
    <p:sldId id="466" r:id="rId33"/>
    <p:sldId id="461" r:id="rId34"/>
    <p:sldId id="460" r:id="rId35"/>
    <p:sldId id="430" r:id="rId36"/>
    <p:sldId id="475" r:id="rId37"/>
    <p:sldId id="458" r:id="rId38"/>
    <p:sldId id="473" r:id="rId39"/>
    <p:sldId id="4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4280A5-F443-4D2E-B1B1-F8F7515BC816}" v="84" dt="2024-06-01T22:37:28.1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75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80DE1-C120-4BBB-9865-762C70DB15A9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09186-A095-4D93-A9BE-FCD3F8F66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214E4-ADE0-C6F7-2747-4CE7998945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86106-2D66-65D7-C9CD-5137406EC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A6F9E-994F-A76C-3921-00BF5D330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A9C37-5A6B-2AE6-72D6-1D7D8E23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19A74-5699-A7BF-A9AA-C50C2916D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7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92935-9F1F-E392-4B55-1EB66F473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D1C33-D51E-19A4-9E76-BEF15E9D8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5993-6A61-640B-7A86-14B35EC4D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A5F4B-5795-073F-A9A1-8F16DA8CE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91989-8773-C642-A26D-5E7673612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4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5D8A-EAEE-214E-063F-F7FAA9CB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71CA3-B593-CDF2-A728-24064D2CE8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203F-4423-9FE6-8532-1D3500F3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162EB-6562-51D8-A4E7-CA02D2A5F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4E5FF-0927-2C24-8176-3EF0733ED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89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2890-3990-7BC4-0F72-2BA4022A0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146C0-0719-BCDB-6F65-A841F5FC0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7C365-89AD-B83B-AAE5-96D541EE9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C0636-8881-B45C-F0A7-4A36F204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C8F57-C66B-1B7E-9C87-1797527D6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8C248-891E-FC0F-14B8-2605E64DF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94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A091-5A87-78FE-478D-40ED4257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026F2-431D-53F4-9E85-AB49B655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52A62-999D-A682-BE0E-9112813AE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93A351-E4A2-C93E-1468-A425F16923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270BF4-FA8A-F563-F33D-0016996F57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9CA86C-4978-CB9F-602A-477F136E4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667BA1-C8AE-A782-5C60-019E3E128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401140-3246-9759-E46D-3842C50D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66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0801-3A04-568A-1713-182BCA6ED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AA12E-D248-8762-2C0F-BF4E7F7F7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E2603-D29F-8669-E3CB-90E9659DB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F305C-0DA1-D00C-E51E-8A5C79B6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C90DA-596A-3E66-06F2-5AE76514E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58EAA7-A66F-2102-5C7F-16A033ED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0F99A-ECA5-14BA-DCC9-4573BE114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0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FCBE-2303-62BF-8F2A-A664FD53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FC15-0621-5D17-67AA-5A938C4D0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C0698-4190-02F4-3DB0-B7F478955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1FE1DE-8EAF-3B4A-195C-AF5CD934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157B4-D643-3DB9-D693-0926966A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EE982-4151-F271-8EB9-85459EF1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669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B51C-ED1F-5B49-00CB-1E7AA101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1FA226-8C0C-DB09-FC3D-44BAA5160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5357C-B9FF-30C3-DAAE-D18C68A8B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E0093-9A6F-46F7-1563-4BF47757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95071-2EAA-6588-D2A2-28586AB29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BA0B5-8384-A87C-0140-F99628316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94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0F77-E6B6-F49A-8605-B8D92FCA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EA991-4A80-647D-B758-F0481D742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79C68-6317-0C76-C3CE-995F51717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C978-B330-8632-EC0B-6BEF986EC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0F262-5846-1510-794C-12DDEECD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3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9EDD64-6F35-08A5-FE7E-7F087D71FB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0F1E9E-8082-4CB3-825F-9966CAA59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F07A9-A917-07AA-1F80-9B7D9D74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A208E-87DD-857A-C6FA-28A82B6C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1334B-31BA-FD1A-03CC-A7985684C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5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7C92D-A223-EFB5-91FB-5BCFC2D6F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21DC4F-BC83-2ABE-60B0-59100CF6D9BC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F4D14-4902-6E72-46E5-3CB937CE76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077D1-3A4B-0619-8B16-4CE270E7BB2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785F89EA-1D75-4FF0-9070-8C2FCDEB8449}" type="slidenum">
              <a:rPr lang="zh-TW" altLang="en-GB"/>
              <a:pPr/>
              <a:t>‹#›</a:t>
            </a:fld>
            <a:endParaRPr lang="en-GB" altLang="zh-TW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078999A-18DB-F4C3-F7A9-3F46129A1A5E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TW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FCE3D58-4D74-2A08-4BB7-F9D2EA4C716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TW"/>
          </a:p>
        </p:txBody>
      </p:sp>
    </p:spTree>
    <p:extLst>
      <p:ext uri="{BB962C8B-B14F-4D97-AF65-F5344CB8AC3E}">
        <p14:creationId xmlns:p14="http://schemas.microsoft.com/office/powerpoint/2010/main" val="3480412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DD983-50D6-02CA-5E0F-785B4EB9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91059-199E-1291-43C3-13172D7FE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6F62A-8111-05E5-7C2A-F488A3605F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DA8A-8AEC-4339-92E7-CB93A380D081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C6CCE-0430-DE19-DF5D-DE78F17E04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25233-B70F-8C3B-3D47-A2B5141152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3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4A5D-D31B-5B39-5883-8301CB37E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1694" y="1022470"/>
            <a:ext cx="7806978" cy="1835990"/>
          </a:xfrm>
        </p:spPr>
        <p:txBody>
          <a:bodyPr>
            <a:normAutofit/>
          </a:bodyPr>
          <a:lstStyle/>
          <a:p>
            <a:r>
              <a:rPr lang="en-GB" dirty="0"/>
              <a:t>LCDB7011 Quantitative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6A0CE-8939-C029-9567-593ED79E9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7475" y="3400033"/>
            <a:ext cx="7317761" cy="2178575"/>
          </a:xfrm>
        </p:spPr>
        <p:txBody>
          <a:bodyPr>
            <a:normAutofit lnSpcReduction="10000"/>
          </a:bodyPr>
          <a:lstStyle/>
          <a:p>
            <a:r>
              <a:rPr lang="en-US" sz="4800" dirty="0"/>
              <a:t>Week 1 – Research Design </a:t>
            </a:r>
            <a:r>
              <a:rPr lang="en-US" sz="4800"/>
              <a:t>and Process</a:t>
            </a:r>
            <a:endParaRPr lang="en-US" sz="4800" dirty="0"/>
          </a:p>
          <a:p>
            <a:r>
              <a:rPr lang="en-US" sz="4800" dirty="0"/>
              <a:t>Dr. Helen LEE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9909A6-D5A4-FE23-0867-CA00A7C1C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418"/>
            <a:ext cx="4045296" cy="6847582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F97D56A-DCE0-BD24-CD6F-A9F9FCCFE1F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A0EA6F-62D7-B0F3-CB75-6BEA21F848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890D4F8-E3F7-7E35-C0B6-63BA8A20626A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AC289E83-0135-DBD1-68EA-FB79766A71C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FB0745E-58B9-0EA2-85BC-5B39153D29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00191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>
            <a:extLst>
              <a:ext uri="{FF2B5EF4-FFF2-40B4-BE49-F238E27FC236}">
                <a16:creationId xmlns:a16="http://schemas.microsoft.com/office/drawing/2014/main" id="{2349CB0C-CE4A-CBA2-DF6E-14F09DFF27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sz="3200">
                <a:ea typeface="MS PGothic" panose="020B0600070205080204" pitchFamily="34" charset="-128"/>
              </a:rPr>
              <a:t>Steps in a Research Process</a:t>
            </a:r>
            <a:endParaRPr lang="en-US" altLang="en-US" sz="3200">
              <a:solidFill>
                <a:srgbClr val="FF0000"/>
              </a:solidFill>
            </a:endParaRPr>
          </a:p>
        </p:txBody>
      </p:sp>
      <p:pic>
        <p:nvPicPr>
          <p:cNvPr id="540675" name="Picture 3">
            <a:extLst>
              <a:ext uri="{FF2B5EF4-FFF2-40B4-BE49-F238E27FC236}">
                <a16:creationId xmlns:a16="http://schemas.microsoft.com/office/drawing/2014/main" id="{E9BE4AE0-2963-CAA1-7C3A-B39357130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5" t="11099" r="18535" b="4727"/>
          <a:stretch>
            <a:fillRect/>
          </a:stretch>
        </p:blipFill>
        <p:spPr bwMode="auto">
          <a:xfrm>
            <a:off x="2415595" y="1263650"/>
            <a:ext cx="5473700" cy="433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0A8EE-2459-74ED-9815-F139AFDC476B}"/>
              </a:ext>
            </a:extLst>
          </p:cNvPr>
          <p:cNvSpPr txBox="1">
            <a:spLocks noGrp="1"/>
          </p:cNvSpPr>
          <p:nvPr/>
        </p:nvSpPr>
        <p:spPr>
          <a:xfrm>
            <a:off x="4001614" y="5640327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>
                <a:solidFill>
                  <a:srgbClr val="898989"/>
                </a:solidFill>
                <a:latin typeface="Calibri" panose="020F0502020204030204" pitchFamily="34" charset="0"/>
              </a:rPr>
              <a:t>Source: Neuman (2008) </a:t>
            </a:r>
          </a:p>
        </p:txBody>
      </p:sp>
      <p:sp>
        <p:nvSpPr>
          <p:cNvPr id="540678" name="AutoShape 6">
            <a:extLst>
              <a:ext uri="{FF2B5EF4-FFF2-40B4-BE49-F238E27FC236}">
                <a16:creationId xmlns:a16="http://schemas.microsoft.com/office/drawing/2014/main" id="{F4C8A87A-E2FA-E3CE-3E20-EFDF8D096D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2126" y="3716339"/>
            <a:ext cx="2016125" cy="719137"/>
          </a:xfrm>
          <a:prstGeom prst="wedgeRectCallout">
            <a:avLst>
              <a:gd name="adj1" fmla="val -73306"/>
              <a:gd name="adj2" fmla="val 26380"/>
            </a:avLst>
          </a:prstGeom>
          <a:solidFill>
            <a:srgbClr val="FF0000">
              <a:alpha val="62000"/>
            </a:srgbClr>
          </a:solidFill>
          <a:ln w="9525" algn="ctr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12A7D"/>
                </a:solidFill>
              </a:rPr>
              <a:t>The most crucial stage</a:t>
            </a:r>
            <a:endParaRPr lang="en-GB" altLang="zh-TW">
              <a:solidFill>
                <a:srgbClr val="012A7D"/>
              </a:solidFill>
              <a:ea typeface="新細明體" panose="02020500000000000000" pitchFamily="18" charset="-120"/>
            </a:endParaRPr>
          </a:p>
          <a:p>
            <a:pPr algn="ctr">
              <a:spcBef>
                <a:spcPct val="50000"/>
              </a:spcBef>
            </a:pPr>
            <a:endParaRPr lang="zh-TW" altLang="en-GB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3DF89A0-E1EC-A97A-B193-7D6904ACF567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E47CB56-1D23-158B-804B-BC2CF9DB65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AF78F0EB-0EEF-9BB7-56BA-4D9BA4918F5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C941A65-0CE7-5603-81FE-D2E21928BCE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6A5D4BAC-D26E-4BF0-714C-E3468FE7FA1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0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067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A77099C3-D8F9-3A2E-7B1F-C64F3093C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60351"/>
            <a:ext cx="8229600" cy="887413"/>
          </a:xfrm>
        </p:spPr>
        <p:txBody>
          <a:bodyPr/>
          <a:lstStyle/>
          <a:p>
            <a:r>
              <a:rPr lang="en-GB" altLang="zh-TW" sz="3200">
                <a:ea typeface="新細明體" panose="02020500000000000000" pitchFamily="18" charset="-120"/>
              </a:rPr>
              <a:t>Choosing Your Research Approach</a:t>
            </a:r>
            <a:endParaRPr lang="en-US" altLang="en-US" sz="3200"/>
          </a:p>
        </p:txBody>
      </p:sp>
      <p:sp>
        <p:nvSpPr>
          <p:cNvPr id="564227" name="Rectangle 3">
            <a:extLst>
              <a:ext uri="{FF2B5EF4-FFF2-40B4-BE49-F238E27FC236}">
                <a16:creationId xmlns:a16="http://schemas.microsoft.com/office/drawing/2014/main" id="{BA88E8B0-16D5-D89F-D64B-CB761662B0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38458" y="1557338"/>
            <a:ext cx="9162830" cy="4231843"/>
          </a:xfrm>
        </p:spPr>
        <p:txBody>
          <a:bodyPr>
            <a:noAutofit/>
          </a:bodyPr>
          <a:lstStyle/>
          <a:p>
            <a:pPr marL="381000" indent="-381000">
              <a:buNone/>
            </a:pPr>
            <a:r>
              <a:rPr lang="en-US" altLang="en-US" sz="3600" b="1" dirty="0"/>
              <a:t>Considerations:</a:t>
            </a:r>
          </a:p>
          <a:p>
            <a:pPr lvl="1"/>
            <a:r>
              <a:rPr lang="en-AU" altLang="en-US" sz="3600" dirty="0"/>
              <a:t>The research question or hypothesis</a:t>
            </a:r>
          </a:p>
          <a:p>
            <a:pPr lvl="1"/>
            <a:r>
              <a:rPr lang="en-AU" altLang="en-US" sz="3600" dirty="0"/>
              <a:t>Previous research</a:t>
            </a:r>
          </a:p>
          <a:p>
            <a:pPr lvl="1"/>
            <a:r>
              <a:rPr lang="en-AU" altLang="en-US" sz="3600" dirty="0"/>
              <a:t>Data availability/access</a:t>
            </a:r>
          </a:p>
          <a:p>
            <a:pPr lvl="1"/>
            <a:r>
              <a:rPr lang="en-AU" altLang="en-US" sz="3600" dirty="0"/>
              <a:t>Resources</a:t>
            </a:r>
          </a:p>
          <a:p>
            <a:pPr lvl="1"/>
            <a:r>
              <a:rPr lang="en-AU" altLang="en-US" sz="3600" dirty="0"/>
              <a:t>Time</a:t>
            </a:r>
          </a:p>
          <a:p>
            <a:pPr lvl="1"/>
            <a:r>
              <a:rPr lang="en-AU" altLang="en-US" sz="3600" dirty="0"/>
              <a:t>Validity, reliability and generalisability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A1BBC99-FE5C-B9CD-9572-16AE4357E4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02384C0-CA3F-3F2E-D7A7-F3A749D723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74AB7D5-B0B7-0DE0-E8ED-19F0C824DB64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7EC4687-3B4A-B44E-C7EB-15980D9C08E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0EBCDBB-C0AD-5D5C-ACC0-6A143AD1D76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010" name="Title 1">
            <a:extLst>
              <a:ext uri="{FF2B5EF4-FFF2-40B4-BE49-F238E27FC236}">
                <a16:creationId xmlns:a16="http://schemas.microsoft.com/office/drawing/2014/main" id="{3E4B6689-1C1B-AF76-7ED9-1ABB2D5A77AB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AU" altLang="en-US" sz="3200"/>
              <a:t>Qualitative &amp; Quantitative Research</a:t>
            </a:r>
            <a:endParaRPr lang="en-US" altLang="en-US" sz="3200"/>
          </a:p>
        </p:txBody>
      </p:sp>
      <p:pic>
        <p:nvPicPr>
          <p:cNvPr id="555011" name="Content Placeholder 4" descr="Table 6.1a.jpg">
            <a:extLst>
              <a:ext uri="{FF2B5EF4-FFF2-40B4-BE49-F238E27FC236}">
                <a16:creationId xmlns:a16="http://schemas.microsoft.com/office/drawing/2014/main" id="{C16C16E9-B671-F933-4278-78DFC1AC69A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600" y="1273176"/>
            <a:ext cx="3962400" cy="4494212"/>
          </a:xfrm>
        </p:spPr>
      </p:pic>
      <p:pic>
        <p:nvPicPr>
          <p:cNvPr id="555012" name="Content Placeholder 5" descr="Table 6.1b.jpg">
            <a:extLst>
              <a:ext uri="{FF2B5EF4-FFF2-40B4-BE49-F238E27FC236}">
                <a16:creationId xmlns:a16="http://schemas.microsoft.com/office/drawing/2014/main" id="{E8128E53-6221-89E6-9ED0-54E531E9D972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9682" y="1347789"/>
            <a:ext cx="3803650" cy="4344987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BE1A7-2E0E-EC6D-47C8-4A5606F170C9}"/>
              </a:ext>
            </a:extLst>
          </p:cNvPr>
          <p:cNvSpPr txBox="1">
            <a:spLocks noGrp="1"/>
          </p:cNvSpPr>
          <p:nvPr/>
        </p:nvSpPr>
        <p:spPr>
          <a:xfrm>
            <a:off x="4648200" y="5784850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 dirty="0">
                <a:solidFill>
                  <a:srgbClr val="898989"/>
                </a:solidFill>
                <a:latin typeface="Calibri" panose="020F0502020204030204" pitchFamily="34" charset="0"/>
              </a:rPr>
              <a:t>Source: Neuman (2008)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AB15525-EF09-D2C1-959D-CC832309161A}"/>
              </a:ext>
            </a:extLst>
          </p:cNvPr>
          <p:cNvGrpSpPr/>
          <p:nvPr/>
        </p:nvGrpSpPr>
        <p:grpSpPr>
          <a:xfrm>
            <a:off x="0" y="6178954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F71ED9D-B245-FB34-B3D0-8105629FCD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3901D3F-B6E0-049F-7B63-4FA2539A856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99A49DAD-08FF-BA25-2ED7-8F0B2133F25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8A6F7E29-AEA1-639E-15D7-584D535D328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Rectangle 2">
            <a:extLst>
              <a:ext uri="{FF2B5EF4-FFF2-40B4-BE49-F238E27FC236}">
                <a16:creationId xmlns:a16="http://schemas.microsoft.com/office/drawing/2014/main" id="{6F293B42-092E-D557-DDE4-D33255BF1C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815406"/>
          </a:xfrm>
        </p:spPr>
        <p:txBody>
          <a:bodyPr/>
          <a:lstStyle/>
          <a:p>
            <a:r>
              <a:rPr lang="en-GB" altLang="zh-TW" sz="3400" dirty="0">
                <a:ea typeface="新細明體" panose="02020500000000000000" pitchFamily="18" charset="-120"/>
              </a:rPr>
              <a:t>Quantitative Research</a:t>
            </a:r>
          </a:p>
        </p:txBody>
      </p:sp>
      <p:sp>
        <p:nvSpPr>
          <p:cNvPr id="556035" name="Rectangle 3">
            <a:extLst>
              <a:ext uri="{FF2B5EF4-FFF2-40B4-BE49-F238E27FC236}">
                <a16:creationId xmlns:a16="http://schemas.microsoft.com/office/drawing/2014/main" id="{97246A6E-C0FD-5633-4E3D-D4FA4654D8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26609" y="962499"/>
            <a:ext cx="8229600" cy="5111750"/>
          </a:xfrm>
        </p:spPr>
        <p:txBody>
          <a:bodyPr/>
          <a:lstStyle/>
          <a:p>
            <a:r>
              <a:rPr lang="en-GB" altLang="zh-TW" sz="2400" dirty="0">
                <a:ea typeface="新細明體" panose="02020500000000000000" pitchFamily="18" charset="-120"/>
              </a:rPr>
              <a:t>Strengths: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 Enables the research and description of social structures and processes that are not directly observable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 Well-suited for quantitative description, </a:t>
            </a:r>
            <a:r>
              <a:rPr lang="en-GB" altLang="zh-TW" u="sng" dirty="0">
                <a:ea typeface="新細明體" panose="02020500000000000000" pitchFamily="18" charset="-120"/>
              </a:rPr>
              <a:t>comparisons</a:t>
            </a:r>
            <a:r>
              <a:rPr lang="en-GB" altLang="zh-TW" dirty="0">
                <a:ea typeface="新細明體" panose="02020500000000000000" pitchFamily="18" charset="-120"/>
              </a:rPr>
              <a:t> between groups, areas etc.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 Description of </a:t>
            </a:r>
            <a:r>
              <a:rPr lang="en-GB" altLang="zh-TW" u="sng" dirty="0">
                <a:ea typeface="新細明體" panose="02020500000000000000" pitchFamily="18" charset="-120"/>
              </a:rPr>
              <a:t>change</a:t>
            </a:r>
            <a:r>
              <a:rPr lang="en-GB" altLang="zh-TW" dirty="0">
                <a:ea typeface="新細明體" panose="02020500000000000000" pitchFamily="18" charset="-120"/>
              </a:rPr>
              <a:t>, e.g. econometric analysis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 Analysis and explanation of (causal) </a:t>
            </a:r>
            <a:r>
              <a:rPr lang="en-GB" altLang="zh-TW" u="sng" dirty="0">
                <a:ea typeface="新細明體" panose="02020500000000000000" pitchFamily="18" charset="-120"/>
              </a:rPr>
              <a:t>dependencies</a:t>
            </a:r>
            <a:r>
              <a:rPr lang="en-GB" altLang="zh-TW" dirty="0">
                <a:ea typeface="新細明體" panose="02020500000000000000" pitchFamily="18" charset="-120"/>
              </a:rPr>
              <a:t> between social phenomena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Testing and validating already constructed theories about how and why phenomena occur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Data analysis is relatively less time consuming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D6E424-3076-1333-1716-608F4B92975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24657C6C-2F5E-FD2D-802C-4F1C80DBE7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86B2BAC-9618-AB1E-1354-B655CE9C29F7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29F4791-42BC-C3F6-CB5D-CC96E2187DF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050DAAC-9C5C-F23E-E28C-E4E1F71C177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154" name="Rectangle 2">
            <a:extLst>
              <a:ext uri="{FF2B5EF4-FFF2-40B4-BE49-F238E27FC236}">
                <a16:creationId xmlns:a16="http://schemas.microsoft.com/office/drawing/2014/main" id="{3A34FFEC-1142-9545-D8D4-B3B7489355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808582"/>
          </a:xfrm>
        </p:spPr>
        <p:txBody>
          <a:bodyPr/>
          <a:lstStyle/>
          <a:p>
            <a:r>
              <a:rPr lang="en-GB" altLang="zh-TW" sz="3400" dirty="0">
                <a:ea typeface="新細明體" panose="02020500000000000000" pitchFamily="18" charset="-120"/>
              </a:rPr>
              <a:t>Quantitative Research</a:t>
            </a:r>
          </a:p>
        </p:txBody>
      </p:sp>
      <p:sp>
        <p:nvSpPr>
          <p:cNvPr id="561155" name="Rectangle 3">
            <a:extLst>
              <a:ext uri="{FF2B5EF4-FFF2-40B4-BE49-F238E27FC236}">
                <a16:creationId xmlns:a16="http://schemas.microsoft.com/office/drawing/2014/main" id="{8C39B1B6-0D8E-9E6A-2FA2-ACA8A3A4A9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99314" y="1119448"/>
            <a:ext cx="8786884" cy="5111750"/>
          </a:xfrm>
        </p:spPr>
        <p:txBody>
          <a:bodyPr>
            <a:normAutofit/>
          </a:bodyPr>
          <a:lstStyle/>
          <a:p>
            <a:r>
              <a:rPr lang="en-GB" altLang="zh-TW" sz="2400" dirty="0">
                <a:ea typeface="新細明體" panose="02020500000000000000" pitchFamily="18" charset="-120"/>
              </a:rPr>
              <a:t>Weaknesses</a:t>
            </a:r>
            <a:r>
              <a:rPr lang="en-GB" altLang="zh-TW" dirty="0">
                <a:ea typeface="新細明體" panose="02020500000000000000" pitchFamily="18" charset="-120"/>
              </a:rPr>
              <a:t>: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Simplifies and “compresses” the complex reality: abstract and constrained perspective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 Only applicable for measurable (</a:t>
            </a:r>
            <a:r>
              <a:rPr lang="en-GB" altLang="zh-TW" u="sng" dirty="0">
                <a:ea typeface="新細明體" panose="02020500000000000000" pitchFamily="18" charset="-120"/>
              </a:rPr>
              <a:t>quantifiable</a:t>
            </a:r>
            <a:r>
              <a:rPr lang="en-GB" altLang="zh-TW" dirty="0">
                <a:ea typeface="新細明體" panose="02020500000000000000" pitchFamily="18" charset="-120"/>
              </a:rPr>
              <a:t>) phenomena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Difficult to study processes or ”</a:t>
            </a:r>
            <a:r>
              <a:rPr lang="en-GB" altLang="zh-TW" u="sng" dirty="0">
                <a:ea typeface="新細明體" panose="02020500000000000000" pitchFamily="18" charset="-120"/>
              </a:rPr>
              <a:t>dynamic</a:t>
            </a:r>
            <a:r>
              <a:rPr lang="en-GB" altLang="zh-TW" dirty="0">
                <a:ea typeface="新細明體" panose="02020500000000000000" pitchFamily="18" charset="-120"/>
              </a:rPr>
              <a:t>” phenomena: produces static view of the reality (cross-sectional vs longitudinal)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The researcher might miss out on phenomena occurring because of the focus on theory or hypothesis testing rather than on theory or hypothesis </a:t>
            </a:r>
            <a:r>
              <a:rPr lang="en-GB" altLang="zh-TW" u="sng" dirty="0">
                <a:ea typeface="新細明體" panose="02020500000000000000" pitchFamily="18" charset="-120"/>
              </a:rPr>
              <a:t>generation</a:t>
            </a:r>
            <a:r>
              <a:rPr lang="en-GB" altLang="zh-TW" dirty="0">
                <a:ea typeface="新細明體" panose="02020500000000000000" pitchFamily="18" charset="-120"/>
              </a:rPr>
              <a:t> (called the </a:t>
            </a:r>
            <a:r>
              <a:rPr lang="en-GB" altLang="zh-TW" i="1" dirty="0">
                <a:ea typeface="新細明體" panose="02020500000000000000" pitchFamily="18" charset="-120"/>
              </a:rPr>
              <a:t>confirmation bias</a:t>
            </a:r>
            <a:r>
              <a:rPr lang="en-GB" altLang="zh-TW" dirty="0">
                <a:ea typeface="新細明體" panose="02020500000000000000" pitchFamily="18" charset="-120"/>
              </a:rPr>
              <a:t>)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Knowledge produced might be too abstract and general for direct application to specific local situations, contexts and individuals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5FB1C8F-8C7A-01B1-423D-11DB9651E8F0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6FEFDC5-A1FE-83D1-0193-444589190C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5AEC22F-F070-39DE-D7DF-D74053BEE2C7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1551BCB6-A05C-13F0-A316-E1CF779577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A54AF8C-57AF-4527-6780-B9D186A2F37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0436" name="Picture 4">
            <a:extLst>
              <a:ext uri="{FF2B5EF4-FFF2-40B4-BE49-F238E27FC236}">
                <a16:creationId xmlns:a16="http://schemas.microsoft.com/office/drawing/2014/main" id="{BCBE40C0-F5CC-47E1-68FB-EC81E71D6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123" y="777877"/>
            <a:ext cx="7019925" cy="545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0435" name="Text Box 3">
            <a:extLst>
              <a:ext uri="{FF2B5EF4-FFF2-40B4-BE49-F238E27FC236}">
                <a16:creationId xmlns:a16="http://schemas.microsoft.com/office/drawing/2014/main" id="{12D921B5-A515-E51C-FD77-12C979981F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1435" y="5819396"/>
            <a:ext cx="4343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p.56.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530437" name="Rectangle 5">
            <a:extLst>
              <a:ext uri="{FF2B5EF4-FFF2-40B4-BE49-F238E27FC236}">
                <a16:creationId xmlns:a16="http://schemas.microsoft.com/office/drawing/2014/main" id="{E43E575F-468B-4BC8-8E52-ADCD1CB4E2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1950" y="27463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US" altLang="en-US" sz="3200"/>
              <a:t>Steps in a Quantitative Research Process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2D67A49-4DCE-233E-8A0B-8243E61F189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0E7A4D4-EB29-277A-157E-3E3AF87404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96C2E59-E589-F5F2-FDE3-0AC8D7844FA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772E2E5-814E-6E58-0BE0-6EA44AE6E8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6A971CC-6BE3-3DBF-D6AF-EE9842E5804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1460" name="Picture 4">
            <a:extLst>
              <a:ext uri="{FF2B5EF4-FFF2-40B4-BE49-F238E27FC236}">
                <a16:creationId xmlns:a16="http://schemas.microsoft.com/office/drawing/2014/main" id="{FFAF6795-2F20-4F61-A62E-FEBC88AF5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268413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1461" name="Rectangle 5">
            <a:extLst>
              <a:ext uri="{FF2B5EF4-FFF2-40B4-BE49-F238E27FC236}">
                <a16:creationId xmlns:a16="http://schemas.microsoft.com/office/drawing/2014/main" id="{E6D046C3-FA09-F3D4-C2D6-98C3419182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31462" name="Text Box 6">
            <a:extLst>
              <a:ext uri="{FF2B5EF4-FFF2-40B4-BE49-F238E27FC236}">
                <a16:creationId xmlns:a16="http://schemas.microsoft.com/office/drawing/2014/main" id="{39A0A59A-ABC7-E52B-21D1-F95AA7E7C4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5864" y="6381750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531463" name="Rectangle 7">
            <a:extLst>
              <a:ext uri="{FF2B5EF4-FFF2-40B4-BE49-F238E27FC236}">
                <a16:creationId xmlns:a16="http://schemas.microsoft.com/office/drawing/2014/main" id="{25EA61C0-9034-7621-77A6-1C9F30B762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4" y="23077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67B462A-2947-75A2-E03D-DF4ED86871A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C6E831C-8300-1D84-0A30-1EF11DA254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79C776D-F58E-8617-6E94-293BA6FF963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DEFA635-063E-39AA-CD9A-CC07046972F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C89F81C-200A-8302-7F3C-F406184446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297295D-ECC3-A2FD-90B6-21D3FB0C1D20}"/>
              </a:ext>
            </a:extLst>
          </p:cNvPr>
          <p:cNvSpPr/>
          <p:nvPr/>
        </p:nvSpPr>
        <p:spPr>
          <a:xfrm>
            <a:off x="2424114" y="1794681"/>
            <a:ext cx="1213014" cy="1385247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0" name="Rectangle 2">
            <a:extLst>
              <a:ext uri="{FF2B5EF4-FFF2-40B4-BE49-F238E27FC236}">
                <a16:creationId xmlns:a16="http://schemas.microsoft.com/office/drawing/2014/main" id="{89C1E021-CCBF-A2F3-6650-7685ADA04F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50" y="260350"/>
            <a:ext cx="8382000" cy="838200"/>
          </a:xfrm>
        </p:spPr>
        <p:txBody>
          <a:bodyPr/>
          <a:lstStyle/>
          <a:p>
            <a:r>
              <a:rPr lang="en-US" altLang="en-US" sz="3200"/>
              <a:t>Three Types of Research</a:t>
            </a:r>
          </a:p>
        </p:txBody>
      </p:sp>
      <p:sp>
        <p:nvSpPr>
          <p:cNvPr id="488451" name="Rectangle 3">
            <a:extLst>
              <a:ext uri="{FF2B5EF4-FFF2-40B4-BE49-F238E27FC236}">
                <a16:creationId xmlns:a16="http://schemas.microsoft.com/office/drawing/2014/main" id="{149F8AE0-7DC8-DE50-3AE6-771024645B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19289" y="1412875"/>
            <a:ext cx="8201025" cy="4535488"/>
          </a:xfrm>
        </p:spPr>
        <p:txBody>
          <a:bodyPr/>
          <a:lstStyle/>
          <a:p>
            <a:pPr marL="280988" indent="-280988">
              <a:spcBef>
                <a:spcPct val="35000"/>
              </a:spcBef>
              <a:buNone/>
              <a:tabLst>
                <a:tab pos="381000" algn="l"/>
              </a:tabLst>
            </a:pPr>
            <a:r>
              <a:rPr lang="en-US" altLang="en-US" sz="2400"/>
              <a:t>Given the purpose of a study:</a:t>
            </a:r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2200" b="1"/>
              <a:t>Exploratory</a:t>
            </a:r>
            <a:r>
              <a:rPr lang="en-US" altLang="en-US" sz="2200"/>
              <a:t>– exploring a new issue or topic</a:t>
            </a:r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2200" b="1"/>
              <a:t>Descriptive</a:t>
            </a:r>
            <a:r>
              <a:rPr lang="en-US" altLang="en-US" sz="2200"/>
              <a:t> – </a:t>
            </a:r>
            <a:r>
              <a:rPr lang="en-AU" altLang="en-US" sz="2200"/>
              <a:t>finding out, describing what is </a:t>
            </a:r>
            <a:endParaRPr lang="en-US" altLang="en-US" sz="2200"/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2200" b="1"/>
              <a:t> Explanatory </a:t>
            </a:r>
            <a:r>
              <a:rPr lang="en-US" altLang="en-US" sz="2200"/>
              <a:t>(or hypothesis testing) – </a:t>
            </a:r>
            <a:r>
              <a:rPr lang="en-AU" altLang="en-US" sz="2200"/>
              <a:t>explaining </a:t>
            </a:r>
            <a:r>
              <a:rPr lang="en-AU" altLang="en-US" sz="2200" i="1"/>
              <a:t>how</a:t>
            </a:r>
            <a:r>
              <a:rPr lang="en-AU" altLang="en-US" sz="2200"/>
              <a:t> or </a:t>
            </a:r>
            <a:r>
              <a:rPr lang="en-AU" altLang="en-US" sz="2200" i="1"/>
              <a:t>why</a:t>
            </a:r>
            <a:r>
              <a:rPr lang="en-AU" altLang="en-US" sz="2200"/>
              <a:t> things are as they are (and using this to predict)</a:t>
            </a:r>
            <a:endParaRPr lang="en-US" altLang="en-US" sz="22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B766DE4-9E59-FA39-B74A-BB286E259AE4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2941E9F-1211-165F-F14F-D76A4CC51C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3D8407A-BD10-3E3F-2FCC-EF5C59C4ADC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25C2D10-2F4B-44D5-2F98-B1E31403EFF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5184D0C-BED5-647B-C721-9F2D187EA44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845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8" name="Rectangle 2">
            <a:extLst>
              <a:ext uri="{FF2B5EF4-FFF2-40B4-BE49-F238E27FC236}">
                <a16:creationId xmlns:a16="http://schemas.microsoft.com/office/drawing/2014/main" id="{79FA40D0-B68F-9BB7-5E05-83DDD9161B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577579"/>
            <a:ext cx="8229600" cy="535531"/>
          </a:xfrm>
        </p:spPr>
        <p:txBody>
          <a:bodyPr>
            <a:spAutoFit/>
          </a:bodyPr>
          <a:lstStyle/>
          <a:p>
            <a:r>
              <a:rPr lang="en-GB" altLang="zh-TW" sz="3200">
                <a:ea typeface="新細明體" panose="02020500000000000000" pitchFamily="18" charset="-120"/>
              </a:rPr>
              <a:t>Exploratory Research</a:t>
            </a:r>
          </a:p>
        </p:txBody>
      </p:sp>
      <p:sp>
        <p:nvSpPr>
          <p:cNvPr id="541699" name="Rectangle 3">
            <a:extLst>
              <a:ext uri="{FF2B5EF4-FFF2-40B4-BE49-F238E27FC236}">
                <a16:creationId xmlns:a16="http://schemas.microsoft.com/office/drawing/2014/main" id="{F5041789-AF17-B012-4D1E-66B9E6F513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5188" y="1557338"/>
            <a:ext cx="7772400" cy="3733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GB" altLang="zh-TW" sz="2400">
                <a:ea typeface="新細明體" panose="02020500000000000000" pitchFamily="18" charset="-120"/>
              </a:rPr>
              <a:t>Use when your research objectives are vague or general rather than specific 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GB" altLang="zh-TW" sz="2400">
                <a:ea typeface="新細明體" panose="02020500000000000000" pitchFamily="18" charset="-120"/>
              </a:rPr>
              <a:t>Use it to explore an issue or topic</a:t>
            </a:r>
          </a:p>
          <a:p>
            <a:pPr lvl="1">
              <a:lnSpc>
                <a:spcPct val="90000"/>
              </a:lnSpc>
              <a:spcBef>
                <a:spcPct val="35000"/>
              </a:spcBef>
            </a:pPr>
            <a:r>
              <a:rPr lang="en-GB" altLang="zh-TW">
                <a:ea typeface="新細明體" panose="02020500000000000000" pitchFamily="18" charset="-120"/>
              </a:rPr>
              <a:t>To identify a problem</a:t>
            </a:r>
          </a:p>
          <a:p>
            <a:pPr lvl="1">
              <a:lnSpc>
                <a:spcPct val="90000"/>
              </a:lnSpc>
              <a:spcBef>
                <a:spcPct val="35000"/>
              </a:spcBef>
            </a:pPr>
            <a:r>
              <a:rPr lang="en-GB" altLang="zh-TW">
                <a:ea typeface="新細明體" panose="02020500000000000000" pitchFamily="18" charset="-120"/>
              </a:rPr>
              <a:t>To clarify the nature of a problem</a:t>
            </a:r>
          </a:p>
          <a:p>
            <a:pPr lvl="1">
              <a:lnSpc>
                <a:spcPct val="90000"/>
              </a:lnSpc>
              <a:spcBef>
                <a:spcPct val="35000"/>
              </a:spcBef>
            </a:pPr>
            <a:r>
              <a:rPr lang="en-GB" altLang="zh-TW">
                <a:ea typeface="新細明體" panose="02020500000000000000" pitchFamily="18" charset="-120"/>
              </a:rPr>
              <a:t>To define the issues involved</a:t>
            </a:r>
          </a:p>
          <a:p>
            <a:pPr lvl="1">
              <a:lnSpc>
                <a:spcPct val="90000"/>
              </a:lnSpc>
              <a:spcBef>
                <a:spcPct val="35000"/>
              </a:spcBef>
            </a:pPr>
            <a:r>
              <a:rPr lang="en-GB" altLang="zh-TW">
                <a:ea typeface="新細明體" panose="02020500000000000000" pitchFamily="18" charset="-120"/>
              </a:rPr>
              <a:t>To reach a better understanding</a:t>
            </a:r>
          </a:p>
          <a:p>
            <a:pPr>
              <a:lnSpc>
                <a:spcPct val="90000"/>
              </a:lnSpc>
              <a:spcBef>
                <a:spcPct val="35000"/>
              </a:spcBef>
            </a:pPr>
            <a:r>
              <a:rPr lang="en-US" altLang="en-US" sz="2400" i="1"/>
              <a:t>Qualitative design is useful and necessary for a exploratory study</a:t>
            </a:r>
            <a:endParaRPr lang="en-GB" altLang="zh-TW" sz="2400" i="1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BE4C6F1-1FCC-6C09-4CDF-28794873DC73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D6F8D7A-F549-F9B2-EB36-54EB8D58866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7223A4A-7C66-CE3E-C727-984AEFE181C9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CEDF728-B757-24D0-C2EE-C04E4170E2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2E1CB4A-96B3-7EEA-B99C-3346AE7F8BC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22" name="Rectangle 2">
            <a:extLst>
              <a:ext uri="{FF2B5EF4-FFF2-40B4-BE49-F238E27FC236}">
                <a16:creationId xmlns:a16="http://schemas.microsoft.com/office/drawing/2014/main" id="{E12116ED-475F-6A64-1331-FD61CF2C9E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577579"/>
            <a:ext cx="8229600" cy="535531"/>
          </a:xfrm>
        </p:spPr>
        <p:txBody>
          <a:bodyPr>
            <a:spAutoFit/>
          </a:bodyPr>
          <a:lstStyle/>
          <a:p>
            <a:r>
              <a:rPr lang="en-GB" altLang="zh-TW" sz="3200">
                <a:ea typeface="新細明體" panose="02020500000000000000" pitchFamily="18" charset="-120"/>
              </a:rPr>
              <a:t>Descriptive Research</a:t>
            </a:r>
          </a:p>
        </p:txBody>
      </p:sp>
      <p:sp>
        <p:nvSpPr>
          <p:cNvPr id="542723" name="Rectangle 3">
            <a:extLst>
              <a:ext uri="{FF2B5EF4-FFF2-40B4-BE49-F238E27FC236}">
                <a16:creationId xmlns:a16="http://schemas.microsoft.com/office/drawing/2014/main" id="{D8E4A4D3-E52C-3B3E-6781-518505FFDB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0" y="1484314"/>
            <a:ext cx="8064500" cy="4968875"/>
          </a:xfrm>
        </p:spPr>
        <p:txBody>
          <a:bodyPr/>
          <a:lstStyle/>
          <a:p>
            <a:pPr>
              <a:spcBef>
                <a:spcPct val="35000"/>
              </a:spcBef>
            </a:pPr>
            <a:r>
              <a:rPr lang="en-US" altLang="en-US" sz="2400"/>
              <a:t>Because the social world is constantly changing, descriptive research is continuously needed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e.g. tourist flows, leisure participation</a:t>
            </a:r>
          </a:p>
          <a:p>
            <a:pPr>
              <a:spcBef>
                <a:spcPct val="35000"/>
              </a:spcBef>
            </a:pPr>
            <a:r>
              <a:rPr lang="en-US" altLang="en-US" sz="2400"/>
              <a:t>Descriptive research needed for: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market profiles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needs assessment, etc.</a:t>
            </a:r>
          </a:p>
          <a:p>
            <a:pPr>
              <a:spcBef>
                <a:spcPct val="35000"/>
              </a:spcBef>
            </a:pPr>
            <a:r>
              <a:rPr lang="en-GB" altLang="zh-TW" sz="2400">
                <a:ea typeface="新細明體" panose="02020500000000000000" pitchFamily="18" charset="-120"/>
              </a:rPr>
              <a:t>Use when you have clearly defined research objectives</a:t>
            </a:r>
          </a:p>
          <a:p>
            <a:pPr>
              <a:spcBef>
                <a:spcPct val="35000"/>
              </a:spcBef>
            </a:pPr>
            <a:r>
              <a:rPr lang="en-GB" altLang="zh-TW" sz="2400">
                <a:ea typeface="新細明體" panose="02020500000000000000" pitchFamily="18" charset="-120"/>
              </a:rPr>
              <a:t>Use it to describe, to build a picture</a:t>
            </a:r>
          </a:p>
          <a:p>
            <a:pPr lvl="1">
              <a:spcBef>
                <a:spcPct val="35000"/>
              </a:spcBef>
            </a:pPr>
            <a:r>
              <a:rPr lang="en-GB" altLang="zh-TW">
                <a:ea typeface="新細明體" panose="02020500000000000000" pitchFamily="18" charset="-120"/>
              </a:rPr>
              <a:t>Who?/ What?/ How?/ How many?/ When?/ Where?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2CC0ECF-4D89-BE22-30B3-430F0C5ED0B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5980E11-5891-7859-7FD1-237B0150F8D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3241590-03C2-A196-22D4-21E016F624F7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5AEE90C8-FE97-6286-2242-12884845351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97E5DE81-0CE4-2595-0C92-F4FDFED965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746" name="Rectangle 2">
            <a:extLst>
              <a:ext uri="{FF2B5EF4-FFF2-40B4-BE49-F238E27FC236}">
                <a16:creationId xmlns:a16="http://schemas.microsoft.com/office/drawing/2014/main" id="{5F1E8F9C-43B0-6936-2200-0428073BA3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564879"/>
            <a:ext cx="8229600" cy="535531"/>
          </a:xfrm>
        </p:spPr>
        <p:txBody>
          <a:bodyPr>
            <a:spAutoFit/>
          </a:bodyPr>
          <a:lstStyle/>
          <a:p>
            <a:r>
              <a:rPr lang="en-GB" altLang="zh-TW" sz="3200">
                <a:ea typeface="新細明體" panose="02020500000000000000" pitchFamily="18" charset="-120"/>
              </a:rPr>
              <a:t>Explanatory Research</a:t>
            </a:r>
          </a:p>
        </p:txBody>
      </p:sp>
      <p:sp>
        <p:nvSpPr>
          <p:cNvPr id="543747" name="Rectangle 3">
            <a:extLst>
              <a:ext uri="{FF2B5EF4-FFF2-40B4-BE49-F238E27FC236}">
                <a16:creationId xmlns:a16="http://schemas.microsoft.com/office/drawing/2014/main" id="{32241140-CA7D-3902-4553-EFC414991B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0" y="1484313"/>
            <a:ext cx="8064500" cy="4824412"/>
          </a:xfrm>
        </p:spPr>
        <p:txBody>
          <a:bodyPr/>
          <a:lstStyle/>
          <a:p>
            <a:r>
              <a:rPr lang="en-GB" altLang="zh-TW" sz="2400">
                <a:ea typeface="新細明體" panose="02020500000000000000" pitchFamily="18" charset="-120"/>
              </a:rPr>
              <a:t>Use when you need to </a:t>
            </a:r>
            <a:r>
              <a:rPr lang="en-GB" altLang="zh-TW" sz="2400" i="1">
                <a:ea typeface="新細明體" panose="02020500000000000000" pitchFamily="18" charset="-120"/>
              </a:rPr>
              <a:t>explain</a:t>
            </a:r>
            <a:r>
              <a:rPr lang="en-GB" altLang="zh-TW" sz="2400">
                <a:ea typeface="新細明體" panose="02020500000000000000" pitchFamily="18" charset="-120"/>
              </a:rPr>
              <a:t> relationships or </a:t>
            </a:r>
            <a:r>
              <a:rPr lang="en-GB" altLang="zh-TW" sz="2400" i="1">
                <a:ea typeface="新細明體" panose="02020500000000000000" pitchFamily="18" charset="-120"/>
              </a:rPr>
              <a:t>predict</a:t>
            </a:r>
            <a:r>
              <a:rPr lang="en-GB" altLang="zh-TW" sz="2400">
                <a:ea typeface="新細明體" panose="02020500000000000000" pitchFamily="18" charset="-120"/>
              </a:rPr>
              <a:t> outcomes </a:t>
            </a:r>
          </a:p>
          <a:p>
            <a:r>
              <a:rPr lang="en-GB" altLang="zh-TW" sz="2400">
                <a:ea typeface="新細明體" panose="02020500000000000000" pitchFamily="18" charset="-120"/>
              </a:rPr>
              <a:t>Use it to:</a:t>
            </a:r>
            <a:r>
              <a:rPr lang="en-GB" altLang="zh-TW" sz="1800">
                <a:ea typeface="新細明體" panose="02020500000000000000" pitchFamily="18" charset="-120"/>
              </a:rPr>
              <a:t> 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Rule out alternative explanations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Develop causal explanations (hypothesis testing)</a:t>
            </a:r>
          </a:p>
          <a:p>
            <a:pPr lvl="1"/>
            <a:r>
              <a:rPr lang="en-US" altLang="en-US"/>
              <a:t>Involves: why and how?</a:t>
            </a:r>
            <a:endParaRPr lang="en-US" altLang="en-US" sz="2900"/>
          </a:p>
          <a:p>
            <a:pPr>
              <a:spcBef>
                <a:spcPct val="35000"/>
              </a:spcBef>
            </a:pPr>
            <a:r>
              <a:rPr lang="en-US" altLang="en-US" sz="2400" i="1"/>
              <a:t>Quantitative design is often employed in a explanatory study</a:t>
            </a:r>
          </a:p>
          <a:p>
            <a:pPr>
              <a:spcBef>
                <a:spcPct val="35000"/>
              </a:spcBef>
            </a:pPr>
            <a:r>
              <a:rPr lang="en-US" altLang="en-US" sz="2400"/>
              <a:t>“</a:t>
            </a:r>
            <a:r>
              <a:rPr lang="en-US" altLang="en-US" sz="2400" i="1"/>
              <a:t>Methodological rigor increases as we move progressively from an exploratory study to a explanatory [hypothesis-testing] study</a:t>
            </a:r>
            <a:r>
              <a:rPr lang="en-US" altLang="en-US" sz="2400"/>
              <a:t>” (Sekaran,2003). </a:t>
            </a:r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65AEEA8-575E-36B9-C5CD-1DD342065E00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DB59414-E38F-03D2-8B9E-170AA1BDE7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7BEBAD10-CF6F-ACEF-686A-9B6F274CEDD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6AC72FD1-80E2-39B4-2D50-3BCF01662A7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788355B-CC7C-FC73-6310-0E240AE7353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82" name="Title 1">
            <a:extLst>
              <a:ext uri="{FF2B5EF4-FFF2-40B4-BE49-F238E27FC236}">
                <a16:creationId xmlns:a16="http://schemas.microsoft.com/office/drawing/2014/main" id="{878841F4-FF77-1149-2EF5-84B08113A78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685753"/>
          </a:xfrm>
        </p:spPr>
        <p:txBody>
          <a:bodyPr/>
          <a:lstStyle/>
          <a:p>
            <a:r>
              <a:rPr lang="en-US" altLang="en-US" sz="3400" dirty="0"/>
              <a:t>Three Types of Research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BA178A-6BAB-14D6-EC49-882132FCB049}"/>
              </a:ext>
            </a:extLst>
          </p:cNvPr>
          <p:cNvSpPr txBox="1">
            <a:spLocks noGrp="1"/>
          </p:cNvSpPr>
          <p:nvPr/>
        </p:nvSpPr>
        <p:spPr>
          <a:xfrm>
            <a:off x="9414420" y="5182810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>
                <a:solidFill>
                  <a:srgbClr val="777777"/>
                </a:solidFill>
                <a:latin typeface="Calibri" panose="020F0502020204030204" pitchFamily="34" charset="0"/>
              </a:rPr>
              <a:t>Source: Neuman (2008)</a:t>
            </a:r>
            <a:r>
              <a:rPr lang="en-US" altLang="en-US" sz="1200">
                <a:solidFill>
                  <a:srgbClr val="777777"/>
                </a:solidFill>
                <a:latin typeface="Calibri" panose="020F0502020204030204" pitchFamily="34" charset="0"/>
              </a:rPr>
              <a:t> </a:t>
            </a:r>
          </a:p>
        </p:txBody>
      </p:sp>
      <p:pic>
        <p:nvPicPr>
          <p:cNvPr id="532484" name="Content Placeholder 5" descr="Box 1.2.jpg">
            <a:extLst>
              <a:ext uri="{FF2B5EF4-FFF2-40B4-BE49-F238E27FC236}">
                <a16:creationId xmlns:a16="http://schemas.microsoft.com/office/drawing/2014/main" id="{82E14702-07B6-3342-3EF7-B1FAD3F3A7C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26"/>
          <a:stretch>
            <a:fillRect/>
          </a:stretch>
        </p:blipFill>
        <p:spPr>
          <a:xfrm>
            <a:off x="2135188" y="1881875"/>
            <a:ext cx="7542212" cy="4262438"/>
          </a:xfrm>
        </p:spPr>
      </p:pic>
      <p:sp>
        <p:nvSpPr>
          <p:cNvPr id="532485" name="Text Box 5">
            <a:extLst>
              <a:ext uri="{FF2B5EF4-FFF2-40B4-BE49-F238E27FC236}">
                <a16:creationId xmlns:a16="http://schemas.microsoft.com/office/drawing/2014/main" id="{586FAD96-DBC4-B0FD-5CED-FF7D25A22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9760" y="1050878"/>
            <a:ext cx="8064500" cy="830997"/>
          </a:xfrm>
          <a:prstGeom prst="rect">
            <a:avLst/>
          </a:prstGeom>
          <a:solidFill>
            <a:srgbClr val="CCFFCC">
              <a:alpha val="57001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srgbClr val="003D7D"/>
                </a:solidFill>
              </a:rPr>
              <a:t>All three purposes can be integrated into one research process</a:t>
            </a:r>
            <a:endParaRPr lang="en-GB" altLang="zh-TW" sz="2400" dirty="0">
              <a:solidFill>
                <a:srgbClr val="003D7D"/>
              </a:solidFill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D4C0002-D744-AC28-AC60-5E73F24086D6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F751E5E-1348-36B0-E26A-3C652D0785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E84783D-5297-B6FA-907D-E432BB925A8E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D6F58D0-22EC-44DC-A357-A65397BBC7B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DEAD453A-1D5A-F7E3-1291-0BFA4873CC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8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5250" name="Picture 2">
            <a:extLst>
              <a:ext uri="{FF2B5EF4-FFF2-40B4-BE49-F238E27FC236}">
                <a16:creationId xmlns:a16="http://schemas.microsoft.com/office/drawing/2014/main" id="{2312C9DB-A769-0968-88D3-D4CE3A1A3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023" y="1104639"/>
            <a:ext cx="8318500" cy="452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5251" name="Rectangle 3">
            <a:extLst>
              <a:ext uri="{FF2B5EF4-FFF2-40B4-BE49-F238E27FC236}">
                <a16:creationId xmlns:a16="http://schemas.microsoft.com/office/drawing/2014/main" id="{3CC99CEC-FA4E-6C65-0404-BEE04EBC5F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65252" name="Text Box 4">
            <a:extLst>
              <a:ext uri="{FF2B5EF4-FFF2-40B4-BE49-F238E27FC236}">
                <a16:creationId xmlns:a16="http://schemas.microsoft.com/office/drawing/2014/main" id="{86750485-C3BF-7803-E7A8-5D5A3E18E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7523" y="5098861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2C9D603-3455-5021-1CA3-437DEFC932FE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2CDA1DA-DCDB-9791-8188-9B5A8B4093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9F7B53A8-E904-09F6-9A85-D17B5AA3EA0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A60C6E6-2C7A-7258-5880-91A183E69D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4C38878-EE38-E018-7421-E4CD6071621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90F7BDB-F088-5060-1D0D-279ABD7BF65C}"/>
              </a:ext>
            </a:extLst>
          </p:cNvPr>
          <p:cNvSpPr/>
          <p:nvPr/>
        </p:nvSpPr>
        <p:spPr>
          <a:xfrm>
            <a:off x="3597821" y="1542197"/>
            <a:ext cx="1213014" cy="1385247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274" name="Rectangle 2">
            <a:extLst>
              <a:ext uri="{FF2B5EF4-FFF2-40B4-BE49-F238E27FC236}">
                <a16:creationId xmlns:a16="http://schemas.microsoft.com/office/drawing/2014/main" id="{2267E5F2-B0AD-42CB-9B9F-78040CEB95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Types of Investigation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9A4D0A06-CEF5-206A-72A8-7FB9738AE2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35000"/>
              </a:spcBef>
            </a:pPr>
            <a:r>
              <a:rPr lang="en-US" altLang="en-US" sz="2400"/>
              <a:t>Determines the use of statistical tools for hypothesis testing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Causal relationships: linear regression, logistic regression, SEM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Correlations: Pearson &amp; Spearman correlation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Group differences: t-test, ANOVA, MANOVA, cluster analysis</a:t>
            </a:r>
          </a:p>
          <a:p>
            <a:pPr lvl="1">
              <a:spcBef>
                <a:spcPct val="35000"/>
              </a:spcBef>
            </a:pPr>
            <a:r>
              <a:rPr lang="en-US" altLang="en-US"/>
              <a:t>Dimensions/structure of variables: factor analysis (EFA &amp; CFA)</a:t>
            </a:r>
          </a:p>
          <a:p>
            <a:pPr>
              <a:spcBef>
                <a:spcPct val="35000"/>
              </a:spcBef>
            </a:pPr>
            <a:r>
              <a:rPr lang="en-US" altLang="en-US" sz="2400"/>
              <a:t>Appropriate use of statistical tools affects robustness of findings</a:t>
            </a:r>
          </a:p>
          <a:p>
            <a:pPr lvl="1"/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733EFF8-D4C5-65B6-1DCA-23BAD9580F1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CEEDC5-5DB1-112D-5A62-F9A42D8AB1E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D6D9AD0-4827-2166-7D0F-1389256E480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2D0E37A1-CB3A-A768-C123-499D69DB2E3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81B261C-EBF8-C7CA-D6EC-44B2C3D92A5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1634" name="Picture 2">
            <a:extLst>
              <a:ext uri="{FF2B5EF4-FFF2-40B4-BE49-F238E27FC236}">
                <a16:creationId xmlns:a16="http://schemas.microsoft.com/office/drawing/2014/main" id="{22D93EC0-8DF9-CC7F-44CA-ABB9944B2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0542"/>
            <a:ext cx="8293100" cy="482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81635" name="Rectangle 3">
            <a:extLst>
              <a:ext uri="{FF2B5EF4-FFF2-40B4-BE49-F238E27FC236}">
                <a16:creationId xmlns:a16="http://schemas.microsoft.com/office/drawing/2014/main" id="{608FC74E-8234-C10C-0DA9-8296425AE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1765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US" altLang="en-US" dirty="0"/>
              <a:t>Types of Investigation: </a:t>
            </a:r>
            <a:br>
              <a:rPr lang="en-US" altLang="en-US" dirty="0"/>
            </a:br>
            <a:r>
              <a:rPr lang="en-US" altLang="en-US" dirty="0"/>
              <a:t>Relationship vs differences</a:t>
            </a:r>
            <a:r>
              <a:rPr lang="en-US" altLang="en-US" sz="3200" dirty="0"/>
              <a:t> 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791949F-03ED-A61A-9577-8B746C45ED13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0215A92-3C0C-FD54-C3B7-7E508414A3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EBBD3AD-D46B-71B8-1AEF-6D9FEED30B19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A6F10DB-68FC-B4CF-827F-679A8EF1207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6E6D7D9-CAE9-6C6B-4A0A-F907F8EC9E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456" name="Rectangle 8">
            <a:extLst>
              <a:ext uri="{FF2B5EF4-FFF2-40B4-BE49-F238E27FC236}">
                <a16:creationId xmlns:a16="http://schemas.microsoft.com/office/drawing/2014/main" id="{D7A1FA73-761A-E251-D707-26B4C09C7D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Direct and Mediated Relationships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pic>
        <p:nvPicPr>
          <p:cNvPr id="616452" name="Picture 4">
            <a:extLst>
              <a:ext uri="{FF2B5EF4-FFF2-40B4-BE49-F238E27FC236}">
                <a16:creationId xmlns:a16="http://schemas.microsoft.com/office/drawing/2014/main" id="{27EEBBE3-9CF0-582D-874D-B3F4D4DFFEC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79650" y="2492376"/>
            <a:ext cx="3284538" cy="2447925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pic>
        <p:nvPicPr>
          <p:cNvPr id="616455" name="Picture 7">
            <a:extLst>
              <a:ext uri="{FF2B5EF4-FFF2-40B4-BE49-F238E27FC236}">
                <a16:creationId xmlns:a16="http://schemas.microsoft.com/office/drawing/2014/main" id="{0F38C93C-6C2F-5473-CCCA-82CB415191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27801" y="2276475"/>
            <a:ext cx="3148013" cy="2660650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218AD82-5E78-17D7-A338-DE2D053C09B7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7BDC024-B728-4AE3-FC8B-1212F11EB3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EDF68EE-4F9F-3F59-BF8D-E8039C8643F3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A835001-F2CC-1EBF-ABCA-760F34FA4AE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02C0297-6F30-ADF2-82EE-3FBE23020B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2" name="Rectangle 2">
            <a:extLst>
              <a:ext uri="{FF2B5EF4-FFF2-40B4-BE49-F238E27FC236}">
                <a16:creationId xmlns:a16="http://schemas.microsoft.com/office/drawing/2014/main" id="{4A2FA74A-567D-4020-2E26-EA82943F8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1349" y="260350"/>
            <a:ext cx="10426890" cy="102254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242424"/>
                </a:solidFill>
                <a:highlight>
                  <a:srgbClr val="FFFFFF"/>
                </a:highlight>
                <a:latin typeface="Segoe UI" panose="020B0502040204020203" pitchFamily="34" charset="0"/>
              </a:rPr>
              <a:t>Cu</a:t>
            </a:r>
            <a:r>
              <a:rPr lang="en-US" sz="20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lture heritage buildings revitalization: Place attachment and culture identity Model</a:t>
            </a:r>
            <a:endParaRPr lang="en-GB" altLang="zh-TW" sz="2000" dirty="0">
              <a:ea typeface="新細明體" panose="02020500000000000000" pitchFamily="18" charset="-120"/>
            </a:endParaRPr>
          </a:p>
        </p:txBody>
      </p:sp>
      <p:sp>
        <p:nvSpPr>
          <p:cNvPr id="619524" name="Text Box 4">
            <a:extLst>
              <a:ext uri="{FF2B5EF4-FFF2-40B4-BE49-F238E27FC236}">
                <a16:creationId xmlns:a16="http://schemas.microsoft.com/office/drawing/2014/main" id="{EB5FEA83-00BF-B196-F169-CDFB2DA902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1333" y="5739713"/>
            <a:ext cx="375995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TW" dirty="0">
                <a:ea typeface="新細明體" panose="02020500000000000000" pitchFamily="18" charset="-120"/>
              </a:rPr>
              <a:t>Source : Chan, et al., (2024)</a:t>
            </a:r>
            <a:endParaRPr lang="en-GB" altLang="zh-TW" sz="1400" dirty="0">
              <a:solidFill>
                <a:srgbClr val="777777"/>
              </a:solidFill>
              <a:ea typeface="新細明體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C82201-A498-C05B-EF44-19CC7F25F1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58" t="45809" r="22834" b="21715"/>
          <a:stretch/>
        </p:blipFill>
        <p:spPr>
          <a:xfrm>
            <a:off x="1869743" y="1238537"/>
            <a:ext cx="8156357" cy="4380925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70264C4C-59F9-C539-D8B9-32A50C99E2DA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A46F963-02D3-A7C5-CA75-7C1453BAAB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ED28D8A-6873-D5FA-F627-3EF878023E2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6ACCA342-91F2-022C-BA34-5344A12AF6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ADC33450-5875-0F2B-B122-EBD555E7E01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26" name="Rectangle 2">
            <a:extLst>
              <a:ext uri="{FF2B5EF4-FFF2-40B4-BE49-F238E27FC236}">
                <a16:creationId xmlns:a16="http://schemas.microsoft.com/office/drawing/2014/main" id="{A87EDF92-466B-AC08-0948-8AB8FFF29C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50900"/>
          </a:xfrm>
        </p:spPr>
        <p:txBody>
          <a:bodyPr/>
          <a:lstStyle/>
          <a:p>
            <a:r>
              <a:rPr lang="en-GB" altLang="zh-TW" sz="3200">
                <a:ea typeface="新細明體" panose="02020500000000000000" pitchFamily="18" charset="-120"/>
              </a:rPr>
              <a:t>Tourist Satisfaction Index Model</a:t>
            </a:r>
          </a:p>
        </p:txBody>
      </p:sp>
      <p:pic>
        <p:nvPicPr>
          <p:cNvPr id="615427" name="Picture 3">
            <a:extLst>
              <a:ext uri="{FF2B5EF4-FFF2-40B4-BE49-F238E27FC236}">
                <a16:creationId xmlns:a16="http://schemas.microsoft.com/office/drawing/2014/main" id="{A24C3B8F-8775-5887-2858-B582F07B06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45386" y="1076264"/>
            <a:ext cx="8117480" cy="468991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428" name="Text Box 4">
            <a:extLst>
              <a:ext uri="{FF2B5EF4-FFF2-40B4-BE49-F238E27FC236}">
                <a16:creationId xmlns:a16="http://schemas.microsoft.com/office/drawing/2014/main" id="{C571753B-2DC1-BA24-9DF5-A0BF7F688C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3284" y="5913377"/>
            <a:ext cx="45370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1400" dirty="0">
                <a:solidFill>
                  <a:srgbClr val="777777"/>
                </a:solidFill>
              </a:rPr>
              <a:t>Adapted from Song et al. (2009)</a:t>
            </a:r>
            <a:endParaRPr lang="en-GB" altLang="zh-TW" sz="14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963A40-7AB0-44E8-1982-3F10E78E619C}"/>
              </a:ext>
            </a:extLst>
          </p:cNvPr>
          <p:cNvGrpSpPr/>
          <p:nvPr/>
        </p:nvGrpSpPr>
        <p:grpSpPr>
          <a:xfrm>
            <a:off x="47768" y="6188014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2E3C845-AF17-5F2B-EBFB-8D58607370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5BBB6F1-1E61-3621-9266-E6F2989E5C7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8CE1B1D-8459-1A65-B391-C15189B0563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4DC465E-BCFE-C5EE-6249-3CDC771A944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5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1394" name="Picture 2">
            <a:extLst>
              <a:ext uri="{FF2B5EF4-FFF2-40B4-BE49-F238E27FC236}">
                <a16:creationId xmlns:a16="http://schemas.microsoft.com/office/drawing/2014/main" id="{AA06B1BD-C09C-5900-6F28-A2A17DB52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45" y="1090992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1395" name="Rectangle 3">
            <a:extLst>
              <a:ext uri="{FF2B5EF4-FFF2-40B4-BE49-F238E27FC236}">
                <a16:creationId xmlns:a16="http://schemas.microsoft.com/office/drawing/2014/main" id="{7743F8CD-8DAE-3369-6C3A-518A898EF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3" y="404814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71396" name="Text Box 4">
            <a:extLst>
              <a:ext uri="{FF2B5EF4-FFF2-40B4-BE49-F238E27FC236}">
                <a16:creationId xmlns:a16="http://schemas.microsoft.com/office/drawing/2014/main" id="{39064D35-5693-570B-D767-C33755E5A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0613" y="4462331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23A8E84-E40C-0858-0F3C-335D7327C269}"/>
              </a:ext>
            </a:extLst>
          </p:cNvPr>
          <p:cNvSpPr/>
          <p:nvPr/>
        </p:nvSpPr>
        <p:spPr>
          <a:xfrm>
            <a:off x="7432511" y="1194180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71426CB-E435-BBE3-D85B-B53DAF339CC4}"/>
              </a:ext>
            </a:extLst>
          </p:cNvPr>
          <p:cNvGrpSpPr/>
          <p:nvPr/>
        </p:nvGrpSpPr>
        <p:grpSpPr>
          <a:xfrm>
            <a:off x="-1587" y="6134480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CEACDBF-459A-C050-F706-E60F2B13D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0F1A981-DBA6-6D66-4205-0864AB2C7ADD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82A510C-C0D6-DB8E-49BC-221F5B42D8E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68F6E2C7-CDFD-4712-6D9E-0994F91E483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418" name="Rectangle 2">
            <a:extLst>
              <a:ext uri="{FF2B5EF4-FFF2-40B4-BE49-F238E27FC236}">
                <a16:creationId xmlns:a16="http://schemas.microsoft.com/office/drawing/2014/main" id="{FA824F8E-DF5E-4EBD-61CB-EC8ED283A6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Measurement and Measures:</a:t>
            </a:r>
            <a:br>
              <a:rPr lang="en-US" altLang="en-US" sz="3200"/>
            </a:br>
            <a:r>
              <a:rPr lang="en-US" altLang="en-US" sz="3200"/>
              <a:t> </a:t>
            </a:r>
            <a:r>
              <a:rPr lang="en-US" altLang="ja-JP" sz="3200" i="1">
                <a:ea typeface="MS PGothic" panose="020B0600070205080204" pitchFamily="34" charset="-128"/>
              </a:rPr>
              <a:t>Reliability and Validity</a:t>
            </a:r>
            <a:r>
              <a:rPr lang="en-US" altLang="ja-JP" sz="3500" i="1">
                <a:ea typeface="MS PGothic" panose="020B0600070205080204" pitchFamily="34" charset="-128"/>
              </a:rPr>
              <a:t> </a:t>
            </a:r>
            <a:endParaRPr lang="en-GB" altLang="zh-TW" sz="3500" i="1">
              <a:ea typeface="MS PGothic" panose="020B0600070205080204" pitchFamily="34" charset="-128"/>
            </a:endParaRPr>
          </a:p>
        </p:txBody>
      </p:sp>
      <p:sp>
        <p:nvSpPr>
          <p:cNvPr id="572419" name="Rectangle 3">
            <a:extLst>
              <a:ext uri="{FF2B5EF4-FFF2-40B4-BE49-F238E27FC236}">
                <a16:creationId xmlns:a16="http://schemas.microsoft.com/office/drawing/2014/main" id="{741EA3BA-38B7-44BD-2EFB-594AE7E401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ja-JP" sz="2400" b="1">
                <a:ea typeface="MS PGothic" panose="020B0600070205080204" pitchFamily="34" charset="-128"/>
              </a:rPr>
              <a:t>Reliability </a:t>
            </a:r>
            <a:r>
              <a:rPr lang="en-US" altLang="ja-JP" sz="2400">
                <a:ea typeface="MS PGothic" panose="020B0600070205080204" pitchFamily="34" charset="-128"/>
              </a:rPr>
              <a:t>= A feature of measures – the method of measuring is </a:t>
            </a:r>
            <a:r>
              <a:rPr lang="en-US" altLang="ja-JP" sz="2400" u="sng">
                <a:ea typeface="MS PGothic" panose="020B0600070205080204" pitchFamily="34" charset="-128"/>
              </a:rPr>
              <a:t>dependable</a:t>
            </a:r>
            <a:r>
              <a:rPr lang="en-US" altLang="ja-JP" sz="2400">
                <a:ea typeface="MS PGothic" panose="020B0600070205080204" pitchFamily="34" charset="-128"/>
              </a:rPr>
              <a:t> and </a:t>
            </a:r>
            <a:r>
              <a:rPr lang="en-US" altLang="ja-JP" sz="2400" u="sng">
                <a:ea typeface="MS PGothic" panose="020B0600070205080204" pitchFamily="34" charset="-128"/>
              </a:rPr>
              <a:t>consistent</a:t>
            </a:r>
          </a:p>
          <a:p>
            <a:r>
              <a:rPr lang="en-GB" altLang="ja-JP" sz="2400">
                <a:ea typeface="MS PGothic" panose="020B0600070205080204" pitchFamily="34" charset="-128"/>
              </a:rPr>
              <a:t>Two ways to estimate reliability:</a:t>
            </a:r>
            <a:r>
              <a:rPr lang="en-GB" altLang="ja-JP">
                <a:ea typeface="MS PGothic" panose="020B0600070205080204" pitchFamily="34" charset="-128"/>
              </a:rPr>
              <a:t> </a:t>
            </a:r>
          </a:p>
          <a:p>
            <a:pPr lvl="1"/>
            <a:r>
              <a:rPr lang="en-GB" altLang="ja-JP">
                <a:ea typeface="MS PGothic" panose="020B0600070205080204" pitchFamily="34" charset="-128"/>
              </a:rPr>
              <a:t>Test/retest: correlation between two tests for the same subject</a:t>
            </a:r>
          </a:p>
          <a:p>
            <a:pPr lvl="1"/>
            <a:r>
              <a:rPr lang="en-GB" altLang="ja-JP">
                <a:ea typeface="MS PGothic" panose="020B0600070205080204" pitchFamily="34" charset="-128"/>
              </a:rPr>
              <a:t>Internal consistency: Cronbach's alpha </a:t>
            </a:r>
          </a:p>
          <a:p>
            <a:r>
              <a:rPr lang="en-US" altLang="ja-JP" sz="2400">
                <a:ea typeface="MS PGothic" panose="020B0600070205080204" pitchFamily="34" charset="-128"/>
              </a:rPr>
              <a:t>To improve reliability:</a:t>
            </a:r>
          </a:p>
          <a:p>
            <a:pPr lvl="1"/>
            <a:r>
              <a:rPr lang="en-US" altLang="ja-JP">
                <a:ea typeface="MS PGothic" panose="020B0600070205080204" pitchFamily="34" charset="-128"/>
              </a:rPr>
              <a:t>Clearly conceptualize </a:t>
            </a:r>
          </a:p>
          <a:p>
            <a:pPr lvl="1"/>
            <a:r>
              <a:rPr lang="en-US" altLang="ja-JP">
                <a:ea typeface="MS PGothic" panose="020B0600070205080204" pitchFamily="34" charset="-128"/>
              </a:rPr>
              <a:t>Increase the </a:t>
            </a:r>
            <a:r>
              <a:rPr lang="en-US" altLang="ja-JP" u="sng">
                <a:ea typeface="MS PGothic" panose="020B0600070205080204" pitchFamily="34" charset="-128"/>
              </a:rPr>
              <a:t>level of measurement</a:t>
            </a:r>
          </a:p>
          <a:p>
            <a:pPr lvl="1"/>
            <a:r>
              <a:rPr lang="en-US" altLang="ja-JP">
                <a:ea typeface="MS PGothic" panose="020B0600070205080204" pitchFamily="34" charset="-128"/>
              </a:rPr>
              <a:t>Use </a:t>
            </a:r>
            <a:r>
              <a:rPr lang="en-US" altLang="ja-JP" u="sng">
                <a:ea typeface="MS PGothic" panose="020B0600070205080204" pitchFamily="34" charset="-128"/>
              </a:rPr>
              <a:t>multiple indicators</a:t>
            </a:r>
            <a:r>
              <a:rPr lang="en-US" altLang="ja-JP">
                <a:ea typeface="MS PGothic" panose="020B0600070205080204" pitchFamily="34" charset="-128"/>
              </a:rPr>
              <a:t> </a:t>
            </a:r>
          </a:p>
          <a:p>
            <a:pPr lvl="1"/>
            <a:r>
              <a:rPr lang="en-US" altLang="ja-JP">
                <a:ea typeface="MS PGothic" panose="020B0600070205080204" pitchFamily="34" charset="-128"/>
              </a:rPr>
              <a:t>Use pilot studies and replication</a:t>
            </a:r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551DCA7-010C-5518-CBF9-CA7675829381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46C8186-491F-9ADD-04E5-6F89C9147D1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706F7EE1-B9DA-038F-658A-E6A30A46BA8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3AF7ED0-AB3A-CDBB-395E-EFD455DEA6B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39D67E4-F27B-5ECF-A32C-2E46813CB13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46" name="Rectangle 6">
            <a:extLst>
              <a:ext uri="{FF2B5EF4-FFF2-40B4-BE49-F238E27FC236}">
                <a16:creationId xmlns:a16="http://schemas.microsoft.com/office/drawing/2014/main" id="{2C91E2DD-2457-27B5-7EB8-A40336398C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260350"/>
            <a:ext cx="8229600" cy="850900"/>
          </a:xfrm>
        </p:spPr>
        <p:txBody>
          <a:bodyPr>
            <a:normAutofit fontScale="90000"/>
          </a:bodyPr>
          <a:lstStyle/>
          <a:p>
            <a:r>
              <a:rPr lang="en-GB" altLang="zh-TW" b="1">
                <a:ea typeface="新細明體" panose="02020500000000000000" pitchFamily="18" charset="-120"/>
              </a:rPr>
              <a:t>An Example of Multi-Item Measurement</a:t>
            </a:r>
          </a:p>
        </p:txBody>
      </p:sp>
      <p:pic>
        <p:nvPicPr>
          <p:cNvPr id="573445" name="Picture 5">
            <a:extLst>
              <a:ext uri="{FF2B5EF4-FFF2-40B4-BE49-F238E27FC236}">
                <a16:creationId xmlns:a16="http://schemas.microsoft.com/office/drawing/2014/main" id="{2C86166A-924D-65DF-56DF-5A7FD8DAF2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19289" y="1292226"/>
            <a:ext cx="7793037" cy="4791075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sp>
        <p:nvSpPr>
          <p:cNvPr id="573449" name="Text Box 9">
            <a:extLst>
              <a:ext uri="{FF2B5EF4-FFF2-40B4-BE49-F238E27FC236}">
                <a16:creationId xmlns:a16="http://schemas.microsoft.com/office/drawing/2014/main" id="{CFC2EF60-040B-B5D2-C674-69C25026EF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7939" y="5589588"/>
            <a:ext cx="5400675" cy="71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zh-TW">
                <a:ea typeface="新細明體" panose="02020500000000000000" pitchFamily="18" charset="-120"/>
              </a:rPr>
              <a:t>Tourist Satisfaction Index Model</a:t>
            </a:r>
          </a:p>
          <a:p>
            <a:pPr algn="ctr">
              <a:spcBef>
                <a:spcPct val="50000"/>
              </a:spcBef>
            </a:pPr>
            <a:r>
              <a:rPr lang="en-US" altLang="en-US" sz="1400">
                <a:solidFill>
                  <a:srgbClr val="777777"/>
                </a:solidFill>
              </a:rPr>
              <a:t>Adapted from Song et al. (2009)</a:t>
            </a:r>
            <a:endParaRPr lang="en-GB" altLang="zh-TW" sz="1400">
              <a:solidFill>
                <a:srgbClr val="777777"/>
              </a:solidFill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9528E7C-92A5-9122-0484-42058997464A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C4F9E55-3A26-55E5-3A6E-F4BA44DB69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F89AA11-A457-CF6D-48C7-8AFF62A96EEE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12B69D9D-9687-049E-BCF8-ACC8EBC8C2D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8E9E9B9-8520-E9FA-51A3-A7F0B796492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490" name="Rectangle 2">
            <a:extLst>
              <a:ext uri="{FF2B5EF4-FFF2-40B4-BE49-F238E27FC236}">
                <a16:creationId xmlns:a16="http://schemas.microsoft.com/office/drawing/2014/main" id="{B823BA51-26D7-8FD4-6AC3-C83269BA2D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Measurement and Measures:</a:t>
            </a:r>
            <a:br>
              <a:rPr lang="en-US" altLang="en-US" sz="3200"/>
            </a:br>
            <a:r>
              <a:rPr lang="en-US" altLang="en-US" sz="3200"/>
              <a:t> </a:t>
            </a:r>
            <a:r>
              <a:rPr lang="en-US" altLang="ja-JP" sz="3200" i="1">
                <a:ea typeface="MS PGothic" panose="020B0600070205080204" pitchFamily="34" charset="-128"/>
              </a:rPr>
              <a:t>Reliability and Validity</a:t>
            </a:r>
            <a:endParaRPr lang="en-US" altLang="en-US" sz="3200" i="1">
              <a:ea typeface="MS PGothic" panose="020B0600070205080204" pitchFamily="34" charset="-128"/>
            </a:endParaRPr>
          </a:p>
        </p:txBody>
      </p:sp>
      <p:sp>
        <p:nvSpPr>
          <p:cNvPr id="575491" name="Rectangle 3">
            <a:extLst>
              <a:ext uri="{FF2B5EF4-FFF2-40B4-BE49-F238E27FC236}">
                <a16:creationId xmlns:a16="http://schemas.microsoft.com/office/drawing/2014/main" id="{F3E68CB2-43E6-0326-1E44-EB561CE41C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6411" y="1600201"/>
            <a:ext cx="9662615" cy="4548115"/>
          </a:xfrm>
        </p:spPr>
        <p:txBody>
          <a:bodyPr>
            <a:normAutofit fontScale="92500" lnSpcReduction="10000"/>
          </a:bodyPr>
          <a:lstStyle/>
          <a:p>
            <a:pPr marL="533400" indent="-533400"/>
            <a:r>
              <a:rPr lang="en-US" altLang="ja-JP" b="1" dirty="0">
                <a:ea typeface="MS PGothic" panose="020B0600070205080204" pitchFamily="34" charset="-128"/>
              </a:rPr>
              <a:t>Validity</a:t>
            </a:r>
            <a:r>
              <a:rPr lang="en-US" altLang="ja-JP" dirty="0">
                <a:ea typeface="MS PGothic" panose="020B0600070205080204" pitchFamily="34" charset="-128"/>
              </a:rPr>
              <a:t> = A feature of measures; the concept of interest closely matches the method used to measure it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Measurement validity is the fit between conceptual and operational definitions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Validity is more difficult to achieve than reliability</a:t>
            </a:r>
            <a:r>
              <a:rPr lang="en-US" altLang="ja-JP" i="1" dirty="0">
                <a:ea typeface="MS PGothic" panose="020B0600070205080204" pitchFamily="34" charset="-128"/>
              </a:rPr>
              <a:t> </a:t>
            </a:r>
          </a:p>
          <a:p>
            <a:pPr marL="533400" indent="-533400"/>
            <a:r>
              <a:rPr lang="en-US" altLang="ja-JP" dirty="0">
                <a:ea typeface="MS PGothic" panose="020B0600070205080204" pitchFamily="34" charset="-128"/>
              </a:rPr>
              <a:t>Three types of measurement validity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Face Validity: in the judgment of others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Content Validity: captures the entire meaning 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Criterion Validity: agrees with an external source</a:t>
            </a:r>
          </a:p>
          <a:p>
            <a:pPr marL="533400" indent="-533400"/>
            <a:r>
              <a:rPr lang="en-GB" altLang="ja-JP" dirty="0">
                <a:ea typeface="MS PGothic" panose="020B0600070205080204" pitchFamily="34" charset="-128"/>
              </a:rPr>
              <a:t>Threats to validity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Inappropriate selection of constructs or measures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Measurement done with too few measurement variables or </a:t>
            </a:r>
            <a:r>
              <a:rPr lang="en-GB" altLang="ja-JP" sz="1600" dirty="0">
                <a:ea typeface="MS PGothic" panose="020B0600070205080204" pitchFamily="34" charset="-128"/>
              </a:rPr>
              <a:t>in </a:t>
            </a:r>
            <a:r>
              <a:rPr lang="en-GB" altLang="ja-JP" sz="1800" dirty="0">
                <a:ea typeface="MS PGothic" panose="020B0600070205080204" pitchFamily="34" charset="-128"/>
              </a:rPr>
              <a:t>too few contexts (e.g. destination attributes)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Complex/confusing interaction across constructs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Operation of experiment/pilot not rigorous</a:t>
            </a:r>
            <a:endParaRPr lang="en-US" altLang="ja-JP" sz="1800" dirty="0">
              <a:ea typeface="MS PGothic" panose="020B0600070205080204" pitchFamily="34" charset="-128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7C0A755-9680-10F6-7116-F7917D026E8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1F3318A-A830-4169-31D8-2C94F1C2D5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9ADA6528-BDF6-7FF0-2487-D89EBC68FD71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4D26A2F-8C56-B80E-9621-3A0247EFD15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10619E58-DDD4-D2A1-889C-B71B67E892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75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75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75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75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75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706" name="Picture 2">
            <a:extLst>
              <a:ext uri="{FF2B5EF4-FFF2-40B4-BE49-F238E27FC236}">
                <a16:creationId xmlns:a16="http://schemas.microsoft.com/office/drawing/2014/main" id="{8D3EDDE5-3519-104B-07AD-0E5F32295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268413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4707" name="Rectangle 3">
            <a:extLst>
              <a:ext uri="{FF2B5EF4-FFF2-40B4-BE49-F238E27FC236}">
                <a16:creationId xmlns:a16="http://schemas.microsoft.com/office/drawing/2014/main" id="{F0F6CED5-CC0C-93DF-EFCB-9C9A1F371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84708" name="Text Box 4">
            <a:extLst>
              <a:ext uri="{FF2B5EF4-FFF2-40B4-BE49-F238E27FC236}">
                <a16:creationId xmlns:a16="http://schemas.microsoft.com/office/drawing/2014/main" id="{613E9CF2-19E3-2E81-B519-1A52BCFC17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0700" y="4879075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3976E96-9A8B-DC02-7962-5DB998795CF1}"/>
              </a:ext>
            </a:extLst>
          </p:cNvPr>
          <p:cNvSpPr/>
          <p:nvPr/>
        </p:nvSpPr>
        <p:spPr>
          <a:xfrm>
            <a:off x="3706673" y="3971499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500CCC3-1C6F-5ACC-624A-8EAF4628E75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C817E98-1A58-49FC-E612-74692A44AA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E7F1E6A-028D-D173-298F-C87FF3AC8296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133C579E-C318-F0B2-AB81-1A65B990C06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B3B4F5E2-6FBA-CC44-6306-A0409D7630C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970" name="Rectangle 2">
            <a:extLst>
              <a:ext uri="{FF2B5EF4-FFF2-40B4-BE49-F238E27FC236}">
                <a16:creationId xmlns:a16="http://schemas.microsoft.com/office/drawing/2014/main" id="{DB5D6CB7-DD56-7879-3976-288E563A02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50825"/>
            <a:ext cx="7772400" cy="685800"/>
          </a:xfrm>
        </p:spPr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95971" name="Rectangle 3">
            <a:extLst>
              <a:ext uri="{FF2B5EF4-FFF2-40B4-BE49-F238E27FC236}">
                <a16:creationId xmlns:a16="http://schemas.microsoft.com/office/drawing/2014/main" id="{C2E1C521-807E-A709-8EC2-8B23A5A21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981076"/>
            <a:ext cx="7772400" cy="5472113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90000"/>
              </a:lnSpc>
              <a:buFontTx/>
              <a:buNone/>
            </a:pPr>
            <a:endParaRPr lang="zh-TW" altLang="en-GB" sz="1700" b="1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altLang="zh-TW" sz="1900" b="1">
                <a:ea typeface="新細明體" panose="02020500000000000000" pitchFamily="18" charset="-120"/>
              </a:rPr>
              <a:t>Sampling techniques</a:t>
            </a:r>
            <a:endParaRPr lang="en-GB" altLang="zh-TW" sz="1900">
              <a:ea typeface="新細明體" panose="02020500000000000000" pitchFamily="18" charset="-12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16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6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altLang="zh-TW" sz="1200" i="1">
                <a:solidFill>
                  <a:srgbClr val="777777"/>
                </a:solidFill>
                <a:ea typeface="新細明體" panose="02020500000000000000" pitchFamily="18" charset="-120"/>
              </a:rPr>
              <a:t>Source: Saunders et al. (2009)</a:t>
            </a:r>
          </a:p>
        </p:txBody>
      </p:sp>
      <p:pic>
        <p:nvPicPr>
          <p:cNvPr id="595972" name="Picture 4">
            <a:extLst>
              <a:ext uri="{FF2B5EF4-FFF2-40B4-BE49-F238E27FC236}">
                <a16:creationId xmlns:a16="http://schemas.microsoft.com/office/drawing/2014/main" id="{EC4572CA-6F8C-2EAC-1B6E-BE9E1B4043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1700214"/>
            <a:ext cx="6884987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4C67FF6-8A53-6C37-21ED-440C827B801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D46DDEE-1A5C-92A1-2DBC-559AC67BEC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7E90D44E-B628-E877-6DA6-78E4C1EA8C9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72B5A5F-73F1-2AC5-BC33-F2F8A480288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8D41EC2-BA5E-947A-B48D-B77BCCF7843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30" name="Rectangle 2">
            <a:extLst>
              <a:ext uri="{FF2B5EF4-FFF2-40B4-BE49-F238E27FC236}">
                <a16:creationId xmlns:a16="http://schemas.microsoft.com/office/drawing/2014/main" id="{210A7DB0-145B-9878-1DC7-8BCF106C8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85731" name="Rectangle 3">
            <a:extLst>
              <a:ext uri="{FF2B5EF4-FFF2-40B4-BE49-F238E27FC236}">
                <a16:creationId xmlns:a16="http://schemas.microsoft.com/office/drawing/2014/main" id="{D8F14016-6B8D-5586-7395-662E4D5FD1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400"/>
              <a:t>The goal is to select a representative sample</a:t>
            </a:r>
          </a:p>
          <a:p>
            <a:pPr lvl="1">
              <a:lnSpc>
                <a:spcPct val="90000"/>
              </a:lnSpc>
              <a:spcBef>
                <a:spcPct val="50000"/>
              </a:spcBef>
            </a:pPr>
            <a:r>
              <a:rPr lang="en-US" altLang="en-US"/>
              <a:t>Larger samples are </a:t>
            </a:r>
            <a:r>
              <a:rPr lang="en-US" altLang="en-US" i="1"/>
              <a:t>usually</a:t>
            </a:r>
            <a:r>
              <a:rPr lang="en-US" altLang="en-US"/>
              <a:t> more representative</a:t>
            </a:r>
          </a:p>
          <a:p>
            <a:pPr lvl="1">
              <a:lnSpc>
                <a:spcPct val="90000"/>
              </a:lnSpc>
              <a:spcBef>
                <a:spcPct val="50000"/>
              </a:spcBef>
            </a:pPr>
            <a:r>
              <a:rPr lang="en-US" altLang="en-US"/>
              <a:t>But larger samples are also more expensive 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400"/>
              <a:t>Reducing sampling error is the goal of any sampling technique</a:t>
            </a:r>
          </a:p>
          <a:p>
            <a:pPr lvl="1">
              <a:lnSpc>
                <a:spcPct val="90000"/>
              </a:lnSpc>
              <a:spcBef>
                <a:spcPct val="50000"/>
              </a:spcBef>
            </a:pPr>
            <a:r>
              <a:rPr lang="en-US" altLang="en-US"/>
              <a:t>Sampling error = difference between sample and population characteristics</a:t>
            </a:r>
          </a:p>
          <a:p>
            <a:pPr lvl="1">
              <a:lnSpc>
                <a:spcPct val="90000"/>
              </a:lnSpc>
              <a:spcBef>
                <a:spcPct val="50000"/>
              </a:spcBef>
            </a:pPr>
            <a:r>
              <a:rPr lang="en-US" altLang="en-US"/>
              <a:t>As sample size increases, sampling error decreases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2400"/>
              <a:t>Generally, larger samples are needed when: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Variability within each group is great</a:t>
            </a:r>
          </a:p>
          <a:p>
            <a:pPr lvl="1">
              <a:lnSpc>
                <a:spcPct val="90000"/>
              </a:lnSpc>
              <a:spcBef>
                <a:spcPct val="50000"/>
              </a:spcBef>
            </a:pPr>
            <a:r>
              <a:rPr lang="en-US" altLang="en-US"/>
              <a:t>Differences between groups are smaller</a:t>
            </a:r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05E866E-6016-76D5-DF4D-DD6A4BC4353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92DD1D8-6DAB-A110-0E6B-A3942FA5C1F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3A810AD4-FB05-7B26-7A19-74868A26DD3D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520D4C1E-148B-BF7B-0824-18710D3D674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1E9DDE1D-BDCB-F0EF-0F67-34DBEF22B73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994" name="Rectangle 2">
            <a:extLst>
              <a:ext uri="{FF2B5EF4-FFF2-40B4-BE49-F238E27FC236}">
                <a16:creationId xmlns:a16="http://schemas.microsoft.com/office/drawing/2014/main" id="{C154C4BD-75ED-4BBF-0820-03387EDB62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96995" name="Rectangle 3">
            <a:extLst>
              <a:ext uri="{FF2B5EF4-FFF2-40B4-BE49-F238E27FC236}">
                <a16:creationId xmlns:a16="http://schemas.microsoft.com/office/drawing/2014/main" id="{F7D9F8F1-3069-8D79-D234-182101CD98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Rules of thumb for determining sample size (Roscoe, 1975)</a:t>
            </a:r>
          </a:p>
          <a:p>
            <a:pPr lvl="1">
              <a:spcBef>
                <a:spcPct val="35000"/>
              </a:spcBef>
            </a:pPr>
            <a:r>
              <a:rPr lang="en-US" altLang="en-US" sz="2200"/>
              <a:t>Sample sizes larger than 30 and less than 500 are appropriate for most research</a:t>
            </a:r>
          </a:p>
          <a:p>
            <a:pPr lvl="1">
              <a:spcBef>
                <a:spcPct val="35000"/>
              </a:spcBef>
            </a:pPr>
            <a:r>
              <a:rPr lang="en-US" altLang="en-US" sz="2200"/>
              <a:t>Where samples are to be broken into sub-samples, </a:t>
            </a:r>
            <a:r>
              <a:rPr lang="en-US" altLang="en-US" sz="2200" i="1"/>
              <a:t>a minimum sample size of 30 for each category is necessary</a:t>
            </a:r>
          </a:p>
          <a:p>
            <a:pPr lvl="1">
              <a:spcBef>
                <a:spcPct val="35000"/>
              </a:spcBef>
            </a:pPr>
            <a:r>
              <a:rPr lang="en-US" altLang="en-US" sz="2200" i="1"/>
              <a:t>In multivariate research, the sample size should be several times (preferably 10 times or more) as large as the number of variables in the study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435A8B5-180F-E685-BE2F-4FFD4EEB2DD8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96FDC37-0CFF-15CF-683B-4D2C2E9129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29E9849-DCF8-2E39-E862-A49E7708F90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0377B3A-C6B3-A15E-5AA6-19B2023ABD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FA28A9D-80C9-D08D-4B31-1CF3722038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018" name="Rectangle 2">
            <a:extLst>
              <a:ext uri="{FF2B5EF4-FFF2-40B4-BE49-F238E27FC236}">
                <a16:creationId xmlns:a16="http://schemas.microsoft.com/office/drawing/2014/main" id="{09C31D1C-267E-8B5F-5D55-26429AA2AB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98019" name="Rectangle 3">
            <a:extLst>
              <a:ext uri="{FF2B5EF4-FFF2-40B4-BE49-F238E27FC236}">
                <a16:creationId xmlns:a16="http://schemas.microsoft.com/office/drawing/2014/main" id="{1A49ED70-8CB5-B80D-A09B-1B6A341C75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Also consider:</a:t>
            </a:r>
          </a:p>
          <a:p>
            <a:pPr lvl="1"/>
            <a:r>
              <a:rPr lang="en-US" altLang="en-US" sz="2200"/>
              <a:t>Purpose of the study: </a:t>
            </a:r>
          </a:p>
          <a:p>
            <a:pPr lvl="2"/>
            <a:r>
              <a:rPr lang="en-US" altLang="en-US" i="1"/>
              <a:t>Testing causal relationship or numerical evaluation of an effect</a:t>
            </a:r>
            <a:r>
              <a:rPr lang="en-US" altLang="en-US"/>
              <a:t> </a:t>
            </a:r>
          </a:p>
          <a:p>
            <a:pPr lvl="1"/>
            <a:r>
              <a:rPr lang="en-US" altLang="en-US" sz="2200"/>
              <a:t>Time and financial constraints</a:t>
            </a:r>
          </a:p>
          <a:p>
            <a:pPr lvl="1"/>
            <a:r>
              <a:rPr lang="en-US" altLang="en-US" sz="2200"/>
              <a:t>Avoid using formulas to calculate minimum sample size </a:t>
            </a:r>
          </a:p>
          <a:p>
            <a:pPr lvl="2"/>
            <a:r>
              <a:rPr lang="en-US" altLang="en-US" i="1"/>
              <a:t>May require unknown SD of the population</a:t>
            </a:r>
          </a:p>
          <a:p>
            <a:pPr lvl="1"/>
            <a:r>
              <a:rPr lang="en-US" altLang="en-US" sz="2200"/>
              <a:t>Avoid all potential errors: </a:t>
            </a:r>
          </a:p>
          <a:p>
            <a:pPr lvl="2"/>
            <a:r>
              <a:rPr lang="en-US" altLang="en-US" i="1"/>
              <a:t>Potential errors of a study=sampling errors + nonsampling errors</a:t>
            </a:r>
            <a:r>
              <a:rPr lang="en-US" altLang="en-US"/>
              <a:t> </a:t>
            </a:r>
            <a:endParaRPr lang="en-GB" altLang="zh-TW" i="1">
              <a:ea typeface="新細明體" panose="02020500000000000000" pitchFamily="18" charset="-120"/>
            </a:endParaRPr>
          </a:p>
          <a:p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42CAD61-A0A3-67AB-31A1-14562648768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C7D1C4F-7D27-5A53-1820-70F6E439F4B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3C655CF-FC76-3EC6-6264-BCF4BFFCFFB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2B46FEDB-98C2-EDC4-9D56-83E31C276B9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5C0F959A-0E8D-2C56-BD87-CC29E89293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2114" name="Picture 2">
            <a:extLst>
              <a:ext uri="{FF2B5EF4-FFF2-40B4-BE49-F238E27FC236}">
                <a16:creationId xmlns:a16="http://schemas.microsoft.com/office/drawing/2014/main" id="{2B808D36-BC61-5A19-FE86-F430D28C3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0" y="958850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2115" name="Rectangle 3">
            <a:extLst>
              <a:ext uri="{FF2B5EF4-FFF2-40B4-BE49-F238E27FC236}">
                <a16:creationId xmlns:a16="http://schemas.microsoft.com/office/drawing/2014/main" id="{7C866B73-0BE9-B396-EFDA-8D07D5E225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602116" name="Text Box 4">
            <a:extLst>
              <a:ext uri="{FF2B5EF4-FFF2-40B4-BE49-F238E27FC236}">
                <a16:creationId xmlns:a16="http://schemas.microsoft.com/office/drawing/2014/main" id="{B02C72D9-4276-402A-18BE-D838DCE3D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45004" y="5002041"/>
            <a:ext cx="198053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C86597F-738F-4463-B986-C883CD2B07ED}"/>
              </a:ext>
            </a:extLst>
          </p:cNvPr>
          <p:cNvSpPr/>
          <p:nvPr/>
        </p:nvSpPr>
        <p:spPr>
          <a:xfrm>
            <a:off x="5283983" y="3759958"/>
            <a:ext cx="1213014" cy="1472916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DD73DE1-B7BF-441D-127E-5B66BDBDCF9B}"/>
              </a:ext>
            </a:extLst>
          </p:cNvPr>
          <p:cNvGrpSpPr/>
          <p:nvPr/>
        </p:nvGrpSpPr>
        <p:grpSpPr>
          <a:xfrm>
            <a:off x="0" y="6188014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658BDAB-A6E1-8609-53C2-1E89353C2C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23829ED-6119-B141-BABC-77A0E650D36E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4818B42-33F6-2823-9789-B2DB969ECA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B23E3AF-CACB-675B-62C6-06271349731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138" name="Rectangle 2">
            <a:extLst>
              <a:ext uri="{FF2B5EF4-FFF2-40B4-BE49-F238E27FC236}">
                <a16:creationId xmlns:a16="http://schemas.microsoft.com/office/drawing/2014/main" id="{5031CAC1-55B5-CCB9-92A3-3B0625DBAD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Time Horizon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603139" name="Rectangle 3">
            <a:extLst>
              <a:ext uri="{FF2B5EF4-FFF2-40B4-BE49-F238E27FC236}">
                <a16:creationId xmlns:a16="http://schemas.microsoft.com/office/drawing/2014/main" id="{E97178D3-CE8A-8236-F4B3-D81A27049A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One-shot</a:t>
            </a:r>
          </a:p>
          <a:p>
            <a:pPr lvl="1"/>
            <a:r>
              <a:rPr lang="en-US" altLang="en-US"/>
              <a:t>Most doctoral studies are one-shot</a:t>
            </a:r>
          </a:p>
          <a:p>
            <a:pPr lvl="1"/>
            <a:r>
              <a:rPr lang="en-US" altLang="en-US"/>
              <a:t>Static view of the research question</a:t>
            </a:r>
          </a:p>
          <a:p>
            <a:pPr lvl="1"/>
            <a:r>
              <a:rPr lang="en-US" altLang="en-US"/>
              <a:t>Ignore the development issues</a:t>
            </a:r>
          </a:p>
          <a:p>
            <a:r>
              <a:rPr lang="en-US" altLang="en-US" sz="2400"/>
              <a:t>Longitudinal</a:t>
            </a:r>
          </a:p>
          <a:p>
            <a:pPr lvl="1"/>
            <a:r>
              <a:rPr lang="en-US" altLang="en-US"/>
              <a:t>A dynamic view</a:t>
            </a:r>
          </a:p>
          <a:p>
            <a:pPr lvl="1"/>
            <a:r>
              <a:rPr lang="en-US" altLang="en-US"/>
              <a:t>Constraints of time and resources</a:t>
            </a:r>
          </a:p>
          <a:p>
            <a:pPr lvl="1"/>
            <a:r>
              <a:rPr lang="en-US" altLang="en-US" i="1"/>
              <a:t>Longitudinal analysis is still rare in tourism and hospitality research</a:t>
            </a:r>
          </a:p>
          <a:p>
            <a:pPr lvl="1"/>
            <a:endParaRPr lang="zh-TW" altLang="en-GB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00CAEB0-BCE2-9FD5-474A-7A114753771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8239D8F-662F-1932-66A4-E6223B80F6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EE860A5-1EBB-4937-0D2E-9BBC9DC20E0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75C1912-9FE4-8017-5059-C6233726AC2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4074EAC-29C1-8F83-0DFB-CC2C07859A1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0066" name="Picture 2">
            <a:extLst>
              <a:ext uri="{FF2B5EF4-FFF2-40B4-BE49-F238E27FC236}">
                <a16:creationId xmlns:a16="http://schemas.microsoft.com/office/drawing/2014/main" id="{8588077E-2F62-D1FE-1022-70ED5A154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341438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0067" name="Rectangle 3">
            <a:extLst>
              <a:ext uri="{FF2B5EF4-FFF2-40B4-BE49-F238E27FC236}">
                <a16:creationId xmlns:a16="http://schemas.microsoft.com/office/drawing/2014/main" id="{6B5AAF27-A075-306F-2ED4-E4B54C3A91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404814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600068" name="Text Box 4">
            <a:extLst>
              <a:ext uri="{FF2B5EF4-FFF2-40B4-BE49-F238E27FC236}">
                <a16:creationId xmlns:a16="http://schemas.microsoft.com/office/drawing/2014/main" id="{99ED2958-3DD0-DD29-AAD1-45553DB841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7578" y="5811299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0E291F4-AA6A-4099-C686-4153E56D5C77}"/>
              </a:ext>
            </a:extLst>
          </p:cNvPr>
          <p:cNvSpPr/>
          <p:nvPr/>
        </p:nvSpPr>
        <p:spPr>
          <a:xfrm>
            <a:off x="6518111" y="4133466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FD7A461-3281-9CAE-6EDC-3187FA5D7365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42B09A6-475B-17EA-8874-8F1EFA70CD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6C40693-ABC8-C8D9-4200-FEF90A36A4C1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B1E7EA5-7D8C-B1F7-BAB4-7108312E6D9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9F09B856-D5B2-77BA-7F57-C66C41BE50A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042" name="Rectangle 2">
            <a:extLst>
              <a:ext uri="{FF2B5EF4-FFF2-40B4-BE49-F238E27FC236}">
                <a16:creationId xmlns:a16="http://schemas.microsoft.com/office/drawing/2014/main" id="{89D8EE8D-093E-4B43-52D2-D1E661EFC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549276"/>
            <a:ext cx="8382000" cy="650875"/>
          </a:xfrm>
        </p:spPr>
        <p:txBody>
          <a:bodyPr>
            <a:normAutofit fontScale="90000"/>
          </a:bodyPr>
          <a:lstStyle/>
          <a:p>
            <a:r>
              <a:rPr lang="en-US" altLang="en-US" sz="3200"/>
              <a:t>Data Collection Methods:</a:t>
            </a:r>
            <a:br>
              <a:rPr lang="en-US" altLang="en-US" sz="3200"/>
            </a:br>
            <a:r>
              <a:rPr lang="en-US" altLang="en-US" sz="3200"/>
              <a:t>Questionnaire Survey</a:t>
            </a:r>
          </a:p>
        </p:txBody>
      </p:sp>
      <p:sp>
        <p:nvSpPr>
          <p:cNvPr id="599043" name="Text Box 3">
            <a:extLst>
              <a:ext uri="{FF2B5EF4-FFF2-40B4-BE49-F238E27FC236}">
                <a16:creationId xmlns:a16="http://schemas.microsoft.com/office/drawing/2014/main" id="{A746F59D-50EF-7D2F-48FD-6D6E2ADA8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8" y="1844675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US" altLang="en-US" sz="2400">
                <a:solidFill>
                  <a:srgbClr val="003D7D"/>
                </a:solidFill>
              </a:rPr>
              <a:t>Should be the culmination of a process</a:t>
            </a:r>
          </a:p>
        </p:txBody>
      </p:sp>
      <p:pic>
        <p:nvPicPr>
          <p:cNvPr id="599044" name="Picture 4">
            <a:extLst>
              <a:ext uri="{FF2B5EF4-FFF2-40B4-BE49-F238E27FC236}">
                <a16:creationId xmlns:a16="http://schemas.microsoft.com/office/drawing/2014/main" id="{25E68FA8-4C0F-71C9-A954-F549F21DA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9" y="2852738"/>
            <a:ext cx="8277225" cy="282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F2CD777-785D-1F03-2BD6-CAF3A341D05A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5A67718-6D15-82E7-6CEF-B335D252D8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8CBD71C-83F0-9400-FD79-09800513AAF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A5593D8-41A1-CC18-DE30-32F9D0EE56C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3AE4575-2B01-4363-9663-08BACC36443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9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22" name="Rectangle 2">
            <a:extLst>
              <a:ext uri="{FF2B5EF4-FFF2-40B4-BE49-F238E27FC236}">
                <a16:creationId xmlns:a16="http://schemas.microsoft.com/office/drawing/2014/main" id="{54C4DFEF-4E0A-5CDF-84DF-D6F872182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869997"/>
          </a:xfrm>
        </p:spPr>
        <p:txBody>
          <a:bodyPr>
            <a:normAutofit fontScale="90000"/>
          </a:bodyPr>
          <a:lstStyle/>
          <a:p>
            <a:r>
              <a:rPr lang="en-US" altLang="en-US" sz="3200" dirty="0"/>
              <a:t>Data Collection Methods:</a:t>
            </a:r>
            <a:br>
              <a:rPr lang="en-US" altLang="en-US" sz="3200" dirty="0"/>
            </a:br>
            <a:r>
              <a:rPr lang="en-US" altLang="en-US" sz="3200" dirty="0"/>
              <a:t>Questionnaire Survey</a:t>
            </a:r>
          </a:p>
        </p:txBody>
      </p:sp>
      <p:sp>
        <p:nvSpPr>
          <p:cNvPr id="593923" name="Rectangle 3">
            <a:extLst>
              <a:ext uri="{FF2B5EF4-FFF2-40B4-BE49-F238E27FC236}">
                <a16:creationId xmlns:a16="http://schemas.microsoft.com/office/drawing/2014/main" id="{C13375C7-D5F9-85A6-1416-0960D666DA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235122"/>
            <a:ext cx="8229600" cy="4724400"/>
          </a:xfrm>
        </p:spPr>
        <p:txBody>
          <a:bodyPr>
            <a:normAutofit lnSpcReduction="10000"/>
          </a:bodyPr>
          <a:lstStyle/>
          <a:p>
            <a:pPr marL="609600" indent="-609600">
              <a:buNone/>
            </a:pPr>
            <a:r>
              <a:rPr lang="en-US" altLang="en-US" sz="2400" i="1" dirty="0"/>
              <a:t>Effective Questionnaire Design Tips:</a:t>
            </a:r>
            <a:r>
              <a:rPr lang="en-US" altLang="en-US" dirty="0"/>
              <a:t> </a:t>
            </a:r>
          </a:p>
          <a:p>
            <a:pPr marL="609600" indent="-609600"/>
            <a:r>
              <a:rPr lang="en-US" altLang="en-US" dirty="0"/>
              <a:t>Length of questionnaire</a:t>
            </a:r>
          </a:p>
          <a:p>
            <a:pPr marL="609600" indent="-609600"/>
            <a:r>
              <a:rPr lang="en-US" altLang="en-US" dirty="0"/>
              <a:t>Question order or sequence</a:t>
            </a:r>
          </a:p>
          <a:p>
            <a:pPr marL="990600" lvl="1" indent="-533400"/>
            <a:r>
              <a:rPr lang="en-US" altLang="en-US" dirty="0"/>
              <a:t>How to reduce “question order effects”</a:t>
            </a:r>
          </a:p>
          <a:p>
            <a:pPr marL="990600" lvl="1" indent="-533400"/>
            <a:r>
              <a:rPr lang="en-US" altLang="en-US" dirty="0"/>
              <a:t>How to control context effects</a:t>
            </a:r>
          </a:p>
          <a:p>
            <a:pPr marL="990600" lvl="1" indent="-533400"/>
            <a:r>
              <a:rPr lang="en-US" altLang="en-US" dirty="0"/>
              <a:t>Sensitive questions come later</a:t>
            </a:r>
          </a:p>
          <a:p>
            <a:pPr marL="609600" indent="-609600"/>
            <a:r>
              <a:rPr lang="en-US" altLang="en-US" dirty="0"/>
              <a:t>Pitfalls in survey question writing</a:t>
            </a:r>
          </a:p>
          <a:p>
            <a:pPr marL="990600" lvl="1" indent="-533400"/>
            <a:r>
              <a:rPr lang="en-US" altLang="en-US" dirty="0"/>
              <a:t>Jargon, slang, abbreviations </a:t>
            </a:r>
          </a:p>
          <a:p>
            <a:pPr marL="990600" lvl="1" indent="-533400"/>
            <a:r>
              <a:rPr lang="en-US" altLang="en-US" dirty="0"/>
              <a:t>Issues beyond respondent capabilities</a:t>
            </a:r>
          </a:p>
          <a:p>
            <a:pPr marL="990600" lvl="1" indent="-533400"/>
            <a:r>
              <a:rPr lang="en-US" altLang="en-US" dirty="0"/>
              <a:t>False premises</a:t>
            </a:r>
          </a:p>
          <a:p>
            <a:pPr marL="990600" lvl="1" indent="-533400"/>
            <a:r>
              <a:rPr lang="en-US" altLang="en-US" dirty="0"/>
              <a:t>Distant future intentions</a:t>
            </a:r>
          </a:p>
          <a:p>
            <a:pPr marL="990600" lvl="1" indent="-533400"/>
            <a:r>
              <a:rPr lang="en-US" altLang="en-US" dirty="0"/>
              <a:t>Double negatives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188340-CE21-69A9-E7A3-348BE1F196C2}"/>
              </a:ext>
            </a:extLst>
          </p:cNvPr>
          <p:cNvGrpSpPr/>
          <p:nvPr/>
        </p:nvGrpSpPr>
        <p:grpSpPr>
          <a:xfrm>
            <a:off x="0" y="6152650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1767C8B-94CA-7081-3530-BFF2345448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9AAC276-8E42-5DB9-7085-31D8229B5D89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99ABC6F-3446-DBAD-51D7-B27E9142F9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DFED5F0-9DB8-1AD8-10AC-CC3DA08A738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874" name="Rectangle 2">
            <a:extLst>
              <a:ext uri="{FF2B5EF4-FFF2-40B4-BE49-F238E27FC236}">
                <a16:creationId xmlns:a16="http://schemas.microsoft.com/office/drawing/2014/main" id="{F5D8EA71-8806-507D-6CBD-6EA94B7403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2313" y="404813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GB" altLang="zh-TW" sz="3200">
                <a:ea typeface="新細明體" panose="02020500000000000000" pitchFamily="18" charset="-120"/>
              </a:rPr>
              <a:t>Combining Research Methods:</a:t>
            </a:r>
            <a:r>
              <a:rPr lang="en-GB" altLang="zh-TW">
                <a:ea typeface="新細明體" panose="02020500000000000000" pitchFamily="18" charset="-120"/>
              </a:rPr>
              <a:t> </a:t>
            </a:r>
            <a:br>
              <a:rPr lang="en-GB" altLang="zh-TW">
                <a:ea typeface="新細明體" panose="02020500000000000000" pitchFamily="18" charset="-120"/>
              </a:rPr>
            </a:br>
            <a:r>
              <a:rPr lang="en-GB" altLang="zh-TW" sz="3200" i="1">
                <a:ea typeface="新細明體" panose="02020500000000000000" pitchFamily="18" charset="-120"/>
              </a:rPr>
              <a:t>A Mixed Method Approach</a:t>
            </a:r>
          </a:p>
        </p:txBody>
      </p:sp>
      <p:sp>
        <p:nvSpPr>
          <p:cNvPr id="591875" name="Rectangle 3">
            <a:extLst>
              <a:ext uri="{FF2B5EF4-FFF2-40B4-BE49-F238E27FC236}">
                <a16:creationId xmlns:a16="http://schemas.microsoft.com/office/drawing/2014/main" id="{8FFA2A1C-B9D0-2A39-9510-D8D137B333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35175" y="1700214"/>
            <a:ext cx="7772400" cy="4681537"/>
          </a:xfrm>
        </p:spPr>
        <p:txBody>
          <a:bodyPr/>
          <a:lstStyle/>
          <a:p>
            <a:pPr>
              <a:spcBef>
                <a:spcPct val="40000"/>
              </a:spcBef>
            </a:pPr>
            <a:r>
              <a:rPr lang="en-US" altLang="en-US" sz="2400"/>
              <a:t>Qualitative and quantitative approaches are not substitutionary, but complementary</a:t>
            </a:r>
          </a:p>
          <a:p>
            <a:pPr lvl="1">
              <a:spcBef>
                <a:spcPct val="40000"/>
              </a:spcBef>
            </a:pPr>
            <a:r>
              <a:rPr lang="en-US" altLang="en-US"/>
              <a:t> “</a:t>
            </a:r>
            <a:r>
              <a:rPr lang="en-US" altLang="en-US" i="1"/>
              <a:t>Qualitative research is usually to provide information for developing further quantitative research</a:t>
            </a:r>
            <a:r>
              <a:rPr lang="en-US" altLang="en-US"/>
              <a:t>” (Lewis, et al. 1995: 171)</a:t>
            </a:r>
          </a:p>
          <a:p>
            <a:pPr lvl="1">
              <a:spcBef>
                <a:spcPct val="40000"/>
              </a:spcBef>
            </a:pPr>
            <a:r>
              <a:rPr lang="en-US" altLang="en-US"/>
              <a:t>Exploratory, descriptive and explanatory research purposes can be integrated into one research process</a:t>
            </a:r>
          </a:p>
          <a:p>
            <a:pPr lvl="1">
              <a:spcBef>
                <a:spcPct val="40000"/>
              </a:spcBef>
            </a:pPr>
            <a:r>
              <a:rPr lang="en-US" altLang="en-US"/>
              <a:t>Inductive research and deductive research are in the same research wheel</a:t>
            </a:r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83FF64B-B042-99E7-624B-6F6F65E3CD7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B9D4B30-9B2B-D6BD-E817-FFF9CDF0C2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12B9B9A-9EB4-62B1-74C9-A377206A63B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951EF91-5E2A-BA85-EB70-DF0ED5149FC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86C6963-5E9D-7BCE-7A7B-1DD24780162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6" name="Rectangle 2">
            <a:extLst>
              <a:ext uri="{FF2B5EF4-FFF2-40B4-BE49-F238E27FC236}">
                <a16:creationId xmlns:a16="http://schemas.microsoft.com/office/drawing/2014/main" id="{CDAA727A-1DB0-C396-D233-8982E3D8B8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Inductive and Deductive Research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pic>
        <p:nvPicPr>
          <p:cNvPr id="559107" name="Picture 3">
            <a:extLst>
              <a:ext uri="{FF2B5EF4-FFF2-40B4-BE49-F238E27FC236}">
                <a16:creationId xmlns:a16="http://schemas.microsoft.com/office/drawing/2014/main" id="{E7428A75-96DC-F9D3-320F-7684DD201607}"/>
              </a:ext>
            </a:extLst>
          </p:cNvPr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93" t="21326" r="24634" b="32550"/>
          <a:stretch>
            <a:fillRect/>
          </a:stretch>
        </p:blipFill>
        <p:spPr>
          <a:xfrm>
            <a:off x="2855914" y="1787621"/>
            <a:ext cx="5545137" cy="3033713"/>
          </a:xfrm>
        </p:spPr>
      </p:pic>
      <p:sp>
        <p:nvSpPr>
          <p:cNvPr id="559108" name="Text Box 4">
            <a:extLst>
              <a:ext uri="{FF2B5EF4-FFF2-40B4-BE49-F238E27FC236}">
                <a16:creationId xmlns:a16="http://schemas.microsoft.com/office/drawing/2014/main" id="{1E4B6150-8AF0-E0D1-4580-BFF81CDCC6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8094" y="4918267"/>
            <a:ext cx="54737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/>
              <a:t>The Research Wheel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80FCB7E-D466-929A-924F-FCD6F7DE35F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D396ECC-82F4-3549-0ED8-3BEAE2FD0C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0D224620-7CA9-EAA3-C485-A8BAD5179934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E544040-50B4-8403-8B7D-7684489CDA1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FC8541A-F016-BFCB-9E0A-B9981597782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282" name="Rectangle 2">
            <a:extLst>
              <a:ext uri="{FF2B5EF4-FFF2-40B4-BE49-F238E27FC236}">
                <a16:creationId xmlns:a16="http://schemas.microsoft.com/office/drawing/2014/main" id="{2CF175C1-6789-EF99-F1D2-6D73D3D89C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sz="3200">
                <a:ea typeface="新細明體" panose="02020500000000000000" pitchFamily="18" charset="-120"/>
              </a:rPr>
              <a:t>Combining Research Methods: </a:t>
            </a:r>
            <a:br>
              <a:rPr lang="en-GB" altLang="zh-TW" sz="3200">
                <a:ea typeface="新細明體" panose="02020500000000000000" pitchFamily="18" charset="-120"/>
              </a:rPr>
            </a:br>
            <a:r>
              <a:rPr lang="en-GB" altLang="zh-TW" sz="3200" i="1">
                <a:ea typeface="新細明體" panose="02020500000000000000" pitchFamily="18" charset="-120"/>
              </a:rPr>
              <a:t>A Mixed Method Approach</a:t>
            </a:r>
          </a:p>
        </p:txBody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1F5405A1-56C8-C0D8-6657-1A61A6B2A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TW" sz="2400">
                <a:ea typeface="新細明體" panose="02020500000000000000" pitchFamily="18" charset="-120"/>
              </a:rPr>
              <a:t>Rationales for a mixed method approach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Triangulation: convergence and corroboration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Complementarity: elaboration, enhancement, illustration, clarification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Development: using one to inform the other method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Initiation: discovering paradoxes and contradictions that lead to a reframing of the research question</a:t>
            </a:r>
          </a:p>
          <a:p>
            <a:pPr lvl="1"/>
            <a:r>
              <a:rPr lang="en-GB" altLang="zh-TW">
                <a:ea typeface="新細明體" panose="02020500000000000000" pitchFamily="18" charset="-120"/>
              </a:rPr>
              <a:t>Expansion: expanding the breadth and range of inquiry </a:t>
            </a:r>
            <a:r>
              <a:rPr lang="en-GB" altLang="zh-TW" i="1">
                <a:ea typeface="新細明體" panose="02020500000000000000" pitchFamily="18" charset="-120"/>
              </a:rPr>
              <a:t>(Johnson, et al. 2007)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D4C829B-69B1-F332-C5AF-9D4035BA5417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0AEB2BC-CAC9-2036-14E7-62CBB27EA97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B5B8075-2F77-8A05-4937-43FC758BD9E6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65B83653-1C94-51FD-B6D9-481A31A8A41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90D73D72-628C-0237-F002-3E99EDA9CA7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826" name="Rectangle 2">
            <a:extLst>
              <a:ext uri="{FF2B5EF4-FFF2-40B4-BE49-F238E27FC236}">
                <a16:creationId xmlns:a16="http://schemas.microsoft.com/office/drawing/2014/main" id="{314307EF-BB3A-397A-97CE-8668D1335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Triangulation</a:t>
            </a:r>
          </a:p>
        </p:txBody>
      </p:sp>
      <p:sp>
        <p:nvSpPr>
          <p:cNvPr id="589827" name="Rectangle 3">
            <a:extLst>
              <a:ext uri="{FF2B5EF4-FFF2-40B4-BE49-F238E27FC236}">
                <a16:creationId xmlns:a16="http://schemas.microsoft.com/office/drawing/2014/main" id="{F8C1B737-7AFA-1051-F1E8-9125B8D2FB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1" y="1628775"/>
            <a:ext cx="4906963" cy="4497388"/>
          </a:xfrm>
        </p:spPr>
        <p:txBody>
          <a:bodyPr>
            <a:normAutofit fontScale="92500" lnSpcReduction="10000"/>
          </a:bodyPr>
          <a:lstStyle/>
          <a:p>
            <a:pPr marL="381000" indent="-381000"/>
            <a:r>
              <a:rPr lang="en-US" altLang="en-US"/>
              <a:t>Using two (or more) methods.</a:t>
            </a:r>
          </a:p>
          <a:p>
            <a:pPr marL="381000" indent="-381000"/>
            <a:r>
              <a:rPr lang="en-AU" altLang="en-US"/>
              <a:t>Four forms of triangulation:</a:t>
            </a:r>
          </a:p>
          <a:p>
            <a:pPr lvl="1"/>
            <a:r>
              <a:rPr lang="en-AU" altLang="en-US" sz="1800"/>
              <a:t>analysing data in more than one way</a:t>
            </a:r>
          </a:p>
          <a:p>
            <a:pPr lvl="1"/>
            <a:r>
              <a:rPr lang="en-AU" altLang="en-US" sz="1800"/>
              <a:t>using more than one sampling strategy</a:t>
            </a:r>
          </a:p>
          <a:p>
            <a:pPr lvl="1"/>
            <a:r>
              <a:rPr lang="en-AU" altLang="en-US" sz="1800"/>
              <a:t>using different interviewers/observers/analysts in one study </a:t>
            </a:r>
          </a:p>
          <a:p>
            <a:pPr lvl="1"/>
            <a:r>
              <a:rPr lang="en-AU" altLang="en-US" sz="1800"/>
              <a:t>using more than one methodology to gather data</a:t>
            </a:r>
            <a:r>
              <a:rPr lang="en-US" altLang="en-US"/>
              <a:t> </a:t>
            </a:r>
          </a:p>
          <a:p>
            <a:pPr marL="381000" indent="-381000"/>
            <a:r>
              <a:rPr lang="en-US" altLang="en-US"/>
              <a:t>It should be clear why the particular methods are being used – i.e. what method is designed to achieve what outcome</a:t>
            </a:r>
          </a:p>
        </p:txBody>
      </p:sp>
      <p:pic>
        <p:nvPicPr>
          <p:cNvPr id="589828" name="Content Placeholder 5" descr="Fig 6.1.jpg">
            <a:extLst>
              <a:ext uri="{FF2B5EF4-FFF2-40B4-BE49-F238E27FC236}">
                <a16:creationId xmlns:a16="http://schemas.microsoft.com/office/drawing/2014/main" id="{ACAACD5A-8FB0-7CAF-99D6-03C2B97D79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71"/>
          <a:stretch>
            <a:fillRect/>
          </a:stretch>
        </p:blipFill>
        <p:spPr>
          <a:xfrm>
            <a:off x="7248526" y="2276475"/>
            <a:ext cx="2638425" cy="2305050"/>
          </a:xfrm>
          <a:noFill/>
          <a:ln/>
        </p:spPr>
      </p:pic>
      <p:sp>
        <p:nvSpPr>
          <p:cNvPr id="589830" name="Text Box 6">
            <a:extLst>
              <a:ext uri="{FF2B5EF4-FFF2-40B4-BE49-F238E27FC236}">
                <a16:creationId xmlns:a16="http://schemas.microsoft.com/office/drawing/2014/main" id="{EEED6474-482B-9222-FDF0-895DD198C0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4" y="4652963"/>
            <a:ext cx="324008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400"/>
              <a:t>Triangulation: observing the object from different viewpoints</a:t>
            </a:r>
            <a:endParaRPr lang="en-GB" altLang="zh-TW" sz="140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7EA9748-6DFB-4EAB-5416-21621C165228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DCA8D76-6A0B-59C0-3F0D-F751ACDB1B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A6E8D26-D004-9914-BA76-D80B92A5D7F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0A169E30-2D02-6F84-97E6-642063DB476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58B40C8-6C2E-8196-7BC1-50BB862085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9827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234" name="Rectangle 2">
            <a:extLst>
              <a:ext uri="{FF2B5EF4-FFF2-40B4-BE49-F238E27FC236}">
                <a16:creationId xmlns:a16="http://schemas.microsoft.com/office/drawing/2014/main" id="{FCAC597D-9933-93F7-9634-BD33E1C6CA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830262"/>
          </a:xfrm>
        </p:spPr>
        <p:txBody>
          <a:bodyPr>
            <a:normAutofit fontScale="90000"/>
          </a:bodyPr>
          <a:lstStyle/>
          <a:p>
            <a:r>
              <a:rPr lang="en-GB" altLang="zh-TW" sz="3200" dirty="0">
                <a:ea typeface="新細明體" panose="02020500000000000000" pitchFamily="18" charset="-120"/>
              </a:rPr>
              <a:t>Combining Research Methods: </a:t>
            </a:r>
            <a:br>
              <a:rPr lang="en-GB" altLang="zh-TW" sz="3200" dirty="0">
                <a:ea typeface="新細明體" panose="02020500000000000000" pitchFamily="18" charset="-120"/>
              </a:rPr>
            </a:br>
            <a:r>
              <a:rPr lang="en-GB" altLang="zh-TW" sz="3200" i="1" dirty="0">
                <a:ea typeface="新細明體" panose="02020500000000000000" pitchFamily="18" charset="-120"/>
              </a:rPr>
              <a:t>A Mixed method Approach</a:t>
            </a:r>
          </a:p>
        </p:txBody>
      </p:sp>
      <p:sp>
        <p:nvSpPr>
          <p:cNvPr id="607235" name="Rectangle 3">
            <a:extLst>
              <a:ext uri="{FF2B5EF4-FFF2-40B4-BE49-F238E27FC236}">
                <a16:creationId xmlns:a16="http://schemas.microsoft.com/office/drawing/2014/main" id="{B6647C47-CF98-6D99-850B-57E5C36748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3182" y="1335028"/>
            <a:ext cx="8229600" cy="48529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i="1" dirty="0"/>
              <a:t>Strategies for the mixed method approach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Sequential procedures: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(a) To start with qualitative method for </a:t>
            </a:r>
            <a:r>
              <a:rPr lang="en-US" altLang="en-US" i="1" dirty="0"/>
              <a:t>exploratory</a:t>
            </a:r>
            <a:r>
              <a:rPr lang="en-US" altLang="en-US" dirty="0"/>
              <a:t> purpose, followed by quantitative method for </a:t>
            </a:r>
            <a:r>
              <a:rPr lang="en-US" altLang="en-US" i="1" dirty="0" err="1"/>
              <a:t>generalising</a:t>
            </a:r>
            <a:r>
              <a:rPr lang="en-US" altLang="en-US" dirty="0"/>
              <a:t> results to a population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(b) To begin with a quantitative method in which theories or concepts are tested, followed by a qualitative method involving detailed </a:t>
            </a:r>
            <a:r>
              <a:rPr lang="en-US" altLang="en-US" i="1" dirty="0"/>
              <a:t>exploration</a:t>
            </a:r>
            <a:r>
              <a:rPr lang="en-US" altLang="en-US" dirty="0"/>
              <a:t> with a few cases or individuals</a:t>
            </a:r>
            <a:endParaRPr lang="th-TH" altLang="en-US" dirty="0"/>
          </a:p>
          <a:p>
            <a:pPr>
              <a:lnSpc>
                <a:spcPct val="90000"/>
              </a:lnSpc>
            </a:pPr>
            <a:r>
              <a:rPr lang="en-US" altLang="en-US" dirty="0"/>
              <a:t>Concurrent/Simultaneous procedures: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researcher converges quantitative and qualitative data in order to provide a comprehensive analysis of the research problem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There is </a:t>
            </a:r>
            <a:r>
              <a:rPr lang="en-US" altLang="en-US" i="1" dirty="0"/>
              <a:t>limited interaction</a:t>
            </a:r>
            <a:r>
              <a:rPr lang="en-US" altLang="en-US" dirty="0"/>
              <a:t> between the two sources of data during the data collection stage, but the findings complement one another at the data interpretation stage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73393DF-2276-E706-72BC-BA7C3BBDF93D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92256EB-E5EF-0300-7887-A98915FFD7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CD36143-04D3-DA7A-182F-3E070312F50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0BC387A-CF39-A4D4-F0C5-62B5A338FB5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9E29AB6-2531-E6AB-80CA-2899F23DAB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>
            <a:extLst>
              <a:ext uri="{FF2B5EF4-FFF2-40B4-BE49-F238E27FC236}">
                <a16:creationId xmlns:a16="http://schemas.microsoft.com/office/drawing/2014/main" id="{6CFFE670-8AE0-ABE2-F75C-10DAEE6EB6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515156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Key References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sp>
        <p:nvSpPr>
          <p:cNvPr id="605187" name="Rectangle 3">
            <a:extLst>
              <a:ext uri="{FF2B5EF4-FFF2-40B4-BE49-F238E27FC236}">
                <a16:creationId xmlns:a16="http://schemas.microsoft.com/office/drawing/2014/main" id="{BE8A202B-E1A6-2A5D-EDA4-C393F046FD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40006" y="1153569"/>
            <a:ext cx="8229600" cy="4968875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Babbie, E. (2004). </a:t>
            </a:r>
            <a:r>
              <a:rPr lang="en-GB" altLang="zh-TW" sz="1600" i="1" dirty="0">
                <a:ea typeface="新細明體" panose="02020500000000000000" pitchFamily="18" charset="-120"/>
              </a:rPr>
              <a:t>The Practice of Social Research</a:t>
            </a:r>
            <a:r>
              <a:rPr lang="en-GB" altLang="zh-TW" sz="1600" dirty="0">
                <a:ea typeface="新細明體" panose="02020500000000000000" pitchFamily="18" charset="-120"/>
              </a:rPr>
              <a:t> (10</a:t>
            </a:r>
            <a:r>
              <a:rPr lang="en-GB" altLang="zh-TW" sz="16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1600" dirty="0">
                <a:ea typeface="新細明體" panose="02020500000000000000" pitchFamily="18" charset="-120"/>
              </a:rPr>
              <a:t> edition). Belmont, CA: Thomson/Wadsworth.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 err="1">
                <a:ea typeface="新細明體" panose="02020500000000000000" pitchFamily="18" charset="-120"/>
              </a:rPr>
              <a:t>Ballantynea</a:t>
            </a:r>
            <a:r>
              <a:rPr lang="en-GB" altLang="zh-TW" sz="1600" dirty="0">
                <a:ea typeface="新細明體" panose="02020500000000000000" pitchFamily="18" charset="-120"/>
              </a:rPr>
              <a:t>, R., </a:t>
            </a:r>
            <a:r>
              <a:rPr lang="en-GB" altLang="zh-TW" sz="1600" dirty="0" err="1">
                <a:ea typeface="新細明體" panose="02020500000000000000" pitchFamily="18" charset="-120"/>
              </a:rPr>
              <a:t>Packera</a:t>
            </a:r>
            <a:r>
              <a:rPr lang="en-GB" altLang="zh-TW" sz="1600" dirty="0">
                <a:ea typeface="新細明體" panose="02020500000000000000" pitchFamily="18" charset="-120"/>
              </a:rPr>
              <a:t>, J. &amp; </a:t>
            </a:r>
            <a:r>
              <a:rPr lang="en-GB" altLang="zh-TW" sz="1600" dirty="0" err="1">
                <a:ea typeface="新細明體" panose="02020500000000000000" pitchFamily="18" charset="-120"/>
              </a:rPr>
              <a:t>Axelsena</a:t>
            </a:r>
            <a:r>
              <a:rPr lang="en-GB" altLang="zh-TW" sz="1600" dirty="0">
                <a:ea typeface="新細明體" panose="02020500000000000000" pitchFamily="18" charset="-120"/>
              </a:rPr>
              <a:t>, M. (2009). Trends in tourism research. </a:t>
            </a:r>
            <a:r>
              <a:rPr lang="en-GB" altLang="zh-TW" sz="1600" i="1" dirty="0">
                <a:ea typeface="新細明體" panose="02020500000000000000" pitchFamily="18" charset="-120"/>
              </a:rPr>
              <a:t>Annals of Tourism Research</a:t>
            </a:r>
            <a:r>
              <a:rPr lang="en-GB" altLang="zh-TW" sz="1600" dirty="0">
                <a:ea typeface="新細明體" panose="02020500000000000000" pitchFamily="18" charset="-120"/>
              </a:rPr>
              <a:t>, 36(1): 149-152.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Johnson, R.B., Onwuegbuzie, A.J. &amp; Turner, L.A. (2007). Toward a Definition of Mixed Methods Research. </a:t>
            </a:r>
            <a:r>
              <a:rPr lang="en-GB" altLang="zh-TW" sz="1600" i="1" dirty="0">
                <a:ea typeface="新細明體" panose="02020500000000000000" pitchFamily="18" charset="-120"/>
              </a:rPr>
              <a:t>Journal of Mixed Methods Research, </a:t>
            </a:r>
            <a:r>
              <a:rPr lang="en-GB" altLang="zh-TW" sz="1600" dirty="0">
                <a:ea typeface="新細明體" panose="02020500000000000000" pitchFamily="18" charset="-120"/>
              </a:rPr>
              <a:t>1(2): 112-133.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US" altLang="en-US" sz="1600" dirty="0"/>
              <a:t>Lewis, R.C., Chambers, R.E. &amp; Chacko, H.E. (1995). </a:t>
            </a:r>
            <a:r>
              <a:rPr lang="en-US" altLang="en-US" sz="1600" i="1" dirty="0"/>
              <a:t>Marketing: Leadership in Hospitality</a:t>
            </a:r>
            <a:r>
              <a:rPr lang="en-US" altLang="en-US" sz="1600" dirty="0"/>
              <a:t>. New York: Van </a:t>
            </a:r>
            <a:r>
              <a:rPr lang="en-US" altLang="en-US" sz="1600" dirty="0" err="1"/>
              <a:t>Norstrand</a:t>
            </a:r>
            <a:r>
              <a:rPr lang="en-US" altLang="en-US" sz="1600" dirty="0"/>
              <a:t> Reinhold.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Neuman W.L. (2008). </a:t>
            </a:r>
            <a:r>
              <a:rPr lang="en-GB" altLang="zh-TW" sz="1600" i="1" dirty="0">
                <a:ea typeface="新細明體" panose="02020500000000000000" pitchFamily="18" charset="-120"/>
              </a:rPr>
              <a:t>Social Research Methods: Qualitative and Quantitative Approaches</a:t>
            </a:r>
            <a:r>
              <a:rPr lang="en-GB" altLang="zh-TW" sz="1600" dirty="0">
                <a:ea typeface="新細明體" panose="02020500000000000000" pitchFamily="18" charset="-120"/>
              </a:rPr>
              <a:t> (6</a:t>
            </a:r>
            <a:r>
              <a:rPr lang="en-GB" altLang="zh-TW" sz="16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1600" dirty="0">
                <a:ea typeface="新細明體" panose="02020500000000000000" pitchFamily="18" charset="-120"/>
              </a:rPr>
              <a:t> edition). Needham Heights, MA: Allyn &amp; Bacon.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Roscoe, J.T. (1975). </a:t>
            </a:r>
            <a:r>
              <a:rPr lang="en-GB" altLang="zh-TW" sz="1600" i="1" dirty="0">
                <a:ea typeface="新細明體" panose="02020500000000000000" pitchFamily="18" charset="-120"/>
              </a:rPr>
              <a:t>Fundamental Research Statistics for the </a:t>
            </a:r>
            <a:r>
              <a:rPr lang="en-GB" altLang="zh-TW" sz="1600" i="1" dirty="0" err="1">
                <a:ea typeface="新細明體" panose="02020500000000000000" pitchFamily="18" charset="-120"/>
              </a:rPr>
              <a:t>Behavioral</a:t>
            </a:r>
            <a:r>
              <a:rPr lang="en-GB" altLang="zh-TW" sz="1600" i="1" dirty="0">
                <a:ea typeface="新細明體" panose="02020500000000000000" pitchFamily="18" charset="-120"/>
              </a:rPr>
              <a:t> Sciences</a:t>
            </a:r>
            <a:r>
              <a:rPr lang="en-GB" altLang="zh-TW" sz="1600" dirty="0">
                <a:ea typeface="新細明體" panose="02020500000000000000" pitchFamily="18" charset="-120"/>
              </a:rPr>
              <a:t> (2</a:t>
            </a:r>
            <a:r>
              <a:rPr lang="en-GB" altLang="zh-TW" sz="1600" baseline="30000" dirty="0">
                <a:ea typeface="新細明體" panose="02020500000000000000" pitchFamily="18" charset="-120"/>
              </a:rPr>
              <a:t>nd</a:t>
            </a:r>
            <a:r>
              <a:rPr lang="en-GB" altLang="zh-TW" sz="1600" dirty="0">
                <a:ea typeface="新細明體" panose="02020500000000000000" pitchFamily="18" charset="-120"/>
              </a:rPr>
              <a:t> edition). New York: Holt, Rinehart and Winston.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Saunders, M. N.K., Lewis, P. &amp; Thornhill, A. (2009). </a:t>
            </a:r>
            <a:r>
              <a:rPr lang="en-GB" altLang="zh-TW" sz="1600" i="1" dirty="0">
                <a:ea typeface="新細明體" panose="02020500000000000000" pitchFamily="18" charset="-120"/>
              </a:rPr>
              <a:t>Research Methods for Business Students</a:t>
            </a:r>
            <a:r>
              <a:rPr lang="en-GB" altLang="zh-TW" sz="1600" dirty="0">
                <a:ea typeface="新細明體" panose="02020500000000000000" pitchFamily="18" charset="-120"/>
              </a:rPr>
              <a:t> (4</a:t>
            </a:r>
            <a:r>
              <a:rPr lang="en-GB" altLang="zh-TW" sz="16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1600" dirty="0">
                <a:ea typeface="新細明體" panose="02020500000000000000" pitchFamily="18" charset="-120"/>
              </a:rPr>
              <a:t> edition). Harlow: FT Prentice Hall.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Sekaran, U. (2003). </a:t>
            </a:r>
            <a:r>
              <a:rPr lang="en-GB" altLang="zh-TW" sz="1600" i="1" dirty="0">
                <a:ea typeface="新細明體" panose="02020500000000000000" pitchFamily="18" charset="-120"/>
              </a:rPr>
              <a:t>Research Methods for Business: A Skill Building Approach</a:t>
            </a:r>
            <a:r>
              <a:rPr lang="en-GB" altLang="zh-TW" sz="1600" dirty="0">
                <a:ea typeface="新細明體" panose="02020500000000000000" pitchFamily="18" charset="-120"/>
              </a:rPr>
              <a:t> (4</a:t>
            </a:r>
            <a:r>
              <a:rPr lang="en-GB" altLang="zh-TW" sz="16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1600" dirty="0">
                <a:ea typeface="新細明體" panose="02020500000000000000" pitchFamily="18" charset="-120"/>
              </a:rPr>
              <a:t> edition). Hoboken: Wiley.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1600" dirty="0">
                <a:ea typeface="新細明體" panose="02020500000000000000" pitchFamily="18" charset="-120"/>
              </a:rPr>
              <a:t>Song, H., Li, G., van der Veen, R. &amp; Chen, L. (2009). Assessing mainland Chinese tourists’ satisfaction with Hong Kong using the Tourist Satisfaction Index, in A. </a:t>
            </a:r>
            <a:r>
              <a:rPr lang="en-GB" altLang="zh-TW" sz="1600" dirty="0" err="1">
                <a:ea typeface="新細明體" panose="02020500000000000000" pitchFamily="18" charset="-120"/>
              </a:rPr>
              <a:t>Fyall</a:t>
            </a:r>
            <a:r>
              <a:rPr lang="en-GB" altLang="zh-TW" sz="1600" dirty="0">
                <a:ea typeface="新細明體" panose="02020500000000000000" pitchFamily="18" charset="-120"/>
              </a:rPr>
              <a:t>, M. Kozak, L. Andreu, J. </a:t>
            </a:r>
            <a:r>
              <a:rPr lang="en-GB" altLang="zh-TW" sz="1600" dirty="0" err="1">
                <a:ea typeface="新細明體" panose="02020500000000000000" pitchFamily="18" charset="-120"/>
              </a:rPr>
              <a:t>Gnoth</a:t>
            </a:r>
            <a:r>
              <a:rPr lang="en-GB" altLang="zh-TW" sz="1600" dirty="0">
                <a:ea typeface="新細明體" panose="02020500000000000000" pitchFamily="18" charset="-120"/>
              </a:rPr>
              <a:t> and S. S. </a:t>
            </a:r>
            <a:r>
              <a:rPr lang="en-GB" altLang="zh-TW" sz="1600" dirty="0" err="1">
                <a:ea typeface="新細明體" panose="02020500000000000000" pitchFamily="18" charset="-120"/>
              </a:rPr>
              <a:t>Lebe</a:t>
            </a:r>
            <a:r>
              <a:rPr lang="en-GB" altLang="zh-TW" sz="1600" dirty="0">
                <a:ea typeface="新細明體" panose="02020500000000000000" pitchFamily="18" charset="-120"/>
              </a:rPr>
              <a:t> (eds). </a:t>
            </a:r>
            <a:r>
              <a:rPr lang="en-GB" altLang="zh-TW" sz="1600" i="1" dirty="0">
                <a:ea typeface="新細明體" panose="02020500000000000000" pitchFamily="18" charset="-120"/>
              </a:rPr>
              <a:t>Marketing Innovations for Sustainable Destinations</a:t>
            </a:r>
            <a:r>
              <a:rPr lang="en-GB" altLang="zh-TW" sz="1600" dirty="0">
                <a:ea typeface="新細明體" panose="02020500000000000000" pitchFamily="18" charset="-120"/>
              </a:rPr>
              <a:t>, pp113-122. Oxford: Goodfellow Publishing.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3926417-725E-13C0-1462-F853A80F9E8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7D44B2C-9F28-2846-E2C0-890DA68A22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26B6D5E-9E0B-A162-8D4B-E58CBADF481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BF71BB3-3681-42A4-4297-F6B676FBE01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DEF3E7F-061A-E1F0-27E8-CD2F77DADB2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1882</Words>
  <Application>Microsoft Office PowerPoint</Application>
  <PresentationFormat>Widescreen</PresentationFormat>
  <Paragraphs>229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B Helvetica Bold</vt:lpstr>
      <vt:lpstr>MS PGothic</vt:lpstr>
      <vt:lpstr>新細明體</vt:lpstr>
      <vt:lpstr>Arial</vt:lpstr>
      <vt:lpstr>Calibri</vt:lpstr>
      <vt:lpstr>Calibri Light</vt:lpstr>
      <vt:lpstr>Segoe UI</vt:lpstr>
      <vt:lpstr>Office Theme</vt:lpstr>
      <vt:lpstr>LCDB7011 Quantitative Research Methods</vt:lpstr>
      <vt:lpstr>Steps in a Research Process</vt:lpstr>
      <vt:lpstr>Choosing Your Research Approach</vt:lpstr>
      <vt:lpstr>Qualitative &amp; Quantitative Research</vt:lpstr>
      <vt:lpstr>Quantitative Research</vt:lpstr>
      <vt:lpstr>Quantitative Research</vt:lpstr>
      <vt:lpstr>PowerPoint Presentation</vt:lpstr>
      <vt:lpstr>PowerPoint Presentation</vt:lpstr>
      <vt:lpstr>Three Types of Research</vt:lpstr>
      <vt:lpstr>Exploratory Research</vt:lpstr>
      <vt:lpstr>Descriptive Research</vt:lpstr>
      <vt:lpstr>Explanatory Research</vt:lpstr>
      <vt:lpstr>Three Types of Research</vt:lpstr>
      <vt:lpstr>PowerPoint Presentation</vt:lpstr>
      <vt:lpstr>Types of Investigation</vt:lpstr>
      <vt:lpstr>PowerPoint Presentation</vt:lpstr>
      <vt:lpstr>Direct and Mediated Relationships</vt:lpstr>
      <vt:lpstr>Culture heritage buildings revitalization: Place attachment and culture identity Model</vt:lpstr>
      <vt:lpstr>Tourist Satisfaction Index Model</vt:lpstr>
      <vt:lpstr>PowerPoint Presentation</vt:lpstr>
      <vt:lpstr>Measurement and Measures:  Reliability and Validity </vt:lpstr>
      <vt:lpstr>An Example of Multi-Item Measurement</vt:lpstr>
      <vt:lpstr>Measurement and Measures:  Reliability and Validity</vt:lpstr>
      <vt:lpstr>PowerPoint Presentation</vt:lpstr>
      <vt:lpstr>Sampling and Sample Size</vt:lpstr>
      <vt:lpstr>Sampling and Sample Size</vt:lpstr>
      <vt:lpstr>Sampling and Sample Size</vt:lpstr>
      <vt:lpstr>Sampling and Sample Size</vt:lpstr>
      <vt:lpstr>PowerPoint Presentation</vt:lpstr>
      <vt:lpstr>Time Horizon</vt:lpstr>
      <vt:lpstr>PowerPoint Presentation</vt:lpstr>
      <vt:lpstr>Data Collection Methods: Questionnaire Survey</vt:lpstr>
      <vt:lpstr>Data Collection Methods: Questionnaire Survey</vt:lpstr>
      <vt:lpstr>Combining Research Methods:  A Mixed Method Approach</vt:lpstr>
      <vt:lpstr>Inductive and Deductive Research</vt:lpstr>
      <vt:lpstr>Combining Research Methods:  A Mixed Method Approach</vt:lpstr>
      <vt:lpstr>Triangulation</vt:lpstr>
      <vt:lpstr>Combining Research Methods:  A Mixed method Approach</vt:lpstr>
      <vt:lpstr>Key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Lee</dc:creator>
  <cp:lastModifiedBy>Helen Lee</cp:lastModifiedBy>
  <cp:revision>4</cp:revision>
  <dcterms:created xsi:type="dcterms:W3CDTF">2024-05-03T11:57:05Z</dcterms:created>
  <dcterms:modified xsi:type="dcterms:W3CDTF">2024-06-03T15:29:56Z</dcterms:modified>
</cp:coreProperties>
</file>