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B198B7-69BD-EEC0-7108-A1F11595E46B}" v="5" dt="2025-05-07T15:35:18.590"/>
    <p1510:client id="{710AEC2C-0F06-506E-639C-E1047E3C7BC6}" v="733" dt="2025-05-07T15:19:39.9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63" d="100"/>
          <a:sy n="63" d="100"/>
        </p:scale>
        <p:origin x="64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599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399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103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933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15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134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209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11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757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00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738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65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89" r:id="rId6"/>
    <p:sldLayoutId id="2147483685" r:id="rId7"/>
    <p:sldLayoutId id="2147483686" r:id="rId8"/>
    <p:sldLayoutId id="2147483687" r:id="rId9"/>
    <p:sldLayoutId id="2147483688" r:id="rId10"/>
    <p:sldLayoutId id="214748369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m4a"/><Relationship Id="rId7" Type="http://schemas.openxmlformats.org/officeDocument/2006/relationships/image" Target="../media/image3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4a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v-Qi2dw3lK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3" descr="Imagen que contiene verde, tabla, computadora, escritorio&#10;&#10;El contenido generado por inteligencia artificial puede ser incorrecto.">
            <a:extLst>
              <a:ext uri="{FF2B5EF4-FFF2-40B4-BE49-F238E27FC236}">
                <a16:creationId xmlns:a16="http://schemas.microsoft.com/office/drawing/2014/main" id="{0724453C-9A93-D035-A8CB-13E58B35174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46660C7E-A469-43A4-B89B-E1B89168B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767622" y="2810107"/>
            <a:ext cx="4761571" cy="2981093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s-ES" sz="3000" dirty="0" err="1">
                <a:solidFill>
                  <a:srgbClr val="FFFF00"/>
                </a:solidFill>
              </a:rPr>
              <a:t>Introduction</a:t>
            </a:r>
            <a:r>
              <a:rPr lang="es-ES" sz="3000" dirty="0">
                <a:solidFill>
                  <a:srgbClr val="FFFF00"/>
                </a:solidFill>
              </a:rPr>
              <a:t> </a:t>
            </a:r>
            <a:r>
              <a:rPr lang="es-ES" sz="3000" dirty="0" err="1">
                <a:solidFill>
                  <a:srgbClr val="FFFF00"/>
                </a:solidFill>
              </a:rPr>
              <a:t>to</a:t>
            </a:r>
            <a:r>
              <a:rPr lang="es-ES" sz="3000" dirty="0">
                <a:solidFill>
                  <a:srgbClr val="FFFF00"/>
                </a:solidFill>
              </a:rPr>
              <a:t> </a:t>
            </a:r>
            <a:r>
              <a:rPr lang="es-ES" sz="3000" dirty="0" err="1">
                <a:solidFill>
                  <a:srgbClr val="FFFF00"/>
                </a:solidFill>
              </a:rPr>
              <a:t>Character</a:t>
            </a:r>
            <a:r>
              <a:rPr lang="es-ES" sz="3000" dirty="0">
                <a:solidFill>
                  <a:srgbClr val="FFFF00"/>
                </a:solidFill>
              </a:rPr>
              <a:t> </a:t>
            </a:r>
            <a:r>
              <a:rPr lang="es-ES" sz="3000" dirty="0" err="1">
                <a:solidFill>
                  <a:srgbClr val="FFFF00"/>
                </a:solidFill>
              </a:rPr>
              <a:t>Animation</a:t>
            </a:r>
            <a:r>
              <a:rPr lang="es-ES" sz="3000" dirty="0">
                <a:solidFill>
                  <a:srgbClr val="FFFF00"/>
                </a:solidFill>
              </a:rPr>
              <a:t>: </a:t>
            </a:r>
            <a:br>
              <a:rPr lang="es-ES" sz="3000" dirty="0">
                <a:solidFill>
                  <a:srgbClr val="FFFF00"/>
                </a:solidFill>
                <a:latin typeface="Grandview Display"/>
              </a:rPr>
            </a:br>
            <a:br>
              <a:rPr lang="es-ES" sz="3000" dirty="0">
                <a:latin typeface="Grandview Display"/>
              </a:rPr>
            </a:br>
            <a:r>
              <a:rPr lang="es-ES" sz="3000" dirty="0" err="1">
                <a:solidFill>
                  <a:srgbClr val="FFFFFF"/>
                </a:solidFill>
                <a:latin typeface="Rockwell"/>
              </a:rPr>
              <a:t>Rigging</a:t>
            </a:r>
            <a:r>
              <a:rPr lang="es-ES" sz="3000" dirty="0">
                <a:solidFill>
                  <a:srgbClr val="FFFFFF"/>
                </a:solidFill>
                <a:latin typeface="Rockwell"/>
              </a:rPr>
              <a:t> a Digital </a:t>
            </a:r>
            <a:r>
              <a:rPr lang="es-ES" sz="3000" dirty="0" err="1">
                <a:solidFill>
                  <a:srgbClr val="FFFFFF"/>
                </a:solidFill>
                <a:latin typeface="Rockwell"/>
              </a:rPr>
              <a:t>Character</a:t>
            </a:r>
            <a:r>
              <a:rPr lang="es-ES" sz="3000" dirty="0">
                <a:solidFill>
                  <a:srgbClr val="FFFFFF"/>
                </a:solidFill>
                <a:latin typeface="Rockwell"/>
              </a:rPr>
              <a:t> &amp; </a:t>
            </a:r>
            <a:r>
              <a:rPr lang="es-ES" sz="3000" dirty="0" err="1">
                <a:solidFill>
                  <a:srgbClr val="FFFFFF"/>
                </a:solidFill>
                <a:latin typeface="Rockwell"/>
              </a:rPr>
              <a:t>demonstrating</a:t>
            </a:r>
            <a:r>
              <a:rPr lang="es-ES" sz="3000" dirty="0">
                <a:solidFill>
                  <a:srgbClr val="FFFFFF"/>
                </a:solidFill>
                <a:latin typeface="Rockwell"/>
              </a:rPr>
              <a:t> </a:t>
            </a:r>
            <a:r>
              <a:rPr lang="es-ES" sz="3000" dirty="0" err="1">
                <a:solidFill>
                  <a:srgbClr val="FFFFFF"/>
                </a:solidFill>
                <a:latin typeface="Rockwell"/>
              </a:rPr>
              <a:t>the</a:t>
            </a:r>
            <a:r>
              <a:rPr lang="es-ES" sz="3000" dirty="0">
                <a:solidFill>
                  <a:srgbClr val="FFFFFF"/>
                </a:solidFill>
                <a:latin typeface="Rockwell"/>
              </a:rPr>
              <a:t> 12 </a:t>
            </a:r>
            <a:r>
              <a:rPr lang="es-ES" sz="3000" dirty="0" err="1">
                <a:solidFill>
                  <a:srgbClr val="FFFFFF"/>
                </a:solidFill>
                <a:latin typeface="Rockwell"/>
              </a:rPr>
              <a:t>Principles</a:t>
            </a:r>
            <a:r>
              <a:rPr lang="es-ES" sz="3000" dirty="0">
                <a:solidFill>
                  <a:srgbClr val="FFFFFF"/>
                </a:solidFill>
                <a:latin typeface="Rockwell"/>
              </a:rPr>
              <a:t> </a:t>
            </a:r>
            <a:r>
              <a:rPr lang="es-ES" sz="3000" dirty="0" err="1">
                <a:solidFill>
                  <a:srgbClr val="FFFFFF"/>
                </a:solidFill>
                <a:latin typeface="Rockwell"/>
              </a:rPr>
              <a:t>of</a:t>
            </a:r>
            <a:r>
              <a:rPr lang="es-ES" sz="3000" dirty="0">
                <a:solidFill>
                  <a:srgbClr val="FFFFFF"/>
                </a:solidFill>
                <a:latin typeface="Rockwell"/>
              </a:rPr>
              <a:t> </a:t>
            </a:r>
            <a:r>
              <a:rPr lang="es-ES" sz="3000" dirty="0" err="1">
                <a:solidFill>
                  <a:srgbClr val="FFFFFF"/>
                </a:solidFill>
                <a:latin typeface="Rockwell"/>
              </a:rPr>
              <a:t>Animation</a:t>
            </a:r>
            <a:endParaRPr lang="es-ES" sz="3000" dirty="0">
              <a:solidFill>
                <a:srgbClr val="FFFFFF"/>
              </a:solidFill>
              <a:latin typeface="Rockwell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6767622" y="1420093"/>
            <a:ext cx="4761571" cy="12534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s-ES">
                <a:solidFill>
                  <a:srgbClr val="FFFFFF"/>
                </a:solidFill>
              </a:rPr>
              <a:t>Monica Winn Sanchez     Student Number: 2405896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3E6ADA4-E13B-4321-B82C-14979EC20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650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273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>
            <a:extLst>
              <a:ext uri="{FF2B5EF4-FFF2-40B4-BE49-F238E27FC236}">
                <a16:creationId xmlns:a16="http://schemas.microsoft.com/office/drawing/2014/main" id="{B83B6F8F-CFFD-F89B-6F64-245B191AFD0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16" r="5186" b="1"/>
          <a:stretch/>
        </p:blipFill>
        <p:spPr>
          <a:xfrm>
            <a:off x="7794519" y="3506112"/>
            <a:ext cx="4397481" cy="3351888"/>
          </a:xfrm>
          <a:custGeom>
            <a:avLst/>
            <a:gdLst/>
            <a:ahLst/>
            <a:cxnLst/>
            <a:rect l="l" t="t" r="r" b="b"/>
            <a:pathLst>
              <a:path w="4397481" h="3351888">
                <a:moveTo>
                  <a:pt x="0" y="0"/>
                </a:moveTo>
                <a:lnTo>
                  <a:pt x="4397481" y="0"/>
                </a:lnTo>
                <a:lnTo>
                  <a:pt x="4397481" y="3351888"/>
                </a:lnTo>
                <a:lnTo>
                  <a:pt x="1552363" y="3351888"/>
                </a:lnTo>
                <a:close/>
              </a:path>
            </a:pathLst>
          </a:custGeom>
        </p:spPr>
      </p:pic>
      <p:pic>
        <p:nvPicPr>
          <p:cNvPr id="2" name="Imagen 1" descr="Imagen que contiene Logotipo&#10;&#10;El contenido generado por inteligencia artificial puede ser incorrecto.">
            <a:extLst>
              <a:ext uri="{FF2B5EF4-FFF2-40B4-BE49-F238E27FC236}">
                <a16:creationId xmlns:a16="http://schemas.microsoft.com/office/drawing/2014/main" id="{08E6C67C-B383-5042-75FC-4131A27EA88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661" r="1" b="9180"/>
          <a:stretch/>
        </p:blipFill>
        <p:spPr>
          <a:xfrm>
            <a:off x="20" y="10"/>
            <a:ext cx="9180503" cy="6876390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5" name="Imagen 4" descr="Imagen que contiene interior, tabla, agua, computer&#10;&#10;El contenido generado por inteligencia artificial puede ser incorrecto.">
            <a:extLst>
              <a:ext uri="{FF2B5EF4-FFF2-40B4-BE49-F238E27FC236}">
                <a16:creationId xmlns:a16="http://schemas.microsoft.com/office/drawing/2014/main" id="{2EE20025-B117-3218-A4FA-7D31831E839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82" r="4765" b="2"/>
          <a:stretch/>
        </p:blipFill>
        <p:spPr>
          <a:xfrm>
            <a:off x="6168189" y="10"/>
            <a:ext cx="6023811" cy="3346394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  <p:pic>
        <p:nvPicPr>
          <p:cNvPr id="3" name="Introduction.Presentation">
            <a:hlinkClick r:id="" action="ppaction://media"/>
            <a:extLst>
              <a:ext uri="{FF2B5EF4-FFF2-40B4-BE49-F238E27FC236}">
                <a16:creationId xmlns:a16="http://schemas.microsoft.com/office/drawing/2014/main" id="{212D49AA-7F8B-E246-CE9F-E41689B229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53256" y="4442732"/>
            <a:ext cx="730250" cy="730250"/>
          </a:xfrm>
          <a:prstGeom prst="rect">
            <a:avLst/>
          </a:prstGeom>
        </p:spPr>
      </p:pic>
      <p:pic>
        <p:nvPicPr>
          <p:cNvPr id="6" name="character animation.1">
            <a:hlinkClick r:id="" action="ppaction://media"/>
            <a:extLst>
              <a:ext uri="{FF2B5EF4-FFF2-40B4-BE49-F238E27FC236}">
                <a16:creationId xmlns:a16="http://schemas.microsoft.com/office/drawing/2014/main" id="{52F38104-F20D-46A5-8CA7-5DF28188395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27065" y="72949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91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64B3BB91-E6E2-793B-F23E-A3536346F4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7402" y="3637596"/>
            <a:ext cx="9861442" cy="3218185"/>
          </a:xfrm>
          <a:prstGeom prst="rect">
            <a:avLst/>
          </a:prstGeom>
        </p:spPr>
      </p:pic>
      <p:pic>
        <p:nvPicPr>
          <p:cNvPr id="3" name="Imagen 2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E0A9E469-B302-7D91-6529-A0CCB7A892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8774" y="5407"/>
            <a:ext cx="9864890" cy="3628279"/>
          </a:xfrm>
          <a:prstGeom prst="rect">
            <a:avLst/>
          </a:prstGeom>
        </p:spPr>
      </p:pic>
      <p:pic>
        <p:nvPicPr>
          <p:cNvPr id="4" name="Using Images as a Guide">
            <a:hlinkClick r:id="" action="ppaction://media"/>
            <a:extLst>
              <a:ext uri="{FF2B5EF4-FFF2-40B4-BE49-F238E27FC236}">
                <a16:creationId xmlns:a16="http://schemas.microsoft.com/office/drawing/2014/main" id="{69D97B10-2FCA-E947-A7E9-A558E5FF2E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3970" y="291773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078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E405FE9E-5F10-3E4B-FEBC-8B6B14F85ACA}"/>
              </a:ext>
            </a:extLst>
          </p:cNvPr>
          <p:cNvSpPr txBox="1"/>
          <p:nvPr/>
        </p:nvSpPr>
        <p:spPr>
          <a:xfrm>
            <a:off x="5071162" y="1121604"/>
            <a:ext cx="6720690" cy="5922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latin typeface="Rockwell"/>
                <a:ea typeface="+mj-ea"/>
                <a:cs typeface="+mj-cs"/>
              </a:rPr>
              <a:t>RIGGING:</a:t>
            </a:r>
            <a:endParaRPr lang="es-ES" sz="2800" dirty="0">
              <a:ea typeface="+mj-ea"/>
              <a:cs typeface="+mj-cs"/>
            </a:endParaRPr>
          </a:p>
        </p:txBody>
      </p:sp>
      <p:pic>
        <p:nvPicPr>
          <p:cNvPr id="7" name="Imagen 6" descr="Interfaz de usuario gráfica&#10;&#10;El contenido generado por inteligencia artificial puede ser incorrecto.">
            <a:extLst>
              <a:ext uri="{FF2B5EF4-FFF2-40B4-BE49-F238E27FC236}">
                <a16:creationId xmlns:a16="http://schemas.microsoft.com/office/drawing/2014/main" id="{E7A91E0E-B1E9-96EE-2F9E-416E30B1CD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608" y="1080631"/>
            <a:ext cx="4353960" cy="3424568"/>
          </a:xfrm>
          <a:prstGeom prst="rect">
            <a:avLst/>
          </a:prstGeom>
        </p:spPr>
      </p:pic>
      <p:pic>
        <p:nvPicPr>
          <p:cNvPr id="9" name="Imagen 8" descr="Gráfico&#10;&#10;El contenido generado por inteligencia artificial puede ser incorrecto.">
            <a:extLst>
              <a:ext uri="{FF2B5EF4-FFF2-40B4-BE49-F238E27FC236}">
                <a16:creationId xmlns:a16="http://schemas.microsoft.com/office/drawing/2014/main" id="{B3A1DDF8-1C22-1478-7EA3-F1EA575DF8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9212" y="2308030"/>
            <a:ext cx="6738154" cy="2195439"/>
          </a:xfrm>
          <a:prstGeom prst="rect">
            <a:avLst/>
          </a:prstGeom>
        </p:spPr>
      </p:pic>
      <p:pic>
        <p:nvPicPr>
          <p:cNvPr id="8" name="Imagen 7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B1C12381-55CB-7120-9E2B-FA2C075121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18750" y="4692761"/>
            <a:ext cx="8913047" cy="1430736"/>
          </a:xfrm>
          <a:prstGeom prst="rect">
            <a:avLst/>
          </a:prstGeom>
        </p:spPr>
      </p:pic>
      <p:pic>
        <p:nvPicPr>
          <p:cNvPr id="3" name="Rigging">
            <a:hlinkClick r:id="" action="ppaction://media"/>
            <a:extLst>
              <a:ext uri="{FF2B5EF4-FFF2-40B4-BE49-F238E27FC236}">
                <a16:creationId xmlns:a16="http://schemas.microsoft.com/office/drawing/2014/main" id="{64AF083B-BCDF-0363-ED01-8E586BFD6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03724" y="105971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03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>
            <a:extLst>
              <a:ext uri="{FF2B5EF4-FFF2-40B4-BE49-F238E27FC236}">
                <a16:creationId xmlns:a16="http://schemas.microsoft.com/office/drawing/2014/main" id="{BDB5F1B5-C970-0B22-2DB6-3281A16BE4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311" y="3840540"/>
            <a:ext cx="6590999" cy="2624063"/>
          </a:xfrm>
          <a:prstGeom prst="rect">
            <a:avLst/>
          </a:prstGeom>
        </p:spPr>
      </p:pic>
      <p:pic>
        <p:nvPicPr>
          <p:cNvPr id="3" name="Imagen 2">
            <a:extLst>
              <a:ext uri="{FF2B5EF4-FFF2-40B4-BE49-F238E27FC236}">
                <a16:creationId xmlns:a16="http://schemas.microsoft.com/office/drawing/2014/main" id="{64B7E6DF-F096-A96A-63BA-B9364428F7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287" y="523422"/>
            <a:ext cx="6595837" cy="3156707"/>
          </a:xfrm>
          <a:prstGeom prst="rect">
            <a:avLst/>
          </a:prstGeom>
        </p:spPr>
      </p:pic>
      <p:pic>
        <p:nvPicPr>
          <p:cNvPr id="4" name="Imagen 3" descr="Imagen que contiene interior, pequeño, frente, foto&#10;&#10;El contenido generado por inteligencia artificial puede ser incorrecto.">
            <a:extLst>
              <a:ext uri="{FF2B5EF4-FFF2-40B4-BE49-F238E27FC236}">
                <a16:creationId xmlns:a16="http://schemas.microsoft.com/office/drawing/2014/main" id="{B1DC53C1-B040-BCA0-98D0-7F7FF8E6F0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3670" y="1267995"/>
            <a:ext cx="3752850" cy="5181600"/>
          </a:xfrm>
          <a:prstGeom prst="rect">
            <a:avLst/>
          </a:prstGeom>
        </p:spPr>
      </p:pic>
      <p:pic>
        <p:nvPicPr>
          <p:cNvPr id="6" name="Skeleton.Skinning">
            <a:hlinkClick r:id="" action="ppaction://media"/>
            <a:extLst>
              <a:ext uri="{FF2B5EF4-FFF2-40B4-BE49-F238E27FC236}">
                <a16:creationId xmlns:a16="http://schemas.microsoft.com/office/drawing/2014/main" id="{9DDB0EE5-0EBD-1549-92E6-7A7F753E6B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536711" y="3916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291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77321C94-35C9-B279-446F-A6C21D518914}"/>
              </a:ext>
            </a:extLst>
          </p:cNvPr>
          <p:cNvSpPr txBox="1"/>
          <p:nvPr/>
        </p:nvSpPr>
        <p:spPr>
          <a:xfrm>
            <a:off x="6872965" y="4039893"/>
            <a:ext cx="4733143" cy="7643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550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CHARACTER ANIMATION</a:t>
            </a:r>
          </a:p>
        </p:txBody>
      </p:sp>
      <p:pic>
        <p:nvPicPr>
          <p:cNvPr id="4" name="Imagen 3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5B4A4556-A295-8FC1-473E-47AC0238E1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14" r="7075" b="1029"/>
          <a:stretch/>
        </p:blipFill>
        <p:spPr>
          <a:xfrm>
            <a:off x="851600" y="787096"/>
            <a:ext cx="5473405" cy="2626665"/>
          </a:xfrm>
          <a:prstGeom prst="rect">
            <a:avLst/>
          </a:prstGeom>
        </p:spPr>
      </p:pic>
      <p:pic>
        <p:nvPicPr>
          <p:cNvPr id="5" name="Imagen 4" descr="Diagrama, Esquemático&#10;&#10;El contenido generado por inteligencia artificial puede ser incorrecto.">
            <a:extLst>
              <a:ext uri="{FF2B5EF4-FFF2-40B4-BE49-F238E27FC236}">
                <a16:creationId xmlns:a16="http://schemas.microsoft.com/office/drawing/2014/main" id="{3A8E4620-CF75-A5EA-DA28-76A6194032D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529" t="3002" r="15116" b="-155"/>
          <a:stretch/>
        </p:blipFill>
        <p:spPr>
          <a:xfrm>
            <a:off x="6608554" y="753842"/>
            <a:ext cx="4999728" cy="2688960"/>
          </a:xfrm>
          <a:prstGeom prst="rect">
            <a:avLst/>
          </a:prstGeom>
        </p:spPr>
      </p:pic>
      <p:pic>
        <p:nvPicPr>
          <p:cNvPr id="3" name="Imagen 2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5A392A7D-5FB0-BD7D-60D4-9E0EAA61292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553" t="256" r="16902" b="-1360"/>
          <a:stretch/>
        </p:blipFill>
        <p:spPr>
          <a:xfrm>
            <a:off x="857113" y="3637151"/>
            <a:ext cx="5231693" cy="2773073"/>
          </a:xfrm>
          <a:prstGeom prst="rect">
            <a:avLst/>
          </a:prstGeom>
        </p:spPr>
      </p:pic>
      <p:cxnSp>
        <p:nvCxnSpPr>
          <p:cNvPr id="39" name="Straight Connector 13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21042" y="4696614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haracter Animation">
            <a:hlinkClick r:id="" action="ppaction://media"/>
            <a:extLst>
              <a:ext uri="{FF2B5EF4-FFF2-40B4-BE49-F238E27FC236}">
                <a16:creationId xmlns:a16="http://schemas.microsoft.com/office/drawing/2014/main" id="{6952DE53-CB4D-26C1-113E-F8F9B7BDAB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698494" y="50233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25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 descr="Diagrama, Esquemático&#10;&#10;El contenido generado por inteligencia artificial puede ser incorrecto.">
            <a:extLst>
              <a:ext uri="{FF2B5EF4-FFF2-40B4-BE49-F238E27FC236}">
                <a16:creationId xmlns:a16="http://schemas.microsoft.com/office/drawing/2014/main" id="{0ABF8C62-3335-9C5F-2156-BBB294ABC5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21" r="3197" b="-2"/>
          <a:stretch/>
        </p:blipFill>
        <p:spPr>
          <a:xfrm>
            <a:off x="7794519" y="3506112"/>
            <a:ext cx="4397481" cy="3351888"/>
          </a:xfrm>
          <a:custGeom>
            <a:avLst/>
            <a:gdLst/>
            <a:ahLst/>
            <a:cxnLst/>
            <a:rect l="l" t="t" r="r" b="b"/>
            <a:pathLst>
              <a:path w="4397481" h="3351888">
                <a:moveTo>
                  <a:pt x="0" y="0"/>
                </a:moveTo>
                <a:lnTo>
                  <a:pt x="4397481" y="0"/>
                </a:lnTo>
                <a:lnTo>
                  <a:pt x="4397481" y="3351888"/>
                </a:lnTo>
                <a:lnTo>
                  <a:pt x="1552363" y="3351888"/>
                </a:lnTo>
                <a:close/>
              </a:path>
            </a:pathLst>
          </a:custGeom>
        </p:spPr>
      </p:pic>
      <p:pic>
        <p:nvPicPr>
          <p:cNvPr id="3" name="Imagen 2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4CB44214-823E-29D3-2DE2-522BBFE377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87" r="22924" b="-1"/>
          <a:stretch/>
        </p:blipFill>
        <p:spPr>
          <a:xfrm>
            <a:off x="20" y="10"/>
            <a:ext cx="9154673" cy="6863475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" name="Imagen 1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CA67995D-5BCB-E1DE-8DC7-A68E1E082B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47" r="-1" b="-1"/>
          <a:stretch/>
        </p:blipFill>
        <p:spPr>
          <a:xfrm>
            <a:off x="6168189" y="10"/>
            <a:ext cx="6023811" cy="3346394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903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" descr="Diagrama&#10;&#10;El contenido generado por inteligencia artificial puede ser incorrecto.">
            <a:extLst>
              <a:ext uri="{FF2B5EF4-FFF2-40B4-BE49-F238E27FC236}">
                <a16:creationId xmlns:a16="http://schemas.microsoft.com/office/drawing/2014/main" id="{43FFEBF1-6F86-A1FC-A16A-0D0C32F878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282" y="1283983"/>
            <a:ext cx="3635028" cy="24528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Imagen 2" descr="Imagen que contiene Gráfico&#10;&#10;El contenido generado por inteligencia artificial puede ser incorrecto.">
            <a:extLst>
              <a:ext uri="{FF2B5EF4-FFF2-40B4-BE49-F238E27FC236}">
                <a16:creationId xmlns:a16="http://schemas.microsoft.com/office/drawing/2014/main" id="{A2CBCDF2-AA3C-01E6-7DC3-324C96F81B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0949" y="3870476"/>
            <a:ext cx="6215911" cy="2603457"/>
          </a:xfrm>
          <a:prstGeom prst="rect">
            <a:avLst/>
          </a:prstGeom>
        </p:spPr>
      </p:pic>
      <p:pic>
        <p:nvPicPr>
          <p:cNvPr id="4" name="Imagen 3" descr="Interfaz de usuario gráfica&#10;&#10;El contenido generado por inteligencia artificial puede ser incorrecto.">
            <a:extLst>
              <a:ext uri="{FF2B5EF4-FFF2-40B4-BE49-F238E27FC236}">
                <a16:creationId xmlns:a16="http://schemas.microsoft.com/office/drawing/2014/main" id="{71810365-9950-210D-54E0-1C114A315C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5444" y="418774"/>
            <a:ext cx="4164513" cy="3316919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8A158557-7E6D-248D-E776-F092142E3E35}"/>
              </a:ext>
            </a:extLst>
          </p:cNvPr>
          <p:cNvSpPr txBox="1"/>
          <p:nvPr/>
        </p:nvSpPr>
        <p:spPr>
          <a:xfrm>
            <a:off x="1203319" y="559143"/>
            <a:ext cx="3202487" cy="595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s-ES" sz="3200" dirty="0">
                <a:latin typeface="Rockwell"/>
              </a:rPr>
              <a:t>CAMERA:</a:t>
            </a:r>
          </a:p>
        </p:txBody>
      </p:sp>
      <p:pic>
        <p:nvPicPr>
          <p:cNvPr id="7" name="Camera">
            <a:hlinkClick r:id="" action="ppaction://media"/>
            <a:extLst>
              <a:ext uri="{FF2B5EF4-FFF2-40B4-BE49-F238E27FC236}">
                <a16:creationId xmlns:a16="http://schemas.microsoft.com/office/drawing/2014/main" id="{C4993FD2-0754-7B25-FFCD-AC342DC5F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58437" y="49603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98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438E767-4CB0-9301-D26C-B87DA66BE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419" y="390042"/>
            <a:ext cx="2749012" cy="805007"/>
          </a:xfrm>
        </p:spPr>
        <p:txBody>
          <a:bodyPr/>
          <a:lstStyle/>
          <a:p>
            <a:r>
              <a:rPr lang="es-ES" dirty="0" err="1"/>
              <a:t>Playblast</a:t>
            </a:r>
            <a:r>
              <a:rPr lang="es-ES" dirty="0"/>
              <a:t>:</a:t>
            </a:r>
          </a:p>
        </p:txBody>
      </p:sp>
      <p:pic>
        <p:nvPicPr>
          <p:cNvPr id="3" name="Imagen 2" descr="Captura de pantalla de un celular&#10;&#10;El contenido generado por IA puede ser incorrecto.">
            <a:extLst>
              <a:ext uri="{FF2B5EF4-FFF2-40B4-BE49-F238E27FC236}">
                <a16:creationId xmlns:a16="http://schemas.microsoft.com/office/drawing/2014/main" id="{B04E83DF-C289-9447-8525-FADA79E99A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1687" y="394636"/>
            <a:ext cx="5107488" cy="3584402"/>
          </a:xfrm>
          <a:prstGeom prst="rect">
            <a:avLst/>
          </a:prstGeom>
        </p:spPr>
      </p:pic>
      <p:pic>
        <p:nvPicPr>
          <p:cNvPr id="4" name="Imagen 3" descr="Interfaz de usuario gráfica, Aplicación&#10;&#10;El contenido generado por IA puede ser incorrecto.">
            <a:extLst>
              <a:ext uri="{FF2B5EF4-FFF2-40B4-BE49-F238E27FC236}">
                <a16:creationId xmlns:a16="http://schemas.microsoft.com/office/drawing/2014/main" id="{2A1043C3-2C9A-E995-396C-0C87240966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278" r="-173" b="463"/>
          <a:stretch/>
        </p:blipFill>
        <p:spPr>
          <a:xfrm>
            <a:off x="4160811" y="4130621"/>
            <a:ext cx="7499586" cy="2343506"/>
          </a:xfrm>
          <a:prstGeom prst="rect">
            <a:avLst/>
          </a:prstGeom>
        </p:spPr>
      </p:pic>
      <p:sp>
        <p:nvSpPr>
          <p:cNvPr id="5" name="CuadroTexto 4">
            <a:extLst>
              <a:ext uri="{FF2B5EF4-FFF2-40B4-BE49-F238E27FC236}">
                <a16:creationId xmlns:a16="http://schemas.microsoft.com/office/drawing/2014/main" id="{186791E9-09B9-C24E-EA41-9F5F474559A0}"/>
              </a:ext>
            </a:extLst>
          </p:cNvPr>
          <p:cNvSpPr txBox="1"/>
          <p:nvPr/>
        </p:nvSpPr>
        <p:spPr>
          <a:xfrm>
            <a:off x="446212" y="1196973"/>
            <a:ext cx="579119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2400" dirty="0">
                <a:latin typeface="Calibri"/>
                <a:ea typeface="Calibri Light"/>
                <a:cs typeface="Calibri Light"/>
              </a:rPr>
              <a:t>I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go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to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dirty="0">
                <a:latin typeface="Calibri"/>
                <a:ea typeface="Calibri Light"/>
                <a:cs typeface="Calibri Light"/>
              </a:rPr>
              <a:t>Windows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to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Playblast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and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change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some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settings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: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First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, I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make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sure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dirty="0">
                <a:latin typeface="Calibri"/>
                <a:ea typeface="Calibri Light"/>
                <a:cs typeface="Calibri Light"/>
              </a:rPr>
              <a:t>Camera1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is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selected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in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Panels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to</a:t>
            </a:r>
            <a:r>
              <a:rPr lang="es-ES" sz="2400" b="1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Perspective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.</a:t>
            </a:r>
          </a:p>
          <a:p>
            <a:r>
              <a:rPr lang="es-ES" sz="2400" dirty="0">
                <a:latin typeface="Calibri"/>
                <a:ea typeface="Calibri Light"/>
                <a:cs typeface="Calibri Light"/>
              </a:rPr>
              <a:t>I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change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the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scale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to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dirty="0">
                <a:latin typeface="Calibri"/>
                <a:ea typeface="Calibri Light"/>
                <a:cs typeface="Calibri Light"/>
              </a:rPr>
              <a:t>1.00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for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better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quality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,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make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sure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the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format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is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in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avi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for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video,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then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I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deactivate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 </a:t>
            </a:r>
            <a:r>
              <a:rPr lang="es-ES" sz="2400" b="1" dirty="0">
                <a:latin typeface="Calibri"/>
                <a:ea typeface="Calibri Light"/>
                <a:cs typeface="Calibri Light"/>
              </a:rPr>
              <a:t>Show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Ornaments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and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activate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b="1" dirty="0">
                <a:latin typeface="Calibri"/>
                <a:ea typeface="Calibri Light"/>
                <a:cs typeface="Calibri Light"/>
              </a:rPr>
              <a:t>Render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offscreen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to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avoid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other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elements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interfere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on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the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video.</a:t>
            </a:r>
          </a:p>
          <a:p>
            <a:r>
              <a:rPr lang="es-ES" sz="2400" err="1">
                <a:latin typeface="Calibri"/>
                <a:ea typeface="Calibri Light"/>
                <a:cs typeface="Calibri Light"/>
              </a:rPr>
              <a:t>Finally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I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make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sure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to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direct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</a:p>
          <a:p>
            <a:r>
              <a:rPr lang="es-ES" sz="2400" dirty="0">
                <a:latin typeface="Calibri"/>
                <a:ea typeface="Calibri Light"/>
                <a:cs typeface="Calibri Light"/>
              </a:rPr>
              <a:t>and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name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the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file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correctly</a:t>
            </a:r>
            <a:endParaRPr lang="es-ES" sz="2400">
              <a:latin typeface="Calibri"/>
              <a:ea typeface="Calibri Light"/>
              <a:cs typeface="Calibri Light"/>
            </a:endParaRPr>
          </a:p>
          <a:p>
            <a:r>
              <a:rPr lang="es-ES" sz="2400" dirty="0">
                <a:latin typeface="Calibri"/>
                <a:ea typeface="Calibri Light"/>
                <a:cs typeface="Calibri Light"/>
              </a:rPr>
              <a:t>in </a:t>
            </a:r>
            <a:r>
              <a:rPr lang="es-ES" sz="2400" b="1" err="1">
                <a:latin typeface="Calibri"/>
                <a:ea typeface="Calibri Light"/>
                <a:cs typeface="Calibri Light"/>
              </a:rPr>
              <a:t>Browse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,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then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I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click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 </a:t>
            </a:r>
            <a:r>
              <a:rPr lang="es-ES" sz="2400" err="1">
                <a:latin typeface="Calibri"/>
                <a:ea typeface="Calibri Light"/>
                <a:cs typeface="Calibri Light"/>
              </a:rPr>
              <a:t>on</a:t>
            </a:r>
            <a:endParaRPr lang="es-ES" sz="2400">
              <a:latin typeface="Calibri"/>
              <a:ea typeface="Calibri Light"/>
              <a:cs typeface="Calibri Light"/>
            </a:endParaRPr>
          </a:p>
          <a:p>
            <a:r>
              <a:rPr lang="es-ES" sz="2400" b="1" err="1">
                <a:latin typeface="Calibri"/>
                <a:ea typeface="Calibri Light"/>
                <a:cs typeface="Calibri Light"/>
              </a:rPr>
              <a:t>Playblast</a:t>
            </a:r>
            <a:r>
              <a:rPr lang="es-ES" sz="2400" dirty="0">
                <a:latin typeface="Calibri"/>
                <a:ea typeface="Calibri Light"/>
                <a:cs typeface="Calibri Ligh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2914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7195A2-046E-2ADB-6C5A-B3D335F7720D}"/>
              </a:ext>
            </a:extLst>
          </p:cNvPr>
          <p:cNvSpPr txBox="1"/>
          <p:nvPr/>
        </p:nvSpPr>
        <p:spPr>
          <a:xfrm>
            <a:off x="1188720" y="904240"/>
            <a:ext cx="27045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badi" panose="020F0502020204030204" pitchFamily="34" charset="0"/>
              </a:rPr>
              <a:t>Link for Video: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FE7702-3173-39DE-11B0-05A6B74E0583}"/>
              </a:ext>
            </a:extLst>
          </p:cNvPr>
          <p:cNvSpPr txBox="1"/>
          <p:nvPr/>
        </p:nvSpPr>
        <p:spPr>
          <a:xfrm>
            <a:off x="1188720" y="1889760"/>
            <a:ext cx="3163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https://youtu.be/v-Qi2dw3lKE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590104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126</Words>
  <Application>Microsoft Office PowerPoint</Application>
  <PresentationFormat>Widescreen</PresentationFormat>
  <Paragraphs>14</Paragraphs>
  <Slides>10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Abadi</vt:lpstr>
      <vt:lpstr>Arial</vt:lpstr>
      <vt:lpstr>Calibri</vt:lpstr>
      <vt:lpstr>Grandview Display</vt:lpstr>
      <vt:lpstr>Rockwell</vt:lpstr>
      <vt:lpstr>DashVTI</vt:lpstr>
      <vt:lpstr>Introduction to Character Animation:   Rigging a Digital Character &amp; demonstrating the 12 Principles of Animation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Playblast: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Monica Winn Sanchez (2405896)</cp:lastModifiedBy>
  <cp:revision>436</cp:revision>
  <dcterms:created xsi:type="dcterms:W3CDTF">2025-04-15T12:12:26Z</dcterms:created>
  <dcterms:modified xsi:type="dcterms:W3CDTF">2025-05-07T16:42:37Z</dcterms:modified>
</cp:coreProperties>
</file>