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30" r:id="rId1"/>
  </p:sldMasterIdLst>
  <p:notesMasterIdLst>
    <p:notesMasterId r:id="rId26"/>
  </p:notesMasterIdLst>
  <p:handoutMasterIdLst>
    <p:handoutMasterId r:id="rId27"/>
  </p:handoutMasterIdLst>
  <p:sldIdLst>
    <p:sldId id="256" r:id="rId2"/>
    <p:sldId id="261" r:id="rId3"/>
    <p:sldId id="263" r:id="rId4"/>
    <p:sldId id="276" r:id="rId5"/>
    <p:sldId id="272" r:id="rId6"/>
    <p:sldId id="275" r:id="rId7"/>
    <p:sldId id="274" r:id="rId8"/>
    <p:sldId id="260" r:id="rId9"/>
    <p:sldId id="258" r:id="rId10"/>
    <p:sldId id="265" r:id="rId11"/>
    <p:sldId id="267" r:id="rId12"/>
    <p:sldId id="269" r:id="rId13"/>
    <p:sldId id="278" r:id="rId14"/>
    <p:sldId id="279" r:id="rId15"/>
    <p:sldId id="280" r:id="rId16"/>
    <p:sldId id="281" r:id="rId17"/>
    <p:sldId id="270" r:id="rId18"/>
    <p:sldId id="284" r:id="rId19"/>
    <p:sldId id="283" r:id="rId20"/>
    <p:sldId id="285" r:id="rId21"/>
    <p:sldId id="282" r:id="rId22"/>
    <p:sldId id="271" r:id="rId23"/>
    <p:sldId id="262" r:id="rId24"/>
    <p:sldId id="26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718"/>
    <p:restoredTop sz="69462"/>
  </p:normalViewPr>
  <p:slideViewPr>
    <p:cSldViewPr snapToGrid="0" snapToObjects="1">
      <p:cViewPr>
        <p:scale>
          <a:sx n="91" d="100"/>
          <a:sy n="91" d="100"/>
        </p:scale>
        <p:origin x="296" y="5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69B931B-22AB-3740-A3CD-AA4138849EE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5D3C5932-B98B-F34D-9556-19E6A260C42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793D8EF-B058-C847-943A-E2A2F0298088}" type="datetimeFigureOut">
              <a:rPr lang="en-US" smtClean="0"/>
              <a:t>1/4/19</a:t>
            </a:fld>
            <a:endParaRPr lang="en-US"/>
          </a:p>
        </p:txBody>
      </p:sp>
      <p:sp>
        <p:nvSpPr>
          <p:cNvPr id="4" name="Footer Placeholder 3">
            <a:extLst>
              <a:ext uri="{FF2B5EF4-FFF2-40B4-BE49-F238E27FC236}">
                <a16:creationId xmlns:a16="http://schemas.microsoft.com/office/drawing/2014/main" id="{73E35F12-B8C8-C548-91A9-BD8D210AE64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1E3C4BF-2DFF-154E-913A-47FB160EF1A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A2D0578-DF12-DC40-BC91-AA402B3CEBB1}" type="slidenum">
              <a:rPr lang="en-US" smtClean="0"/>
              <a:t>‹#›</a:t>
            </a:fld>
            <a:endParaRPr lang="en-US"/>
          </a:p>
        </p:txBody>
      </p:sp>
    </p:spTree>
    <p:extLst>
      <p:ext uri="{BB962C8B-B14F-4D97-AF65-F5344CB8AC3E}">
        <p14:creationId xmlns:p14="http://schemas.microsoft.com/office/powerpoint/2010/main" val="64781151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00291C-A437-8440-8399-51F9BFCE72FC}" type="datetimeFigureOut">
              <a:rPr lang="en-US" smtClean="0"/>
              <a:t>1/4/19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C94160-8CAB-F145-8328-30D71238B401}" type="slidenum">
              <a:rPr lang="en-US" smtClean="0"/>
              <a:t>‹#›</a:t>
            </a:fld>
            <a:endParaRPr lang="en-US"/>
          </a:p>
        </p:txBody>
      </p:sp>
    </p:spTree>
    <p:extLst>
      <p:ext uri="{BB962C8B-B14F-4D97-AF65-F5344CB8AC3E}">
        <p14:creationId xmlns:p14="http://schemas.microsoft.com/office/powerpoint/2010/main" val="27080426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AC94160-8CAB-F145-8328-30D71238B401}" type="slidenum">
              <a:rPr lang="en-US" smtClean="0"/>
              <a:t>1</a:t>
            </a:fld>
            <a:endParaRPr lang="en-US"/>
          </a:p>
        </p:txBody>
      </p:sp>
    </p:spTree>
    <p:extLst>
      <p:ext uri="{BB962C8B-B14F-4D97-AF65-F5344CB8AC3E}">
        <p14:creationId xmlns:p14="http://schemas.microsoft.com/office/powerpoint/2010/main" val="29691612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what is poverty? </a:t>
            </a:r>
          </a:p>
          <a:p>
            <a:endParaRPr lang="en-US" dirty="0"/>
          </a:p>
          <a:p>
            <a:r>
              <a:rPr lang="en-US" dirty="0"/>
              <a:t>One theory I will explore is Absolute poverty and Relative poverty, looking at it in general and then specifically in wales. I will explore the issues that absolute and relative poverty create and how the government has attempted to solve the mammoth problem and ask the question, is it working??</a:t>
            </a:r>
          </a:p>
        </p:txBody>
      </p:sp>
      <p:sp>
        <p:nvSpPr>
          <p:cNvPr id="4" name="Slide Number Placeholder 3"/>
          <p:cNvSpPr>
            <a:spLocks noGrp="1"/>
          </p:cNvSpPr>
          <p:nvPr>
            <p:ph type="sldNum" sz="quarter" idx="5"/>
          </p:nvPr>
        </p:nvSpPr>
        <p:spPr/>
        <p:txBody>
          <a:bodyPr/>
          <a:lstStyle/>
          <a:p>
            <a:fld id="{FAC94160-8CAB-F145-8328-30D71238B401}" type="slidenum">
              <a:rPr lang="en-US" smtClean="0"/>
              <a:t>2</a:t>
            </a:fld>
            <a:endParaRPr lang="en-US"/>
          </a:p>
        </p:txBody>
      </p:sp>
    </p:spTree>
    <p:extLst>
      <p:ext uri="{BB962C8B-B14F-4D97-AF65-F5344CB8AC3E}">
        <p14:creationId xmlns:p14="http://schemas.microsoft.com/office/powerpoint/2010/main" val="20895012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start by looking at these definitions of absolute poverty….</a:t>
            </a:r>
          </a:p>
          <a:p>
            <a:endParaRPr lang="en-US" dirty="0"/>
          </a:p>
          <a:p>
            <a:r>
              <a:rPr lang="en-US" dirty="0"/>
              <a:t>In 1995 at the world summit for social development, the United Nations gave this definition of poverty.</a:t>
            </a:r>
          </a:p>
          <a:p>
            <a:endParaRPr lang="en-US" dirty="0"/>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FAC94160-8CAB-F145-8328-30D71238B401}" type="slidenum">
              <a:rPr lang="en-US" smtClean="0"/>
              <a:t>3</a:t>
            </a:fld>
            <a:endParaRPr lang="en-US"/>
          </a:p>
        </p:txBody>
      </p:sp>
    </p:spTree>
    <p:extLst>
      <p:ext uri="{BB962C8B-B14F-4D97-AF65-F5344CB8AC3E}">
        <p14:creationId xmlns:p14="http://schemas.microsoft.com/office/powerpoint/2010/main" val="11624571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definition gives the image of what absolute poverty looks like, Poverty is a global problem and is well covered in the media.  All over the world communities are being starved of their basic human needs, but somehow when it is brought closer to home it hits us more, we all of a sudden have more compassion, and feel an even greater need to help.</a:t>
            </a:r>
          </a:p>
        </p:txBody>
      </p:sp>
      <p:sp>
        <p:nvSpPr>
          <p:cNvPr id="4" name="Slide Number Placeholder 3"/>
          <p:cNvSpPr>
            <a:spLocks noGrp="1"/>
          </p:cNvSpPr>
          <p:nvPr>
            <p:ph type="sldNum" sz="quarter" idx="5"/>
          </p:nvPr>
        </p:nvSpPr>
        <p:spPr/>
        <p:txBody>
          <a:bodyPr/>
          <a:lstStyle/>
          <a:p>
            <a:fld id="{FAC94160-8CAB-F145-8328-30D71238B401}" type="slidenum">
              <a:rPr lang="en-US" smtClean="0"/>
              <a:t>4</a:t>
            </a:fld>
            <a:endParaRPr lang="en-US"/>
          </a:p>
        </p:txBody>
      </p:sp>
    </p:spTree>
    <p:extLst>
      <p:ext uri="{BB962C8B-B14F-4D97-AF65-F5344CB8AC3E}">
        <p14:creationId xmlns:p14="http://schemas.microsoft.com/office/powerpoint/2010/main" val="42924419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Picture was taken in a shop doorway in </a:t>
            </a:r>
            <a:r>
              <a:rPr lang="en-US" dirty="0" err="1"/>
              <a:t>Pembrokeshire</a:t>
            </a:r>
            <a:r>
              <a:rPr lang="en-US" dirty="0"/>
              <a:t> in 2015. This brings home that poverty is literally on our doorstep.</a:t>
            </a:r>
          </a:p>
          <a:p>
            <a:endParaRPr lang="en-US" dirty="0"/>
          </a:p>
          <a:p>
            <a:endParaRPr lang="en-US" dirty="0"/>
          </a:p>
          <a:p>
            <a:r>
              <a:rPr lang="en-US" dirty="0"/>
              <a:t>But if we were to look at the theory of need vs want by Bradshaw who talks about comparative need, a person considered living in absolute </a:t>
            </a:r>
            <a:r>
              <a:rPr lang="en-US" dirty="0" err="1"/>
              <a:t>povety</a:t>
            </a:r>
            <a:r>
              <a:rPr lang="en-US" dirty="0"/>
              <a:t> in the UK would be seen as better off compared to somebody living in poverty in </a:t>
            </a:r>
            <a:r>
              <a:rPr lang="en-US" dirty="0" err="1"/>
              <a:t>africa</a:t>
            </a:r>
            <a:r>
              <a:rPr lang="en-US" dirty="0"/>
              <a:t>. </a:t>
            </a:r>
          </a:p>
        </p:txBody>
      </p:sp>
      <p:sp>
        <p:nvSpPr>
          <p:cNvPr id="4" name="Slide Number Placeholder 3"/>
          <p:cNvSpPr>
            <a:spLocks noGrp="1"/>
          </p:cNvSpPr>
          <p:nvPr>
            <p:ph type="sldNum" sz="quarter" idx="5"/>
          </p:nvPr>
        </p:nvSpPr>
        <p:spPr/>
        <p:txBody>
          <a:bodyPr/>
          <a:lstStyle/>
          <a:p>
            <a:fld id="{FAC94160-8CAB-F145-8328-30D71238B401}" type="slidenum">
              <a:rPr lang="en-US" smtClean="0"/>
              <a:t>5</a:t>
            </a:fld>
            <a:endParaRPr lang="en-US"/>
          </a:p>
        </p:txBody>
      </p:sp>
    </p:spTree>
    <p:extLst>
      <p:ext uri="{BB962C8B-B14F-4D97-AF65-F5344CB8AC3E}">
        <p14:creationId xmlns:p14="http://schemas.microsoft.com/office/powerpoint/2010/main" val="32881960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Wales, OXFAM </a:t>
            </a:r>
            <a:r>
              <a:rPr lang="en-US" dirty="0" err="1"/>
              <a:t>Cymru</a:t>
            </a:r>
            <a:r>
              <a:rPr lang="en-US" dirty="0"/>
              <a:t> is a charity that helps to support people in poverty throughout wales. They say:</a:t>
            </a:r>
          </a:p>
          <a:p>
            <a:endParaRPr lang="en-US" dirty="0"/>
          </a:p>
          <a:p>
            <a:r>
              <a:rPr lang="en-US" dirty="0"/>
              <a:t>Lets put these two images side by side, The two images both represent absolute poverty. Both taken in two very different parts of the world, but both highlighting the same problem. </a:t>
            </a:r>
          </a:p>
        </p:txBody>
      </p:sp>
      <p:sp>
        <p:nvSpPr>
          <p:cNvPr id="4" name="Slide Number Placeholder 3"/>
          <p:cNvSpPr>
            <a:spLocks noGrp="1"/>
          </p:cNvSpPr>
          <p:nvPr>
            <p:ph type="sldNum" sz="quarter" idx="5"/>
          </p:nvPr>
        </p:nvSpPr>
        <p:spPr/>
        <p:txBody>
          <a:bodyPr/>
          <a:lstStyle/>
          <a:p>
            <a:fld id="{FAC94160-8CAB-F145-8328-30D71238B401}" type="slidenum">
              <a:rPr lang="en-US" smtClean="0"/>
              <a:t>6</a:t>
            </a:fld>
            <a:endParaRPr lang="en-US"/>
          </a:p>
        </p:txBody>
      </p:sp>
    </p:spTree>
    <p:extLst>
      <p:ext uri="{BB962C8B-B14F-4D97-AF65-F5344CB8AC3E}">
        <p14:creationId xmlns:p14="http://schemas.microsoft.com/office/powerpoint/2010/main" val="3219458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But what does absolute poverty mean? Oxfam simplify it by putting it into these three bullet points: </a:t>
            </a:r>
          </a:p>
          <a:p>
            <a:endParaRPr lang="en-US" dirty="0"/>
          </a:p>
          <a:p>
            <a:r>
              <a:rPr lang="en-US" dirty="0"/>
              <a:t>Confirming that absolute poverty is not only a physical situation, by merging the situation with an emotion, HOPE, Oxfam have humanified poverty, they have reminded us that even though it may be a situation we are talking about or studying, to some people in this world poverty is real, very real, and have a dramatic effect on their lives, not only mentally but physically, Oxfam state that poverty can result in people in poor communities have worse health and a shorter life expectancy </a:t>
            </a:r>
          </a:p>
        </p:txBody>
      </p:sp>
      <p:sp>
        <p:nvSpPr>
          <p:cNvPr id="4" name="Slide Number Placeholder 3"/>
          <p:cNvSpPr>
            <a:spLocks noGrp="1"/>
          </p:cNvSpPr>
          <p:nvPr>
            <p:ph type="sldNum" sz="quarter" idx="5"/>
          </p:nvPr>
        </p:nvSpPr>
        <p:spPr/>
        <p:txBody>
          <a:bodyPr/>
          <a:lstStyle/>
          <a:p>
            <a:fld id="{FAC94160-8CAB-F145-8328-30D71238B401}" type="slidenum">
              <a:rPr lang="en-US" smtClean="0"/>
              <a:t>7</a:t>
            </a:fld>
            <a:endParaRPr lang="en-US"/>
          </a:p>
        </p:txBody>
      </p:sp>
    </p:spTree>
    <p:extLst>
      <p:ext uri="{BB962C8B-B14F-4D97-AF65-F5344CB8AC3E}">
        <p14:creationId xmlns:p14="http://schemas.microsoft.com/office/powerpoint/2010/main" val="2640261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second part of this theory is Relative Poverty, </a:t>
            </a:r>
          </a:p>
          <a:p>
            <a:endParaRPr lang="en-US" dirty="0"/>
          </a:p>
          <a:p>
            <a:r>
              <a:rPr lang="en-US" dirty="0"/>
              <a:t>Townsend defines Relative Poverty as: </a:t>
            </a:r>
          </a:p>
          <a:p>
            <a:endParaRPr lang="en-US" dirty="0"/>
          </a:p>
          <a:p>
            <a:r>
              <a:rPr lang="en-US" dirty="0"/>
              <a:t>Relative poverty defines poverty in relation to social inequality in society and takes into account social and cultural needs.</a:t>
            </a:r>
          </a:p>
          <a:p>
            <a:endParaRPr lang="en-US" dirty="0"/>
          </a:p>
          <a:p>
            <a:r>
              <a:rPr lang="en-US" dirty="0"/>
              <a:t>This sees poverty as a social construction, depending on the perceptions of others about what constitutes a reasonable standard of living in any society.	</a:t>
            </a:r>
          </a:p>
          <a:p>
            <a:r>
              <a:rPr lang="en-US" dirty="0"/>
              <a:t>Making it a more personal situation Poverty.</a:t>
            </a:r>
          </a:p>
        </p:txBody>
      </p:sp>
      <p:sp>
        <p:nvSpPr>
          <p:cNvPr id="4" name="Slide Number Placeholder 3"/>
          <p:cNvSpPr>
            <a:spLocks noGrp="1"/>
          </p:cNvSpPr>
          <p:nvPr>
            <p:ph type="sldNum" sz="quarter" idx="5"/>
          </p:nvPr>
        </p:nvSpPr>
        <p:spPr/>
        <p:txBody>
          <a:bodyPr/>
          <a:lstStyle/>
          <a:p>
            <a:fld id="{FAC94160-8CAB-F145-8328-30D71238B401}" type="slidenum">
              <a:rPr lang="en-US" smtClean="0"/>
              <a:t>8</a:t>
            </a:fld>
            <a:endParaRPr lang="en-US"/>
          </a:p>
        </p:txBody>
      </p:sp>
    </p:spTree>
    <p:extLst>
      <p:ext uri="{BB962C8B-B14F-4D97-AF65-F5344CB8AC3E}">
        <p14:creationId xmlns:p14="http://schemas.microsoft.com/office/powerpoint/2010/main" val="18266402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But how do we measure Relative Poverty? </a:t>
            </a:r>
          </a:p>
          <a:p>
            <a:endParaRPr lang="en-US" dirty="0"/>
          </a:p>
          <a:p>
            <a:r>
              <a:rPr lang="en-US" dirty="0"/>
              <a:t>The </a:t>
            </a:r>
            <a:r>
              <a:rPr lang="en-US" dirty="0" err="1"/>
              <a:t>senedd</a:t>
            </a:r>
            <a:r>
              <a:rPr lang="en-US" dirty="0"/>
              <a:t> research, national assembly of wales tell us how relative poverty is measured in the UK saying… </a:t>
            </a:r>
          </a:p>
        </p:txBody>
      </p:sp>
      <p:sp>
        <p:nvSpPr>
          <p:cNvPr id="4" name="Slide Number Placeholder 3"/>
          <p:cNvSpPr>
            <a:spLocks noGrp="1"/>
          </p:cNvSpPr>
          <p:nvPr>
            <p:ph type="sldNum" sz="quarter" idx="5"/>
          </p:nvPr>
        </p:nvSpPr>
        <p:spPr/>
        <p:txBody>
          <a:bodyPr/>
          <a:lstStyle/>
          <a:p>
            <a:fld id="{FAC94160-8CAB-F145-8328-30D71238B401}" type="slidenum">
              <a:rPr lang="en-US" smtClean="0"/>
              <a:t>9</a:t>
            </a:fld>
            <a:endParaRPr lang="en-US"/>
          </a:p>
        </p:txBody>
      </p:sp>
    </p:spTree>
    <p:extLst>
      <p:ext uri="{BB962C8B-B14F-4D97-AF65-F5344CB8AC3E}">
        <p14:creationId xmlns:p14="http://schemas.microsoft.com/office/powerpoint/2010/main" val="33388345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Joseph Rountree Foundation conducted an annual report on the 4</a:t>
            </a:r>
            <a:r>
              <a:rPr lang="en-US" baseline="30000" dirty="0"/>
              <a:t>th</a:t>
            </a:r>
            <a:r>
              <a:rPr lang="en-US" dirty="0"/>
              <a:t> of December 2018 which examines the nature and scale of poverty in the UK and the effect of the UK Poverty rate on the people gripped by it. </a:t>
            </a:r>
          </a:p>
          <a:p>
            <a:endParaRPr lang="en-US" dirty="0"/>
          </a:p>
          <a:p>
            <a:r>
              <a:rPr lang="en-US" dirty="0"/>
              <a:t>The Research reveals that in our society:</a:t>
            </a:r>
          </a:p>
        </p:txBody>
      </p:sp>
      <p:sp>
        <p:nvSpPr>
          <p:cNvPr id="4" name="Slide Number Placeholder 3"/>
          <p:cNvSpPr>
            <a:spLocks noGrp="1"/>
          </p:cNvSpPr>
          <p:nvPr>
            <p:ph type="sldNum" sz="quarter" idx="5"/>
          </p:nvPr>
        </p:nvSpPr>
        <p:spPr/>
        <p:txBody>
          <a:bodyPr/>
          <a:lstStyle/>
          <a:p>
            <a:fld id="{FAC94160-8CAB-F145-8328-30D71238B401}" type="slidenum">
              <a:rPr lang="en-US" smtClean="0"/>
              <a:t>10</a:t>
            </a:fld>
            <a:endParaRPr lang="en-US"/>
          </a:p>
        </p:txBody>
      </p:sp>
    </p:spTree>
    <p:extLst>
      <p:ext uri="{BB962C8B-B14F-4D97-AF65-F5344CB8AC3E}">
        <p14:creationId xmlns:p14="http://schemas.microsoft.com/office/powerpoint/2010/main" val="7138771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AC94160-8CAB-F145-8328-30D71238B401}" type="slidenum">
              <a:rPr lang="en-US" smtClean="0"/>
              <a:t>11</a:t>
            </a:fld>
            <a:endParaRPr lang="en-US"/>
          </a:p>
        </p:txBody>
      </p:sp>
    </p:spTree>
    <p:extLst>
      <p:ext uri="{BB962C8B-B14F-4D97-AF65-F5344CB8AC3E}">
        <p14:creationId xmlns:p14="http://schemas.microsoft.com/office/powerpoint/2010/main" val="34875798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Universal credit is the latest welfare reform policy of the 2010 – 2015 Conservative and Liberal Democrat coalition government. Within this policy it highlights the issues with the current benefits system saying…</a:t>
            </a:r>
          </a:p>
        </p:txBody>
      </p:sp>
      <p:sp>
        <p:nvSpPr>
          <p:cNvPr id="4" name="Slide Number Placeholder 3"/>
          <p:cNvSpPr>
            <a:spLocks noGrp="1"/>
          </p:cNvSpPr>
          <p:nvPr>
            <p:ph type="sldNum" sz="quarter" idx="5"/>
          </p:nvPr>
        </p:nvSpPr>
        <p:spPr/>
        <p:txBody>
          <a:bodyPr/>
          <a:lstStyle/>
          <a:p>
            <a:fld id="{FAC94160-8CAB-F145-8328-30D71238B401}" type="slidenum">
              <a:rPr lang="en-US" smtClean="0"/>
              <a:t>12</a:t>
            </a:fld>
            <a:endParaRPr lang="en-US"/>
          </a:p>
        </p:txBody>
      </p:sp>
    </p:spTree>
    <p:extLst>
      <p:ext uri="{BB962C8B-B14F-4D97-AF65-F5344CB8AC3E}">
        <p14:creationId xmlns:p14="http://schemas.microsoft.com/office/powerpoint/2010/main" val="3203198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AC94160-8CAB-F145-8328-30D71238B401}" type="slidenum">
              <a:rPr lang="en-US" smtClean="0"/>
              <a:t>13</a:t>
            </a:fld>
            <a:endParaRPr lang="en-US"/>
          </a:p>
        </p:txBody>
      </p:sp>
    </p:spTree>
    <p:extLst>
      <p:ext uri="{BB962C8B-B14F-4D97-AF65-F5344CB8AC3E}">
        <p14:creationId xmlns:p14="http://schemas.microsoft.com/office/powerpoint/2010/main" val="16978953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Looking at poverty in the UK the 2010 – 2015 Conservative and liberal democrat coalition government introduced the welfare reform act in 2012 where the changes to the welfare system are contained, some of the elements of this act are:</a:t>
            </a:r>
          </a:p>
          <a:p>
            <a:endParaRPr lang="en-US" dirty="0"/>
          </a:p>
        </p:txBody>
      </p:sp>
      <p:sp>
        <p:nvSpPr>
          <p:cNvPr id="4" name="Slide Number Placeholder 3"/>
          <p:cNvSpPr>
            <a:spLocks noGrp="1"/>
          </p:cNvSpPr>
          <p:nvPr>
            <p:ph type="sldNum" sz="quarter" idx="5"/>
          </p:nvPr>
        </p:nvSpPr>
        <p:spPr/>
        <p:txBody>
          <a:bodyPr/>
          <a:lstStyle/>
          <a:p>
            <a:fld id="{FAC94160-8CAB-F145-8328-30D71238B401}" type="slidenum">
              <a:rPr lang="en-US" smtClean="0"/>
              <a:t>14</a:t>
            </a:fld>
            <a:endParaRPr lang="en-US"/>
          </a:p>
        </p:txBody>
      </p:sp>
    </p:spTree>
    <p:extLst>
      <p:ext uri="{BB962C8B-B14F-4D97-AF65-F5344CB8AC3E}">
        <p14:creationId xmlns:p14="http://schemas.microsoft.com/office/powerpoint/2010/main" val="9715477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AC94160-8CAB-F145-8328-30D71238B401}" type="slidenum">
              <a:rPr lang="en-US" smtClean="0"/>
              <a:t>15</a:t>
            </a:fld>
            <a:endParaRPr lang="en-US"/>
          </a:p>
        </p:txBody>
      </p:sp>
    </p:spTree>
    <p:extLst>
      <p:ext uri="{BB962C8B-B14F-4D97-AF65-F5344CB8AC3E}">
        <p14:creationId xmlns:p14="http://schemas.microsoft.com/office/powerpoint/2010/main" val="25078371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However – there is evidence in the form of case studies, that universal credit actually leaves people worse off</a:t>
            </a:r>
          </a:p>
        </p:txBody>
      </p:sp>
      <p:sp>
        <p:nvSpPr>
          <p:cNvPr id="4" name="Slide Number Placeholder 3"/>
          <p:cNvSpPr>
            <a:spLocks noGrp="1"/>
          </p:cNvSpPr>
          <p:nvPr>
            <p:ph type="sldNum" sz="quarter" idx="5"/>
          </p:nvPr>
        </p:nvSpPr>
        <p:spPr/>
        <p:txBody>
          <a:bodyPr/>
          <a:lstStyle/>
          <a:p>
            <a:fld id="{FAC94160-8CAB-F145-8328-30D71238B401}" type="slidenum">
              <a:rPr lang="en-US" smtClean="0"/>
              <a:t>16</a:t>
            </a:fld>
            <a:endParaRPr lang="en-US"/>
          </a:p>
        </p:txBody>
      </p:sp>
    </p:spTree>
    <p:extLst>
      <p:ext uri="{BB962C8B-B14F-4D97-AF65-F5344CB8AC3E}">
        <p14:creationId xmlns:p14="http://schemas.microsoft.com/office/powerpoint/2010/main" val="36868704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AC94160-8CAB-F145-8328-30D71238B401}" type="slidenum">
              <a:rPr lang="en-US" smtClean="0"/>
              <a:t>17</a:t>
            </a:fld>
            <a:endParaRPr lang="en-US"/>
          </a:p>
        </p:txBody>
      </p:sp>
    </p:spTree>
    <p:extLst>
      <p:ext uri="{BB962C8B-B14F-4D97-AF65-F5344CB8AC3E}">
        <p14:creationId xmlns:p14="http://schemas.microsoft.com/office/powerpoint/2010/main" val="27033488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Statement on Visit to the United Kingdom, by Professor Philip Alston, United Nations special Rapporteur on extreme poverty and Human rights. </a:t>
            </a:r>
          </a:p>
          <a:p>
            <a:endParaRPr lang="en-US" dirty="0"/>
          </a:p>
          <a:p>
            <a:r>
              <a:rPr lang="en-US" dirty="0"/>
              <a:t>Philip Alston is the United Nations special rapporteur on extreme poverty and human rights, after visiting the UK He published his finding on the 16</a:t>
            </a:r>
            <a:r>
              <a:rPr lang="en-US" baseline="30000" dirty="0"/>
              <a:t>th</a:t>
            </a:r>
            <a:r>
              <a:rPr lang="en-US" dirty="0"/>
              <a:t> of November 2018. The results were: </a:t>
            </a:r>
          </a:p>
          <a:p>
            <a:endParaRPr lang="en-US" dirty="0"/>
          </a:p>
          <a:p>
            <a:r>
              <a:rPr lang="en-US" dirty="0"/>
              <a:t>Alston speaks passionately, he states….</a:t>
            </a:r>
          </a:p>
          <a:p>
            <a:endParaRPr lang="en-US" dirty="0"/>
          </a:p>
          <a:p>
            <a:r>
              <a:rPr lang="en-US" dirty="0"/>
              <a:t>Making this an incredibly wicked problem. </a:t>
            </a:r>
          </a:p>
          <a:p>
            <a:endParaRPr lang="en-US" dirty="0"/>
          </a:p>
        </p:txBody>
      </p:sp>
      <p:sp>
        <p:nvSpPr>
          <p:cNvPr id="4" name="Slide Number Placeholder 3"/>
          <p:cNvSpPr>
            <a:spLocks noGrp="1"/>
          </p:cNvSpPr>
          <p:nvPr>
            <p:ph type="sldNum" sz="quarter" idx="5"/>
          </p:nvPr>
        </p:nvSpPr>
        <p:spPr/>
        <p:txBody>
          <a:bodyPr/>
          <a:lstStyle/>
          <a:p>
            <a:fld id="{FAC94160-8CAB-F145-8328-30D71238B401}" type="slidenum">
              <a:rPr lang="en-US" smtClean="0"/>
              <a:t>22</a:t>
            </a:fld>
            <a:endParaRPr lang="en-US"/>
          </a:p>
        </p:txBody>
      </p:sp>
    </p:spTree>
    <p:extLst>
      <p:ext uri="{BB962C8B-B14F-4D97-AF65-F5344CB8AC3E}">
        <p14:creationId xmlns:p14="http://schemas.microsoft.com/office/powerpoint/2010/main" val="10331457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AC94160-8CAB-F145-8328-30D71238B401}" type="slidenum">
              <a:rPr lang="en-US" smtClean="0"/>
              <a:t>23</a:t>
            </a:fld>
            <a:endParaRPr lang="en-US"/>
          </a:p>
        </p:txBody>
      </p:sp>
    </p:spTree>
    <p:extLst>
      <p:ext uri="{BB962C8B-B14F-4D97-AF65-F5344CB8AC3E}">
        <p14:creationId xmlns:p14="http://schemas.microsoft.com/office/powerpoint/2010/main" val="6405254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AC94160-8CAB-F145-8328-30D71238B401}" type="slidenum">
              <a:rPr lang="en-US" smtClean="0"/>
              <a:t>24</a:t>
            </a:fld>
            <a:endParaRPr lang="en-US"/>
          </a:p>
        </p:txBody>
      </p:sp>
    </p:spTree>
    <p:extLst>
      <p:ext uri="{BB962C8B-B14F-4D97-AF65-F5344CB8AC3E}">
        <p14:creationId xmlns:p14="http://schemas.microsoft.com/office/powerpoint/2010/main" val="3765546816"/>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995FCF9-6381-8F47-8042-BF705012477B}" type="datetimeFigureOut">
              <a:rPr lang="en-US" smtClean="0"/>
              <a:t>1/4/19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9A336C08-0044-5E4D-8393-DAA45F0FDBF3}" type="slidenum">
              <a:rPr lang="en-US" smtClean="0"/>
              <a:t>‹#›</a:t>
            </a:fld>
            <a:endParaRPr lang="en-US"/>
          </a:p>
        </p:txBody>
      </p:sp>
    </p:spTree>
    <p:extLst>
      <p:ext uri="{BB962C8B-B14F-4D97-AF65-F5344CB8AC3E}">
        <p14:creationId xmlns:p14="http://schemas.microsoft.com/office/powerpoint/2010/main" val="11313490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95FCF9-6381-8F47-8042-BF705012477B}" type="datetimeFigureOut">
              <a:rPr lang="en-US" smtClean="0"/>
              <a:t>1/4/19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336C08-0044-5E4D-8393-DAA45F0FDBF3}" type="slidenum">
              <a:rPr lang="en-US" smtClean="0"/>
              <a:t>‹#›</a:t>
            </a:fld>
            <a:endParaRPr lang="en-US"/>
          </a:p>
        </p:txBody>
      </p:sp>
    </p:spTree>
    <p:extLst>
      <p:ext uri="{BB962C8B-B14F-4D97-AF65-F5344CB8AC3E}">
        <p14:creationId xmlns:p14="http://schemas.microsoft.com/office/powerpoint/2010/main" val="675935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593667" y="6272784"/>
            <a:ext cx="2644309" cy="365125"/>
          </a:xfrm>
        </p:spPr>
        <p:txBody>
          <a:bodyPr/>
          <a:lstStyle/>
          <a:p>
            <a:fld id="{C995FCF9-6381-8F47-8042-BF705012477B}" type="datetimeFigureOut">
              <a:rPr lang="en-US" smtClean="0"/>
              <a:t>1/4/19</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9A336C08-0044-5E4D-8393-DAA45F0FDBF3}" type="slidenum">
              <a:rPr lang="en-US" smtClean="0"/>
              <a:t>‹#›</a:t>
            </a:fld>
            <a:endParaRPr lang="en-US"/>
          </a:p>
        </p:txBody>
      </p:sp>
    </p:spTree>
    <p:extLst>
      <p:ext uri="{BB962C8B-B14F-4D97-AF65-F5344CB8AC3E}">
        <p14:creationId xmlns:p14="http://schemas.microsoft.com/office/powerpoint/2010/main" val="29256023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995FCF9-6381-8F47-8042-BF705012477B}" type="datetimeFigureOut">
              <a:rPr lang="en-US" smtClean="0"/>
              <a:t>1/4/19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A336C08-0044-5E4D-8393-DAA45F0FDBF3}" type="slidenum">
              <a:rPr lang="en-US" smtClean="0"/>
              <a:t>‹#›</a:t>
            </a:fld>
            <a:endParaRPr lang="en-US"/>
          </a:p>
        </p:txBody>
      </p:sp>
    </p:spTree>
    <p:extLst>
      <p:ext uri="{BB962C8B-B14F-4D97-AF65-F5344CB8AC3E}">
        <p14:creationId xmlns:p14="http://schemas.microsoft.com/office/powerpoint/2010/main" val="640652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995FCF9-6381-8F47-8042-BF705012477B}" type="datetimeFigureOut">
              <a:rPr lang="en-US" smtClean="0"/>
              <a:t>1/4/19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A336C08-0044-5E4D-8393-DAA45F0FDBF3}"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4236659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C995FCF9-6381-8F47-8042-BF705012477B}" type="datetimeFigureOut">
              <a:rPr lang="en-US" smtClean="0"/>
              <a:t>1/4/19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A336C08-0044-5E4D-8393-DAA45F0FDBF3}" type="slidenum">
              <a:rPr lang="en-US" smtClean="0"/>
              <a:t>‹#›</a:t>
            </a:fld>
            <a:endParaRPr lang="en-US"/>
          </a:p>
        </p:txBody>
      </p:sp>
      <p:sp>
        <p:nvSpPr>
          <p:cNvPr id="6" name="Title 5"/>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094157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95FCF9-6381-8F47-8042-BF705012477B}" type="datetimeFigureOut">
              <a:rPr lang="en-US" smtClean="0"/>
              <a:t>1/4/19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A336C08-0044-5E4D-8393-DAA45F0FDBF3}" type="slidenum">
              <a:rPr lang="en-US" smtClean="0"/>
              <a:t>‹#›</a:t>
            </a:fld>
            <a:endParaRPr lang="en-US"/>
          </a:p>
        </p:txBody>
      </p:sp>
    </p:spTree>
    <p:extLst>
      <p:ext uri="{BB962C8B-B14F-4D97-AF65-F5344CB8AC3E}">
        <p14:creationId xmlns:p14="http://schemas.microsoft.com/office/powerpoint/2010/main" val="10546943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995FCF9-6381-8F47-8042-BF705012477B}" type="datetimeFigureOut">
              <a:rPr lang="en-US" smtClean="0"/>
              <a:t>1/4/19</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9A336C08-0044-5E4D-8393-DAA45F0FDBF3}" type="slidenum">
              <a:rPr lang="en-US" smtClean="0"/>
              <a:t>‹#›</a:t>
            </a:fld>
            <a:endParaRPr lang="en-US"/>
          </a:p>
        </p:txBody>
      </p:sp>
    </p:spTree>
    <p:extLst>
      <p:ext uri="{BB962C8B-B14F-4D97-AF65-F5344CB8AC3E}">
        <p14:creationId xmlns:p14="http://schemas.microsoft.com/office/powerpoint/2010/main" val="36454633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995FCF9-6381-8F47-8042-BF705012477B}" type="datetimeFigureOut">
              <a:rPr lang="en-US" smtClean="0"/>
              <a:t>1/4/19</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9A336C08-0044-5E4D-8393-DAA45F0FDBF3}" type="slidenum">
              <a:rPr lang="en-US" smtClean="0"/>
              <a:t>‹#›</a:t>
            </a:fld>
            <a:endParaRPr lang="en-US"/>
          </a:p>
        </p:txBody>
      </p:sp>
    </p:spTree>
    <p:extLst>
      <p:ext uri="{BB962C8B-B14F-4D97-AF65-F5344CB8AC3E}">
        <p14:creationId xmlns:p14="http://schemas.microsoft.com/office/powerpoint/2010/main" val="3461176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995FCF9-6381-8F47-8042-BF705012477B}" type="datetimeFigureOut">
              <a:rPr lang="en-US" smtClean="0"/>
              <a:t>1/4/19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336C08-0044-5E4D-8393-DAA45F0FDBF3}" type="slidenum">
              <a:rPr lang="en-US" smtClean="0"/>
              <a:t>‹#›</a:t>
            </a:fld>
            <a:endParaRPr lang="en-US"/>
          </a:p>
        </p:txBody>
      </p:sp>
    </p:spTree>
    <p:extLst>
      <p:ext uri="{BB962C8B-B14F-4D97-AF65-F5344CB8AC3E}">
        <p14:creationId xmlns:p14="http://schemas.microsoft.com/office/powerpoint/2010/main" val="41561753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95FCF9-6381-8F47-8042-BF705012477B}" type="datetimeFigureOut">
              <a:rPr lang="en-US" smtClean="0"/>
              <a:t>1/4/19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336C08-0044-5E4D-8393-DAA45F0FDBF3}" type="slidenum">
              <a:rPr lang="en-US" smtClean="0"/>
              <a:t>‹#›</a:t>
            </a:fld>
            <a:endParaRPr lang="en-US"/>
          </a:p>
        </p:txBody>
      </p:sp>
    </p:spTree>
    <p:extLst>
      <p:ext uri="{BB962C8B-B14F-4D97-AF65-F5344CB8AC3E}">
        <p14:creationId xmlns:p14="http://schemas.microsoft.com/office/powerpoint/2010/main" val="1421488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trellis">
          <a:fgClr>
            <a:schemeClr val="bg1">
              <a:lumMod val="85000"/>
            </a:schemeClr>
          </a:fgClr>
          <a:bgClr>
            <a:schemeClr val="bg1"/>
          </a:bgClr>
        </a:patt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C995FCF9-6381-8F47-8042-BF705012477B}" type="datetimeFigureOut">
              <a:rPr lang="en-US" smtClean="0"/>
              <a:t>1/4/19</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9A336C08-0044-5E4D-8393-DAA45F0FDBF3}" type="slidenum">
              <a:rPr lang="en-US" smtClean="0"/>
              <a:t>‹#›</a:t>
            </a:fld>
            <a:endParaRPr lang="en-US"/>
          </a:p>
        </p:txBody>
      </p:sp>
    </p:spTree>
    <p:extLst>
      <p:ext uri="{BB962C8B-B14F-4D97-AF65-F5344CB8AC3E}">
        <p14:creationId xmlns:p14="http://schemas.microsoft.com/office/powerpoint/2010/main" val="3250675879"/>
      </p:ext>
    </p:extLst>
  </p:cSld>
  <p:clrMap bg1="lt1" tx1="dk1" bg2="lt2" tx2="dk2" accent1="accent1" accent2="accent2" accent3="accent3" accent4="accent4" accent5="accent5" accent6="accent6" hlink="hlink" folHlink="folHlink"/>
  <p:sldLayoutIdLst>
    <p:sldLayoutId id="2147483831" r:id="rId1"/>
    <p:sldLayoutId id="2147483832" r:id="rId2"/>
    <p:sldLayoutId id="2147483833" r:id="rId3"/>
    <p:sldLayoutId id="2147483834" r:id="rId4"/>
    <p:sldLayoutId id="2147483835" r:id="rId5"/>
    <p:sldLayoutId id="2147483836" r:id="rId6"/>
    <p:sldLayoutId id="2147483837" r:id="rId7"/>
    <p:sldLayoutId id="2147483838" r:id="rId8"/>
    <p:sldLayoutId id="2147483839" r:id="rId9"/>
    <p:sldLayoutId id="2147483840" r:id="rId10"/>
    <p:sldLayoutId id="2147483841"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600091/households-below-average-income-1994-1995-2015-2016.pdf"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www.housingandsupport.org.uk/welfare-reform-case-studies" TargetMode="External"/><Relationship Id="rId3" Type="http://schemas.openxmlformats.org/officeDocument/2006/relationships/hyperlink" Target="https://www.gov.uk/government/publications/2010-to-2015-government-policy-welfare-reform/2010-to-2015-government-policy-welfare-reform" TargetMode="External"/><Relationship Id="rId7" Type="http://schemas.openxmlformats.org/officeDocument/2006/relationships/hyperlink" Target="https://www.gov.uk/government/speeches/budget-2018-philip-hammonds-speech?fbclid=IwAR3eVO-mCcgFd0kLAc5OCZsCnpHropN_67q0B5HnNbnRb_Tce481saAWjeA"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www.gov.uk/government/news/universal-credit-expands-to-all-claimants-in-5-areas-today" TargetMode="External"/><Relationship Id="rId5" Type="http://schemas.openxmlformats.org/officeDocument/2006/relationships/hyperlink" Target="https://www.jrf.org.uk/report/uk-poverty-2018" TargetMode="External"/><Relationship Id="rId4" Type="http://schemas.openxmlformats.org/officeDocument/2006/relationships/hyperlink" Target="https://www.ohchr.org/Documents/Issues/Poverty/EOM_GB_16Nov2018.pdf"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oxfam.org.uk/cymru/poverty-in-wales" TargetMode="External"/><Relationship Id="rId7" Type="http://schemas.openxmlformats.org/officeDocument/2006/relationships/hyperlink" Target="https://www.economist.com/finance-and-economics/2018/09/22/extreme-poverty-is-growing-rarer"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www.crop.org/viewfile.aspx?id=1062" TargetMode="External"/><Relationship Id="rId5" Type="http://schemas.openxmlformats.org/officeDocument/2006/relationships/hyperlink" Target="http://pembrokeshire-herald.com/13981/homelessness-gap-between-perception-and-reality/" TargetMode="External"/><Relationship Id="rId4" Type="http://schemas.openxmlformats.org/officeDocument/2006/relationships/hyperlink" Target="https://seneddresearch.blog/2018/03/16/poverty-in-wales-are-we-getting-the-full-pict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8C84B8E-16E8-4E54-B4AC-84CE51595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FC22130-DE8B-504A-9FCA-BD90D1A29910}"/>
              </a:ext>
            </a:extLst>
          </p:cNvPr>
          <p:cNvSpPr>
            <a:spLocks noGrp="1"/>
          </p:cNvSpPr>
          <p:nvPr>
            <p:ph type="ctrTitle"/>
          </p:nvPr>
        </p:nvSpPr>
        <p:spPr>
          <a:xfrm>
            <a:off x="1051560" y="1110054"/>
            <a:ext cx="6558608" cy="4580300"/>
          </a:xfrm>
        </p:spPr>
        <p:txBody>
          <a:bodyPr>
            <a:normAutofit/>
          </a:bodyPr>
          <a:lstStyle/>
          <a:p>
            <a:pPr algn="r"/>
            <a:r>
              <a:rPr lang="en-US" sz="8100" dirty="0"/>
              <a:t>Key Concepts in Social Policy</a:t>
            </a:r>
            <a:br>
              <a:rPr lang="en-US" sz="8100" dirty="0"/>
            </a:br>
            <a:br>
              <a:rPr lang="en-US" sz="8100" dirty="0"/>
            </a:br>
            <a:r>
              <a:rPr lang="en-US" sz="8100" dirty="0"/>
              <a:t>SJS14012</a:t>
            </a:r>
          </a:p>
        </p:txBody>
      </p:sp>
      <p:sp>
        <p:nvSpPr>
          <p:cNvPr id="10" name="Rectangle 9">
            <a:extLst>
              <a:ext uri="{FF2B5EF4-FFF2-40B4-BE49-F238E27FC236}">
                <a16:creationId xmlns:a16="http://schemas.microsoft.com/office/drawing/2014/main" id="{ECE9EEEA-5DB7-4DC7-AF9F-74D1C19B7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3">
              <a:alphaModFix amt="85000"/>
              <a:lum bright="70000" contrast="-70000"/>
              <a:extLs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F199147-B958-49C0-9BE2-65BDD892F2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5470" y="1110053"/>
            <a:ext cx="3386371" cy="4580301"/>
          </a:xfrm>
          <a:prstGeom prst="rect">
            <a:avLst/>
          </a:prstGeom>
          <a:blipFill dpi="0" rotWithShape="1">
            <a:blip r:embed="rId3">
              <a:alphaModFix amt="85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36503B34-6798-CF44-B4F9-DC37BC5E9F4B}"/>
              </a:ext>
            </a:extLst>
          </p:cNvPr>
          <p:cNvSpPr>
            <a:spLocks noGrp="1"/>
          </p:cNvSpPr>
          <p:nvPr>
            <p:ph type="subTitle" idx="1"/>
          </p:nvPr>
        </p:nvSpPr>
        <p:spPr>
          <a:xfrm>
            <a:off x="8091947" y="1678210"/>
            <a:ext cx="2989007" cy="3443988"/>
          </a:xfrm>
        </p:spPr>
        <p:txBody>
          <a:bodyPr anchor="ctr">
            <a:normAutofit/>
          </a:bodyPr>
          <a:lstStyle/>
          <a:p>
            <a:pPr algn="ctr"/>
            <a:r>
              <a:rPr lang="en-US" sz="2800" dirty="0">
                <a:solidFill>
                  <a:srgbClr val="000000"/>
                </a:solidFill>
              </a:rPr>
              <a:t>Student number  1805211</a:t>
            </a:r>
          </a:p>
        </p:txBody>
      </p:sp>
      <p:sp>
        <p:nvSpPr>
          <p:cNvPr id="14" name="Rectangle 13">
            <a:extLst>
              <a:ext uri="{FF2B5EF4-FFF2-40B4-BE49-F238E27FC236}">
                <a16:creationId xmlns:a16="http://schemas.microsoft.com/office/drawing/2014/main" id="{EF70505D-EC2C-4D1A-86DE-2583778074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3">
              <a:alphaModFix amt="85000"/>
              <a:lum bright="70000" contrast="-70000"/>
              <a:extLs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8F42242-4089-4E5D-95C3-C113C73DA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46920" y="5257800"/>
            <a:ext cx="1080904" cy="1080902"/>
          </a:xfrm>
          <a:prstGeom prst="ellipse">
            <a:avLst/>
          </a:prstGeom>
          <a:blipFill dpi="0" rotWithShape="1">
            <a:blip r:embed="rId4">
              <a:duotone>
                <a:schemeClr val="accent1">
                  <a:shade val="45000"/>
                  <a:satMod val="135000"/>
                </a:schemeClr>
                <a:prstClr val="white"/>
              </a:duotone>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796F87F1-ABB5-42FB-86BD-EED111CD3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55011" y="5365890"/>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543581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76149-43F1-004E-AAD3-F6F02433632D}"/>
              </a:ext>
            </a:extLst>
          </p:cNvPr>
          <p:cNvSpPr>
            <a:spLocks noGrp="1"/>
          </p:cNvSpPr>
          <p:nvPr>
            <p:ph type="title"/>
          </p:nvPr>
        </p:nvSpPr>
        <p:spPr>
          <a:xfrm>
            <a:off x="-2711939" y="545123"/>
            <a:ext cx="10515600" cy="1439333"/>
          </a:xfrm>
        </p:spPr>
        <p:txBody>
          <a:bodyPr>
            <a:normAutofit fontScale="90000"/>
          </a:bodyPr>
          <a:lstStyle/>
          <a:p>
            <a:pPr algn="ctr"/>
            <a:r>
              <a:rPr lang="en-US" dirty="0"/>
              <a:t>What is Poverty?</a:t>
            </a:r>
            <a:br>
              <a:rPr lang="en-US" dirty="0"/>
            </a:br>
            <a:r>
              <a:rPr lang="en-US" dirty="0">
                <a:solidFill>
                  <a:srgbClr val="FF0000"/>
                </a:solidFill>
              </a:rPr>
              <a:t>Theory:</a:t>
            </a:r>
          </a:p>
        </p:txBody>
      </p:sp>
      <p:sp>
        <p:nvSpPr>
          <p:cNvPr id="4" name="TextBox 3">
            <a:extLst>
              <a:ext uri="{FF2B5EF4-FFF2-40B4-BE49-F238E27FC236}">
                <a16:creationId xmlns:a16="http://schemas.microsoft.com/office/drawing/2014/main" id="{85565814-B558-594D-B827-524B7E2504AC}"/>
              </a:ext>
            </a:extLst>
          </p:cNvPr>
          <p:cNvSpPr txBox="1"/>
          <p:nvPr/>
        </p:nvSpPr>
        <p:spPr>
          <a:xfrm rot="20193134">
            <a:off x="1391680" y="969866"/>
            <a:ext cx="9372186" cy="5139869"/>
          </a:xfrm>
          <a:prstGeom prst="rect">
            <a:avLst/>
          </a:prstGeom>
          <a:noFill/>
        </p:spPr>
        <p:txBody>
          <a:bodyPr wrap="square" rtlCol="0">
            <a:spAutoFit/>
          </a:bodyPr>
          <a:lstStyle/>
          <a:p>
            <a:pPr algn="ctr"/>
            <a:endParaRPr lang="en-US" sz="6000" b="1" u="sng" dirty="0">
              <a:solidFill>
                <a:srgbClr val="FF0000"/>
              </a:solidFill>
            </a:endParaRPr>
          </a:p>
          <a:p>
            <a:pPr algn="ctr"/>
            <a:r>
              <a:rPr lang="en-US" sz="6000" b="1" u="sng" dirty="0">
                <a:solidFill>
                  <a:srgbClr val="FF0000"/>
                </a:solidFill>
              </a:rPr>
              <a:t>ABSOLUTE POVERTY</a:t>
            </a:r>
          </a:p>
          <a:p>
            <a:pPr algn="ctr"/>
            <a:r>
              <a:rPr lang="en-US" sz="6000" dirty="0">
                <a:solidFill>
                  <a:srgbClr val="FF0000"/>
                </a:solidFill>
              </a:rPr>
              <a:t>and</a:t>
            </a:r>
          </a:p>
          <a:p>
            <a:pPr algn="ctr"/>
            <a:r>
              <a:rPr lang="en-US" sz="6000" b="1" u="sng" dirty="0">
                <a:solidFill>
                  <a:srgbClr val="FF0000"/>
                </a:solidFill>
              </a:rPr>
              <a:t>RELATIVE POVERTY</a:t>
            </a:r>
          </a:p>
          <a:p>
            <a:pPr algn="ctr"/>
            <a:endParaRPr lang="en-US" sz="4400" b="1" u="sng" dirty="0"/>
          </a:p>
          <a:p>
            <a:pPr algn="ctr"/>
            <a:endParaRPr lang="en-US" sz="4400" b="1" u="sng" dirty="0"/>
          </a:p>
        </p:txBody>
      </p:sp>
    </p:spTree>
    <p:extLst>
      <p:ext uri="{BB962C8B-B14F-4D97-AF65-F5344CB8AC3E}">
        <p14:creationId xmlns:p14="http://schemas.microsoft.com/office/powerpoint/2010/main" val="427878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BF24B-2B55-A948-BF4F-3AD049375EB8}"/>
              </a:ext>
            </a:extLst>
          </p:cNvPr>
          <p:cNvSpPr>
            <a:spLocks noGrp="1"/>
          </p:cNvSpPr>
          <p:nvPr>
            <p:ph type="title"/>
          </p:nvPr>
        </p:nvSpPr>
        <p:spPr>
          <a:xfrm>
            <a:off x="838200" y="227103"/>
            <a:ext cx="10515600" cy="1325563"/>
          </a:xfrm>
        </p:spPr>
        <p:txBody>
          <a:bodyPr/>
          <a:lstStyle/>
          <a:p>
            <a:pPr algn="ctr"/>
            <a:r>
              <a:rPr lang="en-US" dirty="0"/>
              <a:t>Absolute Poverty</a:t>
            </a:r>
          </a:p>
        </p:txBody>
      </p:sp>
      <p:sp>
        <p:nvSpPr>
          <p:cNvPr id="3" name="Content Placeholder 2">
            <a:extLst>
              <a:ext uri="{FF2B5EF4-FFF2-40B4-BE49-F238E27FC236}">
                <a16:creationId xmlns:a16="http://schemas.microsoft.com/office/drawing/2014/main" id="{913D48DF-0A3D-244F-8796-EFC727922354}"/>
              </a:ext>
            </a:extLst>
          </p:cNvPr>
          <p:cNvSpPr>
            <a:spLocks noGrp="1"/>
          </p:cNvSpPr>
          <p:nvPr>
            <p:ph idx="1"/>
          </p:nvPr>
        </p:nvSpPr>
        <p:spPr>
          <a:xfrm>
            <a:off x="838200" y="2260030"/>
            <a:ext cx="10515600" cy="2898566"/>
          </a:xfrm>
        </p:spPr>
        <p:txBody>
          <a:bodyPr>
            <a:normAutofit lnSpcReduction="10000"/>
          </a:bodyPr>
          <a:lstStyle/>
          <a:p>
            <a:pPr marL="0" indent="0" algn="just">
              <a:buNone/>
            </a:pPr>
            <a:r>
              <a:rPr lang="en-US" sz="3600" dirty="0"/>
              <a:t>“A condition characterized by severe deprivation of basic human needs, including food, safe drinking water, sanitation facilities, health, shelter, education and information. It depends not only on income but also on access to services”.</a:t>
            </a:r>
          </a:p>
        </p:txBody>
      </p:sp>
      <p:sp>
        <p:nvSpPr>
          <p:cNvPr id="4" name="TextBox 3">
            <a:extLst>
              <a:ext uri="{FF2B5EF4-FFF2-40B4-BE49-F238E27FC236}">
                <a16:creationId xmlns:a16="http://schemas.microsoft.com/office/drawing/2014/main" id="{164F10F2-8489-934F-A261-28E4EDE3FD58}"/>
              </a:ext>
            </a:extLst>
          </p:cNvPr>
          <p:cNvSpPr txBox="1"/>
          <p:nvPr/>
        </p:nvSpPr>
        <p:spPr>
          <a:xfrm>
            <a:off x="8019756" y="6268550"/>
            <a:ext cx="3334044" cy="400110"/>
          </a:xfrm>
          <a:prstGeom prst="rect">
            <a:avLst/>
          </a:prstGeom>
          <a:noFill/>
        </p:spPr>
        <p:txBody>
          <a:bodyPr wrap="square" rtlCol="0">
            <a:spAutoFit/>
          </a:bodyPr>
          <a:lstStyle/>
          <a:p>
            <a:r>
              <a:rPr lang="en-US" sz="2000" dirty="0"/>
              <a:t>(The United Nations, 1995)</a:t>
            </a:r>
          </a:p>
        </p:txBody>
      </p:sp>
    </p:spTree>
    <p:extLst>
      <p:ext uri="{BB962C8B-B14F-4D97-AF65-F5344CB8AC3E}">
        <p14:creationId xmlns:p14="http://schemas.microsoft.com/office/powerpoint/2010/main" val="40295197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7F43C-8441-EC47-9349-6A3B169570A6}"/>
              </a:ext>
            </a:extLst>
          </p:cNvPr>
          <p:cNvSpPr>
            <a:spLocks noGrp="1"/>
          </p:cNvSpPr>
          <p:nvPr>
            <p:ph type="title"/>
          </p:nvPr>
        </p:nvSpPr>
        <p:spPr/>
        <p:txBody>
          <a:bodyPr>
            <a:normAutofit/>
          </a:bodyPr>
          <a:lstStyle/>
          <a:p>
            <a:pPr algn="ctr"/>
            <a:r>
              <a:rPr lang="en-US" dirty="0"/>
              <a:t>What image do we associate with Absolute Poverty?</a:t>
            </a:r>
          </a:p>
        </p:txBody>
      </p:sp>
      <p:sp>
        <p:nvSpPr>
          <p:cNvPr id="4" name="TextBox 3">
            <a:extLst>
              <a:ext uri="{FF2B5EF4-FFF2-40B4-BE49-F238E27FC236}">
                <a16:creationId xmlns:a16="http://schemas.microsoft.com/office/drawing/2014/main" id="{1B860D91-C49F-9B4C-B8C7-DCD11C9BF22F}"/>
              </a:ext>
            </a:extLst>
          </p:cNvPr>
          <p:cNvSpPr txBox="1"/>
          <p:nvPr/>
        </p:nvSpPr>
        <p:spPr>
          <a:xfrm>
            <a:off x="8360429" y="6295444"/>
            <a:ext cx="3076605" cy="400110"/>
          </a:xfrm>
          <a:prstGeom prst="rect">
            <a:avLst/>
          </a:prstGeom>
          <a:noFill/>
        </p:spPr>
        <p:txBody>
          <a:bodyPr wrap="square" rtlCol="0">
            <a:spAutoFit/>
          </a:bodyPr>
          <a:lstStyle/>
          <a:p>
            <a:r>
              <a:rPr lang="en-US" sz="2000" dirty="0"/>
              <a:t>(The World’s Bank, 2018)</a:t>
            </a:r>
          </a:p>
        </p:txBody>
      </p:sp>
      <p:pic>
        <p:nvPicPr>
          <p:cNvPr id="6" name="Picture 5" descr="A person standing in front of a fence&#13;&#10;&#13;&#10;Description automatically generated">
            <a:extLst>
              <a:ext uri="{FF2B5EF4-FFF2-40B4-BE49-F238E27FC236}">
                <a16:creationId xmlns:a16="http://schemas.microsoft.com/office/drawing/2014/main" id="{D45FC408-2B74-4249-AC23-079474E88700}"/>
              </a:ext>
            </a:extLst>
          </p:cNvPr>
          <p:cNvPicPr>
            <a:picLocks noChangeAspect="1"/>
          </p:cNvPicPr>
          <p:nvPr/>
        </p:nvPicPr>
        <p:blipFill>
          <a:blip r:embed="rId3"/>
          <a:stretch>
            <a:fillRect/>
          </a:stretch>
        </p:blipFill>
        <p:spPr>
          <a:xfrm>
            <a:off x="2670048" y="2093976"/>
            <a:ext cx="6858000" cy="3857625"/>
          </a:xfrm>
          <a:prstGeom prst="rect">
            <a:avLst/>
          </a:prstGeom>
        </p:spPr>
      </p:pic>
    </p:spTree>
    <p:extLst>
      <p:ext uri="{BB962C8B-B14F-4D97-AF65-F5344CB8AC3E}">
        <p14:creationId xmlns:p14="http://schemas.microsoft.com/office/powerpoint/2010/main" val="15265041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9A941-CA02-5049-B43B-4CE6B4123B59}"/>
              </a:ext>
            </a:extLst>
          </p:cNvPr>
          <p:cNvSpPr>
            <a:spLocks noGrp="1"/>
          </p:cNvSpPr>
          <p:nvPr>
            <p:ph type="title"/>
          </p:nvPr>
        </p:nvSpPr>
        <p:spPr>
          <a:xfrm>
            <a:off x="1672163" y="153834"/>
            <a:ext cx="8847669" cy="1325563"/>
          </a:xfrm>
        </p:spPr>
        <p:txBody>
          <a:bodyPr>
            <a:normAutofit fontScale="90000"/>
          </a:bodyPr>
          <a:lstStyle/>
          <a:p>
            <a:pPr algn="ctr"/>
            <a:r>
              <a:rPr lang="en-US" dirty="0"/>
              <a:t>Absolute Poverty in Wales: </a:t>
            </a:r>
            <a:br>
              <a:rPr lang="en-US" dirty="0"/>
            </a:br>
            <a:r>
              <a:rPr lang="en-US" dirty="0">
                <a:solidFill>
                  <a:srgbClr val="FF0000"/>
                </a:solidFill>
              </a:rPr>
              <a:t>The Reality</a:t>
            </a:r>
          </a:p>
        </p:txBody>
      </p:sp>
      <p:pic>
        <p:nvPicPr>
          <p:cNvPr id="4" name="Content Placeholder 7" descr="A person sleeping on a brick wall&#13;&#10;&#13;&#10;Description automatically generated">
            <a:extLst>
              <a:ext uri="{FF2B5EF4-FFF2-40B4-BE49-F238E27FC236}">
                <a16:creationId xmlns:a16="http://schemas.microsoft.com/office/drawing/2014/main" id="{242C60D2-74BC-D84F-B17B-8A1C0CC7A24C}"/>
              </a:ext>
            </a:extLst>
          </p:cNvPr>
          <p:cNvPicPr>
            <a:picLocks noGrp="1" noChangeAspect="1"/>
          </p:cNvPicPr>
          <p:nvPr>
            <p:ph idx="1"/>
          </p:nvPr>
        </p:nvPicPr>
        <p:blipFill>
          <a:blip r:embed="rId3"/>
          <a:stretch>
            <a:fillRect/>
          </a:stretch>
        </p:blipFill>
        <p:spPr>
          <a:xfrm>
            <a:off x="3150658" y="1580621"/>
            <a:ext cx="5890683" cy="4225661"/>
          </a:xfrm>
        </p:spPr>
      </p:pic>
      <p:sp>
        <p:nvSpPr>
          <p:cNvPr id="5" name="TextBox 4">
            <a:extLst>
              <a:ext uri="{FF2B5EF4-FFF2-40B4-BE49-F238E27FC236}">
                <a16:creationId xmlns:a16="http://schemas.microsoft.com/office/drawing/2014/main" id="{0AF55549-88C9-C147-B098-6F04ED1CBD28}"/>
              </a:ext>
            </a:extLst>
          </p:cNvPr>
          <p:cNvSpPr txBox="1"/>
          <p:nvPr/>
        </p:nvSpPr>
        <p:spPr>
          <a:xfrm>
            <a:off x="6095997" y="6285972"/>
            <a:ext cx="5472331" cy="400110"/>
          </a:xfrm>
          <a:prstGeom prst="rect">
            <a:avLst/>
          </a:prstGeom>
          <a:noFill/>
        </p:spPr>
        <p:txBody>
          <a:bodyPr wrap="square" rtlCol="0">
            <a:spAutoFit/>
          </a:bodyPr>
          <a:lstStyle/>
          <a:p>
            <a:r>
              <a:rPr lang="en-US" sz="2000" dirty="0"/>
              <a:t>(Sinclair / The </a:t>
            </a:r>
            <a:r>
              <a:rPr lang="en-US" sz="2000" dirty="0" err="1"/>
              <a:t>Pembrokeshire</a:t>
            </a:r>
            <a:r>
              <a:rPr lang="en-US" sz="2000" dirty="0"/>
              <a:t> Herold, 2015)</a:t>
            </a:r>
          </a:p>
        </p:txBody>
      </p:sp>
    </p:spTree>
    <p:extLst>
      <p:ext uri="{BB962C8B-B14F-4D97-AF65-F5344CB8AC3E}">
        <p14:creationId xmlns:p14="http://schemas.microsoft.com/office/powerpoint/2010/main" val="658749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3FE7C-E9B4-B343-A5F4-463320505EAE}"/>
              </a:ext>
            </a:extLst>
          </p:cNvPr>
          <p:cNvSpPr>
            <a:spLocks noGrp="1"/>
          </p:cNvSpPr>
          <p:nvPr>
            <p:ph type="title"/>
          </p:nvPr>
        </p:nvSpPr>
        <p:spPr>
          <a:xfrm>
            <a:off x="838200" y="134316"/>
            <a:ext cx="10515600" cy="2268008"/>
          </a:xfrm>
        </p:spPr>
        <p:txBody>
          <a:bodyPr>
            <a:normAutofit fontScale="90000"/>
          </a:bodyPr>
          <a:lstStyle/>
          <a:p>
            <a:pPr algn="just"/>
            <a:r>
              <a:rPr lang="en-US" dirty="0"/>
              <a:t>“Poverty in Wales isn’t about drought, war or starvation, as it can be in developing countries. But it is every bit as real”.</a:t>
            </a:r>
          </a:p>
        </p:txBody>
      </p:sp>
      <p:pic>
        <p:nvPicPr>
          <p:cNvPr id="6" name="Content Placeholder 7" descr="A person sleeping on a brick wall&#13;&#10;&#13;&#10;Description automatically generated">
            <a:extLst>
              <a:ext uri="{FF2B5EF4-FFF2-40B4-BE49-F238E27FC236}">
                <a16:creationId xmlns:a16="http://schemas.microsoft.com/office/drawing/2014/main" id="{9800917C-C0EE-5B48-BB2E-F8877F3EA054}"/>
              </a:ext>
            </a:extLst>
          </p:cNvPr>
          <p:cNvPicPr>
            <a:picLocks noGrp="1" noChangeAspect="1"/>
          </p:cNvPicPr>
          <p:nvPr>
            <p:ph idx="1"/>
          </p:nvPr>
        </p:nvPicPr>
        <p:blipFill>
          <a:blip r:embed="rId3"/>
          <a:stretch>
            <a:fillRect/>
          </a:stretch>
        </p:blipFill>
        <p:spPr>
          <a:xfrm>
            <a:off x="6737686" y="2630067"/>
            <a:ext cx="4737100" cy="3429000"/>
          </a:xfrm>
        </p:spPr>
      </p:pic>
      <p:sp>
        <p:nvSpPr>
          <p:cNvPr id="4" name="TextBox 3">
            <a:extLst>
              <a:ext uri="{FF2B5EF4-FFF2-40B4-BE49-F238E27FC236}">
                <a16:creationId xmlns:a16="http://schemas.microsoft.com/office/drawing/2014/main" id="{D8034F18-7C64-EE4C-A6BA-CED04DFAEDE4}"/>
              </a:ext>
            </a:extLst>
          </p:cNvPr>
          <p:cNvSpPr txBox="1"/>
          <p:nvPr/>
        </p:nvSpPr>
        <p:spPr>
          <a:xfrm>
            <a:off x="10343857" y="2172868"/>
            <a:ext cx="1848143" cy="400110"/>
          </a:xfrm>
          <a:prstGeom prst="rect">
            <a:avLst/>
          </a:prstGeom>
          <a:noFill/>
        </p:spPr>
        <p:txBody>
          <a:bodyPr wrap="square" rtlCol="0">
            <a:spAutoFit/>
          </a:bodyPr>
          <a:lstStyle/>
          <a:p>
            <a:r>
              <a:rPr lang="en-US" sz="2000" dirty="0"/>
              <a:t>(Oxfam, 2018)</a:t>
            </a:r>
          </a:p>
        </p:txBody>
      </p:sp>
      <p:pic>
        <p:nvPicPr>
          <p:cNvPr id="5" name="Picture 4" descr="A person standing in front of a fence&#13;&#10;&#13;&#10;Description automatically generated">
            <a:extLst>
              <a:ext uri="{FF2B5EF4-FFF2-40B4-BE49-F238E27FC236}">
                <a16:creationId xmlns:a16="http://schemas.microsoft.com/office/drawing/2014/main" id="{DBC3676C-D82E-B14F-B1EE-7715FD639819}"/>
              </a:ext>
            </a:extLst>
          </p:cNvPr>
          <p:cNvPicPr>
            <a:picLocks noChangeAspect="1"/>
          </p:cNvPicPr>
          <p:nvPr/>
        </p:nvPicPr>
        <p:blipFill>
          <a:blip r:embed="rId4"/>
          <a:stretch>
            <a:fillRect/>
          </a:stretch>
        </p:blipFill>
        <p:spPr>
          <a:xfrm>
            <a:off x="770467" y="2630067"/>
            <a:ext cx="5113842" cy="3428999"/>
          </a:xfrm>
          <a:prstGeom prst="rect">
            <a:avLst/>
          </a:prstGeom>
        </p:spPr>
      </p:pic>
      <p:sp>
        <p:nvSpPr>
          <p:cNvPr id="7" name="TextBox 6">
            <a:extLst>
              <a:ext uri="{FF2B5EF4-FFF2-40B4-BE49-F238E27FC236}">
                <a16:creationId xmlns:a16="http://schemas.microsoft.com/office/drawing/2014/main" id="{13DE8BA2-2955-3540-B608-26CD929E11A5}"/>
              </a:ext>
            </a:extLst>
          </p:cNvPr>
          <p:cNvSpPr txBox="1"/>
          <p:nvPr/>
        </p:nvSpPr>
        <p:spPr>
          <a:xfrm>
            <a:off x="1716111" y="6116156"/>
            <a:ext cx="3714924" cy="400110"/>
          </a:xfrm>
          <a:prstGeom prst="rect">
            <a:avLst/>
          </a:prstGeom>
          <a:noFill/>
        </p:spPr>
        <p:txBody>
          <a:bodyPr wrap="square" rtlCol="0">
            <a:spAutoFit/>
          </a:bodyPr>
          <a:lstStyle/>
          <a:p>
            <a:r>
              <a:rPr lang="en-US" sz="2000" dirty="0"/>
              <a:t>(The World’s Bank, 2018)</a:t>
            </a:r>
          </a:p>
        </p:txBody>
      </p:sp>
      <p:sp>
        <p:nvSpPr>
          <p:cNvPr id="8" name="TextBox 7">
            <a:extLst>
              <a:ext uri="{FF2B5EF4-FFF2-40B4-BE49-F238E27FC236}">
                <a16:creationId xmlns:a16="http://schemas.microsoft.com/office/drawing/2014/main" id="{5D319930-E672-C540-9FED-FE89170E16AC}"/>
              </a:ext>
            </a:extLst>
          </p:cNvPr>
          <p:cNvSpPr txBox="1"/>
          <p:nvPr/>
        </p:nvSpPr>
        <p:spPr>
          <a:xfrm>
            <a:off x="6236000" y="6116156"/>
            <a:ext cx="5440183" cy="400110"/>
          </a:xfrm>
          <a:prstGeom prst="rect">
            <a:avLst/>
          </a:prstGeom>
          <a:noFill/>
        </p:spPr>
        <p:txBody>
          <a:bodyPr wrap="square" rtlCol="0">
            <a:spAutoFit/>
          </a:bodyPr>
          <a:lstStyle/>
          <a:p>
            <a:r>
              <a:rPr lang="en-US" sz="2000" dirty="0"/>
              <a:t>(Sinclair / The </a:t>
            </a:r>
            <a:r>
              <a:rPr lang="en-US" sz="2000" dirty="0" err="1"/>
              <a:t>Pembrokeshire</a:t>
            </a:r>
            <a:r>
              <a:rPr lang="en-US" sz="2000" dirty="0"/>
              <a:t> Herold, 2015)</a:t>
            </a:r>
          </a:p>
        </p:txBody>
      </p:sp>
    </p:spTree>
    <p:extLst>
      <p:ext uri="{BB962C8B-B14F-4D97-AF65-F5344CB8AC3E}">
        <p14:creationId xmlns:p14="http://schemas.microsoft.com/office/powerpoint/2010/main" val="3447487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F1098A-4CAB-FE4F-B462-A45BE658FDCF}"/>
              </a:ext>
            </a:extLst>
          </p:cNvPr>
          <p:cNvSpPr>
            <a:spLocks noGrp="1"/>
          </p:cNvSpPr>
          <p:nvPr>
            <p:ph idx="1"/>
          </p:nvPr>
        </p:nvSpPr>
        <p:spPr>
          <a:xfrm>
            <a:off x="472438" y="1483622"/>
            <a:ext cx="9979855" cy="2064764"/>
          </a:xfrm>
        </p:spPr>
        <p:txBody>
          <a:bodyPr>
            <a:normAutofit/>
          </a:bodyPr>
          <a:lstStyle/>
          <a:p>
            <a:r>
              <a:rPr lang="en-US" sz="3200" dirty="0"/>
              <a:t>Having no money in your pocket.</a:t>
            </a:r>
          </a:p>
          <a:p>
            <a:r>
              <a:rPr lang="en-US" sz="3200" dirty="0"/>
              <a:t>Living for years without work or hope.</a:t>
            </a:r>
          </a:p>
          <a:p>
            <a:r>
              <a:rPr lang="en-US" sz="3200" dirty="0"/>
              <a:t>Being cut off from opportunities and change.</a:t>
            </a:r>
          </a:p>
        </p:txBody>
      </p:sp>
      <p:sp>
        <p:nvSpPr>
          <p:cNvPr id="4" name="TextBox 3">
            <a:extLst>
              <a:ext uri="{FF2B5EF4-FFF2-40B4-BE49-F238E27FC236}">
                <a16:creationId xmlns:a16="http://schemas.microsoft.com/office/drawing/2014/main" id="{9879C287-2C59-2B48-986A-84F15598F57D}"/>
              </a:ext>
            </a:extLst>
          </p:cNvPr>
          <p:cNvSpPr txBox="1"/>
          <p:nvPr/>
        </p:nvSpPr>
        <p:spPr>
          <a:xfrm>
            <a:off x="437271" y="406196"/>
            <a:ext cx="8243668" cy="707886"/>
          </a:xfrm>
          <a:prstGeom prst="rect">
            <a:avLst/>
          </a:prstGeom>
          <a:noFill/>
        </p:spPr>
        <p:txBody>
          <a:bodyPr wrap="square" rtlCol="0">
            <a:spAutoFit/>
          </a:bodyPr>
          <a:lstStyle/>
          <a:p>
            <a:r>
              <a:rPr lang="en-US" sz="4000" dirty="0">
                <a:latin typeface="+mj-lt"/>
              </a:rPr>
              <a:t>BUT WHAT DOES ABSOLUTE POVERTY MEAN?</a:t>
            </a:r>
          </a:p>
        </p:txBody>
      </p:sp>
      <p:sp>
        <p:nvSpPr>
          <p:cNvPr id="5" name="TextBox 4">
            <a:extLst>
              <a:ext uri="{FF2B5EF4-FFF2-40B4-BE49-F238E27FC236}">
                <a16:creationId xmlns:a16="http://schemas.microsoft.com/office/drawing/2014/main" id="{BF2840C0-D38E-EA41-9042-9BE76A3F2123}"/>
              </a:ext>
            </a:extLst>
          </p:cNvPr>
          <p:cNvSpPr txBox="1"/>
          <p:nvPr/>
        </p:nvSpPr>
        <p:spPr>
          <a:xfrm>
            <a:off x="1724464" y="3512467"/>
            <a:ext cx="9079522" cy="2862322"/>
          </a:xfrm>
          <a:prstGeom prst="rect">
            <a:avLst/>
          </a:prstGeom>
          <a:noFill/>
        </p:spPr>
        <p:txBody>
          <a:bodyPr wrap="square" rtlCol="0">
            <a:spAutoFit/>
          </a:bodyPr>
          <a:lstStyle/>
          <a:p>
            <a:pPr algn="ctr"/>
            <a:r>
              <a:rPr lang="en-US" sz="6000" dirty="0">
                <a:latin typeface="+mj-lt"/>
              </a:rPr>
              <a:t>”People in poor communities have worse health and a shorter life expectancy”</a:t>
            </a:r>
          </a:p>
        </p:txBody>
      </p:sp>
      <p:sp>
        <p:nvSpPr>
          <p:cNvPr id="7" name="TextBox 6">
            <a:extLst>
              <a:ext uri="{FF2B5EF4-FFF2-40B4-BE49-F238E27FC236}">
                <a16:creationId xmlns:a16="http://schemas.microsoft.com/office/drawing/2014/main" id="{84BAE01B-4439-2749-9B78-E428F76C90F7}"/>
              </a:ext>
            </a:extLst>
          </p:cNvPr>
          <p:cNvSpPr txBox="1"/>
          <p:nvPr/>
        </p:nvSpPr>
        <p:spPr>
          <a:xfrm>
            <a:off x="9595340" y="6374789"/>
            <a:ext cx="2123046" cy="400110"/>
          </a:xfrm>
          <a:prstGeom prst="rect">
            <a:avLst/>
          </a:prstGeom>
          <a:noFill/>
        </p:spPr>
        <p:txBody>
          <a:bodyPr wrap="square" rtlCol="0">
            <a:spAutoFit/>
          </a:bodyPr>
          <a:lstStyle/>
          <a:p>
            <a:r>
              <a:rPr lang="en-US" sz="2000" dirty="0"/>
              <a:t>(Oxfam, 2018)</a:t>
            </a:r>
          </a:p>
        </p:txBody>
      </p:sp>
    </p:spTree>
    <p:extLst>
      <p:ext uri="{BB962C8B-B14F-4D97-AF65-F5344CB8AC3E}">
        <p14:creationId xmlns:p14="http://schemas.microsoft.com/office/powerpoint/2010/main" val="13003073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E337D-1AE7-EF4B-916E-13108F8A388F}"/>
              </a:ext>
            </a:extLst>
          </p:cNvPr>
          <p:cNvSpPr>
            <a:spLocks noGrp="1"/>
          </p:cNvSpPr>
          <p:nvPr>
            <p:ph type="title"/>
          </p:nvPr>
        </p:nvSpPr>
        <p:spPr/>
        <p:txBody>
          <a:bodyPr/>
          <a:lstStyle/>
          <a:p>
            <a:pPr algn="ctr"/>
            <a:r>
              <a:rPr lang="en-US" dirty="0"/>
              <a:t>Relative Poverty</a:t>
            </a:r>
          </a:p>
        </p:txBody>
      </p:sp>
      <p:sp>
        <p:nvSpPr>
          <p:cNvPr id="3" name="Content Placeholder 2">
            <a:extLst>
              <a:ext uri="{FF2B5EF4-FFF2-40B4-BE49-F238E27FC236}">
                <a16:creationId xmlns:a16="http://schemas.microsoft.com/office/drawing/2014/main" id="{5BAD735C-1F51-5841-A793-DD30E9725094}"/>
              </a:ext>
            </a:extLst>
          </p:cNvPr>
          <p:cNvSpPr>
            <a:spLocks noGrp="1"/>
          </p:cNvSpPr>
          <p:nvPr>
            <p:ph idx="1"/>
          </p:nvPr>
        </p:nvSpPr>
        <p:spPr>
          <a:xfrm>
            <a:off x="838200" y="2521729"/>
            <a:ext cx="10515600" cy="2125273"/>
          </a:xfrm>
        </p:spPr>
        <p:txBody>
          <a:bodyPr>
            <a:normAutofit/>
          </a:bodyPr>
          <a:lstStyle/>
          <a:p>
            <a:pPr algn="just"/>
            <a:r>
              <a:rPr lang="en-US" sz="3200" dirty="0"/>
              <a:t>“People are in relative poverty when they lack the resources to obtain the diets, participate in activities and have the living conditions and amenities which are customary in the societies in which they live”</a:t>
            </a:r>
          </a:p>
        </p:txBody>
      </p:sp>
      <p:sp>
        <p:nvSpPr>
          <p:cNvPr id="5" name="TextBox 4">
            <a:extLst>
              <a:ext uri="{FF2B5EF4-FFF2-40B4-BE49-F238E27FC236}">
                <a16:creationId xmlns:a16="http://schemas.microsoft.com/office/drawing/2014/main" id="{3214F564-A074-1A43-86EE-7DDADAF4E1D6}"/>
              </a:ext>
            </a:extLst>
          </p:cNvPr>
          <p:cNvSpPr txBox="1"/>
          <p:nvPr/>
        </p:nvSpPr>
        <p:spPr>
          <a:xfrm>
            <a:off x="9200271" y="6298961"/>
            <a:ext cx="2335237" cy="400110"/>
          </a:xfrm>
          <a:prstGeom prst="rect">
            <a:avLst/>
          </a:prstGeom>
          <a:noFill/>
        </p:spPr>
        <p:txBody>
          <a:bodyPr wrap="square" rtlCol="0">
            <a:spAutoFit/>
          </a:bodyPr>
          <a:lstStyle/>
          <a:p>
            <a:r>
              <a:rPr lang="en-US" sz="2000" dirty="0"/>
              <a:t>(Townsend, 1979)</a:t>
            </a:r>
          </a:p>
        </p:txBody>
      </p:sp>
    </p:spTree>
    <p:extLst>
      <p:ext uri="{BB962C8B-B14F-4D97-AF65-F5344CB8AC3E}">
        <p14:creationId xmlns:p14="http://schemas.microsoft.com/office/powerpoint/2010/main" val="40921337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55F9E78-B8E1-D24B-95B5-95884195A22B}"/>
              </a:ext>
            </a:extLst>
          </p:cNvPr>
          <p:cNvSpPr txBox="1"/>
          <p:nvPr/>
        </p:nvSpPr>
        <p:spPr>
          <a:xfrm>
            <a:off x="1480149" y="282593"/>
            <a:ext cx="9231702" cy="769441"/>
          </a:xfrm>
          <a:prstGeom prst="rect">
            <a:avLst/>
          </a:prstGeom>
          <a:noFill/>
        </p:spPr>
        <p:txBody>
          <a:bodyPr wrap="square" rtlCol="0">
            <a:spAutoFit/>
          </a:bodyPr>
          <a:lstStyle/>
          <a:p>
            <a:r>
              <a:rPr lang="en-US" sz="4400" dirty="0">
                <a:latin typeface="+mj-lt"/>
              </a:rPr>
              <a:t>HOW DO WE MESURE RELATIVE POVERTY?</a:t>
            </a:r>
          </a:p>
        </p:txBody>
      </p:sp>
      <p:sp>
        <p:nvSpPr>
          <p:cNvPr id="8" name="TextBox 7">
            <a:extLst>
              <a:ext uri="{FF2B5EF4-FFF2-40B4-BE49-F238E27FC236}">
                <a16:creationId xmlns:a16="http://schemas.microsoft.com/office/drawing/2014/main" id="{0BFFEE66-51EA-A64A-B132-9918F91D1CD7}"/>
              </a:ext>
            </a:extLst>
          </p:cNvPr>
          <p:cNvSpPr txBox="1"/>
          <p:nvPr/>
        </p:nvSpPr>
        <p:spPr>
          <a:xfrm>
            <a:off x="481313" y="2062246"/>
            <a:ext cx="11229373" cy="3539430"/>
          </a:xfrm>
          <a:prstGeom prst="rect">
            <a:avLst/>
          </a:prstGeom>
          <a:noFill/>
        </p:spPr>
        <p:txBody>
          <a:bodyPr wrap="square" rtlCol="0">
            <a:spAutoFit/>
          </a:bodyPr>
          <a:lstStyle/>
          <a:p>
            <a:pPr algn="just"/>
            <a:r>
              <a:rPr lang="en-GB" sz="3200" dirty="0"/>
              <a:t>“Poverty is measured in various ways, but the standard measurement of poverty used by the UK Government is ‘relative low income’, or ‘relative poverty’. A household is in relative poverty if its income is </a:t>
            </a:r>
            <a:r>
              <a:rPr lang="en-GB" sz="3200" b="1" u="sng" dirty="0">
                <a:solidFill>
                  <a:srgbClr val="FF0000"/>
                </a:solidFill>
                <a:hlinkClick r:id="rId3">
                  <a:extLst>
                    <a:ext uri="{A12FA001-AC4F-418D-AE19-62706E023703}">
                      <ahyp:hlinkClr xmlns:ahyp="http://schemas.microsoft.com/office/drawing/2018/hyperlinkcolor" val="tx"/>
                    </a:ext>
                  </a:extLst>
                </a:hlinkClick>
              </a:rPr>
              <a:t>below 60%</a:t>
            </a:r>
            <a:r>
              <a:rPr lang="en-GB" sz="3200" dirty="0"/>
              <a:t> of the median household income, after housing costs. This includes all income, both from employment and benefits, and is measured after tax”</a:t>
            </a:r>
            <a:endParaRPr lang="en-US" sz="3200" dirty="0"/>
          </a:p>
        </p:txBody>
      </p:sp>
      <p:sp>
        <p:nvSpPr>
          <p:cNvPr id="4" name="TextBox 3">
            <a:extLst>
              <a:ext uri="{FF2B5EF4-FFF2-40B4-BE49-F238E27FC236}">
                <a16:creationId xmlns:a16="http://schemas.microsoft.com/office/drawing/2014/main" id="{C92AFE3E-EF8B-7142-8D94-8FA7962D89B2}"/>
              </a:ext>
            </a:extLst>
          </p:cNvPr>
          <p:cNvSpPr txBox="1"/>
          <p:nvPr/>
        </p:nvSpPr>
        <p:spPr>
          <a:xfrm>
            <a:off x="7807571" y="6211778"/>
            <a:ext cx="3643532" cy="400110"/>
          </a:xfrm>
          <a:prstGeom prst="rect">
            <a:avLst/>
          </a:prstGeom>
          <a:noFill/>
        </p:spPr>
        <p:txBody>
          <a:bodyPr wrap="square" rtlCol="0">
            <a:spAutoFit/>
          </a:bodyPr>
          <a:lstStyle/>
          <a:p>
            <a:r>
              <a:rPr lang="en-US" sz="2000" dirty="0"/>
              <a:t>(The </a:t>
            </a:r>
            <a:r>
              <a:rPr lang="en-US" sz="2000" dirty="0" err="1"/>
              <a:t>Senedd</a:t>
            </a:r>
            <a:r>
              <a:rPr lang="en-US" sz="2000" dirty="0"/>
              <a:t> Research, 2018)</a:t>
            </a:r>
          </a:p>
        </p:txBody>
      </p:sp>
    </p:spTree>
    <p:extLst>
      <p:ext uri="{BB962C8B-B14F-4D97-AF65-F5344CB8AC3E}">
        <p14:creationId xmlns:p14="http://schemas.microsoft.com/office/powerpoint/2010/main" val="2332021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C095D-EDFC-6949-8189-847FAFC0E51F}"/>
              </a:ext>
            </a:extLst>
          </p:cNvPr>
          <p:cNvSpPr>
            <a:spLocks noGrp="1"/>
          </p:cNvSpPr>
          <p:nvPr>
            <p:ph type="title"/>
          </p:nvPr>
        </p:nvSpPr>
        <p:spPr/>
        <p:txBody>
          <a:bodyPr/>
          <a:lstStyle/>
          <a:p>
            <a:r>
              <a:rPr lang="en-US" dirty="0"/>
              <a:t>The Joseph Rowntree Foundation</a:t>
            </a:r>
          </a:p>
        </p:txBody>
      </p:sp>
      <p:sp>
        <p:nvSpPr>
          <p:cNvPr id="3" name="Content Placeholder 2">
            <a:extLst>
              <a:ext uri="{FF2B5EF4-FFF2-40B4-BE49-F238E27FC236}">
                <a16:creationId xmlns:a16="http://schemas.microsoft.com/office/drawing/2014/main" id="{76D516E1-80D7-0D42-8CB8-1C65D94498BE}"/>
              </a:ext>
            </a:extLst>
          </p:cNvPr>
          <p:cNvSpPr>
            <a:spLocks noGrp="1"/>
          </p:cNvSpPr>
          <p:nvPr>
            <p:ph idx="1"/>
          </p:nvPr>
        </p:nvSpPr>
        <p:spPr>
          <a:xfrm>
            <a:off x="971374" y="2093976"/>
            <a:ext cx="10515600" cy="3440642"/>
          </a:xfrm>
        </p:spPr>
        <p:txBody>
          <a:bodyPr>
            <a:noAutofit/>
          </a:bodyPr>
          <a:lstStyle/>
          <a:p>
            <a:pPr algn="just"/>
            <a:r>
              <a:rPr lang="en-US" sz="2800" dirty="0"/>
              <a:t>Child Poverty has been rising since 2011/12.</a:t>
            </a:r>
          </a:p>
          <a:p>
            <a:pPr algn="just"/>
            <a:r>
              <a:rPr lang="en-US" sz="2800" dirty="0"/>
              <a:t>4.1 Million Children are living in poverty, a rise of 500,000 in the last five years.</a:t>
            </a:r>
          </a:p>
          <a:p>
            <a:pPr algn="just"/>
            <a:r>
              <a:rPr lang="en-US" sz="2800" dirty="0"/>
              <a:t>Four Million workers are living in poverty – a rise of more than half a million over five years.</a:t>
            </a:r>
          </a:p>
          <a:p>
            <a:pPr algn="just"/>
            <a:r>
              <a:rPr lang="en-US" sz="2800" dirty="0"/>
              <a:t>In-work poverty has been rising even faster than employment, driven almost entirely by increasing poverty among working parents. </a:t>
            </a:r>
          </a:p>
        </p:txBody>
      </p:sp>
      <p:sp>
        <p:nvSpPr>
          <p:cNvPr id="4" name="TextBox 3">
            <a:extLst>
              <a:ext uri="{FF2B5EF4-FFF2-40B4-BE49-F238E27FC236}">
                <a16:creationId xmlns:a16="http://schemas.microsoft.com/office/drawing/2014/main" id="{FFDE33EA-D247-474D-83A3-F1291DD27252}"/>
              </a:ext>
            </a:extLst>
          </p:cNvPr>
          <p:cNvSpPr txBox="1"/>
          <p:nvPr/>
        </p:nvSpPr>
        <p:spPr>
          <a:xfrm>
            <a:off x="7076051" y="6252852"/>
            <a:ext cx="4642337" cy="400110"/>
          </a:xfrm>
          <a:prstGeom prst="rect">
            <a:avLst/>
          </a:prstGeom>
          <a:noFill/>
        </p:spPr>
        <p:txBody>
          <a:bodyPr wrap="square" rtlCol="0">
            <a:spAutoFit/>
          </a:bodyPr>
          <a:lstStyle/>
          <a:p>
            <a:r>
              <a:rPr lang="en-US" sz="2000" dirty="0"/>
              <a:t>(Joseph Rountree Foundation, 2018) </a:t>
            </a:r>
          </a:p>
        </p:txBody>
      </p:sp>
    </p:spTree>
    <p:extLst>
      <p:ext uri="{BB962C8B-B14F-4D97-AF65-F5344CB8AC3E}">
        <p14:creationId xmlns:p14="http://schemas.microsoft.com/office/powerpoint/2010/main" val="4039869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D08FC-800E-6647-89F0-18F9B4210429}"/>
              </a:ext>
            </a:extLst>
          </p:cNvPr>
          <p:cNvSpPr>
            <a:spLocks noGrp="1"/>
          </p:cNvSpPr>
          <p:nvPr>
            <p:ph type="title"/>
          </p:nvPr>
        </p:nvSpPr>
        <p:spPr/>
        <p:txBody>
          <a:bodyPr/>
          <a:lstStyle/>
          <a:p>
            <a:r>
              <a:rPr lang="en-US" dirty="0"/>
              <a:t>Poverty is a </a:t>
            </a:r>
            <a:r>
              <a:rPr lang="en-US" dirty="0">
                <a:solidFill>
                  <a:srgbClr val="FF0000"/>
                </a:solidFill>
              </a:rPr>
              <a:t>Wicked</a:t>
            </a:r>
            <a:r>
              <a:rPr lang="en-US" dirty="0"/>
              <a:t> Problem…</a:t>
            </a:r>
          </a:p>
        </p:txBody>
      </p:sp>
      <p:sp>
        <p:nvSpPr>
          <p:cNvPr id="3" name="Content Placeholder 2">
            <a:extLst>
              <a:ext uri="{FF2B5EF4-FFF2-40B4-BE49-F238E27FC236}">
                <a16:creationId xmlns:a16="http://schemas.microsoft.com/office/drawing/2014/main" id="{FF40AC5F-F3EE-EB45-A246-AC86AC31FEF9}"/>
              </a:ext>
            </a:extLst>
          </p:cNvPr>
          <p:cNvSpPr>
            <a:spLocks noGrp="1"/>
          </p:cNvSpPr>
          <p:nvPr>
            <p:ph idx="1"/>
          </p:nvPr>
        </p:nvSpPr>
        <p:spPr>
          <a:xfrm>
            <a:off x="709246" y="2405918"/>
            <a:ext cx="10773507" cy="2693621"/>
          </a:xfrm>
        </p:spPr>
        <p:txBody>
          <a:bodyPr>
            <a:normAutofit/>
          </a:bodyPr>
          <a:lstStyle/>
          <a:p>
            <a:pPr marL="0" indent="0" algn="just">
              <a:buNone/>
            </a:pPr>
            <a:r>
              <a:rPr lang="en-US" sz="3200" dirty="0"/>
              <a:t>“Poverty is a wicked issue – complex, multidimensional, unclear and changeable. There is not one problem to be addressed. If we are not dealing with a set, specific problem, or even a defined process, there is little point in chasing after definitive, mechanistic answers” </a:t>
            </a:r>
          </a:p>
        </p:txBody>
      </p:sp>
      <p:sp>
        <p:nvSpPr>
          <p:cNvPr id="4" name="TextBox 3">
            <a:extLst>
              <a:ext uri="{FF2B5EF4-FFF2-40B4-BE49-F238E27FC236}">
                <a16:creationId xmlns:a16="http://schemas.microsoft.com/office/drawing/2014/main" id="{19E927D3-BB2C-F04B-9871-2C75F2219974}"/>
              </a:ext>
            </a:extLst>
          </p:cNvPr>
          <p:cNvSpPr txBox="1"/>
          <p:nvPr/>
        </p:nvSpPr>
        <p:spPr>
          <a:xfrm>
            <a:off x="9386667" y="6241562"/>
            <a:ext cx="2096086" cy="400110"/>
          </a:xfrm>
          <a:prstGeom prst="rect">
            <a:avLst/>
          </a:prstGeom>
          <a:noFill/>
        </p:spPr>
        <p:txBody>
          <a:bodyPr wrap="square" rtlCol="0">
            <a:spAutoFit/>
          </a:bodyPr>
          <a:lstStyle/>
          <a:p>
            <a:r>
              <a:rPr lang="en-US" sz="2000" dirty="0"/>
              <a:t>(</a:t>
            </a:r>
            <a:r>
              <a:rPr lang="en-US" sz="2000" dirty="0" err="1"/>
              <a:t>Spicker</a:t>
            </a:r>
            <a:r>
              <a:rPr lang="en-US" sz="2000" dirty="0"/>
              <a:t>, 2016)</a:t>
            </a:r>
          </a:p>
        </p:txBody>
      </p:sp>
    </p:spTree>
    <p:extLst>
      <p:ext uri="{BB962C8B-B14F-4D97-AF65-F5344CB8AC3E}">
        <p14:creationId xmlns:p14="http://schemas.microsoft.com/office/powerpoint/2010/main" val="12396428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CB331B-EBDF-8440-9BDA-E197EA4B1FF7}"/>
              </a:ext>
            </a:extLst>
          </p:cNvPr>
          <p:cNvSpPr>
            <a:spLocks noGrp="1"/>
          </p:cNvSpPr>
          <p:nvPr>
            <p:ph idx="1"/>
          </p:nvPr>
        </p:nvSpPr>
        <p:spPr>
          <a:xfrm>
            <a:off x="838201" y="3357710"/>
            <a:ext cx="10515600" cy="3273913"/>
          </a:xfrm>
        </p:spPr>
        <p:txBody>
          <a:bodyPr>
            <a:normAutofit/>
          </a:bodyPr>
          <a:lstStyle/>
          <a:p>
            <a:pPr marL="0" indent="0">
              <a:buNone/>
            </a:pPr>
            <a:endParaRPr lang="en-US" dirty="0"/>
          </a:p>
          <a:p>
            <a:pPr marL="0" indent="0" algn="just">
              <a:buNone/>
            </a:pPr>
            <a:r>
              <a:rPr lang="en-US" sz="3200" dirty="0"/>
              <a:t>“Many People on benefits believe that the financial risks of moving into work are too great. For some, the gains from work, particularly if they work part-time, are small, and any gain can easily be cancelled out by costs such as transport”</a:t>
            </a:r>
          </a:p>
        </p:txBody>
      </p:sp>
      <p:sp>
        <p:nvSpPr>
          <p:cNvPr id="4" name="TextBox 3">
            <a:extLst>
              <a:ext uri="{FF2B5EF4-FFF2-40B4-BE49-F238E27FC236}">
                <a16:creationId xmlns:a16="http://schemas.microsoft.com/office/drawing/2014/main" id="{E1A2BDE2-3DFB-9844-A5EA-A454232FAB57}"/>
              </a:ext>
            </a:extLst>
          </p:cNvPr>
          <p:cNvSpPr txBox="1"/>
          <p:nvPr/>
        </p:nvSpPr>
        <p:spPr>
          <a:xfrm>
            <a:off x="838201" y="366620"/>
            <a:ext cx="5112434" cy="2123658"/>
          </a:xfrm>
          <a:prstGeom prst="rect">
            <a:avLst/>
          </a:prstGeom>
          <a:noFill/>
        </p:spPr>
        <p:txBody>
          <a:bodyPr wrap="square" rtlCol="0">
            <a:spAutoFit/>
          </a:bodyPr>
          <a:lstStyle/>
          <a:p>
            <a:r>
              <a:rPr lang="en-US" sz="4400" dirty="0">
                <a:latin typeface="+mj-lt"/>
              </a:rPr>
              <a:t>2010 TO 2015 GOVERNMENT POLICY: </a:t>
            </a:r>
          </a:p>
          <a:p>
            <a:r>
              <a:rPr lang="en-US" sz="4400" dirty="0">
                <a:solidFill>
                  <a:srgbClr val="FF0000"/>
                </a:solidFill>
                <a:latin typeface="+mj-lt"/>
              </a:rPr>
              <a:t>WELFARE REFORM</a:t>
            </a:r>
          </a:p>
        </p:txBody>
      </p:sp>
      <p:sp>
        <p:nvSpPr>
          <p:cNvPr id="5" name="Rectangle 4">
            <a:extLst>
              <a:ext uri="{FF2B5EF4-FFF2-40B4-BE49-F238E27FC236}">
                <a16:creationId xmlns:a16="http://schemas.microsoft.com/office/drawing/2014/main" id="{993944B7-1BAB-B249-9EA2-D6FF1EB4E8B1}"/>
              </a:ext>
            </a:extLst>
          </p:cNvPr>
          <p:cNvSpPr/>
          <p:nvPr/>
        </p:nvSpPr>
        <p:spPr>
          <a:xfrm>
            <a:off x="9624802" y="6276527"/>
            <a:ext cx="1728999" cy="400110"/>
          </a:xfrm>
          <a:prstGeom prst="rect">
            <a:avLst/>
          </a:prstGeom>
        </p:spPr>
        <p:txBody>
          <a:bodyPr wrap="none">
            <a:spAutoFit/>
          </a:bodyPr>
          <a:lstStyle/>
          <a:p>
            <a:r>
              <a:rPr lang="en-US" sz="2000" dirty="0"/>
              <a:t>(</a:t>
            </a:r>
            <a:r>
              <a:rPr lang="en-US" sz="2000" dirty="0" err="1"/>
              <a:t>Gov.uk</a:t>
            </a:r>
            <a:r>
              <a:rPr lang="en-US" sz="2000" dirty="0"/>
              <a:t>, </a:t>
            </a:r>
            <a:r>
              <a:rPr lang="en-US" sz="2000" dirty="0" err="1"/>
              <a:t>N,d</a:t>
            </a:r>
            <a:r>
              <a:rPr lang="en-US" sz="2000" dirty="0"/>
              <a:t>)</a:t>
            </a:r>
          </a:p>
        </p:txBody>
      </p:sp>
      <p:sp useBgFill="1">
        <p:nvSpPr>
          <p:cNvPr id="7" name="Rectangle 6">
            <a:extLst>
              <a:ext uri="{FF2B5EF4-FFF2-40B4-BE49-F238E27FC236}">
                <a16:creationId xmlns:a16="http://schemas.microsoft.com/office/drawing/2014/main" id="{F9CB5643-8CCF-834D-A859-F88FEC579FC1}"/>
              </a:ext>
            </a:extLst>
          </p:cNvPr>
          <p:cNvSpPr/>
          <p:nvPr/>
        </p:nvSpPr>
        <p:spPr>
          <a:xfrm>
            <a:off x="6625884" y="360164"/>
            <a:ext cx="5219113" cy="29525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61F10E-0992-0248-ABA3-9A5C68D5E5DB}"/>
              </a:ext>
            </a:extLst>
          </p:cNvPr>
          <p:cNvSpPr>
            <a:spLocks noGrp="1"/>
          </p:cNvSpPr>
          <p:nvPr>
            <p:ph type="title"/>
          </p:nvPr>
        </p:nvSpPr>
        <p:spPr>
          <a:xfrm rot="1613115">
            <a:off x="6495942" y="1014929"/>
            <a:ext cx="5682254" cy="1419225"/>
          </a:xfrm>
        </p:spPr>
        <p:txBody>
          <a:bodyPr>
            <a:normAutofit/>
          </a:bodyPr>
          <a:lstStyle/>
          <a:p>
            <a:pPr algn="ctr"/>
            <a:r>
              <a:rPr lang="en-US" sz="2800" b="1" dirty="0">
                <a:solidFill>
                  <a:srgbClr val="FF0000"/>
                </a:solidFill>
                <a:latin typeface="+mn-lt"/>
              </a:rPr>
              <a:t>Policy: </a:t>
            </a:r>
            <a:br>
              <a:rPr lang="en-US" sz="2800" b="1" dirty="0">
                <a:solidFill>
                  <a:srgbClr val="FF0000"/>
                </a:solidFill>
                <a:latin typeface="+mn-lt"/>
              </a:rPr>
            </a:br>
            <a:r>
              <a:rPr lang="en-US" sz="2800" b="1" dirty="0">
                <a:solidFill>
                  <a:srgbClr val="FF0000"/>
                </a:solidFill>
                <a:latin typeface="+mn-lt"/>
              </a:rPr>
              <a:t>welfare reform act 2012</a:t>
            </a:r>
          </a:p>
        </p:txBody>
      </p:sp>
    </p:spTree>
    <p:extLst>
      <p:ext uri="{BB962C8B-B14F-4D97-AF65-F5344CB8AC3E}">
        <p14:creationId xmlns:p14="http://schemas.microsoft.com/office/powerpoint/2010/main" val="1916567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1AC43-8811-7F40-A541-307047F21CF3}"/>
              </a:ext>
            </a:extLst>
          </p:cNvPr>
          <p:cNvSpPr>
            <a:spLocks noGrp="1"/>
          </p:cNvSpPr>
          <p:nvPr>
            <p:ph type="title"/>
          </p:nvPr>
        </p:nvSpPr>
        <p:spPr>
          <a:xfrm>
            <a:off x="838200" y="456496"/>
            <a:ext cx="10058400" cy="1609344"/>
          </a:xfrm>
        </p:spPr>
        <p:txBody>
          <a:bodyPr/>
          <a:lstStyle/>
          <a:p>
            <a:r>
              <a:rPr lang="en-US" dirty="0"/>
              <a:t>The Government Believes that:</a:t>
            </a:r>
          </a:p>
        </p:txBody>
      </p:sp>
      <p:sp>
        <p:nvSpPr>
          <p:cNvPr id="3" name="Content Placeholder 2">
            <a:extLst>
              <a:ext uri="{FF2B5EF4-FFF2-40B4-BE49-F238E27FC236}">
                <a16:creationId xmlns:a16="http://schemas.microsoft.com/office/drawing/2014/main" id="{6D39CEC9-FE52-1742-B30C-308681976B4C}"/>
              </a:ext>
            </a:extLst>
          </p:cNvPr>
          <p:cNvSpPr>
            <a:spLocks noGrp="1"/>
          </p:cNvSpPr>
          <p:nvPr>
            <p:ph idx="1"/>
          </p:nvPr>
        </p:nvSpPr>
        <p:spPr>
          <a:xfrm>
            <a:off x="838200" y="1856935"/>
            <a:ext cx="10515600" cy="4180328"/>
          </a:xfrm>
        </p:spPr>
        <p:txBody>
          <a:bodyPr>
            <a:normAutofit fontScale="92500" lnSpcReduction="10000"/>
          </a:bodyPr>
          <a:lstStyle/>
          <a:p>
            <a:r>
              <a:rPr lang="en-US" sz="2800" dirty="0"/>
              <a:t>There are insufficient incentives to encourage people on benefits to start paid work or increase their hours.</a:t>
            </a:r>
          </a:p>
          <a:p>
            <a:r>
              <a:rPr lang="en-US" sz="2800" dirty="0"/>
              <a:t>The current system is to complex.</a:t>
            </a:r>
          </a:p>
          <a:p>
            <a:endParaRPr lang="en-US" dirty="0"/>
          </a:p>
          <a:p>
            <a:endParaRPr lang="en-US" dirty="0"/>
          </a:p>
          <a:p>
            <a:endParaRPr lang="en-US" dirty="0"/>
          </a:p>
          <a:p>
            <a:endParaRPr lang="en-US" sz="2800" dirty="0"/>
          </a:p>
          <a:p>
            <a:r>
              <a:rPr lang="en-US" sz="2800" dirty="0"/>
              <a:t>Make the benefit system fairer and more affordable</a:t>
            </a:r>
          </a:p>
          <a:p>
            <a:r>
              <a:rPr lang="en-US" sz="2800" dirty="0"/>
              <a:t>Reduce poverty, worklessness and welfare dependency and reduce levels of fraud and error.</a:t>
            </a:r>
          </a:p>
        </p:txBody>
      </p:sp>
      <p:sp>
        <p:nvSpPr>
          <p:cNvPr id="4" name="TextBox 3">
            <a:extLst>
              <a:ext uri="{FF2B5EF4-FFF2-40B4-BE49-F238E27FC236}">
                <a16:creationId xmlns:a16="http://schemas.microsoft.com/office/drawing/2014/main" id="{AA1C6E4A-DEF8-1D44-8E17-BB188BF95162}"/>
              </a:ext>
            </a:extLst>
          </p:cNvPr>
          <p:cNvSpPr txBox="1"/>
          <p:nvPr/>
        </p:nvSpPr>
        <p:spPr>
          <a:xfrm>
            <a:off x="838200" y="3479254"/>
            <a:ext cx="9237785" cy="769441"/>
          </a:xfrm>
          <a:prstGeom prst="rect">
            <a:avLst/>
          </a:prstGeom>
          <a:noFill/>
        </p:spPr>
        <p:txBody>
          <a:bodyPr wrap="square" rtlCol="0">
            <a:spAutoFit/>
          </a:bodyPr>
          <a:lstStyle/>
          <a:p>
            <a:r>
              <a:rPr lang="en-US" sz="4400" dirty="0">
                <a:latin typeface="+mj-lt"/>
              </a:rPr>
              <a:t>THEY ARE AIMING TO:</a:t>
            </a:r>
          </a:p>
        </p:txBody>
      </p:sp>
      <p:sp>
        <p:nvSpPr>
          <p:cNvPr id="5" name="Rectangle 4">
            <a:extLst>
              <a:ext uri="{FF2B5EF4-FFF2-40B4-BE49-F238E27FC236}">
                <a16:creationId xmlns:a16="http://schemas.microsoft.com/office/drawing/2014/main" id="{DD22F681-8AFB-FA49-A57B-A982907BFBEC}"/>
              </a:ext>
            </a:extLst>
          </p:cNvPr>
          <p:cNvSpPr/>
          <p:nvPr/>
        </p:nvSpPr>
        <p:spPr>
          <a:xfrm>
            <a:off x="9624801" y="6331382"/>
            <a:ext cx="1728999" cy="400110"/>
          </a:xfrm>
          <a:prstGeom prst="rect">
            <a:avLst/>
          </a:prstGeom>
        </p:spPr>
        <p:txBody>
          <a:bodyPr wrap="none">
            <a:spAutoFit/>
          </a:bodyPr>
          <a:lstStyle/>
          <a:p>
            <a:r>
              <a:rPr lang="en-US" sz="2000" dirty="0"/>
              <a:t>(</a:t>
            </a:r>
            <a:r>
              <a:rPr lang="en-US" sz="2000" dirty="0" err="1"/>
              <a:t>Gov.uk</a:t>
            </a:r>
            <a:r>
              <a:rPr lang="en-US" sz="2000" dirty="0"/>
              <a:t>, </a:t>
            </a:r>
            <a:r>
              <a:rPr lang="en-US" sz="2000" dirty="0" err="1"/>
              <a:t>N,d</a:t>
            </a:r>
            <a:r>
              <a:rPr lang="en-US" sz="2000" dirty="0"/>
              <a:t>)</a:t>
            </a:r>
          </a:p>
        </p:txBody>
      </p:sp>
    </p:spTree>
    <p:extLst>
      <p:ext uri="{BB962C8B-B14F-4D97-AF65-F5344CB8AC3E}">
        <p14:creationId xmlns:p14="http://schemas.microsoft.com/office/powerpoint/2010/main" val="18873455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E672E-15F5-FB40-9861-4A99B4CE7D53}"/>
              </a:ext>
            </a:extLst>
          </p:cNvPr>
          <p:cNvSpPr>
            <a:spLocks noGrp="1"/>
          </p:cNvSpPr>
          <p:nvPr>
            <p:ph type="title"/>
          </p:nvPr>
        </p:nvSpPr>
        <p:spPr>
          <a:xfrm>
            <a:off x="169985" y="140677"/>
            <a:ext cx="10515600" cy="826477"/>
          </a:xfrm>
        </p:spPr>
        <p:txBody>
          <a:bodyPr>
            <a:normAutofit fontScale="90000"/>
          </a:bodyPr>
          <a:lstStyle/>
          <a:p>
            <a:r>
              <a:rPr lang="en-US" dirty="0"/>
              <a:t>The Welfare Reform Act 2012</a:t>
            </a:r>
          </a:p>
        </p:txBody>
      </p:sp>
      <p:sp>
        <p:nvSpPr>
          <p:cNvPr id="3" name="Content Placeholder 2">
            <a:extLst>
              <a:ext uri="{FF2B5EF4-FFF2-40B4-BE49-F238E27FC236}">
                <a16:creationId xmlns:a16="http://schemas.microsoft.com/office/drawing/2014/main" id="{92D94EDE-40D4-C341-BBE5-396C76729EB9}"/>
              </a:ext>
            </a:extLst>
          </p:cNvPr>
          <p:cNvSpPr>
            <a:spLocks noGrp="1"/>
          </p:cNvSpPr>
          <p:nvPr>
            <p:ph idx="1"/>
          </p:nvPr>
        </p:nvSpPr>
        <p:spPr>
          <a:xfrm>
            <a:off x="169985" y="1213337"/>
            <a:ext cx="11852029" cy="5081955"/>
          </a:xfrm>
        </p:spPr>
        <p:txBody>
          <a:bodyPr>
            <a:normAutofit fontScale="92500"/>
          </a:bodyPr>
          <a:lstStyle/>
          <a:p>
            <a:pPr algn="just"/>
            <a:r>
              <a:rPr lang="en-GB" sz="2800" dirty="0"/>
              <a:t>The introduction of Universal Credit to provide a single payment that will improve incentives to work</a:t>
            </a:r>
          </a:p>
          <a:p>
            <a:pPr algn="just"/>
            <a:endParaRPr lang="en-GB" sz="2800" dirty="0"/>
          </a:p>
          <a:p>
            <a:pPr algn="just"/>
            <a:r>
              <a:rPr lang="en-GB" sz="2800" dirty="0"/>
              <a:t>A stronger approach to reducing fraud and error with tougher penalties for the most serious offences</a:t>
            </a:r>
          </a:p>
          <a:p>
            <a:pPr algn="just"/>
            <a:endParaRPr lang="en-GB" sz="2800" dirty="0"/>
          </a:p>
          <a:p>
            <a:pPr algn="just"/>
            <a:r>
              <a:rPr lang="en-GB" sz="2800" dirty="0"/>
              <a:t>A new ‘claimant commitment’ showing clearly what is expected of claimants while giving protection to those with the greatest needs</a:t>
            </a:r>
          </a:p>
          <a:p>
            <a:pPr algn="just"/>
            <a:endParaRPr lang="en-GB" sz="2800" dirty="0"/>
          </a:p>
          <a:p>
            <a:pPr algn="just"/>
            <a:r>
              <a:rPr lang="en-GB" sz="2800" dirty="0"/>
              <a:t>Reforms to Disability Living Allowance, through the introduction of Personal Independence Payment to meet the needs of disabled people today</a:t>
            </a:r>
          </a:p>
          <a:p>
            <a:pPr marL="0" indent="0">
              <a:buNone/>
            </a:pPr>
            <a:endParaRPr lang="en-US" dirty="0"/>
          </a:p>
        </p:txBody>
      </p:sp>
      <p:sp>
        <p:nvSpPr>
          <p:cNvPr id="4" name="TextBox 3">
            <a:extLst>
              <a:ext uri="{FF2B5EF4-FFF2-40B4-BE49-F238E27FC236}">
                <a16:creationId xmlns:a16="http://schemas.microsoft.com/office/drawing/2014/main" id="{F46DD4FE-F712-3642-AE99-93C39BAD56BF}"/>
              </a:ext>
            </a:extLst>
          </p:cNvPr>
          <p:cNvSpPr txBox="1"/>
          <p:nvPr/>
        </p:nvSpPr>
        <p:spPr>
          <a:xfrm>
            <a:off x="9650438" y="6295292"/>
            <a:ext cx="1865142" cy="400110"/>
          </a:xfrm>
          <a:prstGeom prst="rect">
            <a:avLst/>
          </a:prstGeom>
          <a:noFill/>
        </p:spPr>
        <p:txBody>
          <a:bodyPr wrap="square" rtlCol="0">
            <a:spAutoFit/>
          </a:bodyPr>
          <a:lstStyle/>
          <a:p>
            <a:r>
              <a:rPr lang="en-US" sz="2000" dirty="0"/>
              <a:t>(</a:t>
            </a:r>
            <a:r>
              <a:rPr lang="en-US" sz="2000" dirty="0" err="1"/>
              <a:t>Gov.uk</a:t>
            </a:r>
            <a:r>
              <a:rPr lang="en-US" sz="2000" dirty="0"/>
              <a:t>, </a:t>
            </a:r>
            <a:r>
              <a:rPr lang="en-US" sz="2000" dirty="0" err="1"/>
              <a:t>N,d</a:t>
            </a:r>
            <a:r>
              <a:rPr lang="en-US" sz="2000" dirty="0"/>
              <a:t>)</a:t>
            </a:r>
          </a:p>
        </p:txBody>
      </p:sp>
    </p:spTree>
    <p:extLst>
      <p:ext uri="{BB962C8B-B14F-4D97-AF65-F5344CB8AC3E}">
        <p14:creationId xmlns:p14="http://schemas.microsoft.com/office/powerpoint/2010/main" val="14914202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056287-ACB2-CF4E-9A8E-48111E060BA2}"/>
              </a:ext>
            </a:extLst>
          </p:cNvPr>
          <p:cNvSpPr>
            <a:spLocks noGrp="1"/>
          </p:cNvSpPr>
          <p:nvPr>
            <p:ph idx="1"/>
          </p:nvPr>
        </p:nvSpPr>
        <p:spPr>
          <a:xfrm>
            <a:off x="5551945" y="1500130"/>
            <a:ext cx="5576767" cy="3055864"/>
          </a:xfrm>
        </p:spPr>
        <p:txBody>
          <a:bodyPr>
            <a:noAutofit/>
          </a:bodyPr>
          <a:lstStyle/>
          <a:p>
            <a:r>
              <a:rPr lang="en-US" sz="3200" dirty="0"/>
              <a:t>Is a new single payment for people who are looking for work or on a low income</a:t>
            </a:r>
          </a:p>
          <a:p>
            <a:r>
              <a:rPr lang="en-US" sz="3200" dirty="0"/>
              <a:t>Will help claimants and their families to become more independent and will simplify the benefits system by bringing together a range of working-age benefits into a single payment.</a:t>
            </a:r>
          </a:p>
        </p:txBody>
      </p:sp>
      <p:sp>
        <p:nvSpPr>
          <p:cNvPr id="4" name="Rectangle 3">
            <a:extLst>
              <a:ext uri="{FF2B5EF4-FFF2-40B4-BE49-F238E27FC236}">
                <a16:creationId xmlns:a16="http://schemas.microsoft.com/office/drawing/2014/main" id="{C616BD41-BCD9-7B47-8083-61F2A6B38A16}"/>
              </a:ext>
            </a:extLst>
          </p:cNvPr>
          <p:cNvSpPr/>
          <p:nvPr/>
        </p:nvSpPr>
        <p:spPr>
          <a:xfrm>
            <a:off x="9577303" y="6310320"/>
            <a:ext cx="1789394" cy="400110"/>
          </a:xfrm>
          <a:prstGeom prst="rect">
            <a:avLst/>
          </a:prstGeom>
        </p:spPr>
        <p:txBody>
          <a:bodyPr wrap="square">
            <a:spAutoFit/>
          </a:bodyPr>
          <a:lstStyle/>
          <a:p>
            <a:r>
              <a:rPr lang="en-US" sz="2000" dirty="0"/>
              <a:t>(</a:t>
            </a:r>
            <a:r>
              <a:rPr lang="en-US" sz="2000" dirty="0" err="1"/>
              <a:t>Gov.uk</a:t>
            </a:r>
            <a:r>
              <a:rPr lang="en-US" sz="2000" dirty="0"/>
              <a:t>, </a:t>
            </a:r>
            <a:r>
              <a:rPr lang="en-US" sz="2000" dirty="0" err="1"/>
              <a:t>N,d</a:t>
            </a:r>
            <a:r>
              <a:rPr lang="en-US" sz="2000" dirty="0"/>
              <a:t>)</a:t>
            </a:r>
          </a:p>
        </p:txBody>
      </p:sp>
      <p:sp useBgFill="1">
        <p:nvSpPr>
          <p:cNvPr id="5" name="Rectangle 4">
            <a:extLst>
              <a:ext uri="{FF2B5EF4-FFF2-40B4-BE49-F238E27FC236}">
                <a16:creationId xmlns:a16="http://schemas.microsoft.com/office/drawing/2014/main" id="{6B8741C5-3550-C847-A0B6-5E29E498BA1D}"/>
              </a:ext>
            </a:extLst>
          </p:cNvPr>
          <p:cNvSpPr/>
          <p:nvPr/>
        </p:nvSpPr>
        <p:spPr>
          <a:xfrm>
            <a:off x="165462" y="173638"/>
            <a:ext cx="4999991" cy="29964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9993A9-D4AB-A14C-BEB8-C9EBF27381AB}"/>
              </a:ext>
            </a:extLst>
          </p:cNvPr>
          <p:cNvSpPr>
            <a:spLocks noGrp="1"/>
          </p:cNvSpPr>
          <p:nvPr>
            <p:ph type="title"/>
          </p:nvPr>
        </p:nvSpPr>
        <p:spPr>
          <a:xfrm rot="20054013">
            <a:off x="256532" y="695458"/>
            <a:ext cx="5204343" cy="1609344"/>
          </a:xfrm>
        </p:spPr>
        <p:txBody>
          <a:bodyPr/>
          <a:lstStyle/>
          <a:p>
            <a:r>
              <a:rPr lang="en-US" dirty="0">
                <a:solidFill>
                  <a:srgbClr val="FF0000"/>
                </a:solidFill>
              </a:rPr>
              <a:t>Universal Credit</a:t>
            </a:r>
          </a:p>
        </p:txBody>
      </p:sp>
      <p:sp>
        <p:nvSpPr>
          <p:cNvPr id="7" name="TextBox 6">
            <a:extLst>
              <a:ext uri="{FF2B5EF4-FFF2-40B4-BE49-F238E27FC236}">
                <a16:creationId xmlns:a16="http://schemas.microsoft.com/office/drawing/2014/main" id="{A78560D2-58AF-4B4A-8BA9-0C31AA9B40B0}"/>
              </a:ext>
            </a:extLst>
          </p:cNvPr>
          <p:cNvSpPr txBox="1"/>
          <p:nvPr/>
        </p:nvSpPr>
        <p:spPr>
          <a:xfrm>
            <a:off x="5838093" y="717452"/>
            <a:ext cx="4403188" cy="707886"/>
          </a:xfrm>
          <a:prstGeom prst="rect">
            <a:avLst/>
          </a:prstGeom>
          <a:noFill/>
        </p:spPr>
        <p:txBody>
          <a:bodyPr wrap="square" rtlCol="0">
            <a:spAutoFit/>
          </a:bodyPr>
          <a:lstStyle/>
          <a:p>
            <a:r>
              <a:rPr lang="en-US" sz="4000" dirty="0">
                <a:latin typeface="+mj-lt"/>
              </a:rPr>
              <a:t>LETS BREAK IT DOWN:</a:t>
            </a:r>
          </a:p>
        </p:txBody>
      </p:sp>
      <p:sp>
        <p:nvSpPr>
          <p:cNvPr id="8" name="TextBox 7">
            <a:extLst>
              <a:ext uri="{FF2B5EF4-FFF2-40B4-BE49-F238E27FC236}">
                <a16:creationId xmlns:a16="http://schemas.microsoft.com/office/drawing/2014/main" id="{5056A9DB-26A1-324D-A320-63C4E02653A1}"/>
              </a:ext>
            </a:extLst>
          </p:cNvPr>
          <p:cNvSpPr txBox="1"/>
          <p:nvPr/>
        </p:nvSpPr>
        <p:spPr>
          <a:xfrm>
            <a:off x="337624" y="3643532"/>
            <a:ext cx="3123027" cy="584775"/>
          </a:xfrm>
          <a:prstGeom prst="rect">
            <a:avLst/>
          </a:prstGeom>
          <a:noFill/>
        </p:spPr>
        <p:txBody>
          <a:bodyPr wrap="square" rtlCol="0">
            <a:spAutoFit/>
          </a:bodyPr>
          <a:lstStyle/>
          <a:p>
            <a:r>
              <a:rPr lang="en-US" sz="3200" dirty="0">
                <a:latin typeface="+mj-lt"/>
              </a:rPr>
              <a:t>WHAT’S INCLUDED?</a:t>
            </a:r>
          </a:p>
        </p:txBody>
      </p:sp>
      <p:sp>
        <p:nvSpPr>
          <p:cNvPr id="9" name="TextBox 8">
            <a:extLst>
              <a:ext uri="{FF2B5EF4-FFF2-40B4-BE49-F238E27FC236}">
                <a16:creationId xmlns:a16="http://schemas.microsoft.com/office/drawing/2014/main" id="{26E976A1-EA09-D845-A78E-32419DF228F8}"/>
              </a:ext>
            </a:extLst>
          </p:cNvPr>
          <p:cNvSpPr txBox="1"/>
          <p:nvPr/>
        </p:nvSpPr>
        <p:spPr>
          <a:xfrm>
            <a:off x="165462" y="4555994"/>
            <a:ext cx="5331656" cy="1754326"/>
          </a:xfrm>
          <a:prstGeom prst="rect">
            <a:avLst/>
          </a:prstGeom>
          <a:noFill/>
        </p:spPr>
        <p:txBody>
          <a:bodyPr wrap="square" rtlCol="0">
            <a:spAutoFit/>
          </a:bodyPr>
          <a:lstStyle/>
          <a:p>
            <a:pPr marL="285750" indent="-285750">
              <a:buFont typeface="Wingdings" pitchFamily="2" charset="2"/>
              <a:buChar char="ü"/>
            </a:pPr>
            <a:r>
              <a:rPr lang="en-US" dirty="0"/>
              <a:t>JOBSEEKERS CREDIT</a:t>
            </a:r>
          </a:p>
          <a:p>
            <a:pPr marL="285750" indent="-285750">
              <a:buFont typeface="Wingdings" pitchFamily="2" charset="2"/>
              <a:buChar char="ü"/>
            </a:pPr>
            <a:r>
              <a:rPr lang="en-US" dirty="0"/>
              <a:t>HOUSING BENEFIT</a:t>
            </a:r>
          </a:p>
          <a:p>
            <a:pPr marL="285750" indent="-285750">
              <a:buFont typeface="Wingdings" pitchFamily="2" charset="2"/>
              <a:buChar char="ü"/>
            </a:pPr>
            <a:r>
              <a:rPr lang="en-US" dirty="0"/>
              <a:t>WORKING TAX CREDIT</a:t>
            </a:r>
          </a:p>
          <a:p>
            <a:pPr marL="285750" indent="-285750">
              <a:buFont typeface="Wingdings" pitchFamily="2" charset="2"/>
              <a:buChar char="ü"/>
            </a:pPr>
            <a:r>
              <a:rPr lang="en-US" dirty="0"/>
              <a:t>CHILD TAX CREDIT</a:t>
            </a:r>
          </a:p>
          <a:p>
            <a:pPr marL="285750" indent="-285750">
              <a:buFont typeface="Wingdings" pitchFamily="2" charset="2"/>
              <a:buChar char="ü"/>
            </a:pPr>
            <a:r>
              <a:rPr lang="en-US" dirty="0"/>
              <a:t>EMPLOYMENT AND SUPPORT ALLOWANCE</a:t>
            </a:r>
          </a:p>
          <a:p>
            <a:pPr marL="285750" indent="-285750">
              <a:buFont typeface="Wingdings" pitchFamily="2" charset="2"/>
              <a:buChar char="ü"/>
            </a:pPr>
            <a:r>
              <a:rPr lang="en-US" dirty="0"/>
              <a:t>INCOME SUPPORT</a:t>
            </a:r>
          </a:p>
        </p:txBody>
      </p:sp>
      <p:sp>
        <p:nvSpPr>
          <p:cNvPr id="10" name="TextBox 9">
            <a:extLst>
              <a:ext uri="{FF2B5EF4-FFF2-40B4-BE49-F238E27FC236}">
                <a16:creationId xmlns:a16="http://schemas.microsoft.com/office/drawing/2014/main" id="{95A5DD18-63D3-8C46-96E6-727A67EC6CAB}"/>
              </a:ext>
            </a:extLst>
          </p:cNvPr>
          <p:cNvSpPr txBox="1"/>
          <p:nvPr/>
        </p:nvSpPr>
        <p:spPr>
          <a:xfrm>
            <a:off x="800182" y="6453341"/>
            <a:ext cx="2197910" cy="369332"/>
          </a:xfrm>
          <a:prstGeom prst="rect">
            <a:avLst/>
          </a:prstGeom>
          <a:noFill/>
        </p:spPr>
        <p:txBody>
          <a:bodyPr wrap="square" rtlCol="0">
            <a:spAutoFit/>
          </a:bodyPr>
          <a:lstStyle/>
          <a:p>
            <a:r>
              <a:rPr lang="en-US" dirty="0"/>
              <a:t>(</a:t>
            </a:r>
            <a:r>
              <a:rPr lang="en-US" dirty="0" err="1"/>
              <a:t>Gov.uk</a:t>
            </a:r>
            <a:r>
              <a:rPr lang="en-US" dirty="0"/>
              <a:t>, 2016)</a:t>
            </a:r>
          </a:p>
        </p:txBody>
      </p:sp>
    </p:spTree>
    <p:extLst>
      <p:ext uri="{BB962C8B-B14F-4D97-AF65-F5344CB8AC3E}">
        <p14:creationId xmlns:p14="http://schemas.microsoft.com/office/powerpoint/2010/main" val="18978756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830B2-E3A9-A447-8D5A-DCE4A4671B89}"/>
              </a:ext>
            </a:extLst>
          </p:cNvPr>
          <p:cNvSpPr>
            <a:spLocks noGrp="1"/>
          </p:cNvSpPr>
          <p:nvPr>
            <p:ph type="title"/>
          </p:nvPr>
        </p:nvSpPr>
        <p:spPr>
          <a:xfrm>
            <a:off x="838200" y="365125"/>
            <a:ext cx="10750062" cy="1325563"/>
          </a:xfrm>
        </p:spPr>
        <p:txBody>
          <a:bodyPr>
            <a:normAutofit fontScale="90000"/>
          </a:bodyPr>
          <a:lstStyle/>
          <a:p>
            <a:r>
              <a:rPr lang="en-US" dirty="0">
                <a:solidFill>
                  <a:srgbClr val="FF0000"/>
                </a:solidFill>
              </a:rPr>
              <a:t>Philip Hammond</a:t>
            </a:r>
            <a:r>
              <a:rPr lang="en-US" dirty="0"/>
              <a:t>, Chancellor of the Exchequer: </a:t>
            </a:r>
          </a:p>
        </p:txBody>
      </p:sp>
      <p:sp>
        <p:nvSpPr>
          <p:cNvPr id="3" name="Content Placeholder 2">
            <a:extLst>
              <a:ext uri="{FF2B5EF4-FFF2-40B4-BE49-F238E27FC236}">
                <a16:creationId xmlns:a16="http://schemas.microsoft.com/office/drawing/2014/main" id="{6FFE3A18-4DC2-C64F-9434-0176CA202D86}"/>
              </a:ext>
            </a:extLst>
          </p:cNvPr>
          <p:cNvSpPr>
            <a:spLocks noGrp="1"/>
          </p:cNvSpPr>
          <p:nvPr>
            <p:ph idx="1"/>
          </p:nvPr>
        </p:nvSpPr>
        <p:spPr>
          <a:xfrm>
            <a:off x="838200" y="2599348"/>
            <a:ext cx="10515600" cy="1937483"/>
          </a:xfrm>
        </p:spPr>
        <p:txBody>
          <a:bodyPr>
            <a:normAutofit/>
          </a:bodyPr>
          <a:lstStyle/>
          <a:p>
            <a:pPr marL="0" indent="0" algn="just">
              <a:buNone/>
            </a:pPr>
            <a:r>
              <a:rPr lang="en-GB" sz="3200" i="1" dirty="0"/>
              <a:t>“Switching to Universal Credit is a long overdue and necessary reform. This is not just a welfare measure it is a major structural reform to our economy that will help to drive employment for years ahead.”</a:t>
            </a:r>
            <a:endParaRPr lang="en-GB" i="1" dirty="0"/>
          </a:p>
        </p:txBody>
      </p:sp>
      <p:sp>
        <p:nvSpPr>
          <p:cNvPr id="4" name="TextBox 3">
            <a:extLst>
              <a:ext uri="{FF2B5EF4-FFF2-40B4-BE49-F238E27FC236}">
                <a16:creationId xmlns:a16="http://schemas.microsoft.com/office/drawing/2014/main" id="{51C403B8-8931-794A-A97A-202B77BF6F55}"/>
              </a:ext>
            </a:extLst>
          </p:cNvPr>
          <p:cNvSpPr txBox="1"/>
          <p:nvPr/>
        </p:nvSpPr>
        <p:spPr>
          <a:xfrm>
            <a:off x="7962315" y="6146615"/>
            <a:ext cx="3822896" cy="584775"/>
          </a:xfrm>
          <a:prstGeom prst="rect">
            <a:avLst/>
          </a:prstGeom>
          <a:noFill/>
        </p:spPr>
        <p:txBody>
          <a:bodyPr wrap="square" rtlCol="0">
            <a:spAutoFit/>
          </a:bodyPr>
          <a:lstStyle/>
          <a:p>
            <a:r>
              <a:rPr lang="en-GB" sz="3200" i="1" dirty="0"/>
              <a:t>(Hammond, 2018)</a:t>
            </a:r>
          </a:p>
        </p:txBody>
      </p:sp>
    </p:spTree>
    <p:extLst>
      <p:ext uri="{BB962C8B-B14F-4D97-AF65-F5344CB8AC3E}">
        <p14:creationId xmlns:p14="http://schemas.microsoft.com/office/powerpoint/2010/main" val="20693771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C37FE7-261E-8F43-B4D8-D6ABEF3E30A7}"/>
              </a:ext>
            </a:extLst>
          </p:cNvPr>
          <p:cNvSpPr>
            <a:spLocks noGrp="1"/>
          </p:cNvSpPr>
          <p:nvPr>
            <p:ph idx="1"/>
          </p:nvPr>
        </p:nvSpPr>
        <p:spPr>
          <a:xfrm>
            <a:off x="8017736" y="3450749"/>
            <a:ext cx="3735369" cy="1501132"/>
          </a:xfrm>
        </p:spPr>
        <p:txBody>
          <a:bodyPr>
            <a:noAutofit/>
          </a:bodyPr>
          <a:lstStyle/>
          <a:p>
            <a:pPr marL="0" indent="0" algn="just">
              <a:buNone/>
            </a:pPr>
            <a:r>
              <a:rPr lang="en-GB" sz="3200" dirty="0">
                <a:latin typeface="+mj-lt"/>
              </a:rPr>
              <a:t> TOTAL INCOME:</a:t>
            </a:r>
          </a:p>
          <a:p>
            <a:pPr marL="0" indent="0" algn="just">
              <a:buNone/>
            </a:pPr>
            <a:r>
              <a:rPr lang="en-GB" sz="3200" dirty="0">
                <a:latin typeface="+mj-lt"/>
              </a:rPr>
              <a:t> </a:t>
            </a:r>
            <a:r>
              <a:rPr lang="en-GB" sz="3200" b="1" dirty="0">
                <a:solidFill>
                  <a:srgbClr val="FF0000"/>
                </a:solidFill>
                <a:latin typeface="+mj-lt"/>
              </a:rPr>
              <a:t>£131.40 </a:t>
            </a:r>
            <a:r>
              <a:rPr lang="en-GB" sz="3200" dirty="0">
                <a:latin typeface="+mj-lt"/>
              </a:rPr>
              <a:t>per week. </a:t>
            </a:r>
          </a:p>
          <a:p>
            <a:pPr marL="0" indent="0">
              <a:buNone/>
            </a:pPr>
            <a:endParaRPr lang="en-GB" b="1" dirty="0"/>
          </a:p>
          <a:p>
            <a:pPr marL="0" indent="0">
              <a:buNone/>
            </a:pPr>
            <a:br>
              <a:rPr lang="en-GB" sz="1600" dirty="0"/>
            </a:br>
            <a:r>
              <a:rPr lang="en-GB" sz="1600" dirty="0"/>
              <a:t> </a:t>
            </a:r>
            <a:br>
              <a:rPr lang="en-GB" sz="1600" dirty="0"/>
            </a:br>
            <a:endParaRPr lang="en-US" sz="1600" dirty="0"/>
          </a:p>
        </p:txBody>
      </p:sp>
      <p:sp>
        <p:nvSpPr>
          <p:cNvPr id="4" name="TextBox 3">
            <a:extLst>
              <a:ext uri="{FF2B5EF4-FFF2-40B4-BE49-F238E27FC236}">
                <a16:creationId xmlns:a16="http://schemas.microsoft.com/office/drawing/2014/main" id="{A0BAC610-B67E-1E45-A6A2-73DAA7AC1EFB}"/>
              </a:ext>
            </a:extLst>
          </p:cNvPr>
          <p:cNvSpPr txBox="1"/>
          <p:nvPr/>
        </p:nvSpPr>
        <p:spPr>
          <a:xfrm>
            <a:off x="7301133" y="6281819"/>
            <a:ext cx="4192172" cy="400110"/>
          </a:xfrm>
          <a:prstGeom prst="rect">
            <a:avLst/>
          </a:prstGeom>
          <a:noFill/>
        </p:spPr>
        <p:txBody>
          <a:bodyPr wrap="square" rtlCol="0">
            <a:spAutoFit/>
          </a:bodyPr>
          <a:lstStyle/>
          <a:p>
            <a:r>
              <a:rPr lang="en-GB" sz="2000" dirty="0"/>
              <a:t>(Learning Disability England, </a:t>
            </a:r>
            <a:r>
              <a:rPr lang="en-GB" sz="2000" dirty="0" err="1"/>
              <a:t>N.d</a:t>
            </a:r>
            <a:r>
              <a:rPr lang="en-GB" sz="2000" dirty="0"/>
              <a:t>)</a:t>
            </a:r>
            <a:endParaRPr lang="en-US" sz="2000" dirty="0"/>
          </a:p>
        </p:txBody>
      </p:sp>
      <p:sp useBgFill="1">
        <p:nvSpPr>
          <p:cNvPr id="5" name="Rectangle 4">
            <a:extLst>
              <a:ext uri="{FF2B5EF4-FFF2-40B4-BE49-F238E27FC236}">
                <a16:creationId xmlns:a16="http://schemas.microsoft.com/office/drawing/2014/main" id="{9E503A6C-7948-2840-87A3-4DB8D9BAC982}"/>
              </a:ext>
            </a:extLst>
          </p:cNvPr>
          <p:cNvSpPr/>
          <p:nvPr/>
        </p:nvSpPr>
        <p:spPr>
          <a:xfrm>
            <a:off x="7720298" y="200429"/>
            <a:ext cx="4051495" cy="22719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E0EB7B-C2D3-CF47-A15F-8A6E1B5F7EBE}"/>
              </a:ext>
            </a:extLst>
          </p:cNvPr>
          <p:cNvSpPr>
            <a:spLocks noGrp="1"/>
          </p:cNvSpPr>
          <p:nvPr>
            <p:ph type="title"/>
          </p:nvPr>
        </p:nvSpPr>
        <p:spPr>
          <a:xfrm rot="20102509">
            <a:off x="8420882" y="826477"/>
            <a:ext cx="3154161" cy="844061"/>
          </a:xfrm>
        </p:spPr>
        <p:txBody>
          <a:bodyPr>
            <a:noAutofit/>
          </a:bodyPr>
          <a:lstStyle/>
          <a:p>
            <a:r>
              <a:rPr lang="en-US" sz="4800" dirty="0">
                <a:solidFill>
                  <a:srgbClr val="FF0000"/>
                </a:solidFill>
              </a:rPr>
              <a:t>Case Study</a:t>
            </a:r>
          </a:p>
        </p:txBody>
      </p:sp>
      <p:sp useBgFill="1">
        <p:nvSpPr>
          <p:cNvPr id="6" name="Rectangle 5">
            <a:extLst>
              <a:ext uri="{FF2B5EF4-FFF2-40B4-BE49-F238E27FC236}">
                <a16:creationId xmlns:a16="http://schemas.microsoft.com/office/drawing/2014/main" id="{05F125E7-427A-3042-A26C-9EDD60E932CD}"/>
              </a:ext>
            </a:extLst>
          </p:cNvPr>
          <p:cNvSpPr/>
          <p:nvPr/>
        </p:nvSpPr>
        <p:spPr>
          <a:xfrm>
            <a:off x="91635" y="942535"/>
            <a:ext cx="7043553" cy="553933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B445EB45-A20E-AF4E-B0E4-15647AEDCEE5}"/>
              </a:ext>
            </a:extLst>
          </p:cNvPr>
          <p:cNvSpPr txBox="1"/>
          <p:nvPr/>
        </p:nvSpPr>
        <p:spPr>
          <a:xfrm>
            <a:off x="208064" y="1511601"/>
            <a:ext cx="6810693" cy="4401205"/>
          </a:xfrm>
          <a:prstGeom prst="rect">
            <a:avLst/>
          </a:prstGeom>
          <a:noFill/>
        </p:spPr>
        <p:txBody>
          <a:bodyPr wrap="square" rtlCol="0">
            <a:spAutoFit/>
          </a:bodyPr>
          <a:lstStyle/>
          <a:p>
            <a:r>
              <a:rPr lang="en-US" sz="2800" dirty="0">
                <a:latin typeface="+mj-lt"/>
              </a:rPr>
              <a:t>NAME:                   ANDY</a:t>
            </a:r>
          </a:p>
          <a:p>
            <a:endParaRPr lang="en-US" sz="2800" dirty="0">
              <a:latin typeface="+mj-lt"/>
            </a:endParaRPr>
          </a:p>
          <a:p>
            <a:r>
              <a:rPr lang="en-US" sz="2800" dirty="0">
                <a:latin typeface="+mj-lt"/>
              </a:rPr>
              <a:t>AGE:                     28</a:t>
            </a:r>
          </a:p>
          <a:p>
            <a:endParaRPr lang="en-US" sz="2800" dirty="0">
              <a:latin typeface="+mj-lt"/>
            </a:endParaRPr>
          </a:p>
          <a:p>
            <a:r>
              <a:rPr lang="en-US" sz="2800" dirty="0">
                <a:latin typeface="+mj-lt"/>
              </a:rPr>
              <a:t>PLACE OF RESIDENCE:   LIVES AT HOME</a:t>
            </a:r>
          </a:p>
          <a:p>
            <a:endParaRPr lang="en-US" sz="2800" dirty="0">
              <a:latin typeface="+mj-lt"/>
            </a:endParaRPr>
          </a:p>
          <a:p>
            <a:r>
              <a:rPr lang="en-US" sz="2800" dirty="0">
                <a:latin typeface="+mj-lt"/>
              </a:rPr>
              <a:t>CURRENT BENEFITS:    INCAPACITY BENEFIT</a:t>
            </a:r>
          </a:p>
          <a:p>
            <a:r>
              <a:rPr lang="en-US" sz="2800" dirty="0">
                <a:latin typeface="+mj-lt"/>
              </a:rPr>
              <a:t>                        </a:t>
            </a:r>
            <a:r>
              <a:rPr lang="en-US" sz="2800" dirty="0">
                <a:solidFill>
                  <a:srgbClr val="FF0000"/>
                </a:solidFill>
                <a:latin typeface="+mj-lt"/>
              </a:rPr>
              <a:t>£110.85 PER WEEK</a:t>
            </a:r>
          </a:p>
          <a:p>
            <a:r>
              <a:rPr lang="en-US" sz="2800" dirty="0">
                <a:solidFill>
                  <a:srgbClr val="FF0000"/>
                </a:solidFill>
                <a:latin typeface="+mj-lt"/>
              </a:rPr>
              <a:t>                        </a:t>
            </a:r>
            <a:r>
              <a:rPr lang="en-US" sz="2800" dirty="0">
                <a:latin typeface="+mj-lt"/>
              </a:rPr>
              <a:t>DISABILITY LIVING ALLOWANCE</a:t>
            </a:r>
          </a:p>
          <a:p>
            <a:r>
              <a:rPr lang="en-US" sz="2800" dirty="0">
                <a:latin typeface="+mj-lt"/>
              </a:rPr>
              <a:t>                        </a:t>
            </a:r>
            <a:r>
              <a:rPr lang="en-US" sz="2800" dirty="0">
                <a:solidFill>
                  <a:srgbClr val="FF0000"/>
                </a:solidFill>
                <a:latin typeface="+mj-lt"/>
              </a:rPr>
              <a:t>£20.55 PER WEEK</a:t>
            </a:r>
            <a:endParaRPr lang="en-US" sz="2800" dirty="0">
              <a:latin typeface="+mj-lt"/>
            </a:endParaRPr>
          </a:p>
        </p:txBody>
      </p:sp>
      <p:sp>
        <p:nvSpPr>
          <p:cNvPr id="8" name="TextBox 7">
            <a:extLst>
              <a:ext uri="{FF2B5EF4-FFF2-40B4-BE49-F238E27FC236}">
                <a16:creationId xmlns:a16="http://schemas.microsoft.com/office/drawing/2014/main" id="{87C7EEC2-0B14-284F-A226-1DA387C87E9B}"/>
              </a:ext>
            </a:extLst>
          </p:cNvPr>
          <p:cNvSpPr txBox="1"/>
          <p:nvPr/>
        </p:nvSpPr>
        <p:spPr>
          <a:xfrm>
            <a:off x="786357" y="253151"/>
            <a:ext cx="6431803" cy="584775"/>
          </a:xfrm>
          <a:prstGeom prst="rect">
            <a:avLst/>
          </a:prstGeom>
          <a:noFill/>
        </p:spPr>
        <p:txBody>
          <a:bodyPr wrap="square" rtlCol="0">
            <a:spAutoFit/>
          </a:bodyPr>
          <a:lstStyle/>
          <a:p>
            <a:r>
              <a:rPr lang="en-US" sz="3200" dirty="0">
                <a:solidFill>
                  <a:srgbClr val="FF0000"/>
                </a:solidFill>
                <a:latin typeface="+mj-lt"/>
              </a:rPr>
              <a:t>BEFORE</a:t>
            </a:r>
            <a:r>
              <a:rPr lang="en-US" sz="3200" dirty="0">
                <a:latin typeface="+mj-lt"/>
              </a:rPr>
              <a:t> UNIVERSAL CREDIT:</a:t>
            </a:r>
          </a:p>
        </p:txBody>
      </p:sp>
    </p:spTree>
    <p:extLst>
      <p:ext uri="{BB962C8B-B14F-4D97-AF65-F5344CB8AC3E}">
        <p14:creationId xmlns:p14="http://schemas.microsoft.com/office/powerpoint/2010/main" val="1259966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3CFA38D-2233-B44C-A1A6-AB9F8115F186}"/>
              </a:ext>
            </a:extLst>
          </p:cNvPr>
          <p:cNvSpPr txBox="1"/>
          <p:nvPr/>
        </p:nvSpPr>
        <p:spPr>
          <a:xfrm>
            <a:off x="450166" y="225083"/>
            <a:ext cx="4684542" cy="584775"/>
          </a:xfrm>
          <a:prstGeom prst="rect">
            <a:avLst/>
          </a:prstGeom>
          <a:noFill/>
        </p:spPr>
        <p:txBody>
          <a:bodyPr wrap="square" rtlCol="0">
            <a:spAutoFit/>
          </a:bodyPr>
          <a:lstStyle/>
          <a:p>
            <a:r>
              <a:rPr lang="en-US" sz="3200" dirty="0">
                <a:solidFill>
                  <a:srgbClr val="FF0000"/>
                </a:solidFill>
                <a:latin typeface="+mj-lt"/>
              </a:rPr>
              <a:t>AFTER </a:t>
            </a:r>
            <a:r>
              <a:rPr lang="en-US" sz="3200" dirty="0">
                <a:latin typeface="+mj-lt"/>
              </a:rPr>
              <a:t>UNIVERSAL CREDIT:</a:t>
            </a:r>
            <a:endParaRPr lang="en-US" sz="3200" dirty="0">
              <a:solidFill>
                <a:srgbClr val="FF0000"/>
              </a:solidFill>
              <a:latin typeface="+mj-lt"/>
            </a:endParaRPr>
          </a:p>
        </p:txBody>
      </p:sp>
      <p:sp useBgFill="1">
        <p:nvSpPr>
          <p:cNvPr id="6" name="Rectangle 5">
            <a:extLst>
              <a:ext uri="{FF2B5EF4-FFF2-40B4-BE49-F238E27FC236}">
                <a16:creationId xmlns:a16="http://schemas.microsoft.com/office/drawing/2014/main" id="{FE618FDA-47C1-9F4C-9915-FB1F6B113F76}"/>
              </a:ext>
            </a:extLst>
          </p:cNvPr>
          <p:cNvSpPr/>
          <p:nvPr/>
        </p:nvSpPr>
        <p:spPr>
          <a:xfrm>
            <a:off x="450165" y="1097281"/>
            <a:ext cx="5162843" cy="48252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800" dirty="0">
                <a:solidFill>
                  <a:schemeClr val="tx1"/>
                </a:solidFill>
              </a:rPr>
              <a:t>If Andy put in his first claim after the new Universal Credit and Personal Independent Payment (PIP) systems were in place, his benefits would be: </a:t>
            </a:r>
          </a:p>
          <a:p>
            <a:pPr algn="just"/>
            <a:endParaRPr lang="en-GB" sz="2800" dirty="0">
              <a:solidFill>
                <a:schemeClr val="tx1"/>
              </a:solidFill>
            </a:endParaRPr>
          </a:p>
          <a:p>
            <a:r>
              <a:rPr lang="en-GB" sz="2800" dirty="0">
                <a:solidFill>
                  <a:schemeClr val="tx1"/>
                </a:solidFill>
              </a:rPr>
              <a:t>Personal Allowance – </a:t>
            </a:r>
          </a:p>
          <a:p>
            <a:r>
              <a:rPr lang="en-GB" sz="2800" b="1" dirty="0">
                <a:solidFill>
                  <a:srgbClr val="FF0000"/>
                </a:solidFill>
              </a:rPr>
              <a:t>£77.00 </a:t>
            </a:r>
            <a:r>
              <a:rPr lang="en-GB" sz="2800" dirty="0">
                <a:solidFill>
                  <a:schemeClr val="tx1"/>
                </a:solidFill>
              </a:rPr>
              <a:t>per week.</a:t>
            </a:r>
            <a:endParaRPr lang="en-US" sz="2800" dirty="0">
              <a:solidFill>
                <a:schemeClr val="tx1"/>
              </a:solidFill>
            </a:endParaRPr>
          </a:p>
        </p:txBody>
      </p:sp>
      <p:sp useBgFill="1">
        <p:nvSpPr>
          <p:cNvPr id="7" name="Rectangle 6">
            <a:extLst>
              <a:ext uri="{FF2B5EF4-FFF2-40B4-BE49-F238E27FC236}">
                <a16:creationId xmlns:a16="http://schemas.microsoft.com/office/drawing/2014/main" id="{12F36236-0D7C-B648-917C-E4C9B544660C}"/>
              </a:ext>
            </a:extLst>
          </p:cNvPr>
          <p:cNvSpPr/>
          <p:nvPr/>
        </p:nvSpPr>
        <p:spPr>
          <a:xfrm>
            <a:off x="6077242" y="1097280"/>
            <a:ext cx="5190980" cy="48252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D4633F-39FA-9D4D-BD16-04FB5500352B}"/>
              </a:ext>
            </a:extLst>
          </p:cNvPr>
          <p:cNvSpPr>
            <a:spLocks noGrp="1"/>
          </p:cNvSpPr>
          <p:nvPr>
            <p:ph idx="1"/>
          </p:nvPr>
        </p:nvSpPr>
        <p:spPr>
          <a:xfrm>
            <a:off x="6077242" y="1322362"/>
            <a:ext cx="5057335" cy="5190979"/>
          </a:xfrm>
        </p:spPr>
        <p:txBody>
          <a:bodyPr>
            <a:noAutofit/>
          </a:bodyPr>
          <a:lstStyle/>
          <a:p>
            <a:pPr marL="0" indent="0" algn="just">
              <a:buNone/>
            </a:pPr>
            <a:r>
              <a:rPr lang="en-GB" sz="3200" dirty="0"/>
              <a:t>  </a:t>
            </a:r>
            <a:br>
              <a:rPr lang="en-GB" sz="3200" dirty="0"/>
            </a:br>
            <a:r>
              <a:rPr lang="en-GB" sz="2800" dirty="0"/>
              <a:t>This may be all he can get. PIP is not paid at the lower rate. If the Work Capability Assessment decides he does not have limited capability for work, he will be in the “full conditionality” group and not entitled to extra payment.</a:t>
            </a:r>
            <a:r>
              <a:rPr lang="en-GB" sz="3200" dirty="0"/>
              <a:t> </a:t>
            </a:r>
            <a:endParaRPr lang="en-US" sz="3200" dirty="0"/>
          </a:p>
        </p:txBody>
      </p:sp>
      <p:sp>
        <p:nvSpPr>
          <p:cNvPr id="4" name="TextBox 3">
            <a:extLst>
              <a:ext uri="{FF2B5EF4-FFF2-40B4-BE49-F238E27FC236}">
                <a16:creationId xmlns:a16="http://schemas.microsoft.com/office/drawing/2014/main" id="{5AFB340D-1B66-1245-8E69-0522C1943535}"/>
              </a:ext>
            </a:extLst>
          </p:cNvPr>
          <p:cNvSpPr txBox="1"/>
          <p:nvPr/>
        </p:nvSpPr>
        <p:spPr>
          <a:xfrm>
            <a:off x="7174524" y="6280255"/>
            <a:ext cx="4290646" cy="400110"/>
          </a:xfrm>
          <a:prstGeom prst="rect">
            <a:avLst/>
          </a:prstGeom>
          <a:noFill/>
        </p:spPr>
        <p:txBody>
          <a:bodyPr wrap="square" rtlCol="0">
            <a:spAutoFit/>
          </a:bodyPr>
          <a:lstStyle/>
          <a:p>
            <a:r>
              <a:rPr lang="en-GB" sz="2000" dirty="0"/>
              <a:t>(Learning Disability England, </a:t>
            </a:r>
            <a:r>
              <a:rPr lang="en-GB" sz="2000" dirty="0" err="1"/>
              <a:t>N.d</a:t>
            </a:r>
            <a:r>
              <a:rPr lang="en-GB" sz="2000" dirty="0"/>
              <a:t>)</a:t>
            </a:r>
            <a:endParaRPr lang="en-US" sz="2000" dirty="0"/>
          </a:p>
        </p:txBody>
      </p:sp>
    </p:spTree>
    <p:extLst>
      <p:ext uri="{BB962C8B-B14F-4D97-AF65-F5344CB8AC3E}">
        <p14:creationId xmlns:p14="http://schemas.microsoft.com/office/powerpoint/2010/main" val="1602636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6914521-818F-F748-9644-3645FB715E8A}"/>
              </a:ext>
            </a:extLst>
          </p:cNvPr>
          <p:cNvSpPr/>
          <p:nvPr/>
        </p:nvSpPr>
        <p:spPr>
          <a:xfrm>
            <a:off x="7235483" y="6245644"/>
            <a:ext cx="4285957" cy="400110"/>
          </a:xfrm>
          <a:prstGeom prst="rect">
            <a:avLst/>
          </a:prstGeom>
        </p:spPr>
        <p:txBody>
          <a:bodyPr wrap="square">
            <a:spAutoFit/>
          </a:bodyPr>
          <a:lstStyle/>
          <a:p>
            <a:r>
              <a:rPr lang="en-GB" sz="2000" dirty="0"/>
              <a:t>(Learning Disability England, </a:t>
            </a:r>
            <a:r>
              <a:rPr lang="en-GB" sz="2000" dirty="0" err="1"/>
              <a:t>N.d</a:t>
            </a:r>
            <a:r>
              <a:rPr lang="en-GB" sz="2000" dirty="0"/>
              <a:t>)</a:t>
            </a:r>
            <a:endParaRPr lang="en-US" sz="2000" dirty="0"/>
          </a:p>
        </p:txBody>
      </p:sp>
      <p:sp useBgFill="1">
        <p:nvSpPr>
          <p:cNvPr id="7" name="Rectangle 6">
            <a:extLst>
              <a:ext uri="{FF2B5EF4-FFF2-40B4-BE49-F238E27FC236}">
                <a16:creationId xmlns:a16="http://schemas.microsoft.com/office/drawing/2014/main" id="{9C78D494-7D0B-C143-9817-4BDC020619BE}"/>
              </a:ext>
            </a:extLst>
          </p:cNvPr>
          <p:cNvSpPr/>
          <p:nvPr/>
        </p:nvSpPr>
        <p:spPr>
          <a:xfrm>
            <a:off x="393896" y="562707"/>
            <a:ext cx="5406683" cy="59814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9FB13A-B999-124C-8D71-E4D575220B24}"/>
              </a:ext>
            </a:extLst>
          </p:cNvPr>
          <p:cNvSpPr>
            <a:spLocks noGrp="1"/>
          </p:cNvSpPr>
          <p:nvPr>
            <p:ph idx="1"/>
          </p:nvPr>
        </p:nvSpPr>
        <p:spPr>
          <a:xfrm>
            <a:off x="948983" y="1532557"/>
            <a:ext cx="4296508" cy="5011616"/>
          </a:xfrm>
        </p:spPr>
        <p:txBody>
          <a:bodyPr>
            <a:normAutofit fontScale="92500" lnSpcReduction="10000"/>
          </a:bodyPr>
          <a:lstStyle/>
          <a:p>
            <a:pPr marL="0" indent="0">
              <a:buNone/>
            </a:pPr>
            <a:r>
              <a:rPr lang="en-GB" sz="3300" dirty="0"/>
              <a:t>If the Work Capability Assessment decides he does in fact have limited capability for work, he will be put in a lower conditionality group and will receive an extra:</a:t>
            </a:r>
          </a:p>
          <a:p>
            <a:pPr marL="0" indent="0">
              <a:buNone/>
            </a:pPr>
            <a:r>
              <a:rPr lang="en-GB" sz="3300" dirty="0">
                <a:solidFill>
                  <a:srgbClr val="FF0000"/>
                </a:solidFill>
              </a:rPr>
              <a:t>£28.15</a:t>
            </a:r>
            <a:r>
              <a:rPr lang="en-GB" sz="3300" dirty="0"/>
              <a:t> per week. </a:t>
            </a:r>
            <a:br>
              <a:rPr lang="en-GB" sz="3200" dirty="0"/>
            </a:br>
            <a:r>
              <a:rPr lang="en-GB" sz="3200" dirty="0"/>
              <a:t> </a:t>
            </a:r>
            <a:br>
              <a:rPr lang="en-GB" sz="3200" dirty="0"/>
            </a:br>
            <a:r>
              <a:rPr lang="en-GB" sz="3200" dirty="0"/>
              <a:t> </a:t>
            </a:r>
            <a:br>
              <a:rPr lang="en-GB" dirty="0"/>
            </a:br>
            <a:endParaRPr lang="en-US" dirty="0"/>
          </a:p>
        </p:txBody>
      </p:sp>
      <p:sp useBgFill="1">
        <p:nvSpPr>
          <p:cNvPr id="8" name="Rectangle 7">
            <a:extLst>
              <a:ext uri="{FF2B5EF4-FFF2-40B4-BE49-F238E27FC236}">
                <a16:creationId xmlns:a16="http://schemas.microsoft.com/office/drawing/2014/main" id="{9680FA40-4452-B24C-9B9D-8FAA9A6AA68F}"/>
              </a:ext>
            </a:extLst>
          </p:cNvPr>
          <p:cNvSpPr/>
          <p:nvPr/>
        </p:nvSpPr>
        <p:spPr>
          <a:xfrm>
            <a:off x="6836898" y="562707"/>
            <a:ext cx="5008099" cy="3488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656EB486-D780-ED48-A8C1-8DE98B6F5713}"/>
              </a:ext>
            </a:extLst>
          </p:cNvPr>
          <p:cNvSpPr txBox="1"/>
          <p:nvPr/>
        </p:nvSpPr>
        <p:spPr>
          <a:xfrm>
            <a:off x="7343335" y="1603717"/>
            <a:ext cx="3924887" cy="1384995"/>
          </a:xfrm>
          <a:prstGeom prst="rect">
            <a:avLst/>
          </a:prstGeom>
          <a:noFill/>
        </p:spPr>
        <p:txBody>
          <a:bodyPr wrap="square" rtlCol="0">
            <a:spAutoFit/>
          </a:bodyPr>
          <a:lstStyle/>
          <a:p>
            <a:r>
              <a:rPr lang="en-GB" sz="2800" dirty="0"/>
              <a:t>His total income would then be:</a:t>
            </a:r>
          </a:p>
          <a:p>
            <a:r>
              <a:rPr lang="en-GB" sz="2800" b="1" dirty="0">
                <a:solidFill>
                  <a:srgbClr val="FF0000"/>
                </a:solidFill>
              </a:rPr>
              <a:t>£105.15 </a:t>
            </a:r>
            <a:r>
              <a:rPr lang="en-GB" sz="2800" dirty="0"/>
              <a:t>per week.</a:t>
            </a:r>
            <a:endParaRPr lang="en-US" sz="2800" dirty="0"/>
          </a:p>
        </p:txBody>
      </p:sp>
    </p:spTree>
    <p:extLst>
      <p:ext uri="{BB962C8B-B14F-4D97-AF65-F5344CB8AC3E}">
        <p14:creationId xmlns:p14="http://schemas.microsoft.com/office/powerpoint/2010/main" val="26441858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4BCA956-9769-5A4A-A013-0AE223712231}"/>
              </a:ext>
            </a:extLst>
          </p:cNvPr>
          <p:cNvSpPr txBox="1"/>
          <p:nvPr/>
        </p:nvSpPr>
        <p:spPr>
          <a:xfrm>
            <a:off x="703385" y="303421"/>
            <a:ext cx="6770077" cy="646331"/>
          </a:xfrm>
          <a:prstGeom prst="rect">
            <a:avLst/>
          </a:prstGeom>
          <a:noFill/>
        </p:spPr>
        <p:txBody>
          <a:bodyPr wrap="square" rtlCol="0">
            <a:spAutoFit/>
          </a:bodyPr>
          <a:lstStyle/>
          <a:p>
            <a:r>
              <a:rPr lang="en-US" sz="3600" dirty="0">
                <a:solidFill>
                  <a:srgbClr val="FF0000"/>
                </a:solidFill>
                <a:latin typeface="+mj-lt"/>
              </a:rPr>
              <a:t>Migration:</a:t>
            </a:r>
          </a:p>
        </p:txBody>
      </p:sp>
      <p:sp>
        <p:nvSpPr>
          <p:cNvPr id="5" name="TextBox 4">
            <a:extLst>
              <a:ext uri="{FF2B5EF4-FFF2-40B4-BE49-F238E27FC236}">
                <a16:creationId xmlns:a16="http://schemas.microsoft.com/office/drawing/2014/main" id="{84861C6D-C5BE-4A42-AC21-642BB05B8961}"/>
              </a:ext>
            </a:extLst>
          </p:cNvPr>
          <p:cNvSpPr txBox="1"/>
          <p:nvPr/>
        </p:nvSpPr>
        <p:spPr>
          <a:xfrm>
            <a:off x="7178040" y="6299218"/>
            <a:ext cx="4230859" cy="400110"/>
          </a:xfrm>
          <a:prstGeom prst="rect">
            <a:avLst/>
          </a:prstGeom>
          <a:noFill/>
        </p:spPr>
        <p:txBody>
          <a:bodyPr wrap="square" rtlCol="0">
            <a:spAutoFit/>
          </a:bodyPr>
          <a:lstStyle/>
          <a:p>
            <a:r>
              <a:rPr lang="en-GB" sz="2000" dirty="0"/>
              <a:t>(Learning Disability England, </a:t>
            </a:r>
            <a:r>
              <a:rPr lang="en-GB" sz="2000" dirty="0" err="1"/>
              <a:t>N.d</a:t>
            </a:r>
            <a:r>
              <a:rPr lang="en-GB" sz="2000" dirty="0"/>
              <a:t>)</a:t>
            </a:r>
            <a:endParaRPr lang="en-US" sz="2000" dirty="0"/>
          </a:p>
        </p:txBody>
      </p:sp>
      <p:sp useBgFill="1">
        <p:nvSpPr>
          <p:cNvPr id="7" name="Rectangle 6">
            <a:extLst>
              <a:ext uri="{FF2B5EF4-FFF2-40B4-BE49-F238E27FC236}">
                <a16:creationId xmlns:a16="http://schemas.microsoft.com/office/drawing/2014/main" id="{8E521F04-7B36-0844-AD71-5D1A57752223}"/>
              </a:ext>
            </a:extLst>
          </p:cNvPr>
          <p:cNvSpPr/>
          <p:nvPr/>
        </p:nvSpPr>
        <p:spPr>
          <a:xfrm>
            <a:off x="703385" y="1378634"/>
            <a:ext cx="4951827" cy="452979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849874B-E488-DF47-9720-A8F62DE2BF65}"/>
              </a:ext>
            </a:extLst>
          </p:cNvPr>
          <p:cNvSpPr txBox="1"/>
          <p:nvPr/>
        </p:nvSpPr>
        <p:spPr>
          <a:xfrm>
            <a:off x="886265" y="2089260"/>
            <a:ext cx="4768947" cy="3108543"/>
          </a:xfrm>
          <a:prstGeom prst="rect">
            <a:avLst/>
          </a:prstGeom>
          <a:noFill/>
        </p:spPr>
        <p:txBody>
          <a:bodyPr wrap="square" rtlCol="0">
            <a:spAutoFit/>
          </a:bodyPr>
          <a:lstStyle/>
          <a:p>
            <a:r>
              <a:rPr lang="en-US" sz="2800" dirty="0"/>
              <a:t>If Andy migrates to Universal Credit from his current Incapacity Benefit claim, it is unclear whether he would get the higher amount of </a:t>
            </a:r>
            <a:r>
              <a:rPr lang="en-US" sz="2800" dirty="0">
                <a:solidFill>
                  <a:srgbClr val="FF0000"/>
                </a:solidFill>
              </a:rPr>
              <a:t>£131.40 </a:t>
            </a:r>
            <a:r>
              <a:rPr lang="en-US" sz="2800" dirty="0"/>
              <a:t>or the lower amount of </a:t>
            </a:r>
            <a:r>
              <a:rPr lang="en-US" sz="2800" dirty="0">
                <a:solidFill>
                  <a:srgbClr val="FF0000"/>
                </a:solidFill>
              </a:rPr>
              <a:t>£110.85 </a:t>
            </a:r>
          </a:p>
        </p:txBody>
      </p:sp>
      <p:sp useBgFill="1">
        <p:nvSpPr>
          <p:cNvPr id="8" name="Rectangle 7">
            <a:extLst>
              <a:ext uri="{FF2B5EF4-FFF2-40B4-BE49-F238E27FC236}">
                <a16:creationId xmlns:a16="http://schemas.microsoft.com/office/drawing/2014/main" id="{6386BB09-49A0-9D4E-975A-8FE7B8B1BC2D}"/>
              </a:ext>
            </a:extLst>
          </p:cNvPr>
          <p:cNvSpPr/>
          <p:nvPr/>
        </p:nvSpPr>
        <p:spPr>
          <a:xfrm>
            <a:off x="6682154" y="1378635"/>
            <a:ext cx="4853354" cy="452979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C16E3371-000B-E340-9FC0-8E3A6F50A6FA}"/>
              </a:ext>
            </a:extLst>
          </p:cNvPr>
          <p:cNvSpPr txBox="1"/>
          <p:nvPr/>
        </p:nvSpPr>
        <p:spPr>
          <a:xfrm>
            <a:off x="7033846" y="1969477"/>
            <a:ext cx="4192172" cy="3108543"/>
          </a:xfrm>
          <a:prstGeom prst="rect">
            <a:avLst/>
          </a:prstGeom>
          <a:noFill/>
        </p:spPr>
        <p:txBody>
          <a:bodyPr wrap="square" rtlCol="0">
            <a:spAutoFit/>
          </a:bodyPr>
          <a:lstStyle/>
          <a:p>
            <a:r>
              <a:rPr lang="en-US" sz="2800" dirty="0"/>
              <a:t>It would probably be the lower amount. </a:t>
            </a:r>
            <a:r>
              <a:rPr lang="en-GB" sz="2800" dirty="0"/>
              <a:t>He would not get any cost of living increases until the Universal Credit entitlement had gone over </a:t>
            </a:r>
            <a:r>
              <a:rPr lang="en-GB" sz="2800" dirty="0">
                <a:solidFill>
                  <a:srgbClr val="FF0000"/>
                </a:solidFill>
              </a:rPr>
              <a:t>£110.85</a:t>
            </a:r>
            <a:r>
              <a:rPr lang="en-GB" sz="2800" dirty="0"/>
              <a:t> </a:t>
            </a:r>
          </a:p>
        </p:txBody>
      </p:sp>
    </p:spTree>
    <p:extLst>
      <p:ext uri="{BB962C8B-B14F-4D97-AF65-F5344CB8AC3E}">
        <p14:creationId xmlns:p14="http://schemas.microsoft.com/office/powerpoint/2010/main" val="7338381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2E95D29-59D6-E34E-86E5-B1B87ADCB305}"/>
              </a:ext>
            </a:extLst>
          </p:cNvPr>
          <p:cNvSpPr txBox="1"/>
          <p:nvPr/>
        </p:nvSpPr>
        <p:spPr>
          <a:xfrm rot="20266285">
            <a:off x="2281704" y="2497797"/>
            <a:ext cx="8079346" cy="1569660"/>
          </a:xfrm>
          <a:prstGeom prst="rect">
            <a:avLst/>
          </a:prstGeom>
          <a:noFill/>
        </p:spPr>
        <p:txBody>
          <a:bodyPr wrap="square" rtlCol="0">
            <a:spAutoFit/>
          </a:bodyPr>
          <a:lstStyle/>
          <a:p>
            <a:r>
              <a:rPr lang="en-US" sz="9600" dirty="0">
                <a:solidFill>
                  <a:srgbClr val="FF0000"/>
                </a:solidFill>
              </a:rPr>
              <a:t>Is it working?</a:t>
            </a:r>
          </a:p>
        </p:txBody>
      </p:sp>
      <p:sp useBgFill="1">
        <p:nvSpPr>
          <p:cNvPr id="5" name="Rectangle 4">
            <a:extLst>
              <a:ext uri="{FF2B5EF4-FFF2-40B4-BE49-F238E27FC236}">
                <a16:creationId xmlns:a16="http://schemas.microsoft.com/office/drawing/2014/main" id="{72A30AB3-371E-9B4C-9C23-6EAA30CB39EF}"/>
              </a:ext>
            </a:extLst>
          </p:cNvPr>
          <p:cNvSpPr/>
          <p:nvPr/>
        </p:nvSpPr>
        <p:spPr>
          <a:xfrm>
            <a:off x="225083" y="181500"/>
            <a:ext cx="4586068" cy="24899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CB3C58-E134-B948-AA36-2A958E821260}"/>
              </a:ext>
            </a:extLst>
          </p:cNvPr>
          <p:cNvSpPr>
            <a:spLocks noGrp="1"/>
          </p:cNvSpPr>
          <p:nvPr>
            <p:ph type="title"/>
          </p:nvPr>
        </p:nvSpPr>
        <p:spPr>
          <a:xfrm>
            <a:off x="967740" y="763709"/>
            <a:ext cx="3100754" cy="1325563"/>
          </a:xfrm>
        </p:spPr>
        <p:txBody>
          <a:bodyPr/>
          <a:lstStyle/>
          <a:p>
            <a:r>
              <a:rPr lang="en-US" dirty="0"/>
              <a:t>Conclusion</a:t>
            </a:r>
          </a:p>
        </p:txBody>
      </p:sp>
    </p:spTree>
    <p:extLst>
      <p:ext uri="{BB962C8B-B14F-4D97-AF65-F5344CB8AC3E}">
        <p14:creationId xmlns:p14="http://schemas.microsoft.com/office/powerpoint/2010/main" val="8060362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DF23-CB59-BC45-985A-8BB49DC679BB}"/>
              </a:ext>
            </a:extLst>
          </p:cNvPr>
          <p:cNvSpPr>
            <a:spLocks noGrp="1"/>
          </p:cNvSpPr>
          <p:nvPr>
            <p:ph type="title"/>
          </p:nvPr>
        </p:nvSpPr>
        <p:spPr>
          <a:xfrm>
            <a:off x="838200" y="365125"/>
            <a:ext cx="10287000" cy="1325563"/>
          </a:xfrm>
        </p:spPr>
        <p:txBody>
          <a:bodyPr>
            <a:normAutofit/>
          </a:bodyPr>
          <a:lstStyle/>
          <a:p>
            <a:r>
              <a:rPr lang="en-US" dirty="0">
                <a:solidFill>
                  <a:srgbClr val="FF0000"/>
                </a:solidFill>
              </a:rPr>
              <a:t>Philip Alston </a:t>
            </a:r>
            <a:r>
              <a:rPr lang="en-US" dirty="0"/>
              <a:t>– Poverty in the UK</a:t>
            </a:r>
          </a:p>
        </p:txBody>
      </p:sp>
      <p:sp>
        <p:nvSpPr>
          <p:cNvPr id="3" name="Content Placeholder 2">
            <a:extLst>
              <a:ext uri="{FF2B5EF4-FFF2-40B4-BE49-F238E27FC236}">
                <a16:creationId xmlns:a16="http://schemas.microsoft.com/office/drawing/2014/main" id="{190956D8-DEF8-1E48-82D9-05893207B52A}"/>
              </a:ext>
            </a:extLst>
          </p:cNvPr>
          <p:cNvSpPr>
            <a:spLocks noGrp="1"/>
          </p:cNvSpPr>
          <p:nvPr>
            <p:ph idx="1"/>
          </p:nvPr>
        </p:nvSpPr>
        <p:spPr>
          <a:xfrm>
            <a:off x="838200" y="1690689"/>
            <a:ext cx="10515600" cy="4077066"/>
          </a:xfrm>
        </p:spPr>
        <p:txBody>
          <a:bodyPr>
            <a:normAutofit fontScale="92500" lnSpcReduction="20000"/>
          </a:bodyPr>
          <a:lstStyle/>
          <a:p>
            <a:pPr algn="just"/>
            <a:r>
              <a:rPr lang="en-GB" sz="3200" dirty="0"/>
              <a:t>14 million people, a fifth of the population, live in poverty. </a:t>
            </a:r>
          </a:p>
          <a:p>
            <a:pPr algn="just"/>
            <a:r>
              <a:rPr lang="en-GB" sz="3200" dirty="0"/>
              <a:t>Four million of these are more than 50% below the poverty line.</a:t>
            </a:r>
          </a:p>
          <a:p>
            <a:pPr algn="just"/>
            <a:r>
              <a:rPr lang="en-GB" sz="3200" dirty="0"/>
              <a:t> and 1.5 million are destitute, unable to afford basic essentials. </a:t>
            </a:r>
          </a:p>
          <a:p>
            <a:pPr marL="0" indent="0" algn="just">
              <a:buNone/>
            </a:pPr>
            <a:endParaRPr lang="en-GB" dirty="0"/>
          </a:p>
          <a:p>
            <a:pPr marL="0" indent="0">
              <a:buNone/>
            </a:pPr>
            <a:endParaRPr lang="en-GB" dirty="0"/>
          </a:p>
          <a:p>
            <a:pPr marL="0" indent="0" algn="just">
              <a:buNone/>
            </a:pPr>
            <a:r>
              <a:rPr lang="en-GB" dirty="0"/>
              <a:t> </a:t>
            </a:r>
            <a:r>
              <a:rPr lang="en-GB" sz="3900" dirty="0">
                <a:latin typeface="+mj-lt"/>
              </a:rPr>
              <a:t>“For almost one in every two children to be poor in twenty-first century Britain is not just a disgrace, but a social calamity and an economic disaster, all rolled into one”</a:t>
            </a:r>
            <a:endParaRPr lang="en-US" sz="3900" dirty="0">
              <a:latin typeface="+mj-lt"/>
            </a:endParaRPr>
          </a:p>
        </p:txBody>
      </p:sp>
      <p:sp>
        <p:nvSpPr>
          <p:cNvPr id="5" name="TextBox 4">
            <a:extLst>
              <a:ext uri="{FF2B5EF4-FFF2-40B4-BE49-F238E27FC236}">
                <a16:creationId xmlns:a16="http://schemas.microsoft.com/office/drawing/2014/main" id="{0A13F78A-EF15-3547-A9DA-0FA697755B58}"/>
              </a:ext>
            </a:extLst>
          </p:cNvPr>
          <p:cNvSpPr txBox="1"/>
          <p:nvPr/>
        </p:nvSpPr>
        <p:spPr>
          <a:xfrm>
            <a:off x="9404254" y="6302326"/>
            <a:ext cx="2104292" cy="400110"/>
          </a:xfrm>
          <a:prstGeom prst="rect">
            <a:avLst/>
          </a:prstGeom>
          <a:noFill/>
        </p:spPr>
        <p:txBody>
          <a:bodyPr wrap="square" rtlCol="0">
            <a:spAutoFit/>
          </a:bodyPr>
          <a:lstStyle/>
          <a:p>
            <a:r>
              <a:rPr lang="en-US" sz="2000" dirty="0"/>
              <a:t>(Alston, P, 2018) </a:t>
            </a:r>
          </a:p>
        </p:txBody>
      </p:sp>
    </p:spTree>
    <p:extLst>
      <p:ext uri="{BB962C8B-B14F-4D97-AF65-F5344CB8AC3E}">
        <p14:creationId xmlns:p14="http://schemas.microsoft.com/office/powerpoint/2010/main" val="31196442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86620-0BE4-6547-8DEF-D0DA2390EBB3}"/>
              </a:ext>
            </a:extLst>
          </p:cNvPr>
          <p:cNvSpPr>
            <a:spLocks noGrp="1"/>
          </p:cNvSpPr>
          <p:nvPr>
            <p:ph type="title"/>
          </p:nvPr>
        </p:nvSpPr>
        <p:spPr>
          <a:xfrm>
            <a:off x="0" y="18256"/>
            <a:ext cx="10515600" cy="662782"/>
          </a:xfrm>
        </p:spPr>
        <p:txBody>
          <a:bodyPr>
            <a:normAutofit fontScale="90000"/>
          </a:bodyPr>
          <a:lstStyle/>
          <a:p>
            <a:r>
              <a:rPr lang="en-US" b="1" u="sng" dirty="0"/>
              <a:t>References</a:t>
            </a:r>
          </a:p>
        </p:txBody>
      </p:sp>
      <p:sp>
        <p:nvSpPr>
          <p:cNvPr id="3" name="Content Placeholder 2">
            <a:extLst>
              <a:ext uri="{FF2B5EF4-FFF2-40B4-BE49-F238E27FC236}">
                <a16:creationId xmlns:a16="http://schemas.microsoft.com/office/drawing/2014/main" id="{9500E75C-5A66-4042-8840-5D24AE9255BC}"/>
              </a:ext>
            </a:extLst>
          </p:cNvPr>
          <p:cNvSpPr>
            <a:spLocks noGrp="1"/>
          </p:cNvSpPr>
          <p:nvPr>
            <p:ph idx="1"/>
          </p:nvPr>
        </p:nvSpPr>
        <p:spPr>
          <a:xfrm>
            <a:off x="0" y="681038"/>
            <a:ext cx="12192000" cy="6158706"/>
          </a:xfrm>
        </p:spPr>
        <p:txBody>
          <a:bodyPr>
            <a:normAutofit lnSpcReduction="10000"/>
          </a:bodyPr>
          <a:lstStyle/>
          <a:p>
            <a:pPr lvl="0"/>
            <a:r>
              <a:rPr lang="en-GB" dirty="0"/>
              <a:t>2010-2015 Government policy: welfare reform Available at: </a:t>
            </a:r>
            <a:r>
              <a:rPr lang="en-GB" u="sng" dirty="0">
                <a:hlinkClick r:id="rId3"/>
              </a:rPr>
              <a:t>https://www.gov.uk/government/publications/2010-to-2015-government-policy-welfare-reform/2010-to-2015-government-policy-welfare-reform</a:t>
            </a:r>
            <a:r>
              <a:rPr lang="en-GB" dirty="0"/>
              <a:t>  (Accessed: 30/12/2018)</a:t>
            </a:r>
          </a:p>
          <a:p>
            <a:pPr lvl="0"/>
            <a:r>
              <a:rPr lang="en-GB" dirty="0"/>
              <a:t>Alston, P. (2018) </a:t>
            </a:r>
            <a:r>
              <a:rPr lang="en-GB" i="1" dirty="0"/>
              <a:t>Statement on Visit to the United Kingdom, by Professor Philip Alston, United Nations Special Rapporteur on extreme poverty and human rights</a:t>
            </a:r>
            <a:r>
              <a:rPr lang="en-GB" dirty="0"/>
              <a:t>. London, 16 November 2018. Online: </a:t>
            </a:r>
            <a:r>
              <a:rPr lang="en-GB" u="sng" dirty="0">
                <a:hlinkClick r:id="rId4"/>
              </a:rPr>
              <a:t>https://www.ohchr.org/Documents/Issues/Poverty/EOM_GB_16Nov2018.pdf</a:t>
            </a:r>
            <a:r>
              <a:rPr lang="en-GB" dirty="0"/>
              <a:t> (Accessed: 4/1/2019) </a:t>
            </a:r>
          </a:p>
          <a:p>
            <a:pPr lvl="0"/>
            <a:r>
              <a:rPr lang="en-US" dirty="0"/>
              <a:t>Barnard, H. (2018) </a:t>
            </a:r>
            <a:r>
              <a:rPr lang="en-US" i="1" dirty="0"/>
              <a:t>The Joseph Rountree Foundation: UK Poverty 2018. </a:t>
            </a:r>
            <a:r>
              <a:rPr lang="en-US" dirty="0"/>
              <a:t>Available at: </a:t>
            </a:r>
            <a:r>
              <a:rPr lang="en-US" u="sng" dirty="0">
                <a:hlinkClick r:id="rId5"/>
              </a:rPr>
              <a:t>https://www.jrf.org.uk/report/uk-poverty-2018</a:t>
            </a:r>
            <a:r>
              <a:rPr lang="en-US" i="1" dirty="0"/>
              <a:t>. (</a:t>
            </a:r>
            <a:r>
              <a:rPr lang="en-US" dirty="0"/>
              <a:t>Accessed: 14/12/2018)</a:t>
            </a:r>
          </a:p>
          <a:p>
            <a:r>
              <a:rPr lang="en-GB" dirty="0"/>
              <a:t>Bradshaw, J. </a:t>
            </a:r>
            <a:r>
              <a:rPr lang="en-GB" i="1" dirty="0"/>
              <a:t>'A taxonomy of social need</a:t>
            </a:r>
            <a:r>
              <a:rPr lang="en-GB" dirty="0"/>
              <a:t>', in G </a:t>
            </a:r>
            <a:r>
              <a:rPr lang="en-GB" dirty="0" err="1"/>
              <a:t>MacLachlan</a:t>
            </a:r>
            <a:r>
              <a:rPr lang="en-GB" dirty="0"/>
              <a:t> (ed.), Problems and progress in medical care (7th series), Oxford University Press; Oxford 1972.</a:t>
            </a:r>
          </a:p>
          <a:p>
            <a:pPr lvl="0"/>
            <a:r>
              <a:rPr lang="en-US" dirty="0"/>
              <a:t>Browne, K. (2017) </a:t>
            </a:r>
            <a:r>
              <a:rPr lang="en-US" i="1" dirty="0"/>
              <a:t>Sociology for AQA Revision Guide 1 AS and 1</a:t>
            </a:r>
            <a:r>
              <a:rPr lang="en-US" i="1" baseline="30000" dirty="0"/>
              <a:t>st</a:t>
            </a:r>
            <a:r>
              <a:rPr lang="en-US" i="1" dirty="0"/>
              <a:t> – year A level, </a:t>
            </a:r>
            <a:r>
              <a:rPr lang="en-US" dirty="0"/>
              <a:t>Cambridge: Polity Press. </a:t>
            </a:r>
          </a:p>
          <a:p>
            <a:pPr lvl="0"/>
            <a:r>
              <a:rPr lang="en-US" dirty="0" err="1"/>
              <a:t>Gov.uk</a:t>
            </a:r>
            <a:r>
              <a:rPr lang="en-US" dirty="0"/>
              <a:t> (2016) </a:t>
            </a:r>
            <a:r>
              <a:rPr lang="en-US" i="1" dirty="0"/>
              <a:t>Universal credit expands to all claimants in 5 areas. </a:t>
            </a:r>
            <a:r>
              <a:rPr lang="en-US" dirty="0"/>
              <a:t>Available at: </a:t>
            </a:r>
            <a:r>
              <a:rPr lang="en-US" dirty="0">
                <a:hlinkClick r:id="rId6"/>
              </a:rPr>
              <a:t>https://www.gov.uk/government/news/universal-credit-expands-to-all-claimants-in-5-areas-today</a:t>
            </a:r>
            <a:r>
              <a:rPr lang="en-US" dirty="0"/>
              <a:t> (Accessed 5/1/2019)</a:t>
            </a:r>
            <a:endParaRPr lang="en-GB" dirty="0"/>
          </a:p>
          <a:p>
            <a:pPr lvl="0"/>
            <a:r>
              <a:rPr lang="en-GB" dirty="0"/>
              <a:t>Hammond, P (2018) </a:t>
            </a:r>
            <a:r>
              <a:rPr lang="en-GB" i="1" dirty="0"/>
              <a:t>Budget 2018:Philip Hammond’s speech, </a:t>
            </a:r>
            <a:r>
              <a:rPr lang="en-GB" dirty="0"/>
              <a:t>Available at: </a:t>
            </a:r>
            <a:r>
              <a:rPr lang="en-GB" u="sng" dirty="0">
                <a:hlinkClick r:id="rId7"/>
              </a:rPr>
              <a:t>https://www.gov.uk/government/speeches/budget-2018-philip-hammonds-speech?fbclid=IwAR3eVO-mCcgFd0kLAc5OCZsCnpHropN_67q0B5HnNbnRb_Tce481saAWjeA</a:t>
            </a:r>
            <a:r>
              <a:rPr lang="en-GB" dirty="0"/>
              <a:t> (Accessed 4/1/2019) </a:t>
            </a:r>
          </a:p>
          <a:p>
            <a:pPr lvl="0"/>
            <a:r>
              <a:rPr lang="en-GB" dirty="0"/>
              <a:t>Learning Disability England (</a:t>
            </a:r>
            <a:r>
              <a:rPr lang="en-GB" dirty="0" err="1"/>
              <a:t>n,d</a:t>
            </a:r>
            <a:r>
              <a:rPr lang="en-GB" dirty="0"/>
              <a:t>) </a:t>
            </a:r>
            <a:r>
              <a:rPr lang="en-GB" i="1" dirty="0"/>
              <a:t>Welfare reform case studies </a:t>
            </a:r>
            <a:r>
              <a:rPr lang="en-GB" dirty="0"/>
              <a:t>Available at: </a:t>
            </a:r>
            <a:r>
              <a:rPr lang="en-GB" u="sng" dirty="0">
                <a:hlinkClick r:id="rId8"/>
              </a:rPr>
              <a:t>www.housingandsupport.org.uk/welfare-reform-case-studies</a:t>
            </a:r>
            <a:r>
              <a:rPr lang="en-GB" dirty="0"/>
              <a:t>. (Accessed: 4/1/2019)</a:t>
            </a:r>
          </a:p>
          <a:p>
            <a:pPr marL="0" indent="0">
              <a:buNone/>
            </a:pPr>
            <a:endParaRPr lang="en-US" dirty="0"/>
          </a:p>
        </p:txBody>
      </p:sp>
    </p:spTree>
    <p:extLst>
      <p:ext uri="{BB962C8B-B14F-4D97-AF65-F5344CB8AC3E}">
        <p14:creationId xmlns:p14="http://schemas.microsoft.com/office/powerpoint/2010/main" val="6029595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B49A58-C8AE-8148-978C-759F2422B287}"/>
              </a:ext>
            </a:extLst>
          </p:cNvPr>
          <p:cNvSpPr>
            <a:spLocks noGrp="1"/>
          </p:cNvSpPr>
          <p:nvPr>
            <p:ph idx="1"/>
          </p:nvPr>
        </p:nvSpPr>
        <p:spPr>
          <a:xfrm>
            <a:off x="0" y="334107"/>
            <a:ext cx="12192000" cy="6176963"/>
          </a:xfrm>
        </p:spPr>
        <p:txBody>
          <a:bodyPr>
            <a:normAutofit/>
          </a:bodyPr>
          <a:lstStyle/>
          <a:p>
            <a:pPr lvl="0"/>
            <a:r>
              <a:rPr lang="en-GB" dirty="0"/>
              <a:t>Oxfam, (2018) </a:t>
            </a:r>
            <a:r>
              <a:rPr lang="en-GB" i="1" dirty="0"/>
              <a:t>Poverty in Wales, </a:t>
            </a:r>
            <a:r>
              <a:rPr lang="en-GB" dirty="0"/>
              <a:t>Available at: </a:t>
            </a:r>
            <a:r>
              <a:rPr lang="en-GB" u="sng" dirty="0">
                <a:hlinkClick r:id="rId3"/>
              </a:rPr>
              <a:t>https://www.oxfam.org.uk/cymru/poverty-in-wales</a:t>
            </a:r>
            <a:r>
              <a:rPr lang="en-GB" dirty="0"/>
              <a:t>. (Accessed: 4/1/2019).</a:t>
            </a:r>
          </a:p>
          <a:p>
            <a:pPr lvl="0"/>
            <a:r>
              <a:rPr lang="en-GB" dirty="0" err="1"/>
              <a:t>Senedd</a:t>
            </a:r>
            <a:r>
              <a:rPr lang="en-GB" dirty="0"/>
              <a:t> Research, National Assembly for Wales (2018) </a:t>
            </a:r>
            <a:r>
              <a:rPr lang="en-GB" i="1" dirty="0"/>
              <a:t>Poverty in wales: are we getting the full picture, </a:t>
            </a:r>
            <a:r>
              <a:rPr lang="en-GB" dirty="0"/>
              <a:t>Available at: </a:t>
            </a:r>
            <a:r>
              <a:rPr lang="en-GB" u="sng" dirty="0">
                <a:hlinkClick r:id="rId4"/>
              </a:rPr>
              <a:t>https://seneddresearch.blog/2018/03/16/poverty-in-wales-are-we-getting-the-full-picture/</a:t>
            </a:r>
            <a:r>
              <a:rPr lang="en-GB" dirty="0"/>
              <a:t>.  (Accessed: 4/1/2019).</a:t>
            </a:r>
          </a:p>
          <a:p>
            <a:pPr lvl="0"/>
            <a:r>
              <a:rPr lang="en-US" dirty="0"/>
              <a:t>Sinclair, T. (2015) </a:t>
            </a:r>
            <a:r>
              <a:rPr lang="en-US" i="1" dirty="0"/>
              <a:t>The </a:t>
            </a:r>
            <a:r>
              <a:rPr lang="en-US" i="1" dirty="0" err="1"/>
              <a:t>Pembrokeshire</a:t>
            </a:r>
            <a:r>
              <a:rPr lang="en-US" i="1" dirty="0"/>
              <a:t> Herold. </a:t>
            </a:r>
            <a:r>
              <a:rPr lang="en-US" dirty="0"/>
              <a:t>Available at: </a:t>
            </a:r>
            <a:r>
              <a:rPr lang="en-US" u="sng" dirty="0">
                <a:hlinkClick r:id="rId5"/>
              </a:rPr>
              <a:t>http://pembrokeshire-herald.com/13981/homelessness-gap-between-perception-and-reality/</a:t>
            </a:r>
            <a:r>
              <a:rPr lang="en-US" dirty="0"/>
              <a:t> (Accessed: 7/12/18).</a:t>
            </a:r>
            <a:endParaRPr lang="en-GB" dirty="0"/>
          </a:p>
          <a:p>
            <a:pPr lvl="0"/>
            <a:r>
              <a:rPr lang="en-GB" dirty="0" err="1"/>
              <a:t>Spicker</a:t>
            </a:r>
            <a:r>
              <a:rPr lang="en-GB" dirty="0"/>
              <a:t>, P (2016) </a:t>
            </a:r>
            <a:r>
              <a:rPr lang="en-GB" i="1" dirty="0"/>
              <a:t>Poverty is a wicked Problem, </a:t>
            </a:r>
            <a:r>
              <a:rPr lang="en-GB" dirty="0"/>
              <a:t>Available at: </a:t>
            </a:r>
            <a:r>
              <a:rPr lang="en-GB" u="sng" dirty="0">
                <a:hlinkClick r:id="rId6"/>
              </a:rPr>
              <a:t>http://www.crop.org/viewfile.aspx?id=1062</a:t>
            </a:r>
            <a:r>
              <a:rPr lang="en-GB" dirty="0"/>
              <a:t> (Accessed: 4/1/2019)</a:t>
            </a:r>
          </a:p>
          <a:p>
            <a:pPr lvl="0"/>
            <a:r>
              <a:rPr lang="en-US" dirty="0"/>
              <a:t>The World’s Bank (2018) </a:t>
            </a:r>
            <a:r>
              <a:rPr lang="en-US" i="1" dirty="0"/>
              <a:t>The Economist. </a:t>
            </a:r>
            <a:r>
              <a:rPr lang="en-US" dirty="0"/>
              <a:t>Available at: </a:t>
            </a:r>
            <a:r>
              <a:rPr lang="en-US" u="sng" dirty="0">
                <a:hlinkClick r:id="rId7"/>
              </a:rPr>
              <a:t>https://www.economist.com/finance-and-economics/2018/09/22/extreme-poverty-is-growing-rarer</a:t>
            </a:r>
            <a:r>
              <a:rPr lang="en-US" dirty="0"/>
              <a:t>. (Accessed: 16/12/2018).</a:t>
            </a:r>
            <a:endParaRPr lang="en-GB" dirty="0"/>
          </a:p>
          <a:p>
            <a:pPr lvl="0"/>
            <a:r>
              <a:rPr lang="en-US" dirty="0"/>
              <a:t>Townsend, P (1979) </a:t>
            </a:r>
            <a:r>
              <a:rPr lang="en-US" i="1" dirty="0"/>
              <a:t>Poverty in the United Kingdom,</a:t>
            </a:r>
            <a:r>
              <a:rPr lang="en-US" dirty="0"/>
              <a:t> London, Allen Lane: Penguin Books</a:t>
            </a:r>
            <a:endParaRPr lang="en-GB" dirty="0"/>
          </a:p>
          <a:p>
            <a:pPr lvl="0"/>
            <a:r>
              <a:rPr lang="en-GB" dirty="0"/>
              <a:t>United Nations (1995), </a:t>
            </a:r>
            <a:r>
              <a:rPr lang="en-GB" i="1" dirty="0"/>
              <a:t>The Copenhagen Declaration and Programme of Action, World Summit for Social Development</a:t>
            </a:r>
            <a:r>
              <a:rPr lang="en-GB" dirty="0"/>
              <a:t>, 6-12 March 1995, New York: United Nations</a:t>
            </a:r>
          </a:p>
          <a:p>
            <a:pPr marL="0" lvl="0" indent="0">
              <a:buNone/>
            </a:pPr>
            <a:endParaRPr lang="en-GB" dirty="0"/>
          </a:p>
          <a:p>
            <a:endParaRPr lang="en-US" i="1" dirty="0"/>
          </a:p>
        </p:txBody>
      </p:sp>
    </p:spTree>
    <p:extLst>
      <p:ext uri="{BB962C8B-B14F-4D97-AF65-F5344CB8AC3E}">
        <p14:creationId xmlns:p14="http://schemas.microsoft.com/office/powerpoint/2010/main" val="12454298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{9F44BD75-DF03-8A47-BB53-F502DE8533A0}tf10001120</Template>
  <TotalTime>182</TotalTime>
  <Words>2333</Words>
  <Application>Microsoft Macintosh PowerPoint</Application>
  <PresentationFormat>Widescreen</PresentationFormat>
  <Paragraphs>205</Paragraphs>
  <Slides>24</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Calibri</vt:lpstr>
      <vt:lpstr>Rockwell</vt:lpstr>
      <vt:lpstr>Rockwell Condensed</vt:lpstr>
      <vt:lpstr>Rockwell Extra Bold</vt:lpstr>
      <vt:lpstr>Wingdings</vt:lpstr>
      <vt:lpstr>Wood Type</vt:lpstr>
      <vt:lpstr>Key Concepts in Social Policy  SJS14012</vt:lpstr>
      <vt:lpstr>What is Poverty? Theory:</vt:lpstr>
      <vt:lpstr>Absolute Poverty</vt:lpstr>
      <vt:lpstr>What image do we associate with Absolute Poverty?</vt:lpstr>
      <vt:lpstr>Absolute Poverty in Wales:  The Reality</vt:lpstr>
      <vt:lpstr>“Poverty in Wales isn’t about drought, war or starvation, as it can be in developing countries. But it is every bit as real”.</vt:lpstr>
      <vt:lpstr>PowerPoint Presentation</vt:lpstr>
      <vt:lpstr>Relative Poverty</vt:lpstr>
      <vt:lpstr>PowerPoint Presentation</vt:lpstr>
      <vt:lpstr>The Joseph Rowntree Foundation</vt:lpstr>
      <vt:lpstr>Poverty is a Wicked Problem…</vt:lpstr>
      <vt:lpstr>Policy:  welfare reform act 2012</vt:lpstr>
      <vt:lpstr>The Government Believes that:</vt:lpstr>
      <vt:lpstr>The Welfare Reform Act 2012</vt:lpstr>
      <vt:lpstr>Universal Credit</vt:lpstr>
      <vt:lpstr>Philip Hammond, Chancellor of the Exchequer: </vt:lpstr>
      <vt:lpstr>Case Study</vt:lpstr>
      <vt:lpstr>PowerPoint Presentation</vt:lpstr>
      <vt:lpstr>PowerPoint Presentation</vt:lpstr>
      <vt:lpstr>PowerPoint Presentation</vt:lpstr>
      <vt:lpstr>Conclusion</vt:lpstr>
      <vt:lpstr>Philip Alston – Poverty in the UK</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Concepts in Social Policy  SJS14012</dc:title>
  <dc:creator>Microsoft Office User</dc:creator>
  <cp:lastModifiedBy>Microsoft Office User</cp:lastModifiedBy>
  <cp:revision>15</cp:revision>
  <dcterms:created xsi:type="dcterms:W3CDTF">2019-01-05T10:50:44Z</dcterms:created>
  <dcterms:modified xsi:type="dcterms:W3CDTF">2019-01-05T13:52:45Z</dcterms:modified>
</cp:coreProperties>
</file>