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56" r:id="rId5"/>
    <p:sldId id="283" r:id="rId6"/>
    <p:sldId id="318" r:id="rId7"/>
    <p:sldId id="327" r:id="rId8"/>
    <p:sldId id="346" r:id="rId9"/>
    <p:sldId id="345" r:id="rId10"/>
    <p:sldId id="330" r:id="rId11"/>
    <p:sldId id="347" r:id="rId12"/>
    <p:sldId id="348" r:id="rId13"/>
    <p:sldId id="309" r:id="rId14"/>
    <p:sldId id="349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1566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1. Innovation and risk taking. 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degree to which employees are encouraged to be innovative and take risks.</a:t>
            </a:r>
          </a:p>
          <a:p>
            <a:r>
              <a:rPr lang="en-GB" sz="1200" b="1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2. Attention to detail. 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degree to which employees are expected to exhibit precision, analysis, and attention to detail.</a:t>
            </a:r>
          </a:p>
          <a:p>
            <a:r>
              <a:rPr lang="en-GB" sz="1200" b="1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3. Outcome orientation. 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degree to which management focuses on results or outcomes rather than on the techniques and processes used to achieve them.</a:t>
            </a:r>
          </a:p>
          <a:p>
            <a:r>
              <a:rPr lang="en-GB" sz="1200" b="1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4. People orientation. 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degree to which management decisions take into consideration the effect of outcomes on people within the organization.</a:t>
            </a:r>
          </a:p>
          <a:p>
            <a:r>
              <a:rPr lang="en-GB" sz="1200" b="1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5. Team orientation. 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degree to which work activities are organized around teams rather than individuals.</a:t>
            </a:r>
          </a:p>
          <a:p>
            <a:r>
              <a:rPr lang="en-GB" sz="1200" b="1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6. Aggressiveness. 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degree to which people are aggressive and competitive rather than </a:t>
            </a:r>
            <a:r>
              <a:rPr lang="en-GB" sz="1200" b="0" i="0" u="none" strike="noStrike" kern="1200" baseline="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easygoing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</a:p>
          <a:p>
            <a:r>
              <a:rPr lang="en-GB" sz="1200" b="1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7. Stability. 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degree to which organizational activities emphasize maintaining the status quo in contrast to growth.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33686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24/02/2020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1268760"/>
            <a:ext cx="7992888" cy="4752528"/>
          </a:xfrm>
        </p:spPr>
        <p:txBody>
          <a:bodyPr>
            <a:normAutofit/>
          </a:bodyPr>
          <a:lstStyle/>
          <a:p>
            <a:r>
              <a:rPr lang="en-GB" altLang="en-US" sz="3600" b="1" dirty="0"/>
              <a:t>BA International Hotel Management</a:t>
            </a:r>
            <a:br>
              <a:rPr lang="en-GB" altLang="en-US" sz="3600" b="1" dirty="0"/>
            </a:br>
            <a:r>
              <a:rPr lang="en-GB" altLang="en-US" sz="3600" b="1" dirty="0"/>
              <a:t>M5X01924 </a:t>
            </a:r>
            <a:br>
              <a:rPr lang="en-GB" altLang="en-US" sz="3600" b="1" dirty="0"/>
            </a:br>
            <a:r>
              <a:rPr lang="en-GB" altLang="en-US" sz="3600" b="1" dirty="0"/>
              <a:t>Management and Organisational Behaviour</a:t>
            </a:r>
            <a:endParaRPr lang="en-GB" altLang="en-US" sz="3600" b="1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</a:rPr>
              <a:t>Previously…..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Overview the module</a:t>
            </a:r>
          </a:p>
          <a:p>
            <a:r>
              <a:rPr lang="en-US" dirty="0"/>
              <a:t>Define organisations</a:t>
            </a:r>
          </a:p>
          <a:p>
            <a:r>
              <a:rPr lang="en-US" dirty="0"/>
              <a:t>Explore the organizational environment</a:t>
            </a:r>
          </a:p>
          <a:p>
            <a:r>
              <a:rPr lang="en-US" dirty="0"/>
              <a:t>Explored tools used to </a:t>
            </a:r>
            <a:r>
              <a:rPr lang="en-US" dirty="0" err="1"/>
              <a:t>analyse</a:t>
            </a:r>
            <a:r>
              <a:rPr lang="en-US" dirty="0"/>
              <a:t> the environment</a:t>
            </a:r>
          </a:p>
          <a:p>
            <a:r>
              <a:rPr lang="en-US" dirty="0"/>
              <a:t>Identified organizational structures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3045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</a:rPr>
              <a:t>In this Session</a:t>
            </a:r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Define what is an organizational culture</a:t>
            </a:r>
          </a:p>
          <a:p>
            <a:r>
              <a:rPr lang="en-US" dirty="0"/>
              <a:t>Explore various types of organizational cultures</a:t>
            </a:r>
          </a:p>
          <a:p>
            <a:r>
              <a:rPr lang="en-US" dirty="0"/>
              <a:t>Explore the relationship between national culture and organizational culture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9399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5400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</a:rPr>
              <a:t>What Is an Organisational Culture?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b="1" dirty="0">
                <a:latin typeface="+mj-lt"/>
              </a:rPr>
              <a:t>First lets define what is ‘culture’?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28000"/>
                </a:solidFill>
                <a:latin typeface="+mj-lt"/>
              </a:rPr>
              <a:t>“The collective programming of the mind that distinguishes the members of one group or category of people from others”</a:t>
            </a:r>
          </a:p>
          <a:p>
            <a:pPr marL="0" indent="0" algn="r">
              <a:buNone/>
            </a:pPr>
            <a:r>
              <a:rPr lang="en-GB" sz="1600" b="1" dirty="0">
                <a:latin typeface="+mj-lt"/>
              </a:rPr>
              <a:t>(Hofstede,  1980)</a:t>
            </a:r>
            <a:endParaRPr lang="en-GB" sz="16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5024743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8964488" cy="1143000"/>
          </a:xfrm>
        </p:spPr>
        <p:txBody>
          <a:bodyPr>
            <a:noAutofit/>
          </a:bodyPr>
          <a:lstStyle/>
          <a:p>
            <a:pPr algn="l"/>
            <a:r>
              <a:rPr lang="en-GB" sz="4100" b="1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</a:rPr>
              <a:t>What is an Organisational Culture?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4000" b="1" dirty="0"/>
          </a:p>
          <a:p>
            <a:pPr marL="0" indent="0">
              <a:buNone/>
            </a:pPr>
            <a:r>
              <a:rPr lang="en-GB" sz="4000" b="1" dirty="0"/>
              <a:t>Individual Activity:</a:t>
            </a:r>
          </a:p>
          <a:p>
            <a:pPr marL="0" indent="0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Use the online library to find an appropriate definition of organisational culture.</a:t>
            </a:r>
          </a:p>
          <a:p>
            <a:pPr marL="0" indent="0" algn="just">
              <a:buNone/>
            </a:pPr>
            <a:r>
              <a:rPr lang="en-GB" dirty="0"/>
              <a:t>(Make a note of the source)</a:t>
            </a:r>
          </a:p>
        </p:txBody>
      </p:sp>
    </p:spTree>
    <p:extLst>
      <p:ext uri="{BB962C8B-B14F-4D97-AF65-F5344CB8AC3E}">
        <p14:creationId xmlns:p14="http://schemas.microsoft.com/office/powerpoint/2010/main" val="22972338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Autofit/>
          </a:bodyPr>
          <a:lstStyle/>
          <a:p>
            <a:r>
              <a:rPr lang="en-GB" sz="4100" b="1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</a:rPr>
              <a:t>What is an Organisational Culture?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251520" y="1700808"/>
            <a:ext cx="8568952" cy="3744416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GB" sz="3600" b="1" dirty="0">
                <a:ln w="0"/>
                <a:solidFill>
                  <a:schemeClr val="accent4">
                    <a:lumMod val="20000"/>
                    <a:lumOff val="80000"/>
                  </a:schemeClr>
                </a:solidFill>
              </a:rPr>
              <a:t>Organizational culture </a:t>
            </a:r>
            <a:r>
              <a:rPr lang="en-GB" sz="3600" dirty="0">
                <a:ln w="0"/>
                <a:solidFill>
                  <a:schemeClr val="accent4">
                    <a:lumMod val="20000"/>
                    <a:lumOff val="80000"/>
                  </a:schemeClr>
                </a:solidFill>
              </a:rPr>
              <a:t>refers to a </a:t>
            </a:r>
            <a:r>
              <a:rPr lang="en-GB" sz="3600" dirty="0">
                <a:ln w="0"/>
                <a:solidFill>
                  <a:srgbClr val="C00000"/>
                </a:solidFill>
              </a:rPr>
              <a:t>system</a:t>
            </a:r>
            <a:r>
              <a:rPr lang="en-GB" sz="3600" dirty="0">
                <a:ln w="0"/>
                <a:solidFill>
                  <a:schemeClr val="accent4">
                    <a:lumMod val="20000"/>
                    <a:lumOff val="80000"/>
                  </a:schemeClr>
                </a:solidFill>
              </a:rPr>
              <a:t> of </a:t>
            </a:r>
            <a:r>
              <a:rPr lang="en-GB" sz="3600" dirty="0">
                <a:ln w="0"/>
                <a:solidFill>
                  <a:srgbClr val="C00000"/>
                </a:solidFill>
              </a:rPr>
              <a:t>shared meaning</a:t>
            </a:r>
            <a:r>
              <a:rPr lang="en-GB" sz="3600" dirty="0">
                <a:ln w="0"/>
                <a:solidFill>
                  <a:schemeClr val="accent4">
                    <a:lumMod val="20000"/>
                    <a:lumOff val="80000"/>
                  </a:schemeClr>
                </a:solidFill>
              </a:rPr>
              <a:t> held by members that </a:t>
            </a:r>
            <a:r>
              <a:rPr lang="en-GB" sz="3600" dirty="0">
                <a:ln w="0"/>
                <a:solidFill>
                  <a:srgbClr val="C00000"/>
                </a:solidFill>
              </a:rPr>
              <a:t>distinguishes</a:t>
            </a:r>
            <a:r>
              <a:rPr lang="en-GB" sz="3600" dirty="0">
                <a:ln w="0"/>
                <a:solidFill>
                  <a:schemeClr val="accent4">
                    <a:lumMod val="20000"/>
                    <a:lumOff val="80000"/>
                  </a:schemeClr>
                </a:solidFill>
              </a:rPr>
              <a:t> the organization from other organizations</a:t>
            </a:r>
            <a:r>
              <a:rPr lang="en-GB" dirty="0">
                <a:ln w="0"/>
                <a:solidFill>
                  <a:schemeClr val="accent4">
                    <a:lumMod val="20000"/>
                    <a:lumOff val="80000"/>
                  </a:schemeClr>
                </a:solidFill>
              </a:rPr>
              <a:t>.</a:t>
            </a:r>
          </a:p>
          <a:p>
            <a:pPr algn="r"/>
            <a:r>
              <a:rPr lang="en-GB" dirty="0"/>
              <a:t>(Schein, 1996).</a:t>
            </a:r>
            <a:endParaRPr lang="en-GB" sz="2400" dirty="0">
              <a:ln w="0"/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8951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784976" cy="1143000"/>
          </a:xfrm>
        </p:spPr>
        <p:txBody>
          <a:bodyPr>
            <a:noAutofit/>
          </a:bodyPr>
          <a:lstStyle/>
          <a:p>
            <a:pPr algn="l"/>
            <a:r>
              <a:rPr lang="en-GB" sz="3800" b="1" dirty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</a:rPr>
              <a:t>Elements of an Organisational Culture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323528" y="1772816"/>
            <a:ext cx="4176464" cy="79208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Innovation and risk taking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4716016" y="1772816"/>
            <a:ext cx="4176464" cy="79208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Attention to detail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721688" y="2708920"/>
            <a:ext cx="4176464" cy="792088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People orientation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323528" y="2708920"/>
            <a:ext cx="4176464" cy="792088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Outcome orientation</a:t>
            </a:r>
            <a:endParaRPr lang="en-GB" dirty="0"/>
          </a:p>
        </p:txBody>
      </p:sp>
      <p:sp>
        <p:nvSpPr>
          <p:cNvPr id="11" name="Rounded Rectangle 10"/>
          <p:cNvSpPr/>
          <p:nvPr/>
        </p:nvSpPr>
        <p:spPr>
          <a:xfrm>
            <a:off x="323528" y="3645024"/>
            <a:ext cx="4176464" cy="792088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Team orientation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4716016" y="3645024"/>
            <a:ext cx="4176464" cy="792088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Aggressiveness</a:t>
            </a:r>
            <a:endParaRPr lang="en-GB" dirty="0"/>
          </a:p>
        </p:txBody>
      </p:sp>
      <p:sp>
        <p:nvSpPr>
          <p:cNvPr id="13" name="Rounded Rectangle 12"/>
          <p:cNvSpPr/>
          <p:nvPr/>
        </p:nvSpPr>
        <p:spPr>
          <a:xfrm>
            <a:off x="2483768" y="4581128"/>
            <a:ext cx="4176464" cy="79208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Stability</a:t>
            </a:r>
          </a:p>
        </p:txBody>
      </p:sp>
    </p:spTree>
    <p:extLst>
      <p:ext uri="{BB962C8B-B14F-4D97-AF65-F5344CB8AC3E}">
        <p14:creationId xmlns:p14="http://schemas.microsoft.com/office/powerpoint/2010/main" val="23650990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97767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</a:rPr>
              <a:t>Group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Read the descriptions of the cultures available on Moodle (Activity 1) and identify the elements of each culture.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Discuss your findings with the class.</a:t>
            </a:r>
          </a:p>
        </p:txBody>
      </p:sp>
    </p:spTree>
    <p:extLst>
      <p:ext uri="{BB962C8B-B14F-4D97-AF65-F5344CB8AC3E}">
        <p14:creationId xmlns:p14="http://schemas.microsoft.com/office/powerpoint/2010/main" val="507268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9036496" cy="1143000"/>
          </a:xfrm>
        </p:spPr>
        <p:txBody>
          <a:bodyPr>
            <a:noAutofit/>
          </a:bodyPr>
          <a:lstStyle/>
          <a:p>
            <a:r>
              <a:rPr lang="en-GB" sz="3800" b="1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</a:rPr>
              <a:t>Types Of Organisational Cultures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Activity 2</a:t>
            </a:r>
          </a:p>
          <a:p>
            <a:r>
              <a:rPr lang="en-GB" dirty="0"/>
              <a:t>Read the article ‘Understanding organisational cultures’ (Activity 2) together with your lecturer section by section.</a:t>
            </a:r>
          </a:p>
          <a:p>
            <a:endParaRPr lang="en-GB" dirty="0"/>
          </a:p>
          <a:p>
            <a:r>
              <a:rPr lang="en-GB" dirty="0"/>
              <a:t>Discuss the key points with your lecturer</a:t>
            </a:r>
          </a:p>
        </p:txBody>
      </p:sp>
    </p:spTree>
    <p:extLst>
      <p:ext uri="{BB962C8B-B14F-4D97-AF65-F5344CB8AC3E}">
        <p14:creationId xmlns:p14="http://schemas.microsoft.com/office/powerpoint/2010/main" val="23637708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25432-1175-4309-B3A0-1AF07FEF4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5338936" cy="37730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Can you explain;</a:t>
            </a:r>
          </a:p>
          <a:p>
            <a:r>
              <a:rPr lang="en-GB" dirty="0"/>
              <a:t>What is an organisation structure?</a:t>
            </a:r>
          </a:p>
          <a:p>
            <a:r>
              <a:rPr lang="en-GB" dirty="0"/>
              <a:t>Different types of organisational structures?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2FF307-FE3D-4D9A-A069-E9E8EBD14A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2240" y="716832"/>
            <a:ext cx="2178242" cy="1584176"/>
          </a:xfrm>
          <a:prstGeom prst="rect">
            <a:avLst/>
          </a:prstGeom>
        </p:spPr>
      </p:pic>
      <p:pic>
        <p:nvPicPr>
          <p:cNvPr id="6" name="Picture 1">
            <a:extLst>
              <a:ext uri="{FF2B5EF4-FFF2-40B4-BE49-F238E27FC236}">
                <a16:creationId xmlns:a16="http://schemas.microsoft.com/office/drawing/2014/main" id="{CF580A14-36BE-9447-B651-360E69D1A98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96136" y="3212976"/>
            <a:ext cx="3223438" cy="23505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25273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>
            <a:normAutofit fontScale="90000"/>
          </a:bodyPr>
          <a:lstStyle/>
          <a:p>
            <a:r>
              <a:rPr lang="en-GB" sz="5400" b="1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25432-1175-4309-B3A0-1AF07FEF4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836713"/>
            <a:ext cx="9036496" cy="45365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Hofstede, G., (1980). Culture's Consequences. Sage, California.  </a:t>
            </a:r>
          </a:p>
          <a:p>
            <a:pPr marL="0" indent="0">
              <a:buNone/>
            </a:pPr>
            <a:r>
              <a:rPr lang="en-GB" sz="2800" dirty="0" err="1"/>
              <a:t>Hofstede,G</a:t>
            </a:r>
            <a:r>
              <a:rPr lang="en-GB" sz="2800" dirty="0"/>
              <a:t>.(1981).Culture and Organizations. International Studies of Management and Organizations, 10(4): 15–41.</a:t>
            </a:r>
          </a:p>
          <a:p>
            <a:pPr marL="0" indent="0">
              <a:buNone/>
            </a:pPr>
            <a:r>
              <a:rPr lang="en-GB" sz="2800" dirty="0" err="1"/>
              <a:t>Schien</a:t>
            </a:r>
            <a:r>
              <a:rPr lang="en-GB" sz="2800" dirty="0"/>
              <a:t>, E. (1996). Culture: The Missing Concept in Organization Studies. Administrative Studies Quarterly 41:229-40.</a:t>
            </a:r>
          </a:p>
        </p:txBody>
      </p:sp>
    </p:spTree>
    <p:extLst>
      <p:ext uri="{BB962C8B-B14F-4D97-AF65-F5344CB8AC3E}">
        <p14:creationId xmlns:p14="http://schemas.microsoft.com/office/powerpoint/2010/main" val="1744203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21913553D3EB4479A5F0D40DB0A3B87" ma:contentTypeVersion="7" ma:contentTypeDescription="Create a new document." ma:contentTypeScope="" ma:versionID="5c99d3f7400ecb08608f19776d26427f">
  <xsd:schema xmlns:xsd="http://www.w3.org/2001/XMLSchema" xmlns:xs="http://www.w3.org/2001/XMLSchema" xmlns:p="http://schemas.microsoft.com/office/2006/metadata/properties" xmlns:ns3="e2529e2e-246e-4beb-bcc0-0746cc8768ab" targetNamespace="http://schemas.microsoft.com/office/2006/metadata/properties" ma:root="true" ma:fieldsID="c65664f06f67c141f4e5f44021e00214" ns3:_="">
    <xsd:import namespace="e2529e2e-246e-4beb-bcc0-0746cc8768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EventHashCode" minOccurs="0"/>
                <xsd:element ref="ns3:MediaServiceGenerationTime" minOccurs="0"/>
                <xsd:element ref="ns3:MediaServiceAuto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529e2e-246e-4beb-bcc0-0746cc8768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e2529e2e-246e-4beb-bcc0-0746cc8768ab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2D497F2-CAD7-44AD-B30A-5363C408783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2529e2e-246e-4beb-bcc0-0746cc8768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41531</TotalTime>
  <Words>468</Words>
  <Application>Microsoft Office PowerPoint</Application>
  <PresentationFormat>On-screen Show (4:3)</PresentationFormat>
  <Paragraphs>58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Myriad Pro</vt:lpstr>
      <vt:lpstr>Rockwell Condensed</vt:lpstr>
      <vt:lpstr>20140311PresentationUWTSDTemplate</vt:lpstr>
      <vt:lpstr>BA International Hotel Management M5X01924  Management and Organisational Behaviour</vt:lpstr>
      <vt:lpstr>Previously…..</vt:lpstr>
      <vt:lpstr>In this Session…..</vt:lpstr>
      <vt:lpstr>What Is an Organisational Culture?</vt:lpstr>
      <vt:lpstr>What is an Organisational Culture?</vt:lpstr>
      <vt:lpstr>What is an Organisational Culture?</vt:lpstr>
      <vt:lpstr>Elements of an Organisational Culture</vt:lpstr>
      <vt:lpstr>Group Activity</vt:lpstr>
      <vt:lpstr>Types Of Organisational Cultures</vt:lpstr>
      <vt:lpstr>Summary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ADEGBITE O. (580750)</cp:lastModifiedBy>
  <cp:revision>193</cp:revision>
  <dcterms:created xsi:type="dcterms:W3CDTF">2015-04-14T15:21:28Z</dcterms:created>
  <dcterms:modified xsi:type="dcterms:W3CDTF">2020-02-24T23:00:55Z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0x010100321913553D3EB4479A5F0D40DB0A3B87</vt:lpwstr>
  </property>
</Properties>
</file>