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88428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57703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554CC3-CC6D-404C-BCA1-C17E3586CB28}"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51149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C554CC3-CC6D-404C-BCA1-C17E3586CB28}" type="datetimeFigureOut">
              <a:rPr lang="en-GB" smtClean="0"/>
              <a:t>12/10/2016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124749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554CC3-CC6D-404C-BCA1-C17E3586CB28}" type="datetimeFigureOut">
              <a:rPr lang="en-GB" smtClean="0"/>
              <a:t>12/10/2016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50897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554CC3-CC6D-404C-BCA1-C17E3586CB28}" type="datetimeFigureOut">
              <a:rPr lang="en-GB" smtClean="0"/>
              <a:t>12/10/2016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1448350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554CC3-CC6D-404C-BCA1-C17E3586CB28}" type="datetimeFigureOut">
              <a:rPr lang="en-GB" smtClean="0"/>
              <a:t>12/10/2016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07758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554CC3-CC6D-404C-BCA1-C17E3586CB28}" type="datetimeFigureOut">
              <a:rPr lang="en-GB" smtClean="0"/>
              <a:t>12/10/2016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777762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554CC3-CC6D-404C-BCA1-C17E3586CB28}" type="datetimeFigureOut">
              <a:rPr lang="en-GB" smtClean="0"/>
              <a:t>12/10/2016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44388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83403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101653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554CC3-CC6D-404C-BCA1-C17E3586CB28}" type="datetimeFigureOut">
              <a:rPr lang="en-GB" smtClean="0"/>
              <a:t>12/10/2016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95B058-1E85-4E49-8B0F-5705CF87FE28}" type="slidenum">
              <a:rPr lang="en-GB" smtClean="0"/>
              <a:t>‹#›</a:t>
            </a:fld>
            <a:endParaRPr lang="en-GB"/>
          </a:p>
        </p:txBody>
      </p:sp>
    </p:spTree>
    <p:extLst>
      <p:ext uri="{BB962C8B-B14F-4D97-AF65-F5344CB8AC3E}">
        <p14:creationId xmlns:p14="http://schemas.microsoft.com/office/powerpoint/2010/main" val="1496543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tutor2u.net/business/strategy/globalisation_drivers.html"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irfnet.ch/files-upload/pdf-files/irf_ruraltransport2_r4.pdf"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wto.org/english/thewto_e/whatis_e/whatis_e.htm" TargetMode="External"/><Relationship Id="rId2" Type="http://schemas.openxmlformats.org/officeDocument/2006/relationships/hyperlink" Target="https://www.wto.org/english/thewto_e/whatis_e/wto_dg_stat_e.htm" TargetMode="External"/><Relationship Id="rId1" Type="http://schemas.openxmlformats.org/officeDocument/2006/relationships/slideLayout" Target="../slideLayouts/slideLayout7.xml"/><Relationship Id="rId4" Type="http://schemas.openxmlformats.org/officeDocument/2006/relationships/hyperlink" Target="https://www.wto.org/english/thewto_e/whatis_e/who_we_are_e.ht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wto.org/english/thewto_e/whatis_e/what_stand_for_e.htm" TargetMode="External"/><Relationship Id="rId2" Type="http://schemas.openxmlformats.org/officeDocument/2006/relationships/hyperlink" Target="https://www.wto.org/english/thewto_e/whatis_e/what_we_do_e.htm"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investopedia.com/terms/f/free_trade_area.asp"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www.efta.int/free-trade" TargetMode="External"/><Relationship Id="rId2" Type="http://schemas.openxmlformats.org/officeDocument/2006/relationships/hyperlink" Target="http://www.efta.int/legal-texts/efta-convention" TargetMode="External"/><Relationship Id="rId1" Type="http://schemas.openxmlformats.org/officeDocument/2006/relationships/slideLayout" Target="../slideLayouts/slideLayout7.xml"/><Relationship Id="rId6" Type="http://schemas.openxmlformats.org/officeDocument/2006/relationships/hyperlink" Target="http://www.efta.int/legal-texts/free-trade-relations" TargetMode="External"/><Relationship Id="rId5" Type="http://schemas.openxmlformats.org/officeDocument/2006/relationships/hyperlink" Target="http://www.efta.int/legal-texts/eea" TargetMode="External"/><Relationship Id="rId4" Type="http://schemas.openxmlformats.org/officeDocument/2006/relationships/hyperlink" Target="http://www.efta.int/eea/eea-agreeme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efta.int/" TargetMode="External"/><Relationship Id="rId1" Type="http://schemas.openxmlformats.org/officeDocument/2006/relationships/slideLayout" Target="../slideLayouts/slideLayout7.xml"/><Relationship Id="rId4" Type="http://schemas.openxmlformats.org/officeDocument/2006/relationships/image" Target="http://www.efta.int/sites/all/themes/efta3/images/logo.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Globalisation</a:t>
            </a:r>
            <a:endParaRPr lang="en-GB" dirty="0"/>
          </a:p>
        </p:txBody>
      </p:sp>
    </p:spTree>
    <p:extLst>
      <p:ext uri="{BB962C8B-B14F-4D97-AF65-F5344CB8AC3E}">
        <p14:creationId xmlns:p14="http://schemas.microsoft.com/office/powerpoint/2010/main" val="10254445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51520" y="1124744"/>
            <a:ext cx="8446393" cy="4680520"/>
          </a:xfrm>
          <a:prstGeom prst="rect">
            <a:avLst/>
          </a:prstGeom>
        </p:spPr>
      </p:pic>
    </p:spTree>
    <p:extLst>
      <p:ext uri="{BB962C8B-B14F-4D97-AF65-F5344CB8AC3E}">
        <p14:creationId xmlns:p14="http://schemas.microsoft.com/office/powerpoint/2010/main" val="2107741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2"/>
            <a:ext cx="7776864" cy="5743111"/>
          </a:xfrm>
          <a:prstGeom prst="rect">
            <a:avLst/>
          </a:prstGeom>
        </p:spPr>
        <p:txBody>
          <a:bodyPr wrap="square">
            <a:spAutoFit/>
          </a:bodyPr>
          <a:lstStyle/>
          <a:p>
            <a:pPr>
              <a:lnSpc>
                <a:spcPct val="90000"/>
              </a:lnSpc>
            </a:pPr>
            <a:r>
              <a:rPr lang="en-GB" altLang="en-US" sz="2400" dirty="0" smtClean="0">
                <a:latin typeface="Arial" panose="020B0604020202020204" pitchFamily="34" charset="0"/>
                <a:cs typeface="Arial" panose="020B0604020202020204" pitchFamily="34" charset="0"/>
              </a:rPr>
              <a:t>Main Drivers of globalisation</a:t>
            </a:r>
          </a:p>
          <a:p>
            <a:pPr>
              <a:lnSpc>
                <a:spcPct val="90000"/>
              </a:lnSpc>
            </a:pPr>
            <a:endParaRPr lang="en-GB" altLang="en-US" sz="2400" dirty="0" smtClean="0">
              <a:latin typeface="Arial" panose="020B0604020202020204" pitchFamily="34" charset="0"/>
              <a:cs typeface="Arial" panose="020B0604020202020204" pitchFamily="34" charset="0"/>
            </a:endParaRPr>
          </a:p>
          <a:p>
            <a:pPr lvl="1">
              <a:lnSpc>
                <a:spcPct val="90000"/>
              </a:lnSpc>
            </a:pPr>
            <a:r>
              <a:rPr lang="en-GB" altLang="en-US" sz="2000" dirty="0" smtClean="0"/>
              <a:t>Increased trade between nations</a:t>
            </a:r>
          </a:p>
          <a:p>
            <a:pPr lvl="1">
              <a:lnSpc>
                <a:spcPct val="90000"/>
              </a:lnSpc>
            </a:pPr>
            <a:endParaRPr lang="en-GB" altLang="en-US" sz="2000" dirty="0" smtClean="0"/>
          </a:p>
          <a:p>
            <a:pPr lvl="1">
              <a:lnSpc>
                <a:spcPct val="90000"/>
              </a:lnSpc>
            </a:pPr>
            <a:r>
              <a:rPr lang="en-GB" altLang="en-US" sz="2000" dirty="0" smtClean="0"/>
              <a:t>Lower transport costs</a:t>
            </a:r>
          </a:p>
          <a:p>
            <a:pPr lvl="1">
              <a:lnSpc>
                <a:spcPct val="90000"/>
              </a:lnSpc>
            </a:pPr>
            <a:endParaRPr lang="en-GB" altLang="en-US" sz="2000" dirty="0" smtClean="0"/>
          </a:p>
          <a:p>
            <a:pPr lvl="1">
              <a:lnSpc>
                <a:spcPct val="90000"/>
              </a:lnSpc>
            </a:pPr>
            <a:r>
              <a:rPr lang="en-GB" altLang="en-US" sz="2000" dirty="0" smtClean="0"/>
              <a:t>Increased liquidity in capital allowing investors in developing nations to invest in developed nations.</a:t>
            </a:r>
          </a:p>
          <a:p>
            <a:pPr lvl="1">
              <a:lnSpc>
                <a:spcPct val="90000"/>
              </a:lnSpc>
            </a:pPr>
            <a:endParaRPr lang="en-GB" altLang="en-US" sz="2000" dirty="0" smtClean="0"/>
          </a:p>
          <a:p>
            <a:pPr lvl="1">
              <a:lnSpc>
                <a:spcPct val="90000"/>
              </a:lnSpc>
            </a:pPr>
            <a:r>
              <a:rPr lang="en-GB" altLang="en-US" sz="2000" dirty="0" smtClean="0"/>
              <a:t>Increased flow of communications.</a:t>
            </a:r>
          </a:p>
          <a:p>
            <a:pPr lvl="1">
              <a:lnSpc>
                <a:spcPct val="90000"/>
              </a:lnSpc>
            </a:pPr>
            <a:endParaRPr lang="en-GB" altLang="en-US" sz="2000" dirty="0" smtClean="0"/>
          </a:p>
          <a:p>
            <a:pPr lvl="1">
              <a:lnSpc>
                <a:spcPct val="90000"/>
              </a:lnSpc>
            </a:pPr>
            <a:r>
              <a:rPr lang="en-GB" altLang="en-US" sz="2000" dirty="0" smtClean="0"/>
              <a:t>Greater ease and speed of movement of goods and people.</a:t>
            </a:r>
          </a:p>
          <a:p>
            <a:pPr lvl="1">
              <a:lnSpc>
                <a:spcPct val="90000"/>
              </a:lnSpc>
            </a:pPr>
            <a:endParaRPr lang="en-GB" altLang="en-US" sz="2000" dirty="0" smtClean="0"/>
          </a:p>
          <a:p>
            <a:pPr lvl="1">
              <a:lnSpc>
                <a:spcPct val="90000"/>
              </a:lnSpc>
            </a:pPr>
            <a:r>
              <a:rPr lang="en-GB" altLang="en-US" sz="2000" dirty="0" smtClean="0"/>
              <a:t>Reduction of cultural barriers</a:t>
            </a:r>
          </a:p>
          <a:p>
            <a:pPr lvl="1">
              <a:lnSpc>
                <a:spcPct val="90000"/>
              </a:lnSpc>
            </a:pPr>
            <a:endParaRPr lang="en-GB" altLang="en-US" sz="2000" dirty="0" smtClean="0"/>
          </a:p>
          <a:p>
            <a:pPr lvl="1">
              <a:lnSpc>
                <a:spcPct val="90000"/>
              </a:lnSpc>
            </a:pPr>
            <a:r>
              <a:rPr lang="en-GB" altLang="en-US" sz="2000" dirty="0" smtClean="0"/>
              <a:t>Reduces the likelihood of conflict between developed nations</a:t>
            </a:r>
          </a:p>
          <a:p>
            <a:pPr lvl="1">
              <a:lnSpc>
                <a:spcPct val="90000"/>
              </a:lnSpc>
            </a:pPr>
            <a:r>
              <a:rPr lang="en-GB" altLang="en-US" sz="2000" dirty="0" smtClean="0"/>
              <a:t>.</a:t>
            </a:r>
          </a:p>
          <a:p>
            <a:pPr lvl="1">
              <a:lnSpc>
                <a:spcPct val="90000"/>
              </a:lnSpc>
            </a:pPr>
            <a:r>
              <a:rPr lang="en-GB" altLang="en-US" sz="2000" dirty="0" smtClean="0"/>
              <a:t>Increases environmental protection in developed nations.</a:t>
            </a:r>
          </a:p>
          <a:p>
            <a:pPr lvl="1">
              <a:lnSpc>
                <a:spcPct val="90000"/>
              </a:lnSpc>
            </a:pPr>
            <a:endParaRPr lang="en-GB" altLang="en-US" sz="2000" dirty="0" smtClean="0"/>
          </a:p>
          <a:p>
            <a:pPr lvl="1">
              <a:lnSpc>
                <a:spcPct val="90000"/>
              </a:lnSpc>
              <a:buFontTx/>
              <a:buNone/>
            </a:pPr>
            <a:r>
              <a:rPr lang="en-GB" altLang="en-US" sz="1600" dirty="0" smtClean="0">
                <a:latin typeface="Arial" panose="020B0604020202020204" pitchFamily="34" charset="0"/>
                <a:cs typeface="Arial" panose="020B0604020202020204" pitchFamily="34" charset="0"/>
                <a:hlinkClick r:id="rId2"/>
              </a:rPr>
              <a:t>http://www.tutor2u.net/business/strategy/globalisation_drivers.html</a:t>
            </a:r>
            <a:r>
              <a:rPr lang="en-GB" altLang="en-US" sz="1600" dirty="0" smtClean="0">
                <a:latin typeface="Arial" panose="020B0604020202020204" pitchFamily="34" charset="0"/>
                <a:cs typeface="Arial" panose="020B0604020202020204" pitchFamily="34" charset="0"/>
              </a:rPr>
              <a:t>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3970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96752"/>
            <a:ext cx="8064896" cy="1631216"/>
          </a:xfrm>
          <a:prstGeom prst="rect">
            <a:avLst/>
          </a:prstGeom>
        </p:spPr>
        <p:txBody>
          <a:bodyPr wrap="square">
            <a:spAutoFit/>
          </a:bodyPr>
          <a:lstStyle/>
          <a:p>
            <a:pPr algn="just"/>
            <a:r>
              <a:rPr lang="en-GB" altLang="en-US" sz="2000" dirty="0" smtClean="0">
                <a:latin typeface="Arial" panose="020B0604020202020204" pitchFamily="34" charset="0"/>
                <a:cs typeface="Arial" panose="020B0604020202020204" pitchFamily="34" charset="0"/>
              </a:rPr>
              <a:t>Relationships between transport, socio-economic development, mergers and acquisitions.</a:t>
            </a:r>
          </a:p>
          <a:p>
            <a:pPr algn="just"/>
            <a:endParaRPr lang="en-GB" altLang="en-US" dirty="0" smtClean="0"/>
          </a:p>
          <a:p>
            <a:pPr algn="just"/>
            <a:endParaRPr lang="en-GB" altLang="en-US" sz="1200" dirty="0" smtClean="0"/>
          </a:p>
          <a:p>
            <a:pPr algn="just"/>
            <a:endParaRPr lang="en-GB" altLang="en-US" sz="1200" dirty="0" smtClean="0"/>
          </a:p>
          <a:p>
            <a:pPr algn="just"/>
            <a:r>
              <a:rPr lang="en-GB" altLang="en-US" dirty="0" smtClean="0">
                <a:latin typeface="Arial" panose="020B0604020202020204" pitchFamily="34" charset="0"/>
                <a:cs typeface="Arial" panose="020B0604020202020204" pitchFamily="34" charset="0"/>
                <a:hlinkClick r:id="rId2"/>
              </a:rPr>
              <a:t>http://www.irfnet.ch/files-upload/pdf-files/irf_ruraltransport2_r4.pdf</a:t>
            </a:r>
            <a:r>
              <a:rPr lang="en-GB" altLang="en-US" dirty="0" smtClean="0">
                <a:latin typeface="Arial" panose="020B0604020202020204" pitchFamily="34" charset="0"/>
                <a:cs typeface="Arial" panose="020B0604020202020204" pitchFamily="34" charset="0"/>
              </a:rPr>
              <a:t> </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0609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2"/>
            <a:ext cx="8064896" cy="50405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3098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2656"/>
            <a:ext cx="7632848" cy="6370975"/>
          </a:xfrm>
          <a:prstGeom prst="rect">
            <a:avLst/>
          </a:prstGeom>
        </p:spPr>
        <p:txBody>
          <a:bodyPr wrap="square">
            <a:spAutoFit/>
          </a:bodyPr>
          <a:lstStyle/>
          <a:p>
            <a:pPr algn="just">
              <a:lnSpc>
                <a:spcPct val="80000"/>
              </a:lnSpc>
            </a:pPr>
            <a:r>
              <a:rPr lang="en-GB" altLang="en-US" sz="2400" b="1" dirty="0" smtClean="0">
                <a:latin typeface="Arial" panose="020B0604020202020204" pitchFamily="34" charset="0"/>
                <a:cs typeface="Arial" panose="020B0604020202020204" pitchFamily="34" charset="0"/>
              </a:rPr>
              <a:t>International agreements and conventions</a:t>
            </a:r>
            <a:r>
              <a:rPr lang="en-GB" altLang="en-US" b="1" dirty="0" smtClean="0"/>
              <a:t>:</a:t>
            </a:r>
          </a:p>
          <a:p>
            <a:pPr algn="just">
              <a:lnSpc>
                <a:spcPct val="80000"/>
              </a:lnSpc>
            </a:pPr>
            <a:endParaRPr lang="en-GB" altLang="en-US" b="1" u="sng" dirty="0" smtClean="0"/>
          </a:p>
          <a:p>
            <a:pPr algn="just">
              <a:lnSpc>
                <a:spcPct val="80000"/>
              </a:lnSpc>
            </a:pPr>
            <a:r>
              <a:rPr lang="en-GB" altLang="en-US" b="1" u="sng" dirty="0" smtClean="0"/>
              <a:t> </a:t>
            </a:r>
            <a:r>
              <a:rPr lang="en-GB" altLang="en-US" sz="2000" b="1" u="sng" dirty="0" smtClean="0">
                <a:latin typeface="Arial" panose="020B0604020202020204" pitchFamily="34" charset="0"/>
                <a:cs typeface="Arial" panose="020B0604020202020204" pitchFamily="34" charset="0"/>
              </a:rPr>
              <a:t>WTO:</a:t>
            </a:r>
            <a:r>
              <a:rPr lang="en-GB" altLang="en-US" sz="2000" dirty="0" smtClean="0">
                <a:latin typeface="Arial" panose="020B0604020202020204" pitchFamily="34" charset="0"/>
                <a:cs typeface="Arial" panose="020B0604020202020204" pitchFamily="34" charset="0"/>
              </a:rPr>
              <a:t> Overview.. The World Trade Organization — the WTO — is the international organisation whose primary purpose is to open trade for the benefit of all </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dirty="0" smtClean="0">
                <a:hlinkClick r:id="rId2"/>
              </a:rPr>
              <a:t>https://www.wto.org/english/thewto_e/whatis_e/wto_dg_stat_e.htm</a:t>
            </a:r>
            <a:endParaRPr lang="en-GB" altLang="en-US" dirty="0" smtClean="0"/>
          </a:p>
          <a:p>
            <a:pPr algn="just">
              <a:lnSpc>
                <a:spcPct val="80000"/>
              </a:lnSpc>
            </a:pPr>
            <a:endParaRPr lang="en-GB" altLang="en-US" dirty="0" smtClean="0"/>
          </a:p>
          <a:p>
            <a:pPr algn="just">
              <a:lnSpc>
                <a:spcPct val="80000"/>
              </a:lnSpc>
            </a:pPr>
            <a:r>
              <a:rPr lang="en-GB" altLang="en-US" sz="2000" dirty="0" smtClean="0">
                <a:latin typeface="Arial" panose="020B0604020202020204" pitchFamily="34" charset="0"/>
                <a:cs typeface="Arial" panose="020B0604020202020204" pitchFamily="34" charset="0"/>
              </a:rPr>
              <a:t>The World Trade Organization (WTO) is the only global international organisation dealing with the rules of trade between nations. At its heart are the WTO agreements, negotiated and signed by the bulk of the world’s trading nations and ratified in their parliaments. The goal is to help producers of goods and services, exporters, and importers conduct their business.</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dirty="0" smtClean="0"/>
              <a:t> </a:t>
            </a:r>
            <a:r>
              <a:rPr lang="en-GB" altLang="en-US" dirty="0" smtClean="0">
                <a:hlinkClick r:id="rId3"/>
              </a:rPr>
              <a:t>https://www.wto.org/english/thewto_e/whatis_e/whatis_e.htm</a:t>
            </a:r>
            <a:endParaRPr lang="en-GB" altLang="en-US" dirty="0" smtClean="0"/>
          </a:p>
          <a:p>
            <a:pPr algn="just">
              <a:lnSpc>
                <a:spcPct val="80000"/>
              </a:lnSpc>
            </a:pPr>
            <a:endParaRPr lang="en-GB" altLang="en-US" dirty="0" smtClean="0"/>
          </a:p>
          <a:p>
            <a:pPr algn="just">
              <a:lnSpc>
                <a:spcPct val="80000"/>
              </a:lnSpc>
            </a:pPr>
            <a:r>
              <a:rPr lang="en-GB" altLang="en-US" sz="2000" dirty="0" smtClean="0">
                <a:latin typeface="Arial" panose="020B0604020202020204" pitchFamily="34" charset="0"/>
                <a:cs typeface="Arial" panose="020B0604020202020204" pitchFamily="34" charset="0"/>
              </a:rPr>
              <a:t>There are a number of ways of looking at the World Trade Organization. It is an organisation for trade opening. It is a forum for governments to negotiate trade agreements. It is a place for them to settle trade disputes. It operates a system of trade rules. Essentially, the WTO is a place where member governments try to sort out the trade problems they face with each other.</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dirty="0" smtClean="0">
                <a:hlinkClick r:id="rId4"/>
              </a:rPr>
              <a:t>https://www.wto.org/english/thewto_e/whatis_e/who_we_are_e.htm</a:t>
            </a:r>
            <a:endParaRPr lang="en-GB" altLang="en-US" dirty="0" smtClean="0"/>
          </a:p>
          <a:p>
            <a:pPr>
              <a:lnSpc>
                <a:spcPct val="80000"/>
              </a:lnSpc>
            </a:pPr>
            <a:endParaRPr lang="en-GB" altLang="en-US" dirty="0" smtClean="0"/>
          </a:p>
        </p:txBody>
      </p:sp>
    </p:spTree>
    <p:extLst>
      <p:ext uri="{BB962C8B-B14F-4D97-AF65-F5344CB8AC3E}">
        <p14:creationId xmlns:p14="http://schemas.microsoft.com/office/powerpoint/2010/main" val="614039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388442"/>
            <a:ext cx="7704856" cy="4672048"/>
          </a:xfrm>
          <a:prstGeom prst="rect">
            <a:avLst/>
          </a:prstGeom>
        </p:spPr>
        <p:txBody>
          <a:bodyPr wrap="square">
            <a:spAutoFit/>
          </a:bodyPr>
          <a:lstStyle/>
          <a:p>
            <a:pPr>
              <a:lnSpc>
                <a:spcPct val="80000"/>
              </a:lnSpc>
            </a:pPr>
            <a:r>
              <a:rPr lang="en-GB" altLang="en-US" sz="2400" dirty="0" smtClean="0">
                <a:latin typeface="Arial" panose="020B0604020202020204" pitchFamily="34" charset="0"/>
                <a:cs typeface="Arial" panose="020B0604020202020204" pitchFamily="34" charset="0"/>
              </a:rPr>
              <a:t>The WTO is run by its member governments. All major decisions are made by the membership as a whole, either by ministers (who usually meet at least once every two years) or by their ambassadors or delegates (who meet regularly in Geneva).</a:t>
            </a:r>
          </a:p>
          <a:p>
            <a:pPr>
              <a:lnSpc>
                <a:spcPct val="80000"/>
              </a:lnSpc>
            </a:pPr>
            <a:endParaRPr lang="en-GB" altLang="en-US" dirty="0" smtClean="0"/>
          </a:p>
          <a:p>
            <a:pPr>
              <a:lnSpc>
                <a:spcPct val="80000"/>
              </a:lnSpc>
            </a:pPr>
            <a:r>
              <a:rPr lang="en-GB" altLang="en-US" dirty="0" smtClean="0"/>
              <a:t> </a:t>
            </a:r>
            <a:r>
              <a:rPr lang="en-GB" altLang="en-US" dirty="0" smtClean="0">
                <a:hlinkClick r:id="rId2"/>
              </a:rPr>
              <a:t>https://www.wto.org/english/thewto_e/whatis_e/what_we_do_e.htm</a:t>
            </a:r>
            <a:endParaRPr lang="en-GB" altLang="en-US" dirty="0" smtClean="0"/>
          </a:p>
          <a:p>
            <a:pPr>
              <a:lnSpc>
                <a:spcPct val="80000"/>
              </a:lnSpc>
            </a:pPr>
            <a:endParaRPr lang="en-GB" altLang="en-US" dirty="0" smtClean="0"/>
          </a:p>
          <a:p>
            <a:pPr>
              <a:lnSpc>
                <a:spcPct val="80000"/>
              </a:lnSpc>
            </a:pPr>
            <a:endParaRPr lang="en-GB" altLang="en-US" dirty="0" smtClean="0"/>
          </a:p>
          <a:p>
            <a:pPr>
              <a:lnSpc>
                <a:spcPct val="80000"/>
              </a:lnSpc>
            </a:pPr>
            <a:r>
              <a:rPr lang="en-GB" altLang="en-US" sz="2400" dirty="0" smtClean="0">
                <a:latin typeface="Arial" panose="020B0604020202020204" pitchFamily="34" charset="0"/>
                <a:cs typeface="Arial" panose="020B0604020202020204" pitchFamily="34" charset="0"/>
              </a:rPr>
              <a:t>The WTO agreements are lengthy and complex because they are legal texts covering a wide range of activities. But a number of simple, fundamental principles run throughout all of these documents. These principles are the foundation of the multilateral trading system.</a:t>
            </a:r>
          </a:p>
          <a:p>
            <a:pPr>
              <a:lnSpc>
                <a:spcPct val="80000"/>
              </a:lnSpc>
            </a:pPr>
            <a:endParaRPr lang="en-GB" altLang="en-US" dirty="0" smtClean="0"/>
          </a:p>
          <a:p>
            <a:pPr>
              <a:lnSpc>
                <a:spcPct val="80000"/>
              </a:lnSpc>
            </a:pPr>
            <a:r>
              <a:rPr lang="en-GB" altLang="en-US" dirty="0" smtClean="0">
                <a:hlinkClick r:id="rId3"/>
              </a:rPr>
              <a:t>https://www.wto.org/english/thewto_e/whatis_e/what_stand_for_e.htm</a:t>
            </a:r>
            <a:endParaRPr lang="en-GB" altLang="en-US" dirty="0"/>
          </a:p>
        </p:txBody>
      </p:sp>
    </p:spTree>
    <p:extLst>
      <p:ext uri="{BB962C8B-B14F-4D97-AF65-F5344CB8AC3E}">
        <p14:creationId xmlns:p14="http://schemas.microsoft.com/office/powerpoint/2010/main" val="2691738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064896" cy="5853910"/>
          </a:xfrm>
          <a:prstGeom prst="rect">
            <a:avLst/>
          </a:prstGeom>
        </p:spPr>
        <p:txBody>
          <a:bodyPr wrap="square">
            <a:spAutoFit/>
          </a:bodyPr>
          <a:lstStyle/>
          <a:p>
            <a:pPr algn="just">
              <a:lnSpc>
                <a:spcPct val="80000"/>
              </a:lnSpc>
            </a:pPr>
            <a:r>
              <a:rPr lang="en-GB" altLang="en-US" dirty="0" smtClean="0">
                <a:latin typeface="Arial" panose="020B0604020202020204" pitchFamily="34" charset="0"/>
                <a:cs typeface="Arial" panose="020B0604020202020204" pitchFamily="34" charset="0"/>
              </a:rPr>
              <a:t>15 countries had begun talks in December 1945 to reduce and bind customs tariffs. With the Second World War only recently ended, they wanted to give an early boost to trade liberalization, and to begin to correct the legacy of protectionist measures which remained in place from the early 1930s. This first round of negotiations resulted in a package of trade rules and 45,000 tariff concessions affecting $10 billion of trade, about one fifth of the world’s total.</a:t>
            </a:r>
          </a:p>
          <a:p>
            <a:pPr algn="just">
              <a:lnSpc>
                <a:spcPct val="80000"/>
              </a:lnSpc>
            </a:pPr>
            <a:endParaRPr lang="en-GB" altLang="en-US" dirty="0" smtClean="0">
              <a:latin typeface="Arial" panose="020B0604020202020204" pitchFamily="34" charset="0"/>
              <a:cs typeface="Arial" panose="020B0604020202020204" pitchFamily="34" charset="0"/>
            </a:endParaRPr>
          </a:p>
          <a:p>
            <a:pPr algn="just">
              <a:lnSpc>
                <a:spcPct val="80000"/>
              </a:lnSpc>
            </a:pPr>
            <a:r>
              <a:rPr lang="en-GB" altLang="en-US" dirty="0" smtClean="0">
                <a:latin typeface="Arial" panose="020B0604020202020204" pitchFamily="34" charset="0"/>
                <a:cs typeface="Arial" panose="020B0604020202020204" pitchFamily="34" charset="0"/>
              </a:rPr>
              <a:t>The group had expanded to 23 by the time the deal was signed on 30 October 1947. The Havana conference began on 21 November 1947, less than a month after GATT was signed. The ITO Charter was finally agreed in Havana in March 1948, but ratification in some national legislatures proved impossible. The most serious opposition was in the US Congress, even though the US government had been one of the driving forces. In 1950, the United States government announced that it would not seek Congressional ratification of the Havana Charter, and the ITO was effectively dead. So, the GATT became the only multilateral instrument governing international trade from 1948 until the WTO was established in 1995</a:t>
            </a:r>
            <a:r>
              <a:rPr lang="en-GB" altLang="en-US" i="1" dirty="0" smtClean="0">
                <a:latin typeface="Arial" panose="020B0604020202020204" pitchFamily="34" charset="0"/>
                <a:cs typeface="Arial" panose="020B0604020202020204" pitchFamily="34" charset="0"/>
              </a:rPr>
              <a:t>.</a:t>
            </a:r>
          </a:p>
          <a:p>
            <a:pPr algn="just">
              <a:lnSpc>
                <a:spcPct val="80000"/>
              </a:lnSpc>
            </a:pPr>
            <a:endParaRPr lang="en-GB" altLang="en-US" dirty="0" smtClean="0">
              <a:latin typeface="Arial" panose="020B0604020202020204" pitchFamily="34" charset="0"/>
              <a:cs typeface="Arial" panose="020B0604020202020204" pitchFamily="34" charset="0"/>
            </a:endParaRPr>
          </a:p>
          <a:p>
            <a:pPr algn="just">
              <a:lnSpc>
                <a:spcPct val="80000"/>
              </a:lnSpc>
            </a:pPr>
            <a:r>
              <a:rPr lang="en-GB" altLang="en-US" dirty="0" smtClean="0">
                <a:latin typeface="Arial" panose="020B0604020202020204" pitchFamily="34" charset="0"/>
                <a:cs typeface="Arial" panose="020B0604020202020204" pitchFamily="34" charset="0"/>
              </a:rPr>
              <a:t>For almost half a century, the GATT’s basic legal principles remained much as they were in 1948 (although) efforts to reduce tariffs further continued. Much of this was achieved through a series of multilateral negotiations known as “trade rounds” — the biggest leaps forward in international trade liberalization have come through these rounds which were held under GATT’s auspices. The eighth, the Uruguay GATT trade round of 1986-94, was the last and most extensive of all. It led to the WTO and a new set of agreements.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0462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62089"/>
            <a:ext cx="8208912" cy="5262979"/>
          </a:xfrm>
          <a:prstGeom prst="rect">
            <a:avLst/>
          </a:prstGeom>
        </p:spPr>
        <p:txBody>
          <a:bodyPr wrap="square">
            <a:spAutoFit/>
          </a:bodyPr>
          <a:lstStyle/>
          <a:p>
            <a:pPr>
              <a:lnSpc>
                <a:spcPct val="80000"/>
              </a:lnSpc>
            </a:pPr>
            <a:r>
              <a:rPr lang="en-GB" altLang="en-US" sz="2400" u="sng" dirty="0">
                <a:latin typeface="Arial" panose="020B0604020202020204" pitchFamily="34" charset="0"/>
                <a:cs typeface="Arial" panose="020B0604020202020204" pitchFamily="34" charset="0"/>
              </a:rPr>
              <a:t>Free Trade Areas</a:t>
            </a:r>
            <a:r>
              <a:rPr lang="en-GB" altLang="en-US" sz="2400" b="1" i="1" dirty="0">
                <a:latin typeface="Arial" panose="020B0604020202020204" pitchFamily="34" charset="0"/>
                <a:cs typeface="Arial" panose="020B0604020202020204" pitchFamily="34" charset="0"/>
              </a:rPr>
              <a:t> – </a:t>
            </a:r>
            <a:r>
              <a:rPr lang="en-GB" altLang="en-US" sz="2400" dirty="0">
                <a:latin typeface="Arial" panose="020B0604020202020204" pitchFamily="34" charset="0"/>
                <a:cs typeface="Arial" panose="020B0604020202020204" pitchFamily="34" charset="0"/>
              </a:rPr>
              <a:t>an FTA </a:t>
            </a:r>
          </a:p>
          <a:p>
            <a:pPr>
              <a:lnSpc>
                <a:spcPct val="80000"/>
              </a:lnSpc>
              <a:buFontTx/>
              <a:buNone/>
            </a:pPr>
            <a:endParaRPr lang="en-GB" altLang="en-US" b="1" i="1" dirty="0"/>
          </a:p>
          <a:p>
            <a:pPr algn="just">
              <a:lnSpc>
                <a:spcPct val="80000"/>
              </a:lnSpc>
            </a:pPr>
            <a:r>
              <a:rPr lang="en-GB" altLang="en-US" dirty="0">
                <a:latin typeface="Arial" panose="020B0604020202020204" pitchFamily="34" charset="0"/>
                <a:cs typeface="Arial" panose="020B0604020202020204" pitchFamily="34" charset="0"/>
              </a:rPr>
              <a:t>A group of countries that have few or no price controls in the form of tariffs or quotas between each other. Free trade areas allow the agreeing nations to focus on their comparative advantages and to produce the goods they are comparatively more efficient at making, thus increasing the efficiency and profitability of each country</a:t>
            </a:r>
            <a:r>
              <a:rPr lang="en-GB" altLang="en-US" dirty="0" smtClean="0">
                <a:latin typeface="Arial" panose="020B0604020202020204" pitchFamily="34" charset="0"/>
                <a:cs typeface="Arial" panose="020B0604020202020204" pitchFamily="34" charset="0"/>
              </a:rPr>
              <a:t>.</a:t>
            </a: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To develop a free trade area, participating nations must develop rules for how the new free trade area will operate. </a:t>
            </a:r>
            <a:endParaRPr lang="en-GB" altLang="en-US" dirty="0" smtClean="0">
              <a:latin typeface="Arial" panose="020B0604020202020204" pitchFamily="34" charset="0"/>
              <a:cs typeface="Arial" panose="020B0604020202020204" pitchFamily="34" charset="0"/>
            </a:endParaRP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What customs procedures will each country have to follow? What tariffs, if any, will be allowed and what will their costs be</a:t>
            </a:r>
            <a:r>
              <a:rPr lang="en-GB" altLang="en-US" dirty="0" smtClean="0">
                <a:latin typeface="Arial" panose="020B0604020202020204" pitchFamily="34" charset="0"/>
                <a:cs typeface="Arial" panose="020B0604020202020204" pitchFamily="34" charset="0"/>
              </a:rPr>
              <a:t>?</a:t>
            </a: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How will participating countries resolve trade disputes</a:t>
            </a:r>
            <a:r>
              <a:rPr lang="en-GB" altLang="en-US" dirty="0" smtClean="0">
                <a:latin typeface="Arial" panose="020B0604020202020204" pitchFamily="34" charset="0"/>
                <a:cs typeface="Arial" panose="020B0604020202020204" pitchFamily="34" charset="0"/>
              </a:rPr>
              <a:t>?</a:t>
            </a: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How will goods be transported for trade? </a:t>
            </a:r>
            <a:endParaRPr lang="en-GB" altLang="en-US" dirty="0" smtClean="0">
              <a:latin typeface="Arial" panose="020B0604020202020204" pitchFamily="34" charset="0"/>
              <a:cs typeface="Arial" panose="020B0604020202020204" pitchFamily="34" charset="0"/>
            </a:endParaRPr>
          </a:p>
          <a:p>
            <a:pPr algn="just">
              <a:lnSpc>
                <a:spcPct val="80000"/>
              </a:lnSpc>
            </a:pPr>
            <a:endParaRPr lang="en-GB" altLang="en-US" dirty="0" smtClean="0">
              <a:latin typeface="Arial" panose="020B0604020202020204" pitchFamily="34" charset="0"/>
              <a:cs typeface="Arial" panose="020B0604020202020204" pitchFamily="34" charset="0"/>
            </a:endParaRP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How will intellectual property rights be established and managed? The goal is to create a trade policy that all countries in the free trade area agree upon.</a:t>
            </a:r>
          </a:p>
          <a:p>
            <a:pPr algn="just">
              <a:lnSpc>
                <a:spcPct val="80000"/>
              </a:lnSpc>
              <a:buFontTx/>
              <a:buNone/>
            </a:pPr>
            <a:endParaRPr lang="en-GB" altLang="en-US" dirty="0">
              <a:latin typeface="Arial" panose="020B0604020202020204" pitchFamily="34" charset="0"/>
              <a:cs typeface="Arial" panose="020B0604020202020204" pitchFamily="34" charset="0"/>
              <a:hlinkClick r:id="rId2"/>
            </a:endParaRPr>
          </a:p>
          <a:p>
            <a:pPr algn="just">
              <a:lnSpc>
                <a:spcPct val="80000"/>
              </a:lnSpc>
            </a:pPr>
            <a:r>
              <a:rPr lang="en-GB" altLang="en-US" dirty="0" smtClean="0">
                <a:latin typeface="Arial" panose="020B0604020202020204" pitchFamily="34" charset="0"/>
                <a:cs typeface="Arial" panose="020B0604020202020204" pitchFamily="34" charset="0"/>
                <a:hlinkClick r:id="rId2"/>
              </a:rPr>
              <a:t>http://www.investopedia.com/terms/f/free_trade_area.asp</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1239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856984" cy="6426375"/>
          </a:xfrm>
          <a:prstGeom prst="rect">
            <a:avLst/>
          </a:prstGeom>
        </p:spPr>
        <p:txBody>
          <a:bodyPr wrap="square">
            <a:spAutoFit/>
          </a:bodyPr>
          <a:lstStyle/>
          <a:p>
            <a:pPr>
              <a:lnSpc>
                <a:spcPct val="80000"/>
              </a:lnSpc>
            </a:pPr>
            <a:endParaRPr lang="en-GB" altLang="en-US" sz="1050" b="1" dirty="0" smtClean="0"/>
          </a:p>
          <a:p>
            <a:pPr algn="just">
              <a:lnSpc>
                <a:spcPct val="80000"/>
              </a:lnSpc>
              <a:buFontTx/>
              <a:buNone/>
            </a:pPr>
            <a:r>
              <a:rPr lang="en-GB" altLang="en-US" sz="2400" b="1" dirty="0" smtClean="0">
                <a:latin typeface="Arial" panose="020B0604020202020204" pitchFamily="34" charset="0"/>
                <a:cs typeface="Arial" panose="020B0604020202020204" pitchFamily="34" charset="0"/>
              </a:rPr>
              <a:t>The European Free Trade Association</a:t>
            </a:r>
            <a:r>
              <a:rPr lang="en-GB" altLang="en-US" sz="2400" dirty="0" smtClean="0">
                <a:latin typeface="Arial" panose="020B0604020202020204" pitchFamily="34" charset="0"/>
                <a:cs typeface="Arial" panose="020B0604020202020204" pitchFamily="34" charset="0"/>
              </a:rPr>
              <a:t>  </a:t>
            </a:r>
            <a:r>
              <a:rPr lang="en-GB" altLang="en-US" sz="2000" dirty="0" smtClean="0">
                <a:latin typeface="Arial" panose="020B0604020202020204" pitchFamily="34" charset="0"/>
                <a:cs typeface="Arial" panose="020B0604020202020204" pitchFamily="34" charset="0"/>
              </a:rPr>
              <a:t>(EFTA) is an intergovernmental organisation set up for the promotion of free trade and economic integration to the benefit of its four Member States.</a:t>
            </a:r>
            <a:endParaRPr lang="en-GB" altLang="en-US" sz="2000" b="1" dirty="0" smtClean="0">
              <a:latin typeface="Arial" panose="020B0604020202020204" pitchFamily="34" charset="0"/>
              <a:cs typeface="Arial" panose="020B0604020202020204" pitchFamily="34" charset="0"/>
            </a:endParaRPr>
          </a:p>
          <a:p>
            <a:pPr algn="just">
              <a:lnSpc>
                <a:spcPct val="80000"/>
              </a:lnSpc>
            </a:pPr>
            <a:r>
              <a:rPr lang="en-GB" altLang="en-US" sz="2000" u="sng" dirty="0" smtClean="0">
                <a:latin typeface="Arial" panose="020B0604020202020204" pitchFamily="34" charset="0"/>
                <a:cs typeface="Arial" panose="020B0604020202020204" pitchFamily="34" charset="0"/>
              </a:rPr>
              <a:t>The Association is responsible for the management of:</a:t>
            </a:r>
          </a:p>
          <a:p>
            <a:pPr algn="just">
              <a:lnSpc>
                <a:spcPct val="80000"/>
              </a:lnSpc>
            </a:pPr>
            <a:r>
              <a:rPr lang="en-GB" altLang="en-US" sz="2000" dirty="0" smtClean="0">
                <a:latin typeface="Arial" panose="020B0604020202020204" pitchFamily="34" charset="0"/>
                <a:cs typeface="Arial" panose="020B0604020202020204" pitchFamily="34" charset="0"/>
              </a:rPr>
              <a:t>The </a:t>
            </a:r>
            <a:r>
              <a:rPr lang="en-GB" altLang="en-US" sz="2000" dirty="0" smtClean="0">
                <a:latin typeface="Arial" panose="020B0604020202020204" pitchFamily="34" charset="0"/>
                <a:cs typeface="Arial" panose="020B0604020202020204" pitchFamily="34" charset="0"/>
                <a:hlinkClick r:id="rId2"/>
              </a:rPr>
              <a:t>EFTA Convention</a:t>
            </a:r>
            <a:r>
              <a:rPr lang="en-GB" altLang="en-US" sz="2000" dirty="0" smtClean="0">
                <a:latin typeface="Arial" panose="020B0604020202020204" pitchFamily="34" charset="0"/>
                <a:cs typeface="Arial" panose="020B0604020202020204" pitchFamily="34" charset="0"/>
              </a:rPr>
              <a:t>, which forms the legal basis of the organisation and governs free trade relations between the EFTA States;</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sz="2000" dirty="0" smtClean="0">
                <a:latin typeface="Arial" panose="020B0604020202020204" pitchFamily="34" charset="0"/>
                <a:cs typeface="Arial" panose="020B0604020202020204" pitchFamily="34" charset="0"/>
              </a:rPr>
              <a:t>EFTA’s worldwide network of </a:t>
            </a:r>
            <a:r>
              <a:rPr lang="en-GB" altLang="en-US" sz="2000" dirty="0" smtClean="0">
                <a:latin typeface="Arial" panose="020B0604020202020204" pitchFamily="34" charset="0"/>
                <a:cs typeface="Arial" panose="020B0604020202020204" pitchFamily="34" charset="0"/>
                <a:hlinkClick r:id="rId3"/>
              </a:rPr>
              <a:t>free trade and partnership agreements</a:t>
            </a:r>
            <a:r>
              <a:rPr lang="en-GB" altLang="en-US" sz="2000" dirty="0" smtClean="0">
                <a:latin typeface="Arial" panose="020B0604020202020204" pitchFamily="34" charset="0"/>
                <a:cs typeface="Arial" panose="020B0604020202020204" pitchFamily="34" charset="0"/>
              </a:rPr>
              <a:t>; and The </a:t>
            </a:r>
            <a:r>
              <a:rPr lang="en-GB" altLang="en-US" sz="2000" dirty="0" smtClean="0">
                <a:latin typeface="Arial" panose="020B0604020202020204" pitchFamily="34" charset="0"/>
                <a:cs typeface="Arial" panose="020B0604020202020204" pitchFamily="34" charset="0"/>
                <a:hlinkClick r:id="rId4"/>
              </a:rPr>
              <a:t>European Economic Area (EEA) Agreement</a:t>
            </a:r>
            <a:r>
              <a:rPr lang="en-GB" altLang="en-US" sz="2000" dirty="0" smtClean="0">
                <a:latin typeface="Arial" panose="020B0604020202020204" pitchFamily="34" charset="0"/>
                <a:cs typeface="Arial" panose="020B0604020202020204" pitchFamily="34" charset="0"/>
              </a:rPr>
              <a:t>, which enables three of the four EFTA Member States (Iceland, Liechtenstein and Norway) to participate in the EU’s Internal Market. </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sz="2000" dirty="0" smtClean="0">
                <a:latin typeface="Arial" panose="020B0604020202020204" pitchFamily="34" charset="0"/>
                <a:cs typeface="Arial" panose="020B0604020202020204" pitchFamily="34" charset="0"/>
              </a:rPr>
              <a:t>EFTA was founded in 1960 on the premise of free trade as a means of achieving growth and prosperity amongst its Member States as well as promoting closer economic cooperation between the Western European countries. Furthermore, the EFTA countries wished to contribute to the expansion of trade globally.</a:t>
            </a:r>
          </a:p>
          <a:p>
            <a:pPr algn="just">
              <a:lnSpc>
                <a:spcPct val="80000"/>
              </a:lnSpc>
            </a:pPr>
            <a:r>
              <a:rPr lang="en-GB" altLang="en-US" sz="2000" dirty="0" smtClean="0">
                <a:latin typeface="Arial" panose="020B0604020202020204" pitchFamily="34" charset="0"/>
                <a:cs typeface="Arial" panose="020B0604020202020204" pitchFamily="34" charset="0"/>
              </a:rPr>
              <a:t>   </a:t>
            </a:r>
          </a:p>
          <a:p>
            <a:pPr algn="just">
              <a:lnSpc>
                <a:spcPct val="80000"/>
              </a:lnSpc>
            </a:pPr>
            <a:r>
              <a:rPr lang="en-GB" altLang="en-US" sz="2000" dirty="0" smtClean="0">
                <a:latin typeface="Arial" panose="020B0604020202020204" pitchFamily="34" charset="0"/>
                <a:cs typeface="Arial" panose="020B0604020202020204" pitchFamily="34" charset="0"/>
              </a:rPr>
              <a:t>Based on these overall goals, EFTA today maintains the management of the </a:t>
            </a:r>
            <a:r>
              <a:rPr lang="en-GB" altLang="en-US" sz="2000" dirty="0" smtClean="0">
                <a:latin typeface="Arial" panose="020B0604020202020204" pitchFamily="34" charset="0"/>
                <a:cs typeface="Arial" panose="020B0604020202020204" pitchFamily="34" charset="0"/>
                <a:hlinkClick r:id="rId2"/>
              </a:rPr>
              <a:t>EFTA Convention </a:t>
            </a:r>
            <a:r>
              <a:rPr lang="en-GB" altLang="en-US" sz="2000" dirty="0" smtClean="0">
                <a:latin typeface="Arial" panose="020B0604020202020204" pitchFamily="34" charset="0"/>
                <a:cs typeface="Arial" panose="020B0604020202020204" pitchFamily="34" charset="0"/>
              </a:rPr>
              <a:t>(intra-EFTA trade), the </a:t>
            </a:r>
            <a:r>
              <a:rPr lang="en-GB" altLang="en-US" sz="2000" dirty="0" smtClean="0">
                <a:latin typeface="Arial" panose="020B0604020202020204" pitchFamily="34" charset="0"/>
                <a:cs typeface="Arial" panose="020B0604020202020204" pitchFamily="34" charset="0"/>
                <a:hlinkClick r:id="rId5"/>
              </a:rPr>
              <a:t>EEA Agreement </a:t>
            </a:r>
            <a:r>
              <a:rPr lang="en-GB" altLang="en-US" sz="2000" dirty="0" smtClean="0">
                <a:latin typeface="Arial" panose="020B0604020202020204" pitchFamily="34" charset="0"/>
                <a:cs typeface="Arial" panose="020B0604020202020204" pitchFamily="34" charset="0"/>
              </a:rPr>
              <a:t>(EFTA-EU relations), and the </a:t>
            </a:r>
            <a:r>
              <a:rPr lang="en-GB" altLang="en-US" sz="2000" dirty="0" smtClean="0">
                <a:latin typeface="Arial" panose="020B0604020202020204" pitchFamily="34" charset="0"/>
                <a:cs typeface="Arial" panose="020B0604020202020204" pitchFamily="34" charset="0"/>
                <a:hlinkClick r:id="rId6"/>
              </a:rPr>
              <a:t>EFTA Free Trade Agreements </a:t>
            </a:r>
            <a:r>
              <a:rPr lang="en-GB" altLang="en-US" sz="2000" dirty="0" smtClean="0">
                <a:latin typeface="Arial" panose="020B0604020202020204" pitchFamily="34" charset="0"/>
                <a:cs typeface="Arial" panose="020B0604020202020204" pitchFamily="34" charset="0"/>
              </a:rPr>
              <a:t>(third country relations). </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sz="2000" dirty="0" smtClean="0">
                <a:latin typeface="Arial" panose="020B0604020202020204" pitchFamily="34" charset="0"/>
                <a:cs typeface="Arial" panose="020B0604020202020204" pitchFamily="34" charset="0"/>
              </a:rPr>
              <a:t>The EFTA Convention and EFTA free trade agreements are managed by the Geneva office, and the EEA Agreement by the Brussels office.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004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FTA">
            <a:hlinkClick r:id="rId2" tooltip="&quot;EFTA&quo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a:xfrm>
            <a:off x="1979712" y="1557338"/>
            <a:ext cx="4968552" cy="251973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 name="TextBox 2"/>
          <p:cNvSpPr txBox="1"/>
          <p:nvPr/>
        </p:nvSpPr>
        <p:spPr>
          <a:xfrm>
            <a:off x="467544" y="332656"/>
            <a:ext cx="8136904"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14295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883</Words>
  <Application>Microsoft Office PowerPoint</Application>
  <PresentationFormat>On-screen Show (4:3)</PresentationFormat>
  <Paragraphs>81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6</cp:revision>
  <dcterms:created xsi:type="dcterms:W3CDTF">2016-10-12T13:07:27Z</dcterms:created>
  <dcterms:modified xsi:type="dcterms:W3CDTF">2016-10-12T13:33:35Z</dcterms:modified>
</cp:coreProperties>
</file>