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0" r:id="rId2"/>
    <p:sldId id="256" r:id="rId3"/>
    <p:sldId id="257" r:id="rId4"/>
    <p:sldId id="258" r:id="rId5"/>
    <p:sldId id="259" r:id="rId6"/>
    <p:sldId id="271" r:id="rId7"/>
    <p:sldId id="260" r:id="rId8"/>
    <p:sldId id="261" r:id="rId9"/>
    <p:sldId id="262" r:id="rId10"/>
    <p:sldId id="273" r:id="rId11"/>
    <p:sldId id="272"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regenwetter@gmail.com" initials="p" lastIdx="2" clrIdx="0">
    <p:extLst>
      <p:ext uri="{19B8F6BF-5375-455C-9EA6-DF929625EA0E}">
        <p15:presenceInfo xmlns:p15="http://schemas.microsoft.com/office/powerpoint/2012/main" userId="e1ed266a25b286a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5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3/4/2018</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3/4/2018</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hyperlink" Target="https://mauritiusattractions.com/about-Mauritius-i-15.html" TargetMode="External"/><Relationship Id="rId2" Type="http://schemas.openxmlformats.org/officeDocument/2006/relationships/hyperlink" Target="http://careers.disneylandparis.com/en/management-business/human-resources" TargetMode="External"/><Relationship Id="rId1" Type="http://schemas.openxmlformats.org/officeDocument/2006/relationships/slideLayout" Target="../slideLayouts/slideLayout2.xml"/><Relationship Id="rId6" Type="http://schemas.openxmlformats.org/officeDocument/2006/relationships/hyperlink" Target="http://xe.com/currencyconverter/convert/?Amount=1&amp;From=USD&amp;To=MUR" TargetMode="External"/><Relationship Id="rId5" Type="http://schemas.openxmlformats.org/officeDocument/2006/relationships/hyperlink" Target="http://statsmauritius.govmu.org/English/Publications/Pages/Int-Travel-and-Tourism-Year-2016.aspx" TargetMode="External"/><Relationship Id="rId4" Type="http://schemas.openxmlformats.org/officeDocument/2006/relationships/hyperlink" Target="https://mauritiusattractions.com/Mauritius-weather-i-18.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52AF8-8A1A-934B-938D-9AFEED7A9FDF}"/>
              </a:ext>
            </a:extLst>
          </p:cNvPr>
          <p:cNvSpPr>
            <a:spLocks noGrp="1"/>
          </p:cNvSpPr>
          <p:nvPr>
            <p:ph type="title"/>
          </p:nvPr>
        </p:nvSpPr>
        <p:spPr>
          <a:xfrm rot="10800000" flipV="1">
            <a:off x="1141412" y="-77755"/>
            <a:ext cx="9647107" cy="7810864"/>
          </a:xfrm>
        </p:spPr>
        <p:txBody>
          <a:bodyPr>
            <a:normAutofit fontScale="90000"/>
          </a:bodyPr>
          <a:lstStyle/>
          <a:p>
            <a:pPr algn="ctr"/>
            <a:r>
              <a:rPr lang="en-GB" sz="3600" b="1" u="heavy" cap="all" dirty="0">
                <a:effectLst/>
                <a:latin typeface="Calibri" panose="020F0502020204030204" pitchFamily="34" charset="0"/>
                <a:ea typeface="Times New Roman" panose="02020603050405020304" pitchFamily="18" charset="0"/>
                <a:cs typeface="Times New Roman" panose="02020603050405020304" pitchFamily="18" charset="0"/>
              </a:rPr>
              <a:t>University of Wales Trinity Saint David</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b="1" u="heavy" cap="all" dirty="0">
                <a:effectLst/>
                <a:latin typeface="Calibri" panose="020F0502020204030204" pitchFamily="34" charset="0"/>
                <a:ea typeface="Times New Roman" panose="02020603050405020304" pitchFamily="18" charset="0"/>
                <a:cs typeface="Times New Roman" panose="02020603050405020304" pitchFamily="18" charset="0"/>
              </a:rPr>
              <a:t>ASSESSMENT 1</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b="1" u="none" strike="noStrike" cap="all" dirty="0">
                <a:effectLst/>
                <a:latin typeface="Calibri" panose="020F0502020204030204" pitchFamily="34" charset="0"/>
                <a:ea typeface="Times New Roman" panose="02020603050405020304" pitchFamily="18" charset="0"/>
                <a:cs typeface="Times New Roman" panose="02020603050405020304" pitchFamily="18" charset="0"/>
              </a:rPr>
              <a:t> </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b="1" cap="all" dirty="0">
                <a:effectLst/>
                <a:latin typeface="Calibri" panose="020F0502020204030204" pitchFamily="34" charset="0"/>
                <a:ea typeface="Times New Roman" panose="02020603050405020304" pitchFamily="18" charset="0"/>
                <a:cs typeface="Times New Roman" panose="02020603050405020304" pitchFamily="18" charset="0"/>
              </a:rPr>
              <a:t>Student name:</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b="1" cap="all" dirty="0">
                <a:effectLst/>
                <a:latin typeface="Calibri" panose="020F0502020204030204" pitchFamily="34" charset="0"/>
                <a:ea typeface="Times New Roman" panose="02020603050405020304" pitchFamily="18" charset="0"/>
                <a:cs typeface="Times New Roman" panose="02020603050405020304" pitchFamily="18" charset="0"/>
              </a:rPr>
              <a:t>Paul Regenwetter</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b="1" cap="all" dirty="0">
                <a:effectLst/>
                <a:latin typeface="Calibri" panose="020F0502020204030204" pitchFamily="34" charset="0"/>
                <a:ea typeface="Times New Roman" panose="02020603050405020304" pitchFamily="18" charset="0"/>
                <a:cs typeface="Times New Roman" panose="02020603050405020304" pitchFamily="18" charset="0"/>
              </a:rPr>
              <a:t> </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b="1" cap="all" dirty="0">
                <a:effectLst/>
                <a:latin typeface="Calibri" panose="020F0502020204030204" pitchFamily="34" charset="0"/>
                <a:ea typeface="Times New Roman" panose="02020603050405020304" pitchFamily="18" charset="0"/>
                <a:cs typeface="Times New Roman" panose="02020603050405020304" pitchFamily="18" charset="0"/>
              </a:rPr>
              <a:t>Student number:</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b="1" cap="all" dirty="0">
                <a:effectLst/>
                <a:latin typeface="Calibri" panose="020F0502020204030204" pitchFamily="34" charset="0"/>
                <a:ea typeface="Times New Roman" panose="02020603050405020304" pitchFamily="18" charset="0"/>
                <a:cs typeface="Times New Roman" panose="02020603050405020304" pitchFamily="18" charset="0"/>
              </a:rPr>
              <a:t>1601951</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b="1" cap="all" dirty="0">
                <a:effectLst/>
                <a:latin typeface="Calibri" panose="020F0502020204030204" pitchFamily="34" charset="0"/>
                <a:ea typeface="Times New Roman" panose="02020603050405020304" pitchFamily="18" charset="0"/>
                <a:cs typeface="Times New Roman" panose="02020603050405020304" pitchFamily="18" charset="0"/>
              </a:rPr>
              <a:t> </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b="1" cap="all" dirty="0">
                <a:effectLst/>
                <a:latin typeface="Calibri" panose="020F0502020204030204" pitchFamily="34" charset="0"/>
                <a:ea typeface="Times New Roman" panose="02020603050405020304" pitchFamily="18" charset="0"/>
                <a:cs typeface="Times New Roman" panose="02020603050405020304" pitchFamily="18" charset="0"/>
              </a:rPr>
              <a:t>Module:</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b="1" dirty="0">
                <a:effectLst/>
                <a:latin typeface="Calibri" panose="020F0502020204030204" pitchFamily="34" charset="0"/>
                <a:ea typeface="Calibri" panose="020F0502020204030204" pitchFamily="34" charset="0"/>
                <a:cs typeface="Times New Roman" panose="02020603050405020304" pitchFamily="18" charset="0"/>
              </a:rPr>
              <a:t>international business</a:t>
            </a:r>
            <a:r>
              <a:rPr lang="en-GB" sz="3600" b="1" cap="all" dirty="0">
                <a:latin typeface="Calibri" panose="020F0502020204030204" pitchFamily="34" charset="0"/>
                <a:ea typeface="Calibri" panose="020F0502020204030204" pitchFamily="34" charset="0"/>
                <a:cs typeface="Times New Roman" panose="02020603050405020304" pitchFamily="18" charset="0"/>
              </a:rPr>
              <a:t> (sbmA7122D)</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b="1" cap="all" dirty="0">
                <a:effectLst/>
                <a:latin typeface="Calibri" panose="020F0502020204030204" pitchFamily="34" charset="0"/>
                <a:ea typeface="Times New Roman" panose="02020603050405020304" pitchFamily="18" charset="0"/>
                <a:cs typeface="Times New Roman" panose="02020603050405020304" pitchFamily="18" charset="0"/>
              </a:rPr>
              <a:t> </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b="1" cap="all" dirty="0">
                <a:effectLst/>
                <a:latin typeface="Calibri" panose="020F0502020204030204" pitchFamily="34" charset="0"/>
                <a:ea typeface="Times New Roman" panose="02020603050405020304" pitchFamily="18" charset="0"/>
                <a:cs typeface="Times New Roman" panose="02020603050405020304" pitchFamily="18" charset="0"/>
              </a:rPr>
              <a:t>Tutor:</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3600" b="1" cap="all" dirty="0">
                <a:effectLst/>
                <a:latin typeface="Calibri" panose="020F0502020204030204" pitchFamily="34" charset="0"/>
                <a:ea typeface="Times New Roman" panose="02020603050405020304" pitchFamily="18" charset="0"/>
                <a:cs typeface="Times New Roman" panose="02020603050405020304" pitchFamily="18" charset="0"/>
              </a:rPr>
              <a:t>Dr </a:t>
            </a:r>
            <a:r>
              <a:rPr lang="en-GB" b="1" dirty="0" err="1">
                <a:latin typeface="Calibri" panose="020F0502020204030204" pitchFamily="34" charset="0"/>
                <a:ea typeface="Times New Roman" panose="02020603050405020304" pitchFamily="18" charset="0"/>
                <a:cs typeface="Times New Roman" panose="02020603050405020304" pitchFamily="18" charset="0"/>
              </a:rPr>
              <a:t>anthony</a:t>
            </a:r>
            <a:r>
              <a:rPr lang="en-GB" b="1" dirty="0">
                <a:latin typeface="Calibri" panose="020F0502020204030204" pitchFamily="34" charset="0"/>
                <a:ea typeface="Times New Roman" panose="02020603050405020304" pitchFamily="18" charset="0"/>
                <a:cs typeface="Times New Roman" panose="02020603050405020304" pitchFamily="18" charset="0"/>
              </a:rPr>
              <a:t> burns</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br>
              <a:rPr lang="en-GB" sz="3600" dirty="0">
                <a:effectLst/>
                <a:latin typeface="Calibri" panose="020F0502020204030204" pitchFamily="34" charset="0"/>
                <a:ea typeface="Calibri" panose="020F0502020204030204" pitchFamily="34" charset="0"/>
                <a:cs typeface="Times New Roman" panose="02020603050405020304" pitchFamily="18" charset="0"/>
              </a:rPr>
            </a:br>
            <a:r>
              <a:rPr lang="en-GB" sz="800" b="1" cap="all" dirty="0">
                <a:effectLst/>
                <a:latin typeface="Calibri" panose="020F0502020204030204" pitchFamily="34" charset="0"/>
                <a:ea typeface="Times New Roman" panose="02020603050405020304" pitchFamily="18" charset="0"/>
                <a:cs typeface="Times New Roman" panose="02020603050405020304" pitchFamily="18" charset="0"/>
              </a:rPr>
              <a:t> </a:t>
            </a:r>
            <a:br>
              <a:rPr lang="en-GB" sz="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latin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0583ACF-C6FD-F241-85AB-FAB0A76E74A9}"/>
              </a:ext>
            </a:extLst>
          </p:cNvPr>
          <p:cNvSpPr>
            <a:spLocks noGrp="1"/>
          </p:cNvSpPr>
          <p:nvPr>
            <p:ph idx="1"/>
          </p:nvPr>
        </p:nvSpPr>
        <p:spPr>
          <a:xfrm rot="16200000" flipH="1" flipV="1">
            <a:off x="10715253" y="8084575"/>
            <a:ext cx="4113750" cy="255382"/>
          </a:xfrm>
        </p:spPr>
        <p:txBody>
          <a:bodyPr>
            <a:normAutofit fontScale="40000" lnSpcReduction="20000"/>
          </a:bodyPr>
          <a:lstStyle/>
          <a:p>
            <a:endParaRPr lang="en-US"/>
          </a:p>
        </p:txBody>
      </p:sp>
    </p:spTree>
    <p:extLst>
      <p:ext uri="{BB962C8B-B14F-4D97-AF65-F5344CB8AC3E}">
        <p14:creationId xmlns:p14="http://schemas.microsoft.com/office/powerpoint/2010/main" val="256377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1B395-B1C0-EA4E-AE53-2BB6A468911F}"/>
              </a:ext>
            </a:extLst>
          </p:cNvPr>
          <p:cNvSpPr>
            <a:spLocks noGrp="1"/>
          </p:cNvSpPr>
          <p:nvPr>
            <p:ph type="ctrTitle"/>
          </p:nvPr>
        </p:nvSpPr>
        <p:spPr/>
        <p:txBody>
          <a:bodyPr>
            <a:normAutofit/>
          </a:bodyPr>
          <a:lstStyle/>
          <a:p>
            <a:pPr lvl="0"/>
            <a:r>
              <a:rPr lang="en-GB" dirty="0">
                <a:latin typeface="Calibri" panose="020F0502020204030204" pitchFamily="34" charset="0"/>
                <a:ea typeface="Times New Roman" panose="02020603050405020304" pitchFamily="18" charset="0"/>
                <a:cs typeface="Times New Roman" panose="02020603050405020304" pitchFamily="18" charset="0"/>
              </a:rPr>
              <a:t>Disneyland park in </a:t>
            </a:r>
            <a:r>
              <a:rPr lang="en-GB" dirty="0" err="1">
                <a:latin typeface="Calibri" panose="020F0502020204030204" pitchFamily="34" charset="0"/>
                <a:ea typeface="Times New Roman" panose="02020603050405020304" pitchFamily="18" charset="0"/>
                <a:cs typeface="Times New Roman" panose="02020603050405020304" pitchFamily="18" charset="0"/>
              </a:rPr>
              <a:t>mauritius</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3" name="slide 1">
            <a:hlinkClick r:id="" action="ppaction://media"/>
            <a:extLst>
              <a:ext uri="{FF2B5EF4-FFF2-40B4-BE49-F238E27FC236}">
                <a16:creationId xmlns:a16="http://schemas.microsoft.com/office/drawing/2014/main" id="{CDC18A5D-772D-442F-B5E1-0E690925E80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9277910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62"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794E1-8AF5-614E-8CF2-26B968A98627}"/>
              </a:ext>
            </a:extLst>
          </p:cNvPr>
          <p:cNvSpPr>
            <a:spLocks noGrp="1"/>
          </p:cNvSpPr>
          <p:nvPr>
            <p:ph type="title"/>
          </p:nvPr>
        </p:nvSpPr>
        <p:spPr/>
        <p:txBody>
          <a:bodyPr>
            <a:normAutofit/>
          </a:bodyPr>
          <a:lstStyle/>
          <a:p>
            <a:r>
              <a:rPr lang="en-GB" sz="4800" dirty="0">
                <a:effectLst/>
                <a:latin typeface="Calibri" panose="020F0502020204030204" pitchFamily="34" charset="0"/>
                <a:ea typeface="Times New Roman" panose="02020603050405020304" pitchFamily="18" charset="0"/>
                <a:cs typeface="Times New Roman" panose="02020603050405020304" pitchFamily="18" charset="0"/>
              </a:rPr>
              <a:t> international business</a:t>
            </a:r>
            <a:endParaRPr lang="en-US" sz="4800" dirty="0"/>
          </a:p>
        </p:txBody>
      </p:sp>
      <p:sp>
        <p:nvSpPr>
          <p:cNvPr id="3" name="Content Placeholder 2">
            <a:extLst>
              <a:ext uri="{FF2B5EF4-FFF2-40B4-BE49-F238E27FC236}">
                <a16:creationId xmlns:a16="http://schemas.microsoft.com/office/drawing/2014/main" id="{C1E19E0C-98DF-024A-867E-5AC999F554B3}"/>
              </a:ext>
            </a:extLst>
          </p:cNvPr>
          <p:cNvSpPr>
            <a:spLocks noGrp="1"/>
          </p:cNvSpPr>
          <p:nvPr>
            <p:ph idx="1"/>
          </p:nvPr>
        </p:nvSpPr>
        <p:spPr>
          <a:xfrm>
            <a:off x="1141413" y="2097088"/>
            <a:ext cx="9905999" cy="3609281"/>
          </a:xfrm>
        </p:spPr>
        <p:txBody>
          <a:bodyPr/>
          <a:lstStyle/>
          <a:p>
            <a:r>
              <a:rPr lang="en-GB" dirty="0">
                <a:latin typeface="Calibri" panose="020F0502020204030204" pitchFamily="34" charset="0"/>
                <a:ea typeface="Times New Roman" panose="02020603050405020304" pitchFamily="18" charset="0"/>
                <a:cs typeface="Times New Roman" panose="02020603050405020304" pitchFamily="18" charset="0"/>
              </a:rPr>
              <a:t>International business can be defined as “the profit-related activities conducted across national boundaries” </a:t>
            </a:r>
            <a:r>
              <a:rPr lang="en-GB" dirty="0">
                <a:effectLst/>
                <a:latin typeface="Calibri" panose="020F0502020204030204" pitchFamily="34" charset="0"/>
                <a:ea typeface="Times New Roman" panose="02020603050405020304" pitchFamily="18" charset="0"/>
                <a:cs typeface="Times New Roman" panose="02020603050405020304" pitchFamily="18" charset="0"/>
              </a:rPr>
              <a:t>(</a:t>
            </a:r>
            <a:r>
              <a:rPr lang="en-GB" dirty="0" err="1">
                <a:effectLst/>
                <a:latin typeface="Calibri" panose="020F0502020204030204" pitchFamily="34" charset="0"/>
                <a:ea typeface="Times New Roman" panose="02020603050405020304" pitchFamily="18" charset="0"/>
                <a:cs typeface="Times New Roman" panose="02020603050405020304" pitchFamily="18" charset="0"/>
              </a:rPr>
              <a:t>Deresky</a:t>
            </a:r>
            <a:r>
              <a:rPr lang="en-GB" dirty="0">
                <a:effectLst/>
                <a:latin typeface="Calibri" panose="020F0502020204030204" pitchFamily="34" charset="0"/>
                <a:ea typeface="Times New Roman" panose="02020603050405020304" pitchFamily="18" charset="0"/>
                <a:cs typeface="Times New Roman" panose="02020603050405020304" pitchFamily="18" charset="0"/>
              </a:rPr>
              <a:t>, 2018, p.</a:t>
            </a:r>
            <a:r>
              <a:rPr lang="en-GB" dirty="0">
                <a:latin typeface="Calibri" panose="020F0502020204030204" pitchFamily="34" charset="0"/>
                <a:ea typeface="Times New Roman" panose="02020603050405020304" pitchFamily="18" charset="0"/>
                <a:cs typeface="Times New Roman" panose="02020603050405020304" pitchFamily="18" charset="0"/>
              </a:rPr>
              <a:t>487)</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pic>
        <p:nvPicPr>
          <p:cNvPr id="4" name="slide 3">
            <a:hlinkClick r:id="" action="ppaction://media"/>
            <a:extLst>
              <a:ext uri="{FF2B5EF4-FFF2-40B4-BE49-F238E27FC236}">
                <a16:creationId xmlns:a16="http://schemas.microsoft.com/office/drawing/2014/main" id="{8513128A-44CF-4192-BC8A-A28D45FBCF6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0164420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54"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F748D-9C03-6F42-AD31-012CDE6FA4FD}"/>
              </a:ext>
            </a:extLst>
          </p:cNvPr>
          <p:cNvSpPr>
            <a:spLocks noGrp="1"/>
          </p:cNvSpPr>
          <p:nvPr>
            <p:ph type="title"/>
          </p:nvPr>
        </p:nvSpPr>
        <p:spPr/>
        <p:txBody>
          <a:bodyPr>
            <a:normAutofit/>
          </a:bodyPr>
          <a:lstStyle/>
          <a:p>
            <a:r>
              <a:rPr lang="en-GB" sz="4800" dirty="0">
                <a:latin typeface="Calibri" panose="020F0502020204030204" pitchFamily="34" charset="0"/>
              </a:rPr>
              <a:t>The </a:t>
            </a:r>
            <a:r>
              <a:rPr lang="en-GB" sz="4800" dirty="0" err="1">
                <a:latin typeface="Calibri" panose="020F0502020204030204" pitchFamily="34" charset="0"/>
              </a:rPr>
              <a:t>walt</a:t>
            </a:r>
            <a:r>
              <a:rPr lang="en-GB" sz="4800" dirty="0">
                <a:latin typeface="Calibri" panose="020F0502020204030204" pitchFamily="34" charset="0"/>
              </a:rPr>
              <a:t> </a:t>
            </a:r>
            <a:r>
              <a:rPr lang="en-GB" sz="4800" dirty="0" err="1">
                <a:latin typeface="Calibri" panose="020F0502020204030204" pitchFamily="34" charset="0"/>
              </a:rPr>
              <a:t>disney</a:t>
            </a:r>
            <a:r>
              <a:rPr lang="en-GB" sz="4800" dirty="0">
                <a:latin typeface="Calibri" panose="020F0502020204030204" pitchFamily="34" charset="0"/>
              </a:rPr>
              <a:t> company</a:t>
            </a:r>
            <a:endParaRPr lang="en-US" sz="4800" dirty="0">
              <a:latin typeface="Calibri" panose="020F0502020204030204" pitchFamily="34" charset="0"/>
            </a:endParaRPr>
          </a:p>
        </p:txBody>
      </p:sp>
      <p:sp>
        <p:nvSpPr>
          <p:cNvPr id="3" name="Content Placeholder 2">
            <a:extLst>
              <a:ext uri="{FF2B5EF4-FFF2-40B4-BE49-F238E27FC236}">
                <a16:creationId xmlns:a16="http://schemas.microsoft.com/office/drawing/2014/main" id="{BA598D0D-E012-B14E-B89D-BBD8FC121A69}"/>
              </a:ext>
            </a:extLst>
          </p:cNvPr>
          <p:cNvSpPr>
            <a:spLocks noGrp="1"/>
          </p:cNvSpPr>
          <p:nvPr>
            <p:ph idx="1"/>
          </p:nvPr>
        </p:nvSpPr>
        <p:spPr>
          <a:xfrm>
            <a:off x="1141413" y="2009180"/>
            <a:ext cx="9629179" cy="4219277"/>
          </a:xfrm>
        </p:spPr>
        <p:txBody>
          <a:bodyPr>
            <a:normAutofit/>
          </a:bodyPr>
          <a:lstStyle/>
          <a:p>
            <a:pPr marL="0" lvl="0" indent="0">
              <a:buNone/>
            </a:pPr>
            <a:r>
              <a:rPr lang="en-GB" sz="2600" dirty="0">
                <a:effectLst/>
                <a:latin typeface="Calibri" panose="020F0502020204030204" pitchFamily="34" charset="0"/>
                <a:ea typeface="Times New Roman" panose="02020603050405020304" pitchFamily="18" charset="0"/>
                <a:cs typeface="Times New Roman" panose="02020603050405020304" pitchFamily="18" charset="0"/>
              </a:rPr>
              <a:t>Worldwide entertainment company in four business segments</a:t>
            </a:r>
          </a:p>
          <a:p>
            <a:pPr marL="514350" lvl="0" indent="-514350">
              <a:buFont typeface="+mj-lt"/>
              <a:buAutoNum type="arabicPeriod"/>
            </a:pPr>
            <a:r>
              <a:rPr lang="en-GB" sz="2600" dirty="0">
                <a:latin typeface="Calibri" panose="020F0502020204030204" pitchFamily="34" charset="0"/>
                <a:ea typeface="Times New Roman" panose="02020603050405020304" pitchFamily="18" charset="0"/>
                <a:cs typeface="Times New Roman" panose="02020603050405020304" pitchFamily="18" charset="0"/>
              </a:rPr>
              <a:t>Studio Entertainment</a:t>
            </a:r>
            <a:endParaRPr lang="en-GB" sz="2600" dirty="0">
              <a:effectLst/>
              <a:latin typeface="Calibri" panose="020F0502020204030204" pitchFamily="34" charset="0"/>
              <a:ea typeface="Times New Roman" panose="02020603050405020304" pitchFamily="18" charset="0"/>
              <a:cs typeface="Times New Roman" panose="02020603050405020304" pitchFamily="18" charset="0"/>
            </a:endParaRPr>
          </a:p>
          <a:p>
            <a:pPr marL="514350" lvl="0" indent="-514350">
              <a:buFont typeface="+mj-lt"/>
              <a:buAutoNum type="arabicPeriod"/>
            </a:pPr>
            <a:r>
              <a:rPr lang="en-GB" sz="2600" dirty="0">
                <a:latin typeface="Calibri" panose="020F0502020204030204" pitchFamily="34" charset="0"/>
                <a:ea typeface="Times New Roman" panose="02020603050405020304" pitchFamily="18" charset="0"/>
                <a:cs typeface="Times New Roman" panose="02020603050405020304" pitchFamily="18" charset="0"/>
              </a:rPr>
              <a:t>Consumer Products &amp; Interactive Media</a:t>
            </a:r>
          </a:p>
          <a:p>
            <a:pPr marL="514350" lvl="0" indent="-514350">
              <a:buFont typeface="+mj-lt"/>
              <a:buAutoNum type="arabicPeriod"/>
            </a:pPr>
            <a:r>
              <a:rPr lang="en-GB" sz="2600" dirty="0">
                <a:latin typeface="Calibri" panose="020F0502020204030204" pitchFamily="34" charset="0"/>
                <a:ea typeface="Times New Roman" panose="02020603050405020304" pitchFamily="18" charset="0"/>
                <a:cs typeface="Times New Roman" panose="02020603050405020304" pitchFamily="18" charset="0"/>
              </a:rPr>
              <a:t>Media Networks</a:t>
            </a:r>
            <a:endParaRPr lang="en-GB" sz="2600" dirty="0">
              <a:effectLst/>
              <a:latin typeface="Calibri" panose="020F0502020204030204" pitchFamily="34" charset="0"/>
              <a:ea typeface="Times New Roman" panose="02020603050405020304" pitchFamily="18" charset="0"/>
              <a:cs typeface="Times New Roman" panose="02020603050405020304" pitchFamily="18" charset="0"/>
            </a:endParaRPr>
          </a:p>
          <a:p>
            <a:pPr marL="514350" lvl="0" indent="-514350">
              <a:buFont typeface="+mj-lt"/>
              <a:buAutoNum type="arabicPeriod"/>
            </a:pPr>
            <a:r>
              <a:rPr lang="en-GB" sz="2600" dirty="0">
                <a:latin typeface="Calibri" panose="020F0502020204030204" pitchFamily="34" charset="0"/>
                <a:ea typeface="Times New Roman" panose="02020603050405020304" pitchFamily="18" charset="0"/>
                <a:cs typeface="Times New Roman" panose="02020603050405020304" pitchFamily="18" charset="0"/>
              </a:rPr>
              <a:t>Parks and Resorts (Walt Disney Company 2017)</a:t>
            </a:r>
            <a:endParaRPr lang="en-GB" sz="26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4" name="slide 4">
            <a:hlinkClick r:id="" action="ppaction://media"/>
            <a:extLst>
              <a:ext uri="{FF2B5EF4-FFF2-40B4-BE49-F238E27FC236}">
                <a16:creationId xmlns:a16="http://schemas.microsoft.com/office/drawing/2014/main" id="{33346D3E-24BD-4B1B-A34C-86CEEDB4B15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92091406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525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4F36E-05FD-8945-A21F-7BBC1FCF0255}"/>
              </a:ext>
            </a:extLst>
          </p:cNvPr>
          <p:cNvSpPr>
            <a:spLocks noGrp="1"/>
          </p:cNvSpPr>
          <p:nvPr>
            <p:ph type="title"/>
          </p:nvPr>
        </p:nvSpPr>
        <p:spPr/>
        <p:txBody>
          <a:bodyPr>
            <a:noAutofit/>
          </a:bodyPr>
          <a:lstStyle/>
          <a:p>
            <a:br>
              <a:rPr lang="en-GB" sz="4800" dirty="0">
                <a:effectLst/>
                <a:latin typeface="Calibri" panose="020F0502020204030204" pitchFamily="34" charset="0"/>
                <a:ea typeface="Times New Roman" panose="02020603050405020304" pitchFamily="18" charset="0"/>
                <a:cs typeface="Times New Roman" panose="02020603050405020304" pitchFamily="18" charset="0"/>
              </a:rPr>
            </a:br>
            <a:r>
              <a:rPr lang="en-GB" sz="4800" dirty="0" err="1">
                <a:effectLst/>
                <a:latin typeface="Calibri" panose="020F0502020204030204" pitchFamily="34" charset="0"/>
                <a:ea typeface="Times New Roman" panose="02020603050405020304" pitchFamily="18" charset="0"/>
                <a:cs typeface="Times New Roman" panose="02020603050405020304" pitchFamily="18" charset="0"/>
              </a:rPr>
              <a:t>disneyland</a:t>
            </a:r>
            <a:r>
              <a:rPr lang="en-GB" sz="4800" dirty="0">
                <a:effectLst/>
                <a:latin typeface="Calibri" panose="020F0502020204030204" pitchFamily="34" charset="0"/>
                <a:ea typeface="Times New Roman" panose="02020603050405020304" pitchFamily="18" charset="0"/>
                <a:cs typeface="Times New Roman" panose="02020603050405020304" pitchFamily="18" charset="0"/>
              </a:rPr>
              <a:t> park</a:t>
            </a:r>
            <a:br>
              <a:rPr lang="en-GB" sz="4800" dirty="0">
                <a:effectLst/>
                <a:latin typeface="Calibri" panose="020F0502020204030204" pitchFamily="34" charset="0"/>
                <a:ea typeface="Times New Roman" panose="02020603050405020304" pitchFamily="18" charset="0"/>
                <a:cs typeface="Times New Roman" panose="02020603050405020304" pitchFamily="18" charset="0"/>
              </a:rPr>
            </a:br>
            <a:endParaRPr lang="en-US" sz="4800" dirty="0"/>
          </a:p>
        </p:txBody>
      </p:sp>
      <p:sp>
        <p:nvSpPr>
          <p:cNvPr id="3" name="Content Placeholder 2">
            <a:extLst>
              <a:ext uri="{FF2B5EF4-FFF2-40B4-BE49-F238E27FC236}">
                <a16:creationId xmlns:a16="http://schemas.microsoft.com/office/drawing/2014/main" id="{2DF44FD9-0914-6344-8BBB-6AB62F88CB90}"/>
              </a:ext>
            </a:extLst>
          </p:cNvPr>
          <p:cNvSpPr>
            <a:spLocks noGrp="1"/>
          </p:cNvSpPr>
          <p:nvPr>
            <p:ph idx="1"/>
          </p:nvPr>
        </p:nvSpPr>
        <p:spPr/>
        <p:txBody>
          <a:bodyPr/>
          <a:lstStyle/>
          <a:p>
            <a:r>
              <a:rPr lang="en-GB" dirty="0">
                <a:effectLst/>
                <a:latin typeface="Calibri" panose="020F0502020204030204" pitchFamily="34" charset="0"/>
                <a:ea typeface="Times New Roman" panose="02020603050405020304" pitchFamily="18" charset="0"/>
                <a:cs typeface="Times New Roman" panose="02020603050405020304" pitchFamily="18" charset="0"/>
              </a:rPr>
              <a:t>Parks and Resorts in Florida, California, Paris, Aulani (Hawaii), Hong Kong, Shanghai and Tokyo.</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r>
              <a:rPr lang="en-GB" dirty="0">
                <a:latin typeface="Calibri" panose="020F0502020204030204" pitchFamily="34" charset="0"/>
                <a:ea typeface="Times New Roman" panose="02020603050405020304" pitchFamily="18" charset="0"/>
                <a:cs typeface="Times New Roman" panose="02020603050405020304" pitchFamily="18" charset="0"/>
              </a:rPr>
              <a:t>Revenues are generated from entry fees, sales of food and merchandise and charges of room rentals in hotels.</a:t>
            </a:r>
          </a:p>
          <a:p>
            <a:r>
              <a:rPr lang="en-GB" dirty="0">
                <a:effectLst/>
                <a:latin typeface="Calibri" panose="020F0502020204030204" pitchFamily="34" charset="0"/>
                <a:ea typeface="Times New Roman" panose="02020603050405020304" pitchFamily="18" charset="0"/>
                <a:cs typeface="Times New Roman" panose="02020603050405020304" pitchFamily="18" charset="0"/>
              </a:rPr>
              <a:t>Important costs are infrastructure costs, labour, marketing, merchandise, depreciation (The Walt Disney Company, 2017)</a:t>
            </a:r>
          </a:p>
        </p:txBody>
      </p:sp>
      <p:pic>
        <p:nvPicPr>
          <p:cNvPr id="5" name="slide 5">
            <a:hlinkClick r:id="" action="ppaction://media"/>
            <a:extLst>
              <a:ext uri="{FF2B5EF4-FFF2-40B4-BE49-F238E27FC236}">
                <a16:creationId xmlns:a16="http://schemas.microsoft.com/office/drawing/2014/main" id="{96B774B6-B3F6-4D57-81D8-922919DB463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198368"/>
            <a:ext cx="406400" cy="406400"/>
          </a:xfrm>
          <a:prstGeom prst="rect">
            <a:avLst/>
          </a:prstGeom>
        </p:spPr>
      </p:pic>
    </p:spTree>
    <p:extLst>
      <p:ext uri="{BB962C8B-B14F-4D97-AF65-F5344CB8AC3E}">
        <p14:creationId xmlns:p14="http://schemas.microsoft.com/office/powerpoint/2010/main" val="18121108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5538"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B652-94AC-2B4E-A168-880E922D4E0D}"/>
              </a:ext>
            </a:extLst>
          </p:cNvPr>
          <p:cNvSpPr>
            <a:spLocks noGrp="1"/>
          </p:cNvSpPr>
          <p:nvPr>
            <p:ph type="title"/>
          </p:nvPr>
        </p:nvSpPr>
        <p:spPr/>
        <p:txBody>
          <a:bodyPr>
            <a:normAutofit/>
          </a:bodyPr>
          <a:lstStyle/>
          <a:p>
            <a:r>
              <a:rPr lang="en-GB" sz="4800" dirty="0">
                <a:latin typeface="Calibri" panose="020F0502020204030204" pitchFamily="34" charset="0"/>
              </a:rPr>
              <a:t>Disneyland Paris</a:t>
            </a:r>
            <a:endParaRPr lang="en-US" sz="4800" dirty="0">
              <a:latin typeface="Calibri" panose="020F0502020204030204" pitchFamily="34" charset="0"/>
            </a:endParaRPr>
          </a:p>
        </p:txBody>
      </p:sp>
      <p:sp>
        <p:nvSpPr>
          <p:cNvPr id="3" name="Content Placeholder 2">
            <a:extLst>
              <a:ext uri="{FF2B5EF4-FFF2-40B4-BE49-F238E27FC236}">
                <a16:creationId xmlns:a16="http://schemas.microsoft.com/office/drawing/2014/main" id="{2ED6ECBD-6FF5-8143-B501-C7DE4E3E0FEF}"/>
              </a:ext>
            </a:extLst>
          </p:cNvPr>
          <p:cNvSpPr>
            <a:spLocks noGrp="1"/>
          </p:cNvSpPr>
          <p:nvPr>
            <p:ph idx="1"/>
          </p:nvPr>
        </p:nvSpPr>
        <p:spPr>
          <a:xfrm>
            <a:off x="1141413" y="2221992"/>
            <a:ext cx="9905999" cy="3932349"/>
          </a:xfrm>
        </p:spPr>
        <p:txBody>
          <a:bodyPr>
            <a:normAutofit fontScale="85000" lnSpcReduction="20000"/>
          </a:bodyPr>
          <a:lstStyle/>
          <a:p>
            <a:r>
              <a:rPr lang="en-GB" dirty="0">
                <a:latin typeface="Calibri" panose="020F0502020204030204" pitchFamily="34" charset="0"/>
              </a:rPr>
              <a:t>As a comparison, Disneyland Park in Paris is located on a 5510 acre surface</a:t>
            </a:r>
          </a:p>
          <a:p>
            <a:r>
              <a:rPr lang="en-GB" dirty="0">
                <a:latin typeface="Calibri" panose="020F0502020204030204" pitchFamily="34" charset="0"/>
              </a:rPr>
              <a:t>It is formed by 2 theme parks, 7 hotels (5800 rooms) and a shopping and dining complex (The Walt Disney Company, 2017)</a:t>
            </a:r>
          </a:p>
          <a:p>
            <a:r>
              <a:rPr lang="en-GB" dirty="0">
                <a:latin typeface="Calibri" panose="020F0502020204030204" pitchFamily="34" charset="0"/>
              </a:rPr>
              <a:t>In 2016 13,4 million visits in theme parks (Euro Disney S.C.A. 2016).</a:t>
            </a:r>
          </a:p>
          <a:p>
            <a:r>
              <a:rPr lang="en-GB" dirty="0">
                <a:latin typeface="Calibri" panose="020F0502020204030204" pitchFamily="34" charset="0"/>
              </a:rPr>
              <a:t>In 2016, its theme parks generated 194 million € and the hotels with the shopping and dining complex 141 million € ( Euro Disney S.C.A., 2016)</a:t>
            </a:r>
          </a:p>
          <a:p>
            <a:r>
              <a:rPr lang="en-GB" dirty="0">
                <a:latin typeface="Calibri" panose="020F0502020204030204" pitchFamily="34" charset="0"/>
              </a:rPr>
              <a:t>Consolidated revenue of 1278 million € (56% from theme parks and 40% from hotels and village) and depth of 1135 million € in 2016 (Euro Disney S.C.A. 2016).</a:t>
            </a:r>
          </a:p>
          <a:p>
            <a:r>
              <a:rPr lang="en-GB" dirty="0">
                <a:latin typeface="Calibri" panose="020F0502020204030204" pitchFamily="34" charset="0"/>
              </a:rPr>
              <a:t>Disney University providing training to its 15000 employees to prepare them for the existing 500 professions (Disneyland Paris, </a:t>
            </a:r>
            <a:r>
              <a:rPr lang="en-GB" dirty="0" err="1">
                <a:latin typeface="Calibri" panose="020F0502020204030204" pitchFamily="34" charset="0"/>
              </a:rPr>
              <a:t>n.d.</a:t>
            </a:r>
            <a:r>
              <a:rPr lang="en-GB" dirty="0">
                <a:latin typeface="Calibri" panose="020F0502020204030204" pitchFamily="34" charset="0"/>
              </a:rPr>
              <a:t>)</a:t>
            </a:r>
          </a:p>
          <a:p>
            <a:endParaRPr lang="en-US" dirty="0"/>
          </a:p>
        </p:txBody>
      </p:sp>
      <p:pic>
        <p:nvPicPr>
          <p:cNvPr id="6" name="slide 6">
            <a:hlinkClick r:id="" action="ppaction://media"/>
            <a:extLst>
              <a:ext uri="{FF2B5EF4-FFF2-40B4-BE49-F238E27FC236}">
                <a16:creationId xmlns:a16="http://schemas.microsoft.com/office/drawing/2014/main" id="{351DB92B-990F-4D47-8144-A6ED44309C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4443957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1413"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1EB2A-C3F6-664D-8247-4A71D075FCD6}"/>
              </a:ext>
            </a:extLst>
          </p:cNvPr>
          <p:cNvSpPr>
            <a:spLocks noGrp="1"/>
          </p:cNvSpPr>
          <p:nvPr>
            <p:ph type="title"/>
          </p:nvPr>
        </p:nvSpPr>
        <p:spPr>
          <a:xfrm>
            <a:off x="1141413" y="201168"/>
            <a:ext cx="9905998" cy="1895920"/>
          </a:xfrm>
        </p:spPr>
        <p:txBody>
          <a:bodyPr>
            <a:normAutofit/>
          </a:bodyPr>
          <a:lstStyle/>
          <a:p>
            <a:r>
              <a:rPr lang="en-GB" sz="4800" dirty="0">
                <a:latin typeface="Calibri" panose="020F0502020204030204" pitchFamily="34" charset="0"/>
              </a:rPr>
              <a:t>Mauritius</a:t>
            </a:r>
            <a:endParaRPr lang="en-US" sz="4800" dirty="0">
              <a:latin typeface="Calibri" panose="020F0502020204030204" pitchFamily="34" charset="0"/>
            </a:endParaRPr>
          </a:p>
        </p:txBody>
      </p:sp>
      <p:sp>
        <p:nvSpPr>
          <p:cNvPr id="3" name="Content Placeholder 2">
            <a:extLst>
              <a:ext uri="{FF2B5EF4-FFF2-40B4-BE49-F238E27FC236}">
                <a16:creationId xmlns:a16="http://schemas.microsoft.com/office/drawing/2014/main" id="{9A36A040-97C6-8248-9AFD-5A4854A149B6}"/>
              </a:ext>
            </a:extLst>
          </p:cNvPr>
          <p:cNvSpPr>
            <a:spLocks noGrp="1"/>
          </p:cNvSpPr>
          <p:nvPr>
            <p:ph idx="1"/>
          </p:nvPr>
        </p:nvSpPr>
        <p:spPr>
          <a:xfrm>
            <a:off x="1647427" y="1581912"/>
            <a:ext cx="9905999" cy="4125945"/>
          </a:xfrm>
        </p:spPr>
        <p:txBody>
          <a:bodyPr>
            <a:noAutofit/>
          </a:bodyPr>
          <a:lstStyle/>
          <a:p>
            <a:r>
              <a:rPr lang="en-GB" sz="1800" dirty="0">
                <a:latin typeface="Calibri" panose="020F0502020204030204" pitchFamily="34" charset="0"/>
              </a:rPr>
              <a:t>Mauritius is a small island in the Indian Ocean </a:t>
            </a:r>
          </a:p>
          <a:p>
            <a:r>
              <a:rPr lang="en-GB" sz="1800" dirty="0">
                <a:latin typeface="Calibri" panose="020F0502020204030204" pitchFamily="34" charset="0"/>
              </a:rPr>
              <a:t>Mauritius gained its independence in 1968 and its currency is the Mauritian Rupee (Mauritius Attractions, 2018)</a:t>
            </a:r>
          </a:p>
          <a:p>
            <a:r>
              <a:rPr lang="en-GB" sz="1800" dirty="0">
                <a:latin typeface="Calibri" panose="020F0502020204030204" pitchFamily="34" charset="0"/>
              </a:rPr>
              <a:t>Comfortable weather throughout the year (20-27 degrees) (Mauritius Attractions, 2018)</a:t>
            </a:r>
          </a:p>
          <a:p>
            <a:r>
              <a:rPr lang="en-GB" sz="1800" dirty="0">
                <a:latin typeface="Calibri" panose="020F0502020204030204" pitchFamily="34" charset="0"/>
              </a:rPr>
              <a:t>On the 1</a:t>
            </a:r>
            <a:r>
              <a:rPr lang="en-GB" sz="1800" baseline="30000" dirty="0">
                <a:latin typeface="Calibri" panose="020F0502020204030204" pitchFamily="34" charset="0"/>
              </a:rPr>
              <a:t>st</a:t>
            </a:r>
            <a:r>
              <a:rPr lang="en-GB" sz="1800" dirty="0">
                <a:latin typeface="Calibri" panose="020F0502020204030204" pitchFamily="34" charset="0"/>
              </a:rPr>
              <a:t> of March 1 USD was worth 33,6022 Rupees, 1€ was worth 41,2233 Rupees (XE, 2018)</a:t>
            </a:r>
          </a:p>
          <a:p>
            <a:r>
              <a:rPr lang="en-GB" sz="1800" dirty="0">
                <a:latin typeface="Calibri" panose="020F0502020204030204" pitchFamily="34" charset="0"/>
              </a:rPr>
              <a:t>In 2016 the number of its population was 1,264 million</a:t>
            </a:r>
          </a:p>
          <a:p>
            <a:r>
              <a:rPr lang="en-GB" sz="1800" dirty="0">
                <a:latin typeface="Calibri" panose="020F0502020204030204" pitchFamily="34" charset="0"/>
              </a:rPr>
              <a:t>In 2016 its unemployment rate was 7,3%</a:t>
            </a:r>
          </a:p>
          <a:p>
            <a:r>
              <a:rPr lang="en-GB" sz="1800" dirty="0">
                <a:latin typeface="Calibri" panose="020F0502020204030204" pitchFamily="34" charset="0"/>
              </a:rPr>
              <a:t>Its GDP was 12,1 billion  USD for 2016 (75% from services, 21% from industry and 4% from agriculture) </a:t>
            </a:r>
          </a:p>
          <a:p>
            <a:r>
              <a:rPr lang="en-GB" sz="1800" dirty="0">
                <a:latin typeface="Calibri" panose="020F0502020204030204" pitchFamily="34" charset="0"/>
              </a:rPr>
              <a:t>The tourist sector contributed 7,8% of the GDP in 2016 (Republic of Mauritius, 2017)</a:t>
            </a:r>
          </a:p>
          <a:p>
            <a:r>
              <a:rPr lang="en-GB" sz="1800" dirty="0">
                <a:latin typeface="Calibri" panose="020F0502020204030204" pitchFamily="34" charset="0"/>
              </a:rPr>
              <a:t>In 2016, 1275227 Tourists visited Mauritius, a 10,8% increase from 2015 (Statistics Mauritius , </a:t>
            </a:r>
            <a:r>
              <a:rPr lang="en-GB" sz="1800" dirty="0" err="1">
                <a:latin typeface="Calibri" panose="020F0502020204030204" pitchFamily="34" charset="0"/>
              </a:rPr>
              <a:t>n.d.</a:t>
            </a:r>
            <a:r>
              <a:rPr lang="en-GB" sz="1800" dirty="0">
                <a:latin typeface="Calibri" panose="020F0502020204030204" pitchFamily="34" charset="0"/>
              </a:rPr>
              <a:t>)</a:t>
            </a:r>
          </a:p>
        </p:txBody>
      </p:sp>
      <p:pic>
        <p:nvPicPr>
          <p:cNvPr id="5" name="slide 7">
            <a:hlinkClick r:id="" action="ppaction://media"/>
            <a:extLst>
              <a:ext uri="{FF2B5EF4-FFF2-40B4-BE49-F238E27FC236}">
                <a16:creationId xmlns:a16="http://schemas.microsoft.com/office/drawing/2014/main" id="{D70B8F78-F8CD-4753-85CB-A21CC8B7921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6209200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8109"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E6D65-4D1F-D94F-A880-1F38409A43B8}"/>
              </a:ext>
            </a:extLst>
          </p:cNvPr>
          <p:cNvSpPr>
            <a:spLocks noGrp="1"/>
          </p:cNvSpPr>
          <p:nvPr>
            <p:ph type="title"/>
          </p:nvPr>
        </p:nvSpPr>
        <p:spPr/>
        <p:txBody>
          <a:bodyPr>
            <a:normAutofit/>
          </a:bodyPr>
          <a:lstStyle/>
          <a:p>
            <a:r>
              <a:rPr lang="en-GB" sz="4800" dirty="0">
                <a:effectLst/>
                <a:latin typeface="Calibri" panose="020F0502020204030204" pitchFamily="34" charset="0"/>
                <a:ea typeface="Times New Roman" panose="02020603050405020304" pitchFamily="18" charset="0"/>
                <a:cs typeface="Times New Roman" panose="02020603050405020304" pitchFamily="18" charset="0"/>
              </a:rPr>
              <a:t>Mauritius: vision 2030 development model</a:t>
            </a:r>
            <a:endParaRPr lang="en-US" sz="4800" dirty="0"/>
          </a:p>
        </p:txBody>
      </p:sp>
      <p:sp>
        <p:nvSpPr>
          <p:cNvPr id="3" name="Content Placeholder 2">
            <a:extLst>
              <a:ext uri="{FF2B5EF4-FFF2-40B4-BE49-F238E27FC236}">
                <a16:creationId xmlns:a16="http://schemas.microsoft.com/office/drawing/2014/main" id="{EBE4A042-7E83-7245-BF40-6B566E45F6BB}"/>
              </a:ext>
            </a:extLst>
          </p:cNvPr>
          <p:cNvSpPr>
            <a:spLocks noGrp="1"/>
          </p:cNvSpPr>
          <p:nvPr>
            <p:ph idx="1"/>
          </p:nvPr>
        </p:nvSpPr>
        <p:spPr>
          <a:xfrm>
            <a:off x="1141413" y="2276276"/>
            <a:ext cx="9749729" cy="3541714"/>
          </a:xfrm>
        </p:spPr>
        <p:txBody>
          <a:bodyPr>
            <a:normAutofit fontScale="92500" lnSpcReduction="10000"/>
          </a:bodyPr>
          <a:lstStyle/>
          <a:p>
            <a:r>
              <a:rPr lang="en-US" dirty="0">
                <a:latin typeface="Calibri" panose="020F0502020204030204" pitchFamily="34" charset="0"/>
              </a:rPr>
              <a:t>Become a high-income country by increasing growth and better quality of life</a:t>
            </a:r>
          </a:p>
          <a:p>
            <a:r>
              <a:rPr lang="en-US" dirty="0">
                <a:latin typeface="Calibri" panose="020F0502020204030204" pitchFamily="34" charset="0"/>
              </a:rPr>
              <a:t>Development model defining growth sectors, amongst others the tourism sector (aiming 1,6 million visitors by 2020)</a:t>
            </a:r>
          </a:p>
          <a:p>
            <a:r>
              <a:rPr lang="en-US" dirty="0">
                <a:latin typeface="Calibri" panose="020F0502020204030204" pitchFamily="34" charset="0"/>
              </a:rPr>
              <a:t>Increasing the airport capacity to 4,5 million passengers by 2020</a:t>
            </a:r>
          </a:p>
          <a:p>
            <a:r>
              <a:rPr lang="en-US" dirty="0">
                <a:latin typeface="Calibri" panose="020F0502020204030204" pitchFamily="34" charset="0"/>
              </a:rPr>
              <a:t>Expansion of economic space for Mauritian firms</a:t>
            </a:r>
          </a:p>
          <a:p>
            <a:r>
              <a:rPr lang="en-US" dirty="0">
                <a:latin typeface="Calibri" panose="020F0502020204030204" pitchFamily="34" charset="0"/>
              </a:rPr>
              <a:t>Improvement of education to develop skills </a:t>
            </a:r>
          </a:p>
          <a:p>
            <a:r>
              <a:rPr lang="en-US" dirty="0">
                <a:latin typeface="Calibri" panose="020F0502020204030204" pitchFamily="34" charset="0"/>
              </a:rPr>
              <a:t>Reduction of the unemployment rate (Republic of Mauritius, 2017)</a:t>
            </a:r>
          </a:p>
        </p:txBody>
      </p:sp>
      <p:pic>
        <p:nvPicPr>
          <p:cNvPr id="4" name="slide 8">
            <a:hlinkClick r:id="" action="ppaction://media"/>
            <a:extLst>
              <a:ext uri="{FF2B5EF4-FFF2-40B4-BE49-F238E27FC236}">
                <a16:creationId xmlns:a16="http://schemas.microsoft.com/office/drawing/2014/main" id="{A6DBF010-3405-44D1-A373-3C3E3ADC654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73596300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902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361E5-6A99-454C-AD5C-DB2300191557}"/>
              </a:ext>
            </a:extLst>
          </p:cNvPr>
          <p:cNvSpPr>
            <a:spLocks noGrp="1"/>
          </p:cNvSpPr>
          <p:nvPr>
            <p:ph type="title"/>
          </p:nvPr>
        </p:nvSpPr>
        <p:spPr>
          <a:xfrm>
            <a:off x="1141413" y="192024"/>
            <a:ext cx="9905998" cy="2442235"/>
          </a:xfrm>
        </p:spPr>
        <p:txBody>
          <a:bodyPr>
            <a:noAutofit/>
          </a:bodyPr>
          <a:lstStyle/>
          <a:p>
            <a:r>
              <a:rPr lang="en-GB" sz="4800" dirty="0">
                <a:latin typeface="Calibri" panose="020F0502020204030204" pitchFamily="34" charset="0"/>
              </a:rPr>
              <a:t>Opportunities</a:t>
            </a:r>
            <a:endParaRPr lang="en-US" sz="4800" dirty="0">
              <a:latin typeface="Calibri" panose="020F0502020204030204" pitchFamily="34" charset="0"/>
            </a:endParaRPr>
          </a:p>
        </p:txBody>
      </p:sp>
      <p:sp>
        <p:nvSpPr>
          <p:cNvPr id="3" name="Content Placeholder 2">
            <a:extLst>
              <a:ext uri="{FF2B5EF4-FFF2-40B4-BE49-F238E27FC236}">
                <a16:creationId xmlns:a16="http://schemas.microsoft.com/office/drawing/2014/main" id="{60C9A319-C58B-1A4E-B6A1-190583A4E467}"/>
              </a:ext>
            </a:extLst>
          </p:cNvPr>
          <p:cNvSpPr>
            <a:spLocks noGrp="1"/>
          </p:cNvSpPr>
          <p:nvPr>
            <p:ph idx="1"/>
          </p:nvPr>
        </p:nvSpPr>
        <p:spPr>
          <a:xfrm>
            <a:off x="1141413" y="2066544"/>
            <a:ext cx="9838531" cy="4261033"/>
          </a:xfrm>
        </p:spPr>
        <p:txBody>
          <a:bodyPr>
            <a:normAutofit fontScale="85000" lnSpcReduction="20000"/>
          </a:bodyPr>
          <a:lstStyle/>
          <a:p>
            <a:r>
              <a:rPr lang="en-GB" dirty="0">
                <a:effectLst/>
                <a:latin typeface="Calibri" panose="020F0502020204030204" pitchFamily="34" charset="0"/>
                <a:ea typeface="Times New Roman" panose="02020603050405020304" pitchFamily="18" charset="0"/>
                <a:cs typeface="Times New Roman" panose="02020603050405020304" pitchFamily="18" charset="0"/>
              </a:rPr>
              <a:t>Mauritius attracts many tourists (mainly from Europe) due to the possibility to relax, its beaches, a comfortable climate, beautiful landscape, a good hospitality and the quality of accommodation (</a:t>
            </a:r>
            <a:r>
              <a:rPr lang="en-GB" dirty="0" err="1">
                <a:effectLst/>
                <a:latin typeface="Calibri" panose="020F0502020204030204" pitchFamily="34" charset="0"/>
                <a:ea typeface="Times New Roman" panose="02020603050405020304" pitchFamily="18" charset="0"/>
                <a:cs typeface="Times New Roman" panose="02020603050405020304" pitchFamily="18" charset="0"/>
              </a:rPr>
              <a:t>Hermant</a:t>
            </a:r>
            <a:r>
              <a:rPr lang="en-GB" dirty="0">
                <a:effectLst/>
                <a:latin typeface="Calibri" panose="020F0502020204030204" pitchFamily="34" charset="0"/>
                <a:ea typeface="Times New Roman" panose="02020603050405020304" pitchFamily="18" charset="0"/>
                <a:cs typeface="Times New Roman" panose="02020603050405020304" pitchFamily="18" charset="0"/>
              </a:rPr>
              <a:t> &amp; </a:t>
            </a:r>
            <a:r>
              <a:rPr lang="en-GB" dirty="0" err="1">
                <a:effectLst/>
                <a:latin typeface="Calibri" panose="020F0502020204030204" pitchFamily="34" charset="0"/>
                <a:ea typeface="Times New Roman" panose="02020603050405020304" pitchFamily="18" charset="0"/>
                <a:cs typeface="Times New Roman" panose="02020603050405020304" pitchFamily="18" charset="0"/>
              </a:rPr>
              <a:t>Rhaalib</a:t>
            </a:r>
            <a:r>
              <a:rPr lang="en-GB" dirty="0">
                <a:effectLst/>
                <a:latin typeface="Calibri" panose="020F0502020204030204" pitchFamily="34" charset="0"/>
                <a:ea typeface="Times New Roman" panose="02020603050405020304" pitchFamily="18" charset="0"/>
                <a:cs typeface="Times New Roman" panose="02020603050405020304" pitchFamily="18" charset="0"/>
              </a:rPr>
              <a:t>, 2013).</a:t>
            </a:r>
          </a:p>
          <a:p>
            <a:r>
              <a:rPr lang="en-GB" dirty="0">
                <a:effectLst/>
                <a:latin typeface="Calibri" panose="020F0502020204030204" pitchFamily="34" charset="0"/>
                <a:ea typeface="Times New Roman" panose="02020603050405020304" pitchFamily="18" charset="0"/>
                <a:cs typeface="Times New Roman" panose="02020603050405020304" pitchFamily="18" charset="0"/>
              </a:rPr>
              <a:t>Absolute advantage in the tourism sector as it can, due to the climate, beaches and landscape, offer a demanded service which other countries can’t (Kelly, 2009).</a:t>
            </a:r>
          </a:p>
          <a:p>
            <a:r>
              <a:rPr lang="en-GB" dirty="0">
                <a:effectLst/>
                <a:latin typeface="Calibri" panose="020F0502020204030204" pitchFamily="34" charset="0"/>
                <a:ea typeface="Times New Roman" panose="02020603050405020304" pitchFamily="18" charset="0"/>
                <a:cs typeface="Times New Roman" panose="02020603050405020304" pitchFamily="18" charset="0"/>
              </a:rPr>
              <a:t>No existing Disneyland Park on the African continent.</a:t>
            </a:r>
          </a:p>
          <a:p>
            <a:r>
              <a:rPr lang="en-GB" dirty="0">
                <a:latin typeface="Calibri" panose="020F0502020204030204" pitchFamily="34" charset="0"/>
                <a:ea typeface="Times New Roman" panose="02020603050405020304" pitchFamily="18" charset="0"/>
                <a:cs typeface="Times New Roman" panose="02020603050405020304" pitchFamily="18" charset="0"/>
              </a:rPr>
              <a:t>Developing countries can be very attractive to multinational companies as they have lower labour costs, less regulation and often possess natural resources (Brooks, </a:t>
            </a:r>
            <a:r>
              <a:rPr lang="en-GB" dirty="0" err="1">
                <a:latin typeface="Calibri" panose="020F0502020204030204" pitchFamily="34" charset="0"/>
                <a:ea typeface="Times New Roman" panose="02020603050405020304" pitchFamily="18" charset="0"/>
                <a:cs typeface="Times New Roman" panose="02020603050405020304" pitchFamily="18" charset="0"/>
              </a:rPr>
              <a:t>Weatherstone</a:t>
            </a:r>
            <a:r>
              <a:rPr lang="en-GB" dirty="0">
                <a:latin typeface="Calibri" panose="020F0502020204030204" pitchFamily="34" charset="0"/>
                <a:ea typeface="Times New Roman" panose="02020603050405020304" pitchFamily="18" charset="0"/>
                <a:cs typeface="Times New Roman" panose="02020603050405020304" pitchFamily="18" charset="0"/>
              </a:rPr>
              <a:t> &amp; Wilkinson, 2011).</a:t>
            </a:r>
          </a:p>
          <a:p>
            <a:r>
              <a:rPr lang="en-GB" dirty="0">
                <a:latin typeface="Calibri" panose="020F0502020204030204" pitchFamily="34" charset="0"/>
                <a:ea typeface="Times New Roman" panose="02020603050405020304" pitchFamily="18" charset="0"/>
                <a:cs typeface="Times New Roman" panose="02020603050405020304" pitchFamily="18" charset="0"/>
              </a:rPr>
              <a:t>A weak currency lowers prices for exports and potentially increases the margin as the workers are paid in a weak currency and the products sold to consumers with a strong currency (Kelly, 2009), in this case tourists visiting the park or renting rooms.</a:t>
            </a:r>
          </a:p>
          <a:p>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pic>
        <p:nvPicPr>
          <p:cNvPr id="5" name="slide 9">
            <a:hlinkClick r:id="" action="ppaction://media"/>
            <a:extLst>
              <a:ext uri="{FF2B5EF4-FFF2-40B4-BE49-F238E27FC236}">
                <a16:creationId xmlns:a16="http://schemas.microsoft.com/office/drawing/2014/main" id="{DDFDD833-031C-4131-8EE1-EFD34220598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7414986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3356"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F9590-D961-5B45-B7CF-E6F38DABBCDB}"/>
              </a:ext>
            </a:extLst>
          </p:cNvPr>
          <p:cNvSpPr>
            <a:spLocks noGrp="1"/>
          </p:cNvSpPr>
          <p:nvPr>
            <p:ph type="title"/>
          </p:nvPr>
        </p:nvSpPr>
        <p:spPr/>
        <p:txBody>
          <a:bodyPr>
            <a:normAutofit/>
          </a:bodyPr>
          <a:lstStyle/>
          <a:p>
            <a:r>
              <a:rPr lang="en-GB" sz="4800" dirty="0">
                <a:latin typeface="Calibri" panose="020F0502020204030204" pitchFamily="34" charset="0"/>
              </a:rPr>
              <a:t>Risks</a:t>
            </a:r>
            <a:endParaRPr lang="en-US" sz="4800" dirty="0">
              <a:latin typeface="Calibri" panose="020F0502020204030204" pitchFamily="34" charset="0"/>
            </a:endParaRPr>
          </a:p>
        </p:txBody>
      </p:sp>
      <p:sp>
        <p:nvSpPr>
          <p:cNvPr id="3" name="Content Placeholder 2">
            <a:extLst>
              <a:ext uri="{FF2B5EF4-FFF2-40B4-BE49-F238E27FC236}">
                <a16:creationId xmlns:a16="http://schemas.microsoft.com/office/drawing/2014/main" id="{920E5631-9F83-8A4A-9C7F-0781B9183E22}"/>
              </a:ext>
            </a:extLst>
          </p:cNvPr>
          <p:cNvSpPr>
            <a:spLocks noGrp="1"/>
          </p:cNvSpPr>
          <p:nvPr>
            <p:ph idx="1"/>
          </p:nvPr>
        </p:nvSpPr>
        <p:spPr>
          <a:xfrm>
            <a:off x="1141412" y="1773936"/>
            <a:ext cx="9905999" cy="4017265"/>
          </a:xfrm>
        </p:spPr>
        <p:txBody>
          <a:bodyPr>
            <a:normAutofit fontScale="92500" lnSpcReduction="10000"/>
          </a:bodyPr>
          <a:lstStyle/>
          <a:p>
            <a:r>
              <a:rPr lang="en-GB" dirty="0">
                <a:latin typeface="Calibri" panose="020F0502020204030204" pitchFamily="34" charset="0"/>
              </a:rPr>
              <a:t>Uncertainty caused by unknowns needs to be minimal. If the government is stable, the political risks are reduced.</a:t>
            </a:r>
          </a:p>
          <a:p>
            <a:r>
              <a:rPr lang="en-GB" dirty="0">
                <a:latin typeface="Calibri" panose="020F0502020204030204" pitchFamily="34" charset="0"/>
              </a:rPr>
              <a:t>Legal risks (e.g. Lack of transparency, non respect of the laws...) can cause problems to multinational companies (Brooks, </a:t>
            </a:r>
            <a:r>
              <a:rPr lang="en-GB" dirty="0" err="1">
                <a:latin typeface="Calibri" panose="020F0502020204030204" pitchFamily="34" charset="0"/>
              </a:rPr>
              <a:t>Weatherstone</a:t>
            </a:r>
            <a:r>
              <a:rPr lang="en-GB" dirty="0">
                <a:latin typeface="Calibri" panose="020F0502020204030204" pitchFamily="34" charset="0"/>
              </a:rPr>
              <a:t> &amp; Wilkinson, 2011).</a:t>
            </a:r>
          </a:p>
          <a:p>
            <a:r>
              <a:rPr lang="en-GB" dirty="0">
                <a:latin typeface="Calibri" panose="020F0502020204030204" pitchFamily="34" charset="0"/>
              </a:rPr>
              <a:t>Foreign exchange risk, if there is a fall of the exchange rate of the foreign currency during a delay between sale and payment (Kelly, 2009).</a:t>
            </a:r>
          </a:p>
          <a:p>
            <a:r>
              <a:rPr lang="en-GB" dirty="0">
                <a:latin typeface="Calibri" panose="020F0502020204030204" pitchFamily="34" charset="0"/>
              </a:rPr>
              <a:t>Trade restrictions such as tariffs, which is a tax applied on imported goods and services (Kelly, 2009)</a:t>
            </a:r>
          </a:p>
          <a:p>
            <a:r>
              <a:rPr lang="en-GB" dirty="0">
                <a:latin typeface="Calibri" panose="020F0502020204030204" pitchFamily="34" charset="0"/>
              </a:rPr>
              <a:t>Cultural diversity among the employees can be challenging to HRM (Kelly, 2009) </a:t>
            </a:r>
          </a:p>
          <a:p>
            <a:endParaRPr lang="en-GB" dirty="0">
              <a:latin typeface="Calibri" panose="020F0502020204030204" pitchFamily="34" charset="0"/>
            </a:endParaRPr>
          </a:p>
        </p:txBody>
      </p:sp>
      <p:pic>
        <p:nvPicPr>
          <p:cNvPr id="6" name="slide 10">
            <a:hlinkClick r:id="" action="ppaction://media"/>
            <a:extLst>
              <a:ext uri="{FF2B5EF4-FFF2-40B4-BE49-F238E27FC236}">
                <a16:creationId xmlns:a16="http://schemas.microsoft.com/office/drawing/2014/main" id="{E9B9BF40-6E96-475F-98EB-EE30A5777D7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3203073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7395"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AAF44-81F3-CD46-B1E7-3F6B83C87372}"/>
              </a:ext>
            </a:extLst>
          </p:cNvPr>
          <p:cNvSpPr>
            <a:spLocks noGrp="1"/>
          </p:cNvSpPr>
          <p:nvPr>
            <p:ph type="title"/>
          </p:nvPr>
        </p:nvSpPr>
        <p:spPr/>
        <p:txBody>
          <a:bodyPr>
            <a:normAutofit/>
          </a:bodyPr>
          <a:lstStyle/>
          <a:p>
            <a:r>
              <a:rPr lang="en-GB" sz="4800" dirty="0">
                <a:latin typeface="Calibri" panose="020F0502020204030204" pitchFamily="34" charset="0"/>
              </a:rPr>
              <a:t>Conclusion</a:t>
            </a:r>
            <a:endParaRPr lang="en-US" sz="4800" dirty="0">
              <a:latin typeface="Calibri" panose="020F0502020204030204" pitchFamily="34" charset="0"/>
            </a:endParaRPr>
          </a:p>
        </p:txBody>
      </p:sp>
      <p:sp>
        <p:nvSpPr>
          <p:cNvPr id="3" name="Content Placeholder 2">
            <a:extLst>
              <a:ext uri="{FF2B5EF4-FFF2-40B4-BE49-F238E27FC236}">
                <a16:creationId xmlns:a16="http://schemas.microsoft.com/office/drawing/2014/main" id="{4A271D35-580E-124F-8B87-A7451FCF9B23}"/>
              </a:ext>
            </a:extLst>
          </p:cNvPr>
          <p:cNvSpPr>
            <a:spLocks noGrp="1"/>
          </p:cNvSpPr>
          <p:nvPr>
            <p:ph idx="1"/>
          </p:nvPr>
        </p:nvSpPr>
        <p:spPr>
          <a:xfrm>
            <a:off x="1141412" y="1819656"/>
            <a:ext cx="9905999" cy="3971545"/>
          </a:xfrm>
        </p:spPr>
        <p:txBody>
          <a:bodyPr>
            <a:normAutofit fontScale="77500" lnSpcReduction="20000"/>
          </a:bodyPr>
          <a:lstStyle/>
          <a:p>
            <a:r>
              <a:rPr lang="en-GB" dirty="0">
                <a:latin typeface="Calibri" panose="020F0502020204030204" pitchFamily="34" charset="0"/>
              </a:rPr>
              <a:t>Opening a Disneyland Park in Mauritius seems to partly fulfil the objectives of the government’s development model (creating employment, increasing tourism, cooperation with Mauritian firms and providing training for the workforce), thus reduces the political risk.</a:t>
            </a:r>
          </a:p>
          <a:p>
            <a:r>
              <a:rPr lang="en-GB" dirty="0">
                <a:latin typeface="Calibri" panose="020F0502020204030204" pitchFamily="34" charset="0"/>
              </a:rPr>
              <a:t>Opportunity to increase the margin as the employees are paid in a weaker currency but the park entry and room rentals are mainly sold to consumers with a stronger currency.</a:t>
            </a:r>
          </a:p>
          <a:p>
            <a:r>
              <a:rPr lang="en-GB" dirty="0">
                <a:latin typeface="Calibri" panose="020F0502020204030204" pitchFamily="34" charset="0"/>
              </a:rPr>
              <a:t>Cooperation with Mauritian firms will reduce the foreign exchange risk as well as the risk of tariffs.</a:t>
            </a:r>
          </a:p>
          <a:p>
            <a:r>
              <a:rPr lang="en-GB" dirty="0">
                <a:latin typeface="Calibri" panose="020F0502020204030204" pitchFamily="34" charset="0"/>
              </a:rPr>
              <a:t>Absolute advantage in the tourism sector to further attract tourists, potential visitors of the park.</a:t>
            </a:r>
          </a:p>
          <a:p>
            <a:r>
              <a:rPr lang="en-GB" dirty="0">
                <a:latin typeface="Calibri" panose="020F0502020204030204" pitchFamily="34" charset="0"/>
              </a:rPr>
              <a:t>Considering the visitor numbers, I would suggest to build a single and smaller park than Disneyland Paris, with hotels distributed on a smaller surface, keeping a possibility to expand should the number of visitors dramatically increase.</a:t>
            </a:r>
          </a:p>
          <a:p>
            <a:endParaRPr lang="en-GB" dirty="0">
              <a:latin typeface="Calibri" panose="020F0502020204030204" pitchFamily="34" charset="0"/>
            </a:endParaRPr>
          </a:p>
          <a:p>
            <a:endParaRPr lang="en-GB" dirty="0">
              <a:latin typeface="Calibri" panose="020F0502020204030204" pitchFamily="34" charset="0"/>
            </a:endParaRPr>
          </a:p>
        </p:txBody>
      </p:sp>
      <p:pic>
        <p:nvPicPr>
          <p:cNvPr id="4" name="slide 11">
            <a:hlinkClick r:id="" action="ppaction://media"/>
            <a:extLst>
              <a:ext uri="{FF2B5EF4-FFF2-40B4-BE49-F238E27FC236}">
                <a16:creationId xmlns:a16="http://schemas.microsoft.com/office/drawing/2014/main" id="{E661C100-46BA-48B8-AC5E-711EEBFCC7C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6301870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6119"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C32C2-25AF-E24E-B8E1-8AABDB437F08}"/>
              </a:ext>
            </a:extLst>
          </p:cNvPr>
          <p:cNvSpPr>
            <a:spLocks noGrp="1"/>
          </p:cNvSpPr>
          <p:nvPr>
            <p:ph type="title"/>
          </p:nvPr>
        </p:nvSpPr>
        <p:spPr/>
        <p:txBody>
          <a:bodyPr>
            <a:normAutofit/>
          </a:bodyPr>
          <a:lstStyle/>
          <a:p>
            <a:r>
              <a:rPr lang="en-GB" sz="4800" dirty="0">
                <a:latin typeface="Calibri" panose="020F0502020204030204" pitchFamily="34" charset="0"/>
                <a:cs typeface="Calibri" panose="020F0502020204030204" pitchFamily="34" charset="0"/>
              </a:rPr>
              <a:t>REFERENCES</a:t>
            </a:r>
            <a:endParaRPr lang="en-US" sz="48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87B3EEFE-7E43-9C4D-8EE9-415B2CE4F10D}"/>
              </a:ext>
            </a:extLst>
          </p:cNvPr>
          <p:cNvSpPr>
            <a:spLocks noGrp="1"/>
          </p:cNvSpPr>
          <p:nvPr>
            <p:ph idx="1"/>
          </p:nvPr>
        </p:nvSpPr>
        <p:spPr>
          <a:xfrm>
            <a:off x="1141412" y="1812727"/>
            <a:ext cx="9905999" cy="3978474"/>
          </a:xfrm>
        </p:spPr>
        <p:txBody>
          <a:bodyPr>
            <a:normAutofit fontScale="55000" lnSpcReduction="20000"/>
          </a:bodyPr>
          <a:lstStyle/>
          <a:p>
            <a:r>
              <a:rPr lang="en-GB" sz="1800" dirty="0">
                <a:latin typeface="Calibri" panose="020F0502020204030204" pitchFamily="34" charset="0"/>
                <a:cs typeface="Times New Roman" panose="02020603050405020304" pitchFamily="18" charset="0"/>
              </a:rPr>
              <a:t>Brooks, I., </a:t>
            </a:r>
            <a:r>
              <a:rPr lang="en-GB" sz="1800" dirty="0" err="1">
                <a:latin typeface="Calibri" panose="020F0502020204030204" pitchFamily="34" charset="0"/>
                <a:cs typeface="Times New Roman" panose="02020603050405020304" pitchFamily="18" charset="0"/>
              </a:rPr>
              <a:t>Weatherston</a:t>
            </a:r>
            <a:r>
              <a:rPr lang="en-GB" sz="1800" dirty="0">
                <a:latin typeface="Calibri" panose="020F0502020204030204" pitchFamily="34" charset="0"/>
                <a:cs typeface="Times New Roman" panose="02020603050405020304" pitchFamily="18" charset="0"/>
              </a:rPr>
              <a:t>, J. and Wilkinson, G. 2011. </a:t>
            </a:r>
            <a:r>
              <a:rPr lang="en-GB" sz="1800" i="1" dirty="0">
                <a:latin typeface="Calibri" panose="020F0502020204030204" pitchFamily="34" charset="0"/>
                <a:cs typeface="Times New Roman" panose="02020603050405020304" pitchFamily="18" charset="0"/>
              </a:rPr>
              <a:t>The International Business Environment: challenges and changes. </a:t>
            </a:r>
            <a:r>
              <a:rPr lang="en-GB" sz="1800" dirty="0">
                <a:latin typeface="Calibri" panose="020F0502020204030204" pitchFamily="34" charset="0"/>
                <a:cs typeface="Times New Roman" panose="02020603050405020304" pitchFamily="18" charset="0"/>
              </a:rPr>
              <a:t>2</a:t>
            </a:r>
            <a:r>
              <a:rPr lang="en-GB" sz="1800" baseline="30000" dirty="0">
                <a:latin typeface="Calibri" panose="020F0502020204030204" pitchFamily="34" charset="0"/>
                <a:cs typeface="Times New Roman" panose="02020603050405020304" pitchFamily="18" charset="0"/>
              </a:rPr>
              <a:t>nd</a:t>
            </a:r>
            <a:r>
              <a:rPr lang="en-GB" sz="1800" dirty="0">
                <a:latin typeface="Calibri" panose="020F0502020204030204" pitchFamily="34" charset="0"/>
                <a:cs typeface="Times New Roman" panose="02020603050405020304" pitchFamily="18" charset="0"/>
              </a:rPr>
              <a:t> ed. Pearson Education Limited.</a:t>
            </a:r>
          </a:p>
          <a:p>
            <a:r>
              <a:rPr lang="en-GB" sz="1800" dirty="0" err="1">
                <a:latin typeface="Calibri" panose="020F0502020204030204" pitchFamily="34" charset="0"/>
                <a:cs typeface="Times New Roman" panose="02020603050405020304" pitchFamily="18" charset="0"/>
              </a:rPr>
              <a:t>Deresky</a:t>
            </a:r>
            <a:r>
              <a:rPr lang="en-GB" sz="1800" dirty="0">
                <a:latin typeface="Calibri" panose="020F0502020204030204" pitchFamily="34" charset="0"/>
                <a:cs typeface="Times New Roman" panose="02020603050405020304" pitchFamily="18" charset="0"/>
              </a:rPr>
              <a:t>, H. 2018. </a:t>
            </a:r>
            <a:r>
              <a:rPr lang="en-GB" sz="1800" i="1" dirty="0">
                <a:latin typeface="Calibri" panose="020F0502020204030204" pitchFamily="34" charset="0"/>
                <a:cs typeface="Times New Roman" panose="02020603050405020304" pitchFamily="18" charset="0"/>
              </a:rPr>
              <a:t>International Management: Managing across borders and cultures. </a:t>
            </a:r>
            <a:r>
              <a:rPr lang="en-GB" sz="1800" dirty="0">
                <a:latin typeface="Calibri" panose="020F0502020204030204" pitchFamily="34" charset="0"/>
                <a:cs typeface="Times New Roman" panose="02020603050405020304" pitchFamily="18" charset="0"/>
              </a:rPr>
              <a:t>9th ed. Pearson Education Limited.</a:t>
            </a:r>
          </a:p>
          <a:p>
            <a:r>
              <a:rPr lang="en-GB" sz="1800" dirty="0">
                <a:latin typeface="Calibri" panose="020F0502020204030204" pitchFamily="34" charset="0"/>
                <a:cs typeface="Times New Roman" panose="02020603050405020304" pitchFamily="18" charset="0"/>
              </a:rPr>
              <a:t>Disneyland Paris, </a:t>
            </a:r>
            <a:r>
              <a:rPr lang="en-GB" sz="1800" dirty="0" err="1">
                <a:latin typeface="Calibri" panose="020F0502020204030204" pitchFamily="34" charset="0"/>
                <a:cs typeface="Times New Roman" panose="02020603050405020304" pitchFamily="18" charset="0"/>
              </a:rPr>
              <a:t>n.d.</a:t>
            </a:r>
            <a:r>
              <a:rPr lang="en-GB" sz="1800" dirty="0">
                <a:latin typeface="Calibri" panose="020F0502020204030204" pitchFamily="34" charset="0"/>
                <a:cs typeface="Times New Roman" panose="02020603050405020304" pitchFamily="18" charset="0"/>
              </a:rPr>
              <a:t> Human Resources. [Online] [Accessed 28 February 2018] available at: </a:t>
            </a:r>
            <a:r>
              <a:rPr lang="en-GB" sz="1800" dirty="0">
                <a:latin typeface="Calibri" panose="020F0502020204030204" pitchFamily="34" charset="0"/>
                <a:cs typeface="Times New Roman" panose="02020603050405020304" pitchFamily="18" charset="0"/>
                <a:hlinkClick r:id="rId2"/>
              </a:rPr>
              <a:t>http://careers.disneylandparis.com/en/management-business/human-resources</a:t>
            </a:r>
            <a:endParaRPr lang="en-GB" sz="1800" dirty="0">
              <a:latin typeface="Calibri" panose="020F0502020204030204" pitchFamily="34" charset="0"/>
              <a:cs typeface="Times New Roman" panose="02020603050405020304" pitchFamily="18" charset="0"/>
            </a:endParaRPr>
          </a:p>
          <a:p>
            <a:r>
              <a:rPr lang="en-GB" sz="1800" dirty="0">
                <a:latin typeface="Calibri" panose="020F0502020204030204" pitchFamily="34" charset="0"/>
                <a:cs typeface="Times New Roman" panose="02020603050405020304" pitchFamily="18" charset="0"/>
              </a:rPr>
              <a:t>Euro Disney S.C.A., 2016. Euro Disney S.C.A. Fiscal Year 2017.</a:t>
            </a:r>
          </a:p>
          <a:p>
            <a:r>
              <a:rPr lang="en-GB" sz="1800" dirty="0">
                <a:latin typeface="Calibri" panose="020F0502020204030204" pitchFamily="34" charset="0"/>
                <a:cs typeface="Times New Roman" panose="02020603050405020304" pitchFamily="18" charset="0"/>
              </a:rPr>
              <a:t>Euro Disney S.C.A. 2016. Annual Review 2016.</a:t>
            </a:r>
          </a:p>
          <a:p>
            <a:r>
              <a:rPr lang="en-GB" sz="1800" dirty="0" err="1">
                <a:latin typeface="Calibri" panose="020F0502020204030204" pitchFamily="34" charset="0"/>
                <a:cs typeface="Times New Roman" panose="02020603050405020304" pitchFamily="18" charset="0"/>
              </a:rPr>
              <a:t>Hermant</a:t>
            </a:r>
            <a:r>
              <a:rPr lang="en-GB" sz="1800" dirty="0">
                <a:latin typeface="Calibri" panose="020F0502020204030204" pitchFamily="34" charset="0"/>
                <a:cs typeface="Times New Roman" panose="02020603050405020304" pitchFamily="18" charset="0"/>
              </a:rPr>
              <a:t>, K. And </a:t>
            </a:r>
            <a:r>
              <a:rPr lang="en-GB" sz="1800" dirty="0" err="1">
                <a:latin typeface="Calibri" panose="020F0502020204030204" pitchFamily="34" charset="0"/>
                <a:cs typeface="Times New Roman" panose="02020603050405020304" pitchFamily="18" charset="0"/>
              </a:rPr>
              <a:t>Rhaalib</a:t>
            </a:r>
            <a:r>
              <a:rPr lang="en-GB" sz="1800" dirty="0">
                <a:latin typeface="Calibri" panose="020F0502020204030204" pitchFamily="34" charset="0"/>
                <a:cs typeface="Times New Roman" panose="02020603050405020304" pitchFamily="18" charset="0"/>
              </a:rPr>
              <a:t>, G. 2013. Exploring tourists push and pull motivations to visit Mauritius as a tourist destination. </a:t>
            </a:r>
            <a:r>
              <a:rPr lang="en-GB" sz="1800" i="1" dirty="0">
                <a:latin typeface="Calibri" panose="020F0502020204030204" pitchFamily="34" charset="0"/>
                <a:cs typeface="Times New Roman" panose="02020603050405020304" pitchFamily="18" charset="0"/>
              </a:rPr>
              <a:t>African Journal of Hospitality, Tourism and Leisure.</a:t>
            </a:r>
            <a:r>
              <a:rPr lang="en-GB" sz="1800" dirty="0">
                <a:latin typeface="Calibri" panose="020F0502020204030204" pitchFamily="34" charset="0"/>
                <a:cs typeface="Times New Roman" panose="02020603050405020304" pitchFamily="18" charset="0"/>
              </a:rPr>
              <a:t> </a:t>
            </a:r>
            <a:r>
              <a:rPr lang="en-GB" sz="1800" b="1" dirty="0">
                <a:latin typeface="Calibri" panose="020F0502020204030204" pitchFamily="34" charset="0"/>
                <a:cs typeface="Times New Roman" panose="02020603050405020304" pitchFamily="18" charset="0"/>
              </a:rPr>
              <a:t>2</a:t>
            </a:r>
            <a:r>
              <a:rPr lang="en-GB" sz="1800" dirty="0">
                <a:latin typeface="Calibri" panose="020F0502020204030204" pitchFamily="34" charset="0"/>
                <a:cs typeface="Times New Roman" panose="02020603050405020304" pitchFamily="18" charset="0"/>
              </a:rPr>
              <a:t>(3), pp. 1-13.</a:t>
            </a:r>
          </a:p>
          <a:p>
            <a:r>
              <a:rPr lang="en-GB" sz="1800" dirty="0">
                <a:latin typeface="Calibri" panose="020F0502020204030204" pitchFamily="34" charset="0"/>
                <a:cs typeface="Times New Roman" panose="02020603050405020304" pitchFamily="18" charset="0"/>
              </a:rPr>
              <a:t>Kelly, P. 2009. </a:t>
            </a:r>
            <a:r>
              <a:rPr lang="en-GB" sz="1800" i="1" dirty="0">
                <a:latin typeface="Calibri" panose="020F0502020204030204" pitchFamily="34" charset="0"/>
                <a:cs typeface="Times New Roman" panose="02020603050405020304" pitchFamily="18" charset="0"/>
              </a:rPr>
              <a:t>International Business and Management.</a:t>
            </a:r>
            <a:r>
              <a:rPr lang="en-GB" sz="1800" dirty="0">
                <a:latin typeface="Calibri" panose="020F0502020204030204" pitchFamily="34" charset="0"/>
                <a:cs typeface="Times New Roman" panose="02020603050405020304" pitchFamily="18" charset="0"/>
              </a:rPr>
              <a:t> Cengage Learning EMEA.</a:t>
            </a:r>
          </a:p>
          <a:p>
            <a:r>
              <a:rPr lang="en-GB" sz="1800" dirty="0">
                <a:latin typeface="Calibri" panose="020F0502020204030204" pitchFamily="34" charset="0"/>
                <a:cs typeface="Times New Roman" panose="02020603050405020304" pitchFamily="18" charset="0"/>
              </a:rPr>
              <a:t>Mauritius Attractions, 2018.  About Mauritius. . [Online] [Accessed 2 March 2018] available at:  </a:t>
            </a:r>
            <a:r>
              <a:rPr lang="en-GB" sz="1800" dirty="0">
                <a:latin typeface="Calibri" panose="020F0502020204030204" pitchFamily="34" charset="0"/>
                <a:cs typeface="Times New Roman" panose="02020603050405020304" pitchFamily="18" charset="0"/>
                <a:hlinkClick r:id="rId3"/>
              </a:rPr>
              <a:t>https://mauritiusattractions.com/about-Mauritius-i-15.html</a:t>
            </a:r>
            <a:r>
              <a:rPr lang="en-GB" sz="1800" dirty="0">
                <a:latin typeface="Calibri" panose="020F0502020204030204" pitchFamily="34" charset="0"/>
                <a:cs typeface="Times New Roman" panose="02020603050405020304" pitchFamily="18" charset="0"/>
              </a:rPr>
              <a:t> </a:t>
            </a:r>
          </a:p>
          <a:p>
            <a:r>
              <a:rPr lang="en-GB" sz="1800" dirty="0">
                <a:latin typeface="Calibri" panose="020F0502020204030204" pitchFamily="34" charset="0"/>
                <a:cs typeface="Times New Roman" panose="02020603050405020304" pitchFamily="18" charset="0"/>
              </a:rPr>
              <a:t>Mauritius Attractions, 2018.  Mauritius Weather . [Online] [Accessed 2 March 2018] available at: </a:t>
            </a:r>
            <a:r>
              <a:rPr lang="en-GB" sz="1800" dirty="0">
                <a:latin typeface="Calibri" panose="020F0502020204030204" pitchFamily="34" charset="0"/>
                <a:cs typeface="Times New Roman" panose="02020603050405020304" pitchFamily="18" charset="0"/>
                <a:hlinkClick r:id="rId4"/>
              </a:rPr>
              <a:t>https://mauritiusattractions.com/Mauritius-weather-i-18.html</a:t>
            </a:r>
            <a:r>
              <a:rPr lang="en-GB" sz="1800" dirty="0">
                <a:latin typeface="Calibri" panose="020F0502020204030204" pitchFamily="34" charset="0"/>
                <a:cs typeface="Times New Roman" panose="02020603050405020304" pitchFamily="18" charset="0"/>
              </a:rPr>
              <a:t> </a:t>
            </a:r>
          </a:p>
          <a:p>
            <a:r>
              <a:rPr lang="en-GB" sz="1800" dirty="0">
                <a:latin typeface="Calibri" panose="020F0502020204030204" pitchFamily="34" charset="0"/>
                <a:cs typeface="Times New Roman" panose="02020603050405020304" pitchFamily="18" charset="0"/>
              </a:rPr>
              <a:t>Republic of Mauritius, 2017. Rising to the challenge of our ambitions: three year strategic plan 2017/18 – 2019/20. pp. 1-100.</a:t>
            </a:r>
          </a:p>
          <a:p>
            <a:r>
              <a:rPr lang="en-GB" sz="1800" dirty="0">
                <a:latin typeface="Calibri" panose="020F0502020204030204" pitchFamily="34" charset="0"/>
                <a:cs typeface="Times New Roman" panose="02020603050405020304" pitchFamily="18" charset="0"/>
              </a:rPr>
              <a:t>Statistics Mauritius, </a:t>
            </a:r>
            <a:r>
              <a:rPr lang="en-GB" sz="1800" dirty="0" err="1">
                <a:latin typeface="Calibri" panose="020F0502020204030204" pitchFamily="34" charset="0"/>
                <a:cs typeface="Times New Roman" panose="02020603050405020304" pitchFamily="18" charset="0"/>
              </a:rPr>
              <a:t>n.d.</a:t>
            </a:r>
            <a:r>
              <a:rPr lang="en-GB" sz="1800" dirty="0">
                <a:latin typeface="Calibri" panose="020F0502020204030204" pitchFamily="34" charset="0"/>
                <a:cs typeface="Times New Roman" panose="02020603050405020304" pitchFamily="18" charset="0"/>
              </a:rPr>
              <a:t> International Travel and Tourism year 2016. [Online] [Accessed 28 February 2018] available at: </a:t>
            </a:r>
            <a:r>
              <a:rPr lang="en-GB" sz="1800" dirty="0">
                <a:latin typeface="Calibri" panose="020F0502020204030204" pitchFamily="34" charset="0"/>
                <a:cs typeface="Times New Roman" panose="02020603050405020304" pitchFamily="18" charset="0"/>
                <a:hlinkClick r:id="rId5"/>
              </a:rPr>
              <a:t>http://statsmauritius.govmu.org/English/Publications/Pages/Int-Travel-and-Tourism-Year-2016.aspx</a:t>
            </a:r>
            <a:endParaRPr lang="en-GB" sz="1800" dirty="0">
              <a:latin typeface="Calibri" panose="020F0502020204030204" pitchFamily="34" charset="0"/>
              <a:cs typeface="Times New Roman" panose="02020603050405020304" pitchFamily="18" charset="0"/>
            </a:endParaRPr>
          </a:p>
          <a:p>
            <a:r>
              <a:rPr lang="en-GB" sz="1800" dirty="0">
                <a:latin typeface="Calibri" panose="020F0502020204030204" pitchFamily="34" charset="0"/>
                <a:cs typeface="Times New Roman" panose="02020603050405020304" pitchFamily="18" charset="0"/>
              </a:rPr>
              <a:t>The Walt Disney Company, 2017. Fiscal Year 2017 Annual Financial Report</a:t>
            </a:r>
          </a:p>
          <a:p>
            <a:r>
              <a:rPr lang="en-GB" sz="1800" dirty="0">
                <a:latin typeface="Calibri" panose="020F0502020204030204" pitchFamily="34" charset="0"/>
                <a:cs typeface="Times New Roman" panose="02020603050405020304" pitchFamily="18" charset="0"/>
              </a:rPr>
              <a:t>XE, 2018. [Online] [Accessed 1 March 2018] available at: </a:t>
            </a:r>
            <a:r>
              <a:rPr lang="en-GB" sz="1800" dirty="0">
                <a:latin typeface="Calibri" panose="020F0502020204030204" pitchFamily="34" charset="0"/>
                <a:cs typeface="Times New Roman" panose="02020603050405020304" pitchFamily="18" charset="0"/>
                <a:hlinkClick r:id="rId6"/>
              </a:rPr>
              <a:t>http://xe.com/currencyconverter/convert/?Amount=1&amp;From=USD&amp;To=MUR</a:t>
            </a:r>
            <a:endParaRPr lang="en-GB" sz="1800" dirty="0">
              <a:latin typeface="Calibri" panose="020F0502020204030204" pitchFamily="34" charset="0"/>
              <a:cs typeface="Times New Roman" panose="02020603050405020304" pitchFamily="18" charset="0"/>
            </a:endParaRPr>
          </a:p>
          <a:p>
            <a:endParaRPr lang="en-GB" sz="1800" dirty="0">
              <a:latin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801392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otalTime>300</TotalTime>
  <Words>1296</Words>
  <Application>Microsoft Office PowerPoint</Application>
  <PresentationFormat>Widescreen</PresentationFormat>
  <Paragraphs>71</Paragraphs>
  <Slides>12</Slides>
  <Notes>0</Notes>
  <HiddenSlides>0</HiddenSlides>
  <MMClips>10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Tw Cen MT</vt:lpstr>
      <vt:lpstr>Circuit</vt:lpstr>
      <vt:lpstr>University of Wales Trinity Saint David ASSESSMENT 1   Student name: Paul Regenwetter   Student number: 1601951   Module: international business (sbmA7122D)   Tutor: Dr anthony burns    </vt:lpstr>
      <vt:lpstr>Disneyland park in mauritius</vt:lpstr>
      <vt:lpstr> international business</vt:lpstr>
      <vt:lpstr>The walt disney company</vt:lpstr>
      <vt:lpstr> disneyland park </vt:lpstr>
      <vt:lpstr>Disneyland Paris</vt:lpstr>
      <vt:lpstr>Mauritius</vt:lpstr>
      <vt:lpstr>Mauritius: vision 2030 development model</vt:lpstr>
      <vt:lpstr>Opportunities</vt:lpstr>
      <vt:lpstr>Risks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SOCIAL RESPONSIBILITY (HEREAFTER CSR)</dc:title>
  <dc:creator>Paul</dc:creator>
  <cp:lastModifiedBy>Paul Regenwetter</cp:lastModifiedBy>
  <cp:revision>53</cp:revision>
  <dcterms:modified xsi:type="dcterms:W3CDTF">2018-03-04T12:22:41Z</dcterms:modified>
</cp:coreProperties>
</file>