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22"/>
  </p:notesMasterIdLst>
  <p:sldIdLst>
    <p:sldId id="257" r:id="rId2"/>
    <p:sldId id="259" r:id="rId3"/>
    <p:sldId id="260" r:id="rId4"/>
    <p:sldId id="261" r:id="rId5"/>
    <p:sldId id="262" r:id="rId6"/>
    <p:sldId id="263" r:id="rId7"/>
    <p:sldId id="264" r:id="rId8"/>
    <p:sldId id="266" r:id="rId9"/>
    <p:sldId id="267" r:id="rId10"/>
    <p:sldId id="265" r:id="rId11"/>
    <p:sldId id="268" r:id="rId12"/>
    <p:sldId id="269" r:id="rId13"/>
    <p:sldId id="270" r:id="rId14"/>
    <p:sldId id="271" r:id="rId15"/>
    <p:sldId id="272" r:id="rId16"/>
    <p:sldId id="273" r:id="rId17"/>
    <p:sldId id="274" r:id="rId18"/>
    <p:sldId id="275" r:id="rId19"/>
    <p:sldId id="276" r:id="rId20"/>
    <p:sldId id="277"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6" d="100"/>
          <a:sy n="86" d="100"/>
        </p:scale>
        <p:origin x="129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91A1F9-9FC7-4471-950D-57623789F740}" type="datetimeFigureOut">
              <a:rPr lang="en-GB" smtClean="0"/>
              <a:t>08/01/2020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F23F7-F672-44B8-955B-393A5A13AAD8}" type="slidenum">
              <a:rPr lang="en-GB" smtClean="0"/>
              <a:t>‹#›</a:t>
            </a:fld>
            <a:endParaRPr lang="en-GB"/>
          </a:p>
        </p:txBody>
      </p:sp>
    </p:spTree>
    <p:extLst>
      <p:ext uri="{BB962C8B-B14F-4D97-AF65-F5344CB8AC3E}">
        <p14:creationId xmlns:p14="http://schemas.microsoft.com/office/powerpoint/2010/main" val="135554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18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46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50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511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283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1/8/2020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40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2AC24A9-CCB6-4F8D-B8DB-C2F3692CFA5A}" type="datetimeFigureOut">
              <a:rPr lang="en-US" smtClean="0"/>
              <a:t>1/8/2020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33366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36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71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512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1/8/2020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6977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2D151A-6542-4465-90A2-F31AA08D557F}"/>
              </a:ext>
            </a:extLst>
          </p:cNvPr>
          <p:cNvSpPr>
            <a:spLocks noGrp="1"/>
          </p:cNvSpPr>
          <p:nvPr>
            <p:ph type="title"/>
          </p:nvPr>
        </p:nvSpPr>
        <p:spPr>
          <a:xfrm>
            <a:off x="1725930" y="5429284"/>
            <a:ext cx="5688926" cy="617220"/>
          </a:xfrm>
        </p:spPr>
        <p:txBody>
          <a:bodyPr/>
          <a:lstStyle/>
          <a:p>
            <a:r>
              <a:rPr lang="en-GB" dirty="0"/>
              <a:t>Reading the Bible Ecologically: Methodological Approaches</a:t>
            </a:r>
          </a:p>
        </p:txBody>
      </p:sp>
      <p:pic>
        <p:nvPicPr>
          <p:cNvPr id="8" name="Picture Placeholder 7">
            <a:extLst>
              <a:ext uri="{FF2B5EF4-FFF2-40B4-BE49-F238E27FC236}">
                <a16:creationId xmlns:a16="http://schemas.microsoft.com/office/drawing/2014/main" id="{EB7ACB5B-F8B3-4225-AE9E-E4354BBB12A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1093" b="21093"/>
          <a:stretch>
            <a:fillRect/>
          </a:stretch>
        </p:blipFill>
        <p:spPr/>
      </p:pic>
      <p:sp>
        <p:nvSpPr>
          <p:cNvPr id="6" name="Text Placeholder 5">
            <a:extLst>
              <a:ext uri="{FF2B5EF4-FFF2-40B4-BE49-F238E27FC236}">
                <a16:creationId xmlns:a16="http://schemas.microsoft.com/office/drawing/2014/main" id="{B5431B0B-4997-4130-B670-D5BC72F8E06D}"/>
              </a:ext>
            </a:extLst>
          </p:cNvPr>
          <p:cNvSpPr>
            <a:spLocks noGrp="1"/>
          </p:cNvSpPr>
          <p:nvPr>
            <p:ph type="body" sz="half" idx="2"/>
          </p:nvPr>
        </p:nvSpPr>
        <p:spPr>
          <a:xfrm>
            <a:off x="1725930" y="6158932"/>
            <a:ext cx="5692140" cy="445770"/>
          </a:xfrm>
        </p:spPr>
        <p:txBody>
          <a:bodyPr>
            <a:normAutofit/>
          </a:bodyPr>
          <a:lstStyle/>
          <a:p>
            <a:r>
              <a:rPr lang="en-GB" sz="2000" dirty="0"/>
              <a:t>HPRS5009/C &amp; HPRS6009/C</a:t>
            </a:r>
          </a:p>
        </p:txBody>
      </p:sp>
    </p:spTree>
    <p:extLst>
      <p:ext uri="{BB962C8B-B14F-4D97-AF65-F5344CB8AC3E}">
        <p14:creationId xmlns:p14="http://schemas.microsoft.com/office/powerpoint/2010/main" val="110622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05563-F9FE-42B4-BC06-A1919F3785B0}"/>
              </a:ext>
            </a:extLst>
          </p:cNvPr>
          <p:cNvSpPr>
            <a:spLocks noGrp="1"/>
          </p:cNvSpPr>
          <p:nvPr>
            <p:ph type="title"/>
          </p:nvPr>
        </p:nvSpPr>
        <p:spPr>
          <a:xfrm>
            <a:off x="482280" y="259971"/>
            <a:ext cx="7930421" cy="1450757"/>
          </a:xfrm>
        </p:spPr>
        <p:txBody>
          <a:bodyPr>
            <a:normAutofit/>
          </a:bodyPr>
          <a:lstStyle/>
          <a:p>
            <a:r>
              <a:rPr lang="en-GB" sz="4400" dirty="0"/>
              <a:t>Approaching the Bible from an Ecological Perspective</a:t>
            </a:r>
          </a:p>
        </p:txBody>
      </p:sp>
      <p:sp>
        <p:nvSpPr>
          <p:cNvPr id="3" name="Content Placeholder 2">
            <a:extLst>
              <a:ext uri="{FF2B5EF4-FFF2-40B4-BE49-F238E27FC236}">
                <a16:creationId xmlns:a16="http://schemas.microsoft.com/office/drawing/2014/main" id="{561FB705-9FBC-4D18-8498-F6E2CBACD078}"/>
              </a:ext>
            </a:extLst>
          </p:cNvPr>
          <p:cNvSpPr>
            <a:spLocks noGrp="1"/>
          </p:cNvSpPr>
          <p:nvPr>
            <p:ph idx="1"/>
          </p:nvPr>
        </p:nvSpPr>
        <p:spPr>
          <a:xfrm>
            <a:off x="560847" y="2192784"/>
            <a:ext cx="8022305" cy="3968319"/>
          </a:xfrm>
        </p:spPr>
        <p:txBody>
          <a:bodyPr>
            <a:normAutofit/>
          </a:bodyPr>
          <a:lstStyle/>
          <a:p>
            <a:pPr algn="just">
              <a:lnSpc>
                <a:spcPct val="100000"/>
              </a:lnSpc>
              <a:buFont typeface="Arial" panose="020B0604020202020204" pitchFamily="34" charset="0"/>
              <a:buChar char="•"/>
            </a:pPr>
            <a:r>
              <a:rPr lang="en-GB" sz="2400" dirty="0"/>
              <a:t> Lynn White, ‘The Historical Roots of Our Ecologic Crisis’ (1967)</a:t>
            </a:r>
          </a:p>
          <a:p>
            <a:pPr algn="just">
              <a:lnSpc>
                <a:spcPct val="100000"/>
              </a:lnSpc>
              <a:buFont typeface="Arial" panose="020B0604020202020204" pitchFamily="34" charset="0"/>
              <a:buChar char="•"/>
            </a:pPr>
            <a:r>
              <a:rPr lang="en-GB" sz="2400" dirty="0"/>
              <a:t> What can the Bible contribute to a responsible ecological ethic, if anything at all?</a:t>
            </a:r>
          </a:p>
          <a:p>
            <a:pPr algn="just">
              <a:lnSpc>
                <a:spcPct val="100000"/>
              </a:lnSpc>
              <a:buFont typeface="Arial" panose="020B0604020202020204" pitchFamily="34" charset="0"/>
              <a:buChar char="•"/>
            </a:pPr>
            <a:r>
              <a:rPr lang="en-GB" sz="2400" dirty="0"/>
              <a:t> </a:t>
            </a:r>
            <a:r>
              <a:rPr lang="en-GB" sz="2400" b="1" dirty="0"/>
              <a:t>Ecological hermeneutics </a:t>
            </a:r>
            <a:r>
              <a:rPr lang="en-GB" sz="2400" dirty="0"/>
              <a:t>– an important enterprise but not necessarily a straightforward one! </a:t>
            </a:r>
          </a:p>
          <a:p>
            <a:pPr algn="just">
              <a:lnSpc>
                <a:spcPct val="100000"/>
              </a:lnSpc>
              <a:buFont typeface="Arial" panose="020B0604020202020204" pitchFamily="34" charset="0"/>
              <a:buChar char="•"/>
            </a:pPr>
            <a:r>
              <a:rPr lang="en-GB" sz="2400" dirty="0"/>
              <a:t> Possible to identify 3 different ‘strategies’ for reading the Bible in light of the environmental crisis. </a:t>
            </a:r>
          </a:p>
        </p:txBody>
      </p:sp>
    </p:spTree>
    <p:extLst>
      <p:ext uri="{BB962C8B-B14F-4D97-AF65-F5344CB8AC3E}">
        <p14:creationId xmlns:p14="http://schemas.microsoft.com/office/powerpoint/2010/main" val="386147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539BE-D0E9-4F50-ABBF-BCA9BEE5521E}"/>
              </a:ext>
            </a:extLst>
          </p:cNvPr>
          <p:cNvSpPr>
            <a:spLocks noGrp="1"/>
          </p:cNvSpPr>
          <p:nvPr>
            <p:ph type="title"/>
          </p:nvPr>
        </p:nvSpPr>
        <p:spPr/>
        <p:txBody>
          <a:bodyPr>
            <a:normAutofit/>
          </a:bodyPr>
          <a:lstStyle/>
          <a:p>
            <a:r>
              <a:rPr lang="en-GB" sz="4400" dirty="0"/>
              <a:t>The ‘Recovery’ Approach</a:t>
            </a:r>
          </a:p>
        </p:txBody>
      </p:sp>
      <p:sp>
        <p:nvSpPr>
          <p:cNvPr id="3" name="Content Placeholder 2">
            <a:extLst>
              <a:ext uri="{FF2B5EF4-FFF2-40B4-BE49-F238E27FC236}">
                <a16:creationId xmlns:a16="http://schemas.microsoft.com/office/drawing/2014/main" id="{B0223A3C-379F-4B91-8DD8-5E137109429E}"/>
              </a:ext>
            </a:extLst>
          </p:cNvPr>
          <p:cNvSpPr>
            <a:spLocks noGrp="1"/>
          </p:cNvSpPr>
          <p:nvPr>
            <p:ph idx="1"/>
          </p:nvPr>
        </p:nvSpPr>
        <p:spPr>
          <a:xfrm>
            <a:off x="822959" y="2067675"/>
            <a:ext cx="7543801" cy="4023360"/>
          </a:xfrm>
        </p:spPr>
        <p:txBody>
          <a:bodyPr/>
          <a:lstStyle/>
          <a:p>
            <a:pPr algn="just">
              <a:buFont typeface="Arial" panose="020B0604020202020204" pitchFamily="34" charset="0"/>
              <a:buChar char="•"/>
            </a:pPr>
            <a:r>
              <a:rPr lang="en-GB" sz="2400" dirty="0"/>
              <a:t> A ‘reading strategy’ that seeks to retrieve the reputed ecological wisdom of the biblical narrative (supposedly obscured over time by unfaithful interpretation and misguided exegesis). </a:t>
            </a:r>
          </a:p>
          <a:p>
            <a:pPr algn="just">
              <a:buFont typeface="Arial" panose="020B0604020202020204" pitchFamily="34" charset="0"/>
              <a:buChar char="•"/>
            </a:pPr>
            <a:r>
              <a:rPr lang="en-GB" sz="2400" dirty="0"/>
              <a:t> An apologetic approach – attempts to show that the biblical tradition offers positive and valuable resources re. environmental issues. </a:t>
            </a:r>
          </a:p>
          <a:p>
            <a:pPr marL="0" indent="0" algn="just">
              <a:buNone/>
            </a:pPr>
            <a:endParaRPr lang="en-GB" sz="2400" dirty="0"/>
          </a:p>
          <a:p>
            <a:pPr algn="just">
              <a:buFont typeface="Arial" panose="020B0604020202020204" pitchFamily="34" charset="0"/>
              <a:buChar char="•"/>
            </a:pPr>
            <a:r>
              <a:rPr lang="en-GB" sz="2400" dirty="0"/>
              <a:t> Francis Schaeffer, </a:t>
            </a:r>
            <a:r>
              <a:rPr lang="en-GB" sz="2400" i="1" dirty="0"/>
              <a:t>Pollution and the Death of Man </a:t>
            </a:r>
            <a:r>
              <a:rPr lang="en-GB" sz="2400" dirty="0"/>
              <a:t>(1970)</a:t>
            </a:r>
          </a:p>
          <a:p>
            <a:endParaRPr lang="en-GB" dirty="0"/>
          </a:p>
        </p:txBody>
      </p:sp>
    </p:spTree>
    <p:extLst>
      <p:ext uri="{BB962C8B-B14F-4D97-AF65-F5344CB8AC3E}">
        <p14:creationId xmlns:p14="http://schemas.microsoft.com/office/powerpoint/2010/main" val="1451349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5788E-A287-46E8-9765-B4921E721D31}"/>
              </a:ext>
            </a:extLst>
          </p:cNvPr>
          <p:cNvSpPr>
            <a:spLocks noGrp="1"/>
          </p:cNvSpPr>
          <p:nvPr>
            <p:ph type="title"/>
          </p:nvPr>
        </p:nvSpPr>
        <p:spPr/>
        <p:txBody>
          <a:bodyPr>
            <a:normAutofit/>
          </a:bodyPr>
          <a:lstStyle/>
          <a:p>
            <a:r>
              <a:rPr lang="en-GB" sz="4400" dirty="0"/>
              <a:t>The ‘Recovery’ Approach: Francis Schaeffer</a:t>
            </a:r>
          </a:p>
        </p:txBody>
      </p:sp>
      <p:sp>
        <p:nvSpPr>
          <p:cNvPr id="4" name="Content Placeholder 3">
            <a:extLst>
              <a:ext uri="{FF2B5EF4-FFF2-40B4-BE49-F238E27FC236}">
                <a16:creationId xmlns:a16="http://schemas.microsoft.com/office/drawing/2014/main" id="{7386E9CD-BF6F-4A99-9F34-71392539D0A4}"/>
              </a:ext>
            </a:extLst>
          </p:cNvPr>
          <p:cNvSpPr>
            <a:spLocks noGrp="1"/>
          </p:cNvSpPr>
          <p:nvPr>
            <p:ph sz="half" idx="1"/>
          </p:nvPr>
        </p:nvSpPr>
        <p:spPr>
          <a:xfrm>
            <a:off x="982759" y="2121047"/>
            <a:ext cx="3686896" cy="4023360"/>
          </a:xfrm>
        </p:spPr>
        <p:txBody>
          <a:bodyPr>
            <a:normAutofit/>
          </a:bodyPr>
          <a:lstStyle/>
          <a:p>
            <a:pPr>
              <a:buFont typeface="Arial" panose="020B0604020202020204" pitchFamily="34" charset="0"/>
              <a:buChar char="•"/>
            </a:pPr>
            <a:r>
              <a:rPr lang="en-GB" sz="2400" dirty="0"/>
              <a:t> White’s paper a misrepresentation of the biblical view of creation. </a:t>
            </a:r>
          </a:p>
          <a:p>
            <a:pPr>
              <a:buFont typeface="Arial" panose="020B0604020202020204" pitchFamily="34" charset="0"/>
              <a:buChar char="•"/>
            </a:pPr>
            <a:r>
              <a:rPr lang="en-GB" sz="2400" dirty="0"/>
              <a:t> The Bible teaches that humans are to ‘exercise dominion without tyranny’ (</a:t>
            </a:r>
            <a:r>
              <a:rPr lang="en-GB" sz="2400" dirty="0" err="1"/>
              <a:t>ch.</a:t>
            </a:r>
            <a:r>
              <a:rPr lang="en-GB" sz="2400" dirty="0"/>
              <a:t> 5). </a:t>
            </a:r>
          </a:p>
          <a:p>
            <a:pPr>
              <a:buFont typeface="Arial" panose="020B0604020202020204" pitchFamily="34" charset="0"/>
              <a:buChar char="•"/>
            </a:pPr>
            <a:r>
              <a:rPr lang="en-GB" sz="2400" dirty="0"/>
              <a:t> The answer to the ecological crisis lies in the wisdom of the biblical texts. </a:t>
            </a:r>
          </a:p>
        </p:txBody>
      </p:sp>
      <p:pic>
        <p:nvPicPr>
          <p:cNvPr id="6" name="Content Placeholder 5">
            <a:extLst>
              <a:ext uri="{FF2B5EF4-FFF2-40B4-BE49-F238E27FC236}">
                <a16:creationId xmlns:a16="http://schemas.microsoft.com/office/drawing/2014/main" id="{7BF48BC5-1FC1-4963-BE33-ECD37369C002}"/>
              </a:ext>
            </a:extLst>
          </p:cNvPr>
          <p:cNvPicPr>
            <a:picLocks noGrp="1" noChangeAspect="1"/>
          </p:cNvPicPr>
          <p:nvPr>
            <p:ph sz="half" idx="2"/>
          </p:nvPr>
        </p:nvPicPr>
        <p:blipFill>
          <a:blip r:embed="rId2"/>
          <a:stretch>
            <a:fillRect/>
          </a:stretch>
        </p:blipFill>
        <p:spPr>
          <a:xfrm>
            <a:off x="5013741" y="1996760"/>
            <a:ext cx="3040970" cy="4022725"/>
          </a:xfrm>
          <a:prstGeom prst="rect">
            <a:avLst/>
          </a:prstGeom>
        </p:spPr>
      </p:pic>
    </p:spTree>
    <p:extLst>
      <p:ext uri="{BB962C8B-B14F-4D97-AF65-F5344CB8AC3E}">
        <p14:creationId xmlns:p14="http://schemas.microsoft.com/office/powerpoint/2010/main" val="3982102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DC6E-014E-4242-8030-4A9467F4FE79}"/>
              </a:ext>
            </a:extLst>
          </p:cNvPr>
          <p:cNvSpPr>
            <a:spLocks noGrp="1"/>
          </p:cNvSpPr>
          <p:nvPr>
            <p:ph type="title"/>
          </p:nvPr>
        </p:nvSpPr>
        <p:spPr/>
        <p:txBody>
          <a:bodyPr>
            <a:normAutofit/>
          </a:bodyPr>
          <a:lstStyle/>
          <a:p>
            <a:r>
              <a:rPr lang="en-GB" sz="4400" dirty="0"/>
              <a:t>The ‘Recovery’ Approach: </a:t>
            </a:r>
            <a:r>
              <a:rPr lang="en-GB" sz="4400" i="1" dirty="0"/>
              <a:t>The Green Bible</a:t>
            </a:r>
          </a:p>
        </p:txBody>
      </p:sp>
      <p:pic>
        <p:nvPicPr>
          <p:cNvPr id="5" name="Content Placeholder 4">
            <a:extLst>
              <a:ext uri="{FF2B5EF4-FFF2-40B4-BE49-F238E27FC236}">
                <a16:creationId xmlns:a16="http://schemas.microsoft.com/office/drawing/2014/main" id="{74421811-2E1D-452C-81B0-241CE45BBC6B}"/>
              </a:ext>
            </a:extLst>
          </p:cNvPr>
          <p:cNvPicPr>
            <a:picLocks noGrp="1" noChangeAspect="1"/>
          </p:cNvPicPr>
          <p:nvPr>
            <p:ph sz="half" idx="1"/>
          </p:nvPr>
        </p:nvPicPr>
        <p:blipFill>
          <a:blip r:embed="rId2"/>
          <a:stretch>
            <a:fillRect/>
          </a:stretch>
        </p:blipFill>
        <p:spPr>
          <a:xfrm>
            <a:off x="621437" y="2039829"/>
            <a:ext cx="3344519" cy="3979231"/>
          </a:xfrm>
          <a:prstGeom prst="rect">
            <a:avLst/>
          </a:prstGeom>
        </p:spPr>
      </p:pic>
      <p:sp>
        <p:nvSpPr>
          <p:cNvPr id="4" name="Content Placeholder 3">
            <a:extLst>
              <a:ext uri="{FF2B5EF4-FFF2-40B4-BE49-F238E27FC236}">
                <a16:creationId xmlns:a16="http://schemas.microsoft.com/office/drawing/2014/main" id="{DCEDE790-BCA2-4B36-A8B0-384E7FA7B8D3}"/>
              </a:ext>
            </a:extLst>
          </p:cNvPr>
          <p:cNvSpPr>
            <a:spLocks noGrp="1"/>
          </p:cNvSpPr>
          <p:nvPr>
            <p:ph sz="half" idx="2"/>
          </p:nvPr>
        </p:nvSpPr>
        <p:spPr>
          <a:xfrm>
            <a:off x="4663440" y="1925632"/>
            <a:ext cx="3859123" cy="4466290"/>
          </a:xfrm>
        </p:spPr>
        <p:txBody>
          <a:bodyPr>
            <a:normAutofit/>
          </a:bodyPr>
          <a:lstStyle/>
          <a:p>
            <a:pPr>
              <a:buFont typeface="Arial" panose="020B0604020202020204" pitchFamily="34" charset="0"/>
              <a:buChar char="•"/>
            </a:pPr>
            <a:r>
              <a:rPr lang="en-GB" sz="2400" i="1" dirty="0"/>
              <a:t> The Green Bible </a:t>
            </a:r>
            <a:r>
              <a:rPr lang="en-GB" sz="2400" dirty="0"/>
              <a:t>(2008) is the culmination of the thinking behind recovery. </a:t>
            </a:r>
          </a:p>
          <a:p>
            <a:pPr>
              <a:buFont typeface="Arial" panose="020B0604020202020204" pitchFamily="34" charset="0"/>
              <a:buChar char="•"/>
            </a:pPr>
            <a:r>
              <a:rPr lang="en-GB" sz="2400" dirty="0"/>
              <a:t> Verses considered to disclose some ecological wisdom are demarcated by green ink (over 1000 passages). </a:t>
            </a:r>
          </a:p>
          <a:p>
            <a:pPr>
              <a:buFont typeface="Arial" panose="020B0604020202020204" pitchFamily="34" charset="0"/>
              <a:buChar char="•"/>
            </a:pPr>
            <a:r>
              <a:rPr lang="en-GB" sz="2400" dirty="0"/>
              <a:t> The Bible is a ‘powerful ecological handbook on how to live rightly on earth’ (DeWitt, I-25). </a:t>
            </a:r>
          </a:p>
          <a:p>
            <a:endParaRPr lang="en-GB" dirty="0"/>
          </a:p>
        </p:txBody>
      </p:sp>
    </p:spTree>
    <p:extLst>
      <p:ext uri="{BB962C8B-B14F-4D97-AF65-F5344CB8AC3E}">
        <p14:creationId xmlns:p14="http://schemas.microsoft.com/office/powerpoint/2010/main" val="1855454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DC5AD8-DAD0-4E18-920E-6B70B5D8F44B}"/>
              </a:ext>
            </a:extLst>
          </p:cNvPr>
          <p:cNvSpPr>
            <a:spLocks noGrp="1"/>
          </p:cNvSpPr>
          <p:nvPr>
            <p:ph type="title"/>
          </p:nvPr>
        </p:nvSpPr>
        <p:spPr/>
        <p:txBody>
          <a:bodyPr>
            <a:normAutofit/>
          </a:bodyPr>
          <a:lstStyle/>
          <a:p>
            <a:r>
              <a:rPr lang="en-GB" sz="4400" dirty="0"/>
              <a:t>Genesis 1:26-28 (A Case in Point)</a:t>
            </a:r>
          </a:p>
        </p:txBody>
      </p:sp>
      <p:sp>
        <p:nvSpPr>
          <p:cNvPr id="6" name="Content Placeholder 5">
            <a:extLst>
              <a:ext uri="{FF2B5EF4-FFF2-40B4-BE49-F238E27FC236}">
                <a16:creationId xmlns:a16="http://schemas.microsoft.com/office/drawing/2014/main" id="{3D15BBD3-BE9F-485B-9004-C77222FD57BE}"/>
              </a:ext>
            </a:extLst>
          </p:cNvPr>
          <p:cNvSpPr>
            <a:spLocks noGrp="1"/>
          </p:cNvSpPr>
          <p:nvPr>
            <p:ph idx="1"/>
          </p:nvPr>
        </p:nvSpPr>
        <p:spPr>
          <a:xfrm>
            <a:off x="822960" y="2138698"/>
            <a:ext cx="7543801" cy="4023360"/>
          </a:xfrm>
        </p:spPr>
        <p:txBody>
          <a:bodyPr>
            <a:normAutofit lnSpcReduction="10000"/>
          </a:bodyPr>
          <a:lstStyle/>
          <a:p>
            <a:pPr algn="just"/>
            <a:r>
              <a:rPr lang="en-GB" sz="2400" dirty="0"/>
              <a:t>‘Then God said, “Let us make humankind in our image, according to our likeness; and let them have dominion over the fish of the sea, and over the birds of the air, and over the cattle, and over all the wild animals of the earth, and over every creeping thing that creeps upon the earth”. So God created humankind in his image, in the image of God he created them; male and female he created them. God blessed them, and God said to them, “Be fruitful and multiply, and fill the earth and subdue (</a:t>
            </a:r>
            <a:r>
              <a:rPr lang="en-GB" sz="2400" i="1" dirty="0" err="1"/>
              <a:t>kabash</a:t>
            </a:r>
            <a:r>
              <a:rPr lang="en-GB" sz="2400" dirty="0"/>
              <a:t>) it; and have dominion (</a:t>
            </a:r>
            <a:r>
              <a:rPr lang="en-GB" sz="2400" i="1" dirty="0" err="1"/>
              <a:t>radah</a:t>
            </a:r>
            <a:r>
              <a:rPr lang="en-GB" sz="2400" dirty="0"/>
              <a:t>) over the fish of the sea and over the birds of the air and over every living thing that moves upon the earth”’. </a:t>
            </a:r>
          </a:p>
          <a:p>
            <a:endParaRPr lang="en-GB" dirty="0"/>
          </a:p>
        </p:txBody>
      </p:sp>
    </p:spTree>
    <p:extLst>
      <p:ext uri="{BB962C8B-B14F-4D97-AF65-F5344CB8AC3E}">
        <p14:creationId xmlns:p14="http://schemas.microsoft.com/office/powerpoint/2010/main" val="1586097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A808F-B87F-4CE8-9A5B-8B29A3F553E5}"/>
              </a:ext>
            </a:extLst>
          </p:cNvPr>
          <p:cNvSpPr>
            <a:spLocks noGrp="1"/>
          </p:cNvSpPr>
          <p:nvPr>
            <p:ph type="title"/>
          </p:nvPr>
        </p:nvSpPr>
        <p:spPr/>
        <p:txBody>
          <a:bodyPr>
            <a:normAutofit/>
          </a:bodyPr>
          <a:lstStyle/>
          <a:p>
            <a:r>
              <a:rPr lang="en-GB" sz="4400" dirty="0"/>
              <a:t>Gen. 1:26-28 (The ‘Recovery’ Approach)</a:t>
            </a:r>
          </a:p>
        </p:txBody>
      </p:sp>
      <p:sp>
        <p:nvSpPr>
          <p:cNvPr id="3" name="Content Placeholder 2">
            <a:extLst>
              <a:ext uri="{FF2B5EF4-FFF2-40B4-BE49-F238E27FC236}">
                <a16:creationId xmlns:a16="http://schemas.microsoft.com/office/drawing/2014/main" id="{8B68715A-3861-499E-B482-7A2938E12A54}"/>
              </a:ext>
            </a:extLst>
          </p:cNvPr>
          <p:cNvSpPr>
            <a:spLocks noGrp="1"/>
          </p:cNvSpPr>
          <p:nvPr>
            <p:ph idx="1"/>
          </p:nvPr>
        </p:nvSpPr>
        <p:spPr>
          <a:xfrm>
            <a:off x="822959" y="2058798"/>
            <a:ext cx="7543801" cy="4023360"/>
          </a:xfrm>
        </p:spPr>
        <p:txBody>
          <a:bodyPr/>
          <a:lstStyle/>
          <a:p>
            <a:pPr algn="just">
              <a:buFont typeface="Arial" panose="020B0604020202020204" pitchFamily="34" charset="0"/>
              <a:buChar char="•"/>
            </a:pPr>
            <a:r>
              <a:rPr lang="en-GB" sz="2400" dirty="0"/>
              <a:t> Gen. 1:26-28 often understood as advocating a need for humans to act as responsible stewards or managers of creation. </a:t>
            </a:r>
          </a:p>
          <a:p>
            <a:pPr algn="just">
              <a:buFont typeface="Arial" panose="020B0604020202020204" pitchFamily="34" charset="0"/>
              <a:buChar char="•"/>
            </a:pPr>
            <a:r>
              <a:rPr lang="en-GB" sz="2400" dirty="0"/>
              <a:t> A hugely popular interpretation that dwells on humankind’s accountability for the well-being of the earth (‘dominion means responsible stewardship’ – DeWitt, I-26). </a:t>
            </a:r>
          </a:p>
          <a:p>
            <a:pPr algn="just">
              <a:buFont typeface="Arial" panose="020B0604020202020204" pitchFamily="34" charset="0"/>
              <a:buChar char="•"/>
            </a:pPr>
            <a:r>
              <a:rPr lang="en-GB" sz="2400" dirty="0"/>
              <a:t> ‘Stewardship’ a widely recurring theme across many Christian denominations. For millions of believers, it is the key to theological engagement with ecological concerns. </a:t>
            </a:r>
          </a:p>
          <a:p>
            <a:endParaRPr lang="en-GB" dirty="0"/>
          </a:p>
        </p:txBody>
      </p:sp>
    </p:spTree>
    <p:extLst>
      <p:ext uri="{BB962C8B-B14F-4D97-AF65-F5344CB8AC3E}">
        <p14:creationId xmlns:p14="http://schemas.microsoft.com/office/powerpoint/2010/main" val="3782151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A808F-B87F-4CE8-9A5B-8B29A3F553E5}"/>
              </a:ext>
            </a:extLst>
          </p:cNvPr>
          <p:cNvSpPr>
            <a:spLocks noGrp="1"/>
          </p:cNvSpPr>
          <p:nvPr>
            <p:ph type="title"/>
          </p:nvPr>
        </p:nvSpPr>
        <p:spPr/>
        <p:txBody>
          <a:bodyPr>
            <a:normAutofit/>
          </a:bodyPr>
          <a:lstStyle/>
          <a:p>
            <a:r>
              <a:rPr lang="en-GB" sz="4400" dirty="0"/>
              <a:t>Gen. 1:26-28 (‘Recovery’)</a:t>
            </a:r>
          </a:p>
        </p:txBody>
      </p:sp>
      <p:sp>
        <p:nvSpPr>
          <p:cNvPr id="3" name="Content Placeholder 2">
            <a:extLst>
              <a:ext uri="{FF2B5EF4-FFF2-40B4-BE49-F238E27FC236}">
                <a16:creationId xmlns:a16="http://schemas.microsoft.com/office/drawing/2014/main" id="{8B68715A-3861-499E-B482-7A2938E12A54}"/>
              </a:ext>
            </a:extLst>
          </p:cNvPr>
          <p:cNvSpPr>
            <a:spLocks noGrp="1"/>
          </p:cNvSpPr>
          <p:nvPr>
            <p:ph idx="1"/>
          </p:nvPr>
        </p:nvSpPr>
        <p:spPr>
          <a:xfrm>
            <a:off x="822959" y="1978899"/>
            <a:ext cx="7543801" cy="4023360"/>
          </a:xfrm>
        </p:spPr>
        <p:txBody>
          <a:bodyPr/>
          <a:lstStyle/>
          <a:p>
            <a:pPr algn="just"/>
            <a:r>
              <a:rPr lang="en-GB" sz="2400" dirty="0"/>
              <a:t>‘Christians, noting the fact that most of the climate change problem is human induced, are reminded that when God made humanity he commissioned us to exercise stewardship over the earth and its creatures. Climate change is the latest evidence of our failure to exercise proper stewardship, and constitutes a critical opportunity for us to do better (Gen.1:26-28)’ </a:t>
            </a:r>
          </a:p>
          <a:p>
            <a:pPr algn="just"/>
            <a:r>
              <a:rPr lang="en-GB" sz="2400" dirty="0"/>
              <a:t>– from ‘Climate Change: An Evangelical Call to Action’, a declaration published by the Evangelical Climate Initiative in February, 2006</a:t>
            </a:r>
          </a:p>
          <a:p>
            <a:endParaRPr lang="en-GB" dirty="0"/>
          </a:p>
        </p:txBody>
      </p:sp>
    </p:spTree>
    <p:extLst>
      <p:ext uri="{BB962C8B-B14F-4D97-AF65-F5344CB8AC3E}">
        <p14:creationId xmlns:p14="http://schemas.microsoft.com/office/powerpoint/2010/main" val="857829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A808F-B87F-4CE8-9A5B-8B29A3F553E5}"/>
              </a:ext>
            </a:extLst>
          </p:cNvPr>
          <p:cNvSpPr>
            <a:spLocks noGrp="1"/>
          </p:cNvSpPr>
          <p:nvPr>
            <p:ph type="title"/>
          </p:nvPr>
        </p:nvSpPr>
        <p:spPr/>
        <p:txBody>
          <a:bodyPr>
            <a:normAutofit/>
          </a:bodyPr>
          <a:lstStyle/>
          <a:p>
            <a:r>
              <a:rPr lang="en-GB" sz="4400" dirty="0"/>
              <a:t>Gen. 1:26-28 (‘Recovery’)</a:t>
            </a:r>
          </a:p>
        </p:txBody>
      </p:sp>
      <p:sp>
        <p:nvSpPr>
          <p:cNvPr id="3" name="Content Placeholder 2">
            <a:extLst>
              <a:ext uri="{FF2B5EF4-FFF2-40B4-BE49-F238E27FC236}">
                <a16:creationId xmlns:a16="http://schemas.microsoft.com/office/drawing/2014/main" id="{8B68715A-3861-499E-B482-7A2938E12A54}"/>
              </a:ext>
            </a:extLst>
          </p:cNvPr>
          <p:cNvSpPr>
            <a:spLocks noGrp="1"/>
          </p:cNvSpPr>
          <p:nvPr>
            <p:ph idx="1"/>
          </p:nvPr>
        </p:nvSpPr>
        <p:spPr>
          <a:xfrm>
            <a:off x="822960" y="2023286"/>
            <a:ext cx="7543801" cy="4164449"/>
          </a:xfrm>
        </p:spPr>
        <p:txBody>
          <a:bodyPr>
            <a:normAutofit lnSpcReduction="10000"/>
          </a:bodyPr>
          <a:lstStyle/>
          <a:p>
            <a:pPr algn="just"/>
            <a:r>
              <a:rPr lang="en-GB" dirty="0"/>
              <a:t>‘Thus being made in God’s image and recipients of God’s blessing qualifies the intention of “to subdue” and “to have dominion” over. It follows that human domination is an authority conferred by God, a sharing in God’s governance that must continue God’s creative goodness…Therefore, human dominion can be interpreted as a responsibility for which humans are answerable to God and the whole of creation. Human dominion over the earth should therefore embrace the conservation and flourishing of God’s creation…Creation maintenance is expected to be undertaken as a share in the God-like activity of responsible care’</a:t>
            </a:r>
          </a:p>
          <a:p>
            <a:pPr algn="just"/>
            <a:endParaRPr lang="en-GB" dirty="0"/>
          </a:p>
          <a:p>
            <a:pPr algn="just"/>
            <a:r>
              <a:rPr lang="en-GB" dirty="0"/>
              <a:t> – Antoinette Collins, ‘Subdue and Conquer: An Ecological Perspective on Genesis 1:28’, </a:t>
            </a:r>
            <a:r>
              <a:rPr lang="en-GB" i="1" dirty="0"/>
              <a:t>Creation is Groaning: Biblical and Theological Perspectives</a:t>
            </a:r>
            <a:r>
              <a:rPr lang="en-GB" dirty="0"/>
              <a:t>, pp. 28-31</a:t>
            </a:r>
          </a:p>
          <a:p>
            <a:endParaRPr lang="en-GB" dirty="0"/>
          </a:p>
        </p:txBody>
      </p:sp>
    </p:spTree>
    <p:extLst>
      <p:ext uri="{BB962C8B-B14F-4D97-AF65-F5344CB8AC3E}">
        <p14:creationId xmlns:p14="http://schemas.microsoft.com/office/powerpoint/2010/main" val="2421261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0933F-E556-4508-A314-036A11D8DBEE}"/>
              </a:ext>
            </a:extLst>
          </p:cNvPr>
          <p:cNvSpPr>
            <a:spLocks noGrp="1"/>
          </p:cNvSpPr>
          <p:nvPr>
            <p:ph type="title"/>
          </p:nvPr>
        </p:nvSpPr>
        <p:spPr/>
        <p:txBody>
          <a:bodyPr>
            <a:normAutofit/>
          </a:bodyPr>
          <a:lstStyle/>
          <a:p>
            <a:r>
              <a:rPr lang="en-GB" sz="4400" dirty="0"/>
              <a:t>Criticisms of ‘Recovery’</a:t>
            </a:r>
          </a:p>
        </p:txBody>
      </p:sp>
      <p:sp>
        <p:nvSpPr>
          <p:cNvPr id="3" name="Content Placeholder 2">
            <a:extLst>
              <a:ext uri="{FF2B5EF4-FFF2-40B4-BE49-F238E27FC236}">
                <a16:creationId xmlns:a16="http://schemas.microsoft.com/office/drawing/2014/main" id="{2BD36640-7ED5-46C3-AAC2-927F4165984E}"/>
              </a:ext>
            </a:extLst>
          </p:cNvPr>
          <p:cNvSpPr>
            <a:spLocks noGrp="1"/>
          </p:cNvSpPr>
          <p:nvPr>
            <p:ph idx="1"/>
          </p:nvPr>
        </p:nvSpPr>
        <p:spPr>
          <a:xfrm>
            <a:off x="822959" y="2112064"/>
            <a:ext cx="7543801" cy="4023360"/>
          </a:xfrm>
        </p:spPr>
        <p:txBody>
          <a:bodyPr>
            <a:noAutofit/>
          </a:bodyPr>
          <a:lstStyle/>
          <a:p>
            <a:pPr algn="just">
              <a:buFont typeface="Arial" panose="020B0604020202020204" pitchFamily="34" charset="0"/>
              <a:buChar char="•"/>
            </a:pPr>
            <a:r>
              <a:rPr lang="en-GB" sz="2400" dirty="0"/>
              <a:t> Readings of recovery often involve strained and unconvincing attempts to show that a text supports and promotes a positive ecological outlook. </a:t>
            </a:r>
          </a:p>
          <a:p>
            <a:pPr algn="just">
              <a:buFont typeface="Arial" panose="020B0604020202020204" pitchFamily="34" charset="0"/>
              <a:buChar char="•"/>
            </a:pPr>
            <a:r>
              <a:rPr lang="en-GB" sz="2400" dirty="0"/>
              <a:t> Some biblical texts seem to actively subvert recovery – serious problems in indiscriminately viewing the biblical material as uniformly ‘green’. </a:t>
            </a:r>
          </a:p>
          <a:p>
            <a:pPr algn="just">
              <a:buFont typeface="Arial" panose="020B0604020202020204" pitchFamily="34" charset="0"/>
              <a:buChar char="•"/>
            </a:pPr>
            <a:r>
              <a:rPr lang="en-GB" sz="2400" dirty="0"/>
              <a:t> Worth remembering that the Bible does not bear the weight of 21st century concern over the state of the well-being of earth. </a:t>
            </a:r>
          </a:p>
        </p:txBody>
      </p:sp>
    </p:spTree>
    <p:extLst>
      <p:ext uri="{BB962C8B-B14F-4D97-AF65-F5344CB8AC3E}">
        <p14:creationId xmlns:p14="http://schemas.microsoft.com/office/powerpoint/2010/main" val="2495096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7931-0BD4-44B0-BE10-C8002529A782}"/>
              </a:ext>
            </a:extLst>
          </p:cNvPr>
          <p:cNvSpPr>
            <a:spLocks noGrp="1"/>
          </p:cNvSpPr>
          <p:nvPr>
            <p:ph type="title"/>
          </p:nvPr>
        </p:nvSpPr>
        <p:spPr/>
        <p:txBody>
          <a:bodyPr>
            <a:normAutofit/>
          </a:bodyPr>
          <a:lstStyle/>
          <a:p>
            <a:r>
              <a:rPr lang="en-GB" sz="4400" dirty="0"/>
              <a:t>The ‘Resistance’ Approach (A): Feminist Interpretation</a:t>
            </a:r>
          </a:p>
        </p:txBody>
      </p:sp>
      <p:sp>
        <p:nvSpPr>
          <p:cNvPr id="3" name="Content Placeholder 2">
            <a:extLst>
              <a:ext uri="{FF2B5EF4-FFF2-40B4-BE49-F238E27FC236}">
                <a16:creationId xmlns:a16="http://schemas.microsoft.com/office/drawing/2014/main" id="{96FA40A7-9E12-4A87-ABE1-44AD1A155216}"/>
              </a:ext>
            </a:extLst>
          </p:cNvPr>
          <p:cNvSpPr>
            <a:spLocks noGrp="1"/>
          </p:cNvSpPr>
          <p:nvPr>
            <p:ph idx="1"/>
          </p:nvPr>
        </p:nvSpPr>
        <p:spPr/>
        <p:txBody>
          <a:bodyPr>
            <a:normAutofit/>
          </a:bodyPr>
          <a:lstStyle/>
          <a:p>
            <a:pPr marL="0" indent="0">
              <a:buNone/>
            </a:pPr>
            <a:endParaRPr lang="en-GB" dirty="0"/>
          </a:p>
          <a:p>
            <a:pPr algn="just">
              <a:buFont typeface="Arial" panose="020B0604020202020204" pitchFamily="34" charset="0"/>
              <a:buChar char="•"/>
            </a:pPr>
            <a:r>
              <a:rPr lang="en-GB" dirty="0"/>
              <a:t> Aim: to place the Bible’s ideology (i.e. the ideology of patriarchy) under critical scrutiny, to uncover and confront the power relations in the texts. </a:t>
            </a:r>
          </a:p>
          <a:p>
            <a:pPr algn="just">
              <a:buFont typeface="Arial" panose="020B0604020202020204" pitchFamily="34" charset="0"/>
              <a:buChar char="•"/>
            </a:pPr>
            <a:r>
              <a:rPr lang="en-GB" dirty="0"/>
              <a:t> The resisting reader applies a </a:t>
            </a:r>
            <a:r>
              <a:rPr lang="en-GB" b="1" dirty="0"/>
              <a:t>hermeneutic of suspicion </a:t>
            </a:r>
            <a:r>
              <a:rPr lang="en-GB" dirty="0"/>
              <a:t>to the biblical material, eyeing with distrust the perspectives and value judgements of its male authors and interpreters.</a:t>
            </a:r>
          </a:p>
          <a:p>
            <a:pPr algn="just">
              <a:buFont typeface="Arial" panose="020B0604020202020204" pitchFamily="34" charset="0"/>
              <a:buChar char="•"/>
            </a:pPr>
            <a:r>
              <a:rPr lang="en-GB" dirty="0"/>
              <a:t> Reading </a:t>
            </a:r>
            <a:r>
              <a:rPr lang="en-GB" b="1" dirty="0"/>
              <a:t>‘against the grain’ </a:t>
            </a:r>
            <a:r>
              <a:rPr lang="en-GB" dirty="0"/>
              <a:t>of the text. </a:t>
            </a:r>
          </a:p>
          <a:p>
            <a:pPr algn="just">
              <a:buFont typeface="Arial" panose="020B0604020202020204" pitchFamily="34" charset="0"/>
              <a:buChar char="•"/>
            </a:pPr>
            <a:r>
              <a:rPr lang="en-GB" dirty="0"/>
              <a:t> The Bible can be both a tool to oppress women and a resource for combating patriarchy. </a:t>
            </a:r>
          </a:p>
          <a:p>
            <a:endParaRPr lang="en-GB" dirty="0"/>
          </a:p>
        </p:txBody>
      </p:sp>
    </p:spTree>
    <p:extLst>
      <p:ext uri="{BB962C8B-B14F-4D97-AF65-F5344CB8AC3E}">
        <p14:creationId xmlns:p14="http://schemas.microsoft.com/office/powerpoint/2010/main" val="304534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498B-6622-422B-9439-E21C8171A89B}"/>
              </a:ext>
            </a:extLst>
          </p:cNvPr>
          <p:cNvSpPr>
            <a:spLocks noGrp="1"/>
          </p:cNvSpPr>
          <p:nvPr>
            <p:ph type="title"/>
          </p:nvPr>
        </p:nvSpPr>
        <p:spPr/>
        <p:txBody>
          <a:bodyPr>
            <a:normAutofit/>
          </a:bodyPr>
          <a:lstStyle/>
          <a:p>
            <a:r>
              <a:rPr lang="en-GB" sz="4400" dirty="0"/>
              <a:t>The ‘Resistance’ Approach (A): Ecological Interpretation</a:t>
            </a:r>
          </a:p>
        </p:txBody>
      </p:sp>
      <p:sp>
        <p:nvSpPr>
          <p:cNvPr id="3" name="Content Placeholder 2">
            <a:extLst>
              <a:ext uri="{FF2B5EF4-FFF2-40B4-BE49-F238E27FC236}">
                <a16:creationId xmlns:a16="http://schemas.microsoft.com/office/drawing/2014/main" id="{B56B2548-969C-4049-AB93-4D820FDF47D9}"/>
              </a:ext>
            </a:extLst>
          </p:cNvPr>
          <p:cNvSpPr>
            <a:spLocks noGrp="1"/>
          </p:cNvSpPr>
          <p:nvPr>
            <p:ph idx="1"/>
          </p:nvPr>
        </p:nvSpPr>
        <p:spPr>
          <a:xfrm>
            <a:off x="822959" y="2183085"/>
            <a:ext cx="7543801" cy="4023360"/>
          </a:xfrm>
        </p:spPr>
        <p:txBody>
          <a:bodyPr>
            <a:normAutofit/>
          </a:bodyPr>
          <a:lstStyle/>
          <a:p>
            <a:pPr algn="just">
              <a:buFont typeface="Arial" panose="020B0604020202020204" pitchFamily="34" charset="0"/>
              <a:buChar char="•"/>
            </a:pPr>
            <a:r>
              <a:rPr lang="en-GB" sz="2400" dirty="0"/>
              <a:t> The Bible does not necessarily provide a useful foundation for the formulation of a responsible environmental ethic.</a:t>
            </a:r>
          </a:p>
          <a:p>
            <a:pPr algn="just">
              <a:buFont typeface="Arial" panose="020B0604020202020204" pitchFamily="34" charset="0"/>
              <a:buChar char="•"/>
            </a:pPr>
            <a:r>
              <a:rPr lang="en-GB" sz="2400" dirty="0"/>
              <a:t> The Bible considered ‘an inconvenient text’, one that has ‘generally not made Christians green in their attitude to creation’ but has often been ‘used to justify our domination, devaluation and destruction of the planet’ (</a:t>
            </a:r>
            <a:r>
              <a:rPr lang="en-GB" sz="2400" dirty="0" err="1"/>
              <a:t>Habel</a:t>
            </a:r>
            <a:r>
              <a:rPr lang="en-GB" sz="2400" dirty="0"/>
              <a:t>, </a:t>
            </a:r>
            <a:r>
              <a:rPr lang="en-GB" sz="2400" i="1" dirty="0"/>
              <a:t>An Inconvenient Text</a:t>
            </a:r>
            <a:r>
              <a:rPr lang="en-GB" sz="2400" dirty="0"/>
              <a:t>, xvi). </a:t>
            </a:r>
          </a:p>
          <a:p>
            <a:pPr algn="just">
              <a:buFont typeface="Arial" panose="020B0604020202020204" pitchFamily="34" charset="0"/>
              <a:buChar char="•"/>
            </a:pPr>
            <a:r>
              <a:rPr lang="en-GB" sz="2400" dirty="0"/>
              <a:t> Involves employing a hermeneutic of suspicion and reading in empathy with the wider Earth community. </a:t>
            </a:r>
          </a:p>
          <a:p>
            <a:pPr marL="0" indent="0" algn="just">
              <a:buNone/>
            </a:pPr>
            <a:endParaRPr lang="en-GB" dirty="0"/>
          </a:p>
        </p:txBody>
      </p:sp>
    </p:spTree>
    <p:extLst>
      <p:ext uri="{BB962C8B-B14F-4D97-AF65-F5344CB8AC3E}">
        <p14:creationId xmlns:p14="http://schemas.microsoft.com/office/powerpoint/2010/main" val="2873580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498B-6622-422B-9439-E21C8171A89B}"/>
              </a:ext>
            </a:extLst>
          </p:cNvPr>
          <p:cNvSpPr>
            <a:spLocks noGrp="1"/>
          </p:cNvSpPr>
          <p:nvPr>
            <p:ph type="title"/>
          </p:nvPr>
        </p:nvSpPr>
        <p:spPr/>
        <p:txBody>
          <a:bodyPr>
            <a:normAutofit/>
          </a:bodyPr>
          <a:lstStyle/>
          <a:p>
            <a:r>
              <a:rPr lang="en-GB" sz="4400" dirty="0"/>
              <a:t>The ‘Resistance’ Approach (A): Ecological Interpretation</a:t>
            </a:r>
          </a:p>
        </p:txBody>
      </p:sp>
      <p:sp>
        <p:nvSpPr>
          <p:cNvPr id="3" name="Content Placeholder 2">
            <a:extLst>
              <a:ext uri="{FF2B5EF4-FFF2-40B4-BE49-F238E27FC236}">
                <a16:creationId xmlns:a16="http://schemas.microsoft.com/office/drawing/2014/main" id="{B56B2548-969C-4049-AB93-4D820FDF47D9}"/>
              </a:ext>
            </a:extLst>
          </p:cNvPr>
          <p:cNvSpPr>
            <a:spLocks noGrp="1"/>
          </p:cNvSpPr>
          <p:nvPr>
            <p:ph idx="1"/>
          </p:nvPr>
        </p:nvSpPr>
        <p:spPr>
          <a:xfrm>
            <a:off x="822959" y="2112064"/>
            <a:ext cx="7543801" cy="4023360"/>
          </a:xfrm>
        </p:spPr>
        <p:txBody>
          <a:bodyPr>
            <a:normAutofit/>
          </a:bodyPr>
          <a:lstStyle/>
          <a:p>
            <a:pPr algn="just">
              <a:buFont typeface="Arial" panose="020B0604020202020204" pitchFamily="34" charset="0"/>
              <a:buChar char="•"/>
            </a:pPr>
            <a:r>
              <a:rPr lang="en-GB" sz="2400" dirty="0"/>
              <a:t> </a:t>
            </a:r>
            <a:r>
              <a:rPr lang="en-GB" sz="2400" i="1" dirty="0"/>
              <a:t>The Earth Bible Team</a:t>
            </a:r>
            <a:r>
              <a:rPr lang="en-GB" sz="2400" dirty="0"/>
              <a:t> </a:t>
            </a:r>
          </a:p>
          <a:p>
            <a:pPr algn="just">
              <a:buFont typeface="Arial" panose="020B0604020202020204" pitchFamily="34" charset="0"/>
              <a:buChar char="•"/>
            </a:pPr>
            <a:r>
              <a:rPr lang="en-GB" sz="2400" dirty="0"/>
              <a:t> Aim: to read in solidarity with the wider Earth community, to generate readings sensitive to the ‘voice’ of Earth, particularly where that voice has been marginalized and suppressed.</a:t>
            </a:r>
          </a:p>
          <a:p>
            <a:pPr algn="just">
              <a:buFont typeface="Arial" panose="020B0604020202020204" pitchFamily="34" charset="0"/>
              <a:buChar char="•"/>
            </a:pPr>
            <a:r>
              <a:rPr lang="en-GB" sz="2400" dirty="0"/>
              <a:t> Green/Grey texts</a:t>
            </a:r>
          </a:p>
          <a:p>
            <a:pPr algn="just">
              <a:buFont typeface="Arial" panose="020B0604020202020204" pitchFamily="34" charset="0"/>
              <a:buChar char="•"/>
            </a:pPr>
            <a:r>
              <a:rPr lang="en-GB" sz="2400" dirty="0"/>
              <a:t> All texts or passages seen to reinforce the dominant ideology (i.e. the ideology of anthropocentrism) and deny Earth’s essential worth are denounced and rejected. </a:t>
            </a:r>
          </a:p>
          <a:p>
            <a:endParaRPr lang="en-GB" dirty="0"/>
          </a:p>
        </p:txBody>
      </p:sp>
    </p:spTree>
    <p:extLst>
      <p:ext uri="{BB962C8B-B14F-4D97-AF65-F5344CB8AC3E}">
        <p14:creationId xmlns:p14="http://schemas.microsoft.com/office/powerpoint/2010/main" val="4218235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907F7-C152-4EB2-B62F-D8355588190F}"/>
              </a:ext>
            </a:extLst>
          </p:cNvPr>
          <p:cNvSpPr>
            <a:spLocks noGrp="1"/>
          </p:cNvSpPr>
          <p:nvPr>
            <p:ph type="title"/>
          </p:nvPr>
        </p:nvSpPr>
        <p:spPr/>
        <p:txBody>
          <a:bodyPr>
            <a:normAutofit/>
          </a:bodyPr>
          <a:lstStyle/>
          <a:p>
            <a:r>
              <a:rPr lang="en-GB" sz="4400" dirty="0"/>
              <a:t>Gen. 1:26-28 (‘Resistance’ Type A)</a:t>
            </a:r>
          </a:p>
        </p:txBody>
      </p:sp>
      <p:sp>
        <p:nvSpPr>
          <p:cNvPr id="3" name="Content Placeholder 2">
            <a:extLst>
              <a:ext uri="{FF2B5EF4-FFF2-40B4-BE49-F238E27FC236}">
                <a16:creationId xmlns:a16="http://schemas.microsoft.com/office/drawing/2014/main" id="{74230033-B74F-458E-946A-25296367FB69}"/>
              </a:ext>
            </a:extLst>
          </p:cNvPr>
          <p:cNvSpPr>
            <a:spLocks noGrp="1"/>
          </p:cNvSpPr>
          <p:nvPr>
            <p:ph idx="1"/>
          </p:nvPr>
        </p:nvSpPr>
        <p:spPr>
          <a:xfrm>
            <a:off x="822960" y="2149494"/>
            <a:ext cx="7543801" cy="4537311"/>
          </a:xfrm>
        </p:spPr>
        <p:txBody>
          <a:bodyPr/>
          <a:lstStyle/>
          <a:p>
            <a:pPr algn="just">
              <a:buFont typeface="Arial" panose="020B0604020202020204" pitchFamily="34" charset="0"/>
              <a:buChar char="•"/>
            </a:pPr>
            <a:r>
              <a:rPr lang="en-GB" dirty="0"/>
              <a:t> Gen. 1:26-28 not as ‘environmentally friendly’ as supporters of the stewardship model like to think.</a:t>
            </a:r>
          </a:p>
          <a:p>
            <a:pPr algn="just">
              <a:buFont typeface="Arial" panose="020B0604020202020204" pitchFamily="34" charset="0"/>
              <a:buChar char="•"/>
            </a:pPr>
            <a:r>
              <a:rPr lang="en-GB" dirty="0"/>
              <a:t> The verbs </a:t>
            </a:r>
            <a:r>
              <a:rPr lang="en-GB" i="1" dirty="0" err="1"/>
              <a:t>kabash</a:t>
            </a:r>
            <a:r>
              <a:rPr lang="en-GB" dirty="0"/>
              <a:t> (‘subdue, subjugate’) and</a:t>
            </a:r>
            <a:r>
              <a:rPr lang="en-GB" i="1" dirty="0"/>
              <a:t> </a:t>
            </a:r>
            <a:r>
              <a:rPr lang="en-GB" i="1" dirty="0" err="1"/>
              <a:t>radah</a:t>
            </a:r>
            <a:r>
              <a:rPr lang="en-GB" i="1" dirty="0"/>
              <a:t> </a:t>
            </a:r>
            <a:r>
              <a:rPr lang="en-GB" dirty="0"/>
              <a:t>(‘have dominion, rule’) are overtly hostile. </a:t>
            </a:r>
          </a:p>
          <a:p>
            <a:pPr algn="just">
              <a:buFont typeface="Arial" panose="020B0604020202020204" pitchFamily="34" charset="0"/>
              <a:buChar char="•"/>
            </a:pPr>
            <a:r>
              <a:rPr lang="en-GB" dirty="0"/>
              <a:t> Traditions of interpretation surrounding the text also problematic: ‘I am come in very truth leading you to Nature with all her children to bind her to your service and make her your slave... [Scientific discoveries] have the power to conquer and subdue her, to shake her to her foundations’ (Francis Bacon, 1561-1626). </a:t>
            </a:r>
          </a:p>
          <a:p>
            <a:pPr algn="just">
              <a:buFont typeface="Arial" panose="020B0604020202020204" pitchFamily="34" charset="0"/>
              <a:buChar char="•"/>
            </a:pPr>
            <a:r>
              <a:rPr lang="en-GB" dirty="0"/>
              <a:t> Stewardship a highly anthropocentric model with weak biblical basis. </a:t>
            </a:r>
          </a:p>
          <a:p>
            <a:pPr marL="0" indent="0">
              <a:buNone/>
            </a:pPr>
            <a:endParaRPr lang="en-GB" dirty="0"/>
          </a:p>
          <a:p>
            <a:endParaRPr lang="en-GB" dirty="0"/>
          </a:p>
        </p:txBody>
      </p:sp>
    </p:spTree>
    <p:extLst>
      <p:ext uri="{BB962C8B-B14F-4D97-AF65-F5344CB8AC3E}">
        <p14:creationId xmlns:p14="http://schemas.microsoft.com/office/powerpoint/2010/main" val="1807494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907F7-C152-4EB2-B62F-D8355588190F}"/>
              </a:ext>
            </a:extLst>
          </p:cNvPr>
          <p:cNvSpPr>
            <a:spLocks noGrp="1"/>
          </p:cNvSpPr>
          <p:nvPr>
            <p:ph type="title"/>
          </p:nvPr>
        </p:nvSpPr>
        <p:spPr/>
        <p:txBody>
          <a:bodyPr>
            <a:normAutofit fontScale="90000"/>
          </a:bodyPr>
          <a:lstStyle/>
          <a:p>
            <a:r>
              <a:rPr lang="en-GB" dirty="0"/>
              <a:t>Gen. 1:26-28 (‘Resistance’ Type A) – N. </a:t>
            </a:r>
            <a:r>
              <a:rPr lang="en-GB" dirty="0" err="1"/>
              <a:t>Habel</a:t>
            </a:r>
            <a:r>
              <a:rPr lang="en-GB" dirty="0"/>
              <a:t>, </a:t>
            </a:r>
            <a:r>
              <a:rPr lang="en-GB" i="1" dirty="0"/>
              <a:t>An Inconvenient Text</a:t>
            </a:r>
          </a:p>
        </p:txBody>
      </p:sp>
      <p:sp>
        <p:nvSpPr>
          <p:cNvPr id="3" name="Content Placeholder 2">
            <a:extLst>
              <a:ext uri="{FF2B5EF4-FFF2-40B4-BE49-F238E27FC236}">
                <a16:creationId xmlns:a16="http://schemas.microsoft.com/office/drawing/2014/main" id="{74230033-B74F-458E-946A-25296367FB69}"/>
              </a:ext>
            </a:extLst>
          </p:cNvPr>
          <p:cNvSpPr>
            <a:spLocks noGrp="1"/>
          </p:cNvSpPr>
          <p:nvPr>
            <p:ph idx="1"/>
          </p:nvPr>
        </p:nvSpPr>
        <p:spPr>
          <a:xfrm>
            <a:off x="822960" y="2149494"/>
            <a:ext cx="7543801" cy="4537311"/>
          </a:xfrm>
        </p:spPr>
        <p:txBody>
          <a:bodyPr/>
          <a:lstStyle/>
          <a:p>
            <a:pPr marL="0" indent="0" algn="just">
              <a:buNone/>
            </a:pPr>
            <a:r>
              <a:rPr lang="en-GB" dirty="0"/>
              <a:t>‘Gen 1:26-28, I would argue, is a grey text – a text that is ecologically destructive, devaluing Earth and offering humans a God-given right to harness nature’ (p. 2). </a:t>
            </a:r>
          </a:p>
          <a:p>
            <a:pPr marL="0" indent="0" algn="just">
              <a:buNone/>
            </a:pPr>
            <a:r>
              <a:rPr lang="en-GB" dirty="0"/>
              <a:t>‘Earth in this grey text is a domain to be overpowered by those creatures who bear God’s image. The mandate to ‘subdue’ provides a justification for de-powering and devaluing not only Earth creatures but also the Earth itself’ (p. 7). </a:t>
            </a:r>
          </a:p>
          <a:p>
            <a:pPr marL="0" indent="0" algn="just">
              <a:buNone/>
            </a:pPr>
            <a:r>
              <a:rPr lang="en-GB" dirty="0"/>
              <a:t>‘</a:t>
            </a:r>
            <a:r>
              <a:rPr lang="en-GB" i="1" dirty="0"/>
              <a:t>Where is the justice in such a mandate? Why should I be subdued as if I were an enemy to be placed under foot? Why should the creatures I brought to life be treated as the slaves of human beings?</a:t>
            </a:r>
            <a:r>
              <a:rPr lang="en-GB" dirty="0"/>
              <a:t>’ (p. 68). </a:t>
            </a:r>
          </a:p>
          <a:p>
            <a:endParaRPr lang="en-GB" dirty="0"/>
          </a:p>
        </p:txBody>
      </p:sp>
    </p:spTree>
    <p:extLst>
      <p:ext uri="{BB962C8B-B14F-4D97-AF65-F5344CB8AC3E}">
        <p14:creationId xmlns:p14="http://schemas.microsoft.com/office/powerpoint/2010/main" val="3384945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2C1D1-6820-4CFD-8A88-D0A001E3ADF0}"/>
              </a:ext>
            </a:extLst>
          </p:cNvPr>
          <p:cNvSpPr>
            <a:spLocks noGrp="1"/>
          </p:cNvSpPr>
          <p:nvPr>
            <p:ph type="title"/>
          </p:nvPr>
        </p:nvSpPr>
        <p:spPr/>
        <p:txBody>
          <a:bodyPr>
            <a:normAutofit/>
          </a:bodyPr>
          <a:lstStyle/>
          <a:p>
            <a:r>
              <a:rPr lang="en-GB" sz="4400" dirty="0"/>
              <a:t>Criticisms of ‘Resistance’ Type (A)</a:t>
            </a:r>
          </a:p>
        </p:txBody>
      </p:sp>
      <p:sp>
        <p:nvSpPr>
          <p:cNvPr id="3" name="Content Placeholder 2">
            <a:extLst>
              <a:ext uri="{FF2B5EF4-FFF2-40B4-BE49-F238E27FC236}">
                <a16:creationId xmlns:a16="http://schemas.microsoft.com/office/drawing/2014/main" id="{E0C8C362-AADA-4E44-85AF-23F75233227E}"/>
              </a:ext>
            </a:extLst>
          </p:cNvPr>
          <p:cNvSpPr>
            <a:spLocks noGrp="1"/>
          </p:cNvSpPr>
          <p:nvPr>
            <p:ph idx="1"/>
          </p:nvPr>
        </p:nvSpPr>
        <p:spPr>
          <a:xfrm>
            <a:off x="822960" y="2094309"/>
            <a:ext cx="7708481" cy="4023360"/>
          </a:xfrm>
        </p:spPr>
        <p:txBody>
          <a:bodyPr>
            <a:normAutofit/>
          </a:bodyPr>
          <a:lstStyle/>
          <a:p>
            <a:pPr algn="just">
              <a:buFont typeface="Arial" panose="020B0604020202020204" pitchFamily="34" charset="0"/>
              <a:buChar char="•"/>
            </a:pPr>
            <a:r>
              <a:rPr lang="en-GB" sz="2400" dirty="0"/>
              <a:t> Runs the risk of making the Bible surplus to requirements – biblical writings scrutinized according to a predetermined ideological position.</a:t>
            </a:r>
          </a:p>
          <a:p>
            <a:pPr algn="just">
              <a:buFont typeface="Arial" panose="020B0604020202020204" pitchFamily="34" charset="0"/>
              <a:buChar char="•"/>
            </a:pPr>
            <a:r>
              <a:rPr lang="en-GB" sz="2400" dirty="0"/>
              <a:t> Rejecting certain biblical texts on the grounds that they do not conform to contemporary expectations of environmental care is problematic for thinking about a </a:t>
            </a:r>
            <a:r>
              <a:rPr lang="en-GB" sz="2400" i="1" dirty="0"/>
              <a:t>Christian</a:t>
            </a:r>
            <a:r>
              <a:rPr lang="en-GB" sz="2400" dirty="0"/>
              <a:t> ecological ethic.</a:t>
            </a:r>
          </a:p>
          <a:p>
            <a:pPr algn="just">
              <a:buFont typeface="Arial" panose="020B0604020202020204" pitchFamily="34" charset="0"/>
              <a:buChar char="•"/>
            </a:pPr>
            <a:r>
              <a:rPr lang="en-GB" sz="2400" dirty="0"/>
              <a:t> Undermines biblical authority and idea of the Bible’s self-consistency. </a:t>
            </a:r>
          </a:p>
        </p:txBody>
      </p:sp>
    </p:spTree>
    <p:extLst>
      <p:ext uri="{BB962C8B-B14F-4D97-AF65-F5344CB8AC3E}">
        <p14:creationId xmlns:p14="http://schemas.microsoft.com/office/powerpoint/2010/main" val="4066375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ED380-85F8-4A4D-8CBB-EF8486A97795}"/>
              </a:ext>
            </a:extLst>
          </p:cNvPr>
          <p:cNvSpPr>
            <a:spLocks noGrp="1"/>
          </p:cNvSpPr>
          <p:nvPr>
            <p:ph type="title"/>
          </p:nvPr>
        </p:nvSpPr>
        <p:spPr/>
        <p:txBody>
          <a:bodyPr>
            <a:normAutofit/>
          </a:bodyPr>
          <a:lstStyle/>
          <a:p>
            <a:r>
              <a:rPr lang="en-GB" sz="4400" dirty="0"/>
              <a:t>The ‘Resistance’ Approach (B)</a:t>
            </a:r>
          </a:p>
        </p:txBody>
      </p:sp>
      <p:sp>
        <p:nvSpPr>
          <p:cNvPr id="3" name="Content Placeholder 2">
            <a:extLst>
              <a:ext uri="{FF2B5EF4-FFF2-40B4-BE49-F238E27FC236}">
                <a16:creationId xmlns:a16="http://schemas.microsoft.com/office/drawing/2014/main" id="{3B266723-CE58-442E-97ED-0DB7F235D5E4}"/>
              </a:ext>
            </a:extLst>
          </p:cNvPr>
          <p:cNvSpPr>
            <a:spLocks noGrp="1"/>
          </p:cNvSpPr>
          <p:nvPr>
            <p:ph sz="half" idx="1"/>
          </p:nvPr>
        </p:nvSpPr>
        <p:spPr>
          <a:xfrm>
            <a:off x="777241" y="2049921"/>
            <a:ext cx="3703320" cy="4023360"/>
          </a:xfrm>
        </p:spPr>
        <p:txBody>
          <a:bodyPr>
            <a:normAutofit/>
          </a:bodyPr>
          <a:lstStyle/>
          <a:p>
            <a:pPr>
              <a:buFont typeface="Arial" panose="020B0604020202020204" pitchFamily="34" charset="0"/>
              <a:buChar char="•"/>
            </a:pPr>
            <a:r>
              <a:rPr lang="en-GB" sz="2400" dirty="0"/>
              <a:t> An approach which, because of its commitment to the authority of the Bible, resists the environmental agenda, either explicitly or implicitly.</a:t>
            </a:r>
          </a:p>
          <a:p>
            <a:pPr>
              <a:buFont typeface="Arial" panose="020B0604020202020204" pitchFamily="34" charset="0"/>
              <a:buChar char="•"/>
            </a:pPr>
            <a:r>
              <a:rPr lang="en-GB" sz="2400" dirty="0"/>
              <a:t> Hardly represented (at least explicitly) in academic scholarship, but is of considerable popular influence. </a:t>
            </a:r>
          </a:p>
        </p:txBody>
      </p:sp>
      <p:pic>
        <p:nvPicPr>
          <p:cNvPr id="5" name="Content Placeholder 4">
            <a:extLst>
              <a:ext uri="{FF2B5EF4-FFF2-40B4-BE49-F238E27FC236}">
                <a16:creationId xmlns:a16="http://schemas.microsoft.com/office/drawing/2014/main" id="{50EF00CA-57EC-4D00-AA88-150A7B18151A}"/>
              </a:ext>
            </a:extLst>
          </p:cNvPr>
          <p:cNvPicPr>
            <a:picLocks noGrp="1" noChangeAspect="1"/>
          </p:cNvPicPr>
          <p:nvPr>
            <p:ph sz="half" idx="2"/>
          </p:nvPr>
        </p:nvPicPr>
        <p:blipFill>
          <a:blip r:embed="rId2"/>
          <a:stretch>
            <a:fillRect/>
          </a:stretch>
        </p:blipFill>
        <p:spPr>
          <a:xfrm>
            <a:off x="4701266" y="2049921"/>
            <a:ext cx="3769711" cy="3942506"/>
          </a:xfrm>
          <a:prstGeom prst="rect">
            <a:avLst/>
          </a:prstGeom>
        </p:spPr>
      </p:pic>
      <p:pic>
        <p:nvPicPr>
          <p:cNvPr id="6" name="Picture 5">
            <a:extLst>
              <a:ext uri="{FF2B5EF4-FFF2-40B4-BE49-F238E27FC236}">
                <a16:creationId xmlns:a16="http://schemas.microsoft.com/office/drawing/2014/main" id="{060DDEC7-1F8D-43D7-955C-5DAFE23E3EA9}"/>
              </a:ext>
            </a:extLst>
          </p:cNvPr>
          <p:cNvPicPr>
            <a:picLocks noChangeAspect="1"/>
          </p:cNvPicPr>
          <p:nvPr/>
        </p:nvPicPr>
        <p:blipFill>
          <a:blip r:embed="rId3"/>
          <a:stretch>
            <a:fillRect/>
          </a:stretch>
        </p:blipFill>
        <p:spPr>
          <a:xfrm>
            <a:off x="5511924" y="2972006"/>
            <a:ext cx="2282670" cy="2310208"/>
          </a:xfrm>
          <a:prstGeom prst="rect">
            <a:avLst/>
          </a:prstGeom>
        </p:spPr>
      </p:pic>
    </p:spTree>
    <p:extLst>
      <p:ext uri="{BB962C8B-B14F-4D97-AF65-F5344CB8AC3E}">
        <p14:creationId xmlns:p14="http://schemas.microsoft.com/office/powerpoint/2010/main" val="3857223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0738B3-645F-45B4-82A2-232AD1C5C7E5}"/>
              </a:ext>
            </a:extLst>
          </p:cNvPr>
          <p:cNvSpPr>
            <a:spLocks noGrp="1"/>
          </p:cNvSpPr>
          <p:nvPr>
            <p:ph type="title"/>
          </p:nvPr>
        </p:nvSpPr>
        <p:spPr/>
        <p:txBody>
          <a:bodyPr>
            <a:normAutofit/>
          </a:bodyPr>
          <a:lstStyle/>
          <a:p>
            <a:r>
              <a:rPr lang="en-GB" sz="4400" dirty="0"/>
              <a:t>Gen. 1:26-28 (‘Resistance’ Type B)</a:t>
            </a:r>
          </a:p>
        </p:txBody>
      </p:sp>
      <p:sp>
        <p:nvSpPr>
          <p:cNvPr id="6" name="Content Placeholder 5">
            <a:extLst>
              <a:ext uri="{FF2B5EF4-FFF2-40B4-BE49-F238E27FC236}">
                <a16:creationId xmlns:a16="http://schemas.microsoft.com/office/drawing/2014/main" id="{64246656-AC8C-49AB-811A-5410D799E4BB}"/>
              </a:ext>
            </a:extLst>
          </p:cNvPr>
          <p:cNvSpPr>
            <a:spLocks noGrp="1"/>
          </p:cNvSpPr>
          <p:nvPr>
            <p:ph idx="1"/>
          </p:nvPr>
        </p:nvSpPr>
        <p:spPr>
          <a:xfrm>
            <a:off x="822959" y="2138698"/>
            <a:ext cx="7543801" cy="4023360"/>
          </a:xfrm>
        </p:spPr>
        <p:txBody>
          <a:bodyPr>
            <a:normAutofit/>
          </a:bodyPr>
          <a:lstStyle/>
          <a:p>
            <a:pPr algn="just">
              <a:buFont typeface="Arial" panose="020B0604020202020204" pitchFamily="34" charset="0"/>
              <a:buChar char="•"/>
            </a:pPr>
            <a:r>
              <a:rPr lang="en-GB" sz="2400" dirty="0"/>
              <a:t> See Calvin </a:t>
            </a:r>
            <a:r>
              <a:rPr lang="en-GB" sz="2400" dirty="0" err="1"/>
              <a:t>Beisner</a:t>
            </a:r>
            <a:r>
              <a:rPr lang="en-GB" sz="2400" dirty="0"/>
              <a:t> &amp; </a:t>
            </a:r>
            <a:r>
              <a:rPr lang="en-GB" sz="2400" i="1" dirty="0"/>
              <a:t>Cornwall Alliance </a:t>
            </a:r>
          </a:p>
          <a:p>
            <a:pPr algn="just">
              <a:buFont typeface="Arial" panose="020B0604020202020204" pitchFamily="34" charset="0"/>
              <a:buChar char="•"/>
            </a:pPr>
            <a:r>
              <a:rPr lang="en-GB" sz="2400" dirty="0"/>
              <a:t> Gen. 1:26-28 </a:t>
            </a:r>
            <a:r>
              <a:rPr lang="en-GB" sz="2400" i="1" dirty="0"/>
              <a:t>does</a:t>
            </a:r>
            <a:r>
              <a:rPr lang="en-GB" sz="2400" dirty="0"/>
              <a:t> place humanity in a position of authority over the earth. </a:t>
            </a:r>
          </a:p>
          <a:p>
            <a:pPr algn="just">
              <a:buFont typeface="Arial" panose="020B0604020202020204" pitchFamily="34" charset="0"/>
              <a:buChar char="•"/>
            </a:pPr>
            <a:r>
              <a:rPr lang="en-GB" sz="2400" dirty="0"/>
              <a:t> Subjugation of non-human creation a crucial task – through scientific and technological progress, humans can transform the world as God intended. </a:t>
            </a:r>
          </a:p>
          <a:p>
            <a:pPr algn="just">
              <a:buFont typeface="Arial" panose="020B0604020202020204" pitchFamily="34" charset="0"/>
              <a:buChar char="•"/>
            </a:pPr>
            <a:r>
              <a:rPr lang="en-GB" sz="2400" dirty="0"/>
              <a:t> Modern environmental movement considered ‘un-Christian’ since it rejects the ‘biblical doctrine’ of God-given human dominion. </a:t>
            </a:r>
          </a:p>
        </p:txBody>
      </p:sp>
    </p:spTree>
    <p:extLst>
      <p:ext uri="{BB962C8B-B14F-4D97-AF65-F5344CB8AC3E}">
        <p14:creationId xmlns:p14="http://schemas.microsoft.com/office/powerpoint/2010/main" val="716177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F78C6-CC41-4A5E-A4D5-D908CBBC5695}"/>
              </a:ext>
            </a:extLst>
          </p:cNvPr>
          <p:cNvSpPr>
            <a:spLocks noGrp="1"/>
          </p:cNvSpPr>
          <p:nvPr>
            <p:ph type="title"/>
          </p:nvPr>
        </p:nvSpPr>
        <p:spPr/>
        <p:txBody>
          <a:bodyPr>
            <a:normAutofit fontScale="90000"/>
          </a:bodyPr>
          <a:lstStyle/>
          <a:p>
            <a:r>
              <a:rPr lang="en-GB" dirty="0"/>
              <a:t>Approaches to Reading the Bible Ecologically: Concluding Thoughts</a:t>
            </a:r>
          </a:p>
        </p:txBody>
      </p:sp>
      <p:sp>
        <p:nvSpPr>
          <p:cNvPr id="3" name="Content Placeholder 2">
            <a:extLst>
              <a:ext uri="{FF2B5EF4-FFF2-40B4-BE49-F238E27FC236}">
                <a16:creationId xmlns:a16="http://schemas.microsoft.com/office/drawing/2014/main" id="{CB9167FE-5DB1-4FDE-BC18-801EAF52A342}"/>
              </a:ext>
            </a:extLst>
          </p:cNvPr>
          <p:cNvSpPr>
            <a:spLocks noGrp="1"/>
          </p:cNvSpPr>
          <p:nvPr>
            <p:ph idx="1"/>
          </p:nvPr>
        </p:nvSpPr>
        <p:spPr>
          <a:xfrm>
            <a:off x="822959" y="1845734"/>
            <a:ext cx="7664093" cy="4297614"/>
          </a:xfrm>
        </p:spPr>
        <p:txBody>
          <a:bodyPr>
            <a:normAutofit lnSpcReduction="10000"/>
          </a:bodyPr>
          <a:lstStyle/>
          <a:p>
            <a:endParaRPr lang="en-GB" dirty="0"/>
          </a:p>
          <a:p>
            <a:pPr algn="just">
              <a:buFont typeface="Arial" panose="020B0604020202020204" pitchFamily="34" charset="0"/>
              <a:buChar char="•"/>
            </a:pPr>
            <a:r>
              <a:rPr lang="en-GB" dirty="0"/>
              <a:t> Difficult to see how one might reconcile ‘recovery’ and ‘resistance’ (type A) approaches. </a:t>
            </a:r>
          </a:p>
          <a:p>
            <a:pPr algn="just">
              <a:buFont typeface="Arial" panose="020B0604020202020204" pitchFamily="34" charset="0"/>
              <a:buChar char="•"/>
            </a:pPr>
            <a:r>
              <a:rPr lang="en-GB" dirty="0"/>
              <a:t> Individuals interested in what the Bible can contribute to a discussion of green issues must choose to read in one of two ways: </a:t>
            </a:r>
          </a:p>
          <a:p>
            <a:pPr marL="457200" indent="-457200" algn="just">
              <a:buAutoNum type="alphaLcParenR"/>
            </a:pPr>
            <a:r>
              <a:rPr lang="en-GB" dirty="0"/>
              <a:t>adopt a critical stance towards the ideology embedded in the texts, with the result that certain parts of the biblical tradition are considered less useful/authoritative than others</a:t>
            </a:r>
          </a:p>
          <a:p>
            <a:pPr marL="457200" indent="-457200" algn="just">
              <a:buAutoNum type="alphaLcParenR"/>
            </a:pPr>
            <a:r>
              <a:rPr lang="en-GB" dirty="0"/>
              <a:t>deny or ignore the presence of ‘grey’ texts, thereby preserving the idea of the relevance, importance and authority of scripture as a whole. </a:t>
            </a:r>
          </a:p>
          <a:p>
            <a:pPr algn="just">
              <a:buFont typeface="Arial" panose="020B0604020202020204" pitchFamily="34" charset="0"/>
              <a:buChar char="•"/>
            </a:pPr>
            <a:r>
              <a:rPr lang="en-GB" dirty="0"/>
              <a:t> Whether (a) or (b) is chosen will, of course, depend on the priorities of the reader. </a:t>
            </a:r>
          </a:p>
        </p:txBody>
      </p:sp>
    </p:spTree>
    <p:extLst>
      <p:ext uri="{BB962C8B-B14F-4D97-AF65-F5344CB8AC3E}">
        <p14:creationId xmlns:p14="http://schemas.microsoft.com/office/powerpoint/2010/main" val="1403967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6B11-8078-4392-ADD3-3F7D2223F1F7}"/>
              </a:ext>
            </a:extLst>
          </p:cNvPr>
          <p:cNvSpPr>
            <a:spLocks noGrp="1"/>
          </p:cNvSpPr>
          <p:nvPr>
            <p:ph type="title"/>
          </p:nvPr>
        </p:nvSpPr>
        <p:spPr/>
        <p:txBody>
          <a:bodyPr>
            <a:normAutofit/>
          </a:bodyPr>
          <a:lstStyle/>
          <a:p>
            <a:r>
              <a:rPr lang="en-GB" sz="4400" dirty="0"/>
              <a:t>Tomorrow’s Session (Unit 4)</a:t>
            </a:r>
          </a:p>
        </p:txBody>
      </p:sp>
      <p:sp>
        <p:nvSpPr>
          <p:cNvPr id="3" name="Content Placeholder 2">
            <a:extLst>
              <a:ext uri="{FF2B5EF4-FFF2-40B4-BE49-F238E27FC236}">
                <a16:creationId xmlns:a16="http://schemas.microsoft.com/office/drawing/2014/main" id="{D8965ECA-1A74-4370-BD1C-C45E04827328}"/>
              </a:ext>
            </a:extLst>
          </p:cNvPr>
          <p:cNvSpPr>
            <a:spLocks noGrp="1"/>
          </p:cNvSpPr>
          <p:nvPr>
            <p:ph idx="1"/>
          </p:nvPr>
        </p:nvSpPr>
        <p:spPr>
          <a:xfrm>
            <a:off x="822960" y="2138697"/>
            <a:ext cx="7543801" cy="4023360"/>
          </a:xfrm>
        </p:spPr>
        <p:txBody>
          <a:bodyPr/>
          <a:lstStyle/>
          <a:p>
            <a:pPr algn="just"/>
            <a:r>
              <a:rPr lang="en-GB" sz="2400" dirty="0"/>
              <a:t>We will apply these methodological approaches to a number of other key passages, including: </a:t>
            </a:r>
          </a:p>
          <a:p>
            <a:pPr algn="just"/>
            <a:endParaRPr lang="en-GB" sz="2400" dirty="0"/>
          </a:p>
          <a:p>
            <a:pPr algn="just">
              <a:buFont typeface="Wingdings" panose="05000000000000000000" pitchFamily="2" charset="2"/>
              <a:buChar char="v"/>
            </a:pPr>
            <a:r>
              <a:rPr lang="en-GB" sz="2400" dirty="0"/>
              <a:t> Gen. 6-9 (The Story of the Flood)</a:t>
            </a:r>
          </a:p>
          <a:p>
            <a:pPr algn="just">
              <a:buFont typeface="Wingdings" panose="05000000000000000000" pitchFamily="2" charset="2"/>
              <a:buChar char="v"/>
            </a:pPr>
            <a:r>
              <a:rPr lang="en-GB" sz="2400" dirty="0"/>
              <a:t> Rom. 8 (The Groaning and Liberation of Creation)</a:t>
            </a:r>
          </a:p>
          <a:p>
            <a:pPr algn="just">
              <a:buFont typeface="Wingdings" panose="05000000000000000000" pitchFamily="2" charset="2"/>
              <a:buChar char="v"/>
            </a:pPr>
            <a:r>
              <a:rPr lang="en-GB" sz="2400" dirty="0"/>
              <a:t> 2 Pet. 3 (The Cosmic Conflagration)</a:t>
            </a:r>
          </a:p>
          <a:p>
            <a:pPr algn="just">
              <a:buFont typeface="Wingdings" panose="05000000000000000000" pitchFamily="2" charset="2"/>
              <a:buChar char="v"/>
            </a:pPr>
            <a:r>
              <a:rPr lang="en-GB" sz="2400" dirty="0"/>
              <a:t> Rev. 21-22 (The New Heaven and the New Earth)</a:t>
            </a:r>
          </a:p>
          <a:p>
            <a:endParaRPr lang="en-GB" dirty="0"/>
          </a:p>
          <a:p>
            <a:endParaRPr lang="en-GB" dirty="0"/>
          </a:p>
        </p:txBody>
      </p:sp>
    </p:spTree>
    <p:extLst>
      <p:ext uri="{BB962C8B-B14F-4D97-AF65-F5344CB8AC3E}">
        <p14:creationId xmlns:p14="http://schemas.microsoft.com/office/powerpoint/2010/main" val="81894380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282</TotalTime>
  <Words>1800</Words>
  <Application>Microsoft Office PowerPoint</Application>
  <PresentationFormat>On-screen Show (4:3)</PresentationFormat>
  <Paragraphs>87</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Retrospect</vt:lpstr>
      <vt:lpstr>Reading the Bible Ecologically: Methodological Approaches</vt:lpstr>
      <vt:lpstr>Approaching the Bible from an Ecological Perspective</vt:lpstr>
      <vt:lpstr>The ‘Recovery’ Approach</vt:lpstr>
      <vt:lpstr>The ‘Recovery’ Approach: Francis Schaeffer</vt:lpstr>
      <vt:lpstr>The ‘Recovery’ Approach: The Green Bible</vt:lpstr>
      <vt:lpstr>Genesis 1:26-28 (A Case in Point)</vt:lpstr>
      <vt:lpstr>Gen. 1:26-28 (The ‘Recovery’ Approach)</vt:lpstr>
      <vt:lpstr>Gen. 1:26-28 (‘Recovery’)</vt:lpstr>
      <vt:lpstr>Gen. 1:26-28 (‘Recovery’)</vt:lpstr>
      <vt:lpstr>Criticisms of ‘Recovery’</vt:lpstr>
      <vt:lpstr>The ‘Resistance’ Approach (A): Feminist Interpretation</vt:lpstr>
      <vt:lpstr>The ‘Resistance’ Approach (A): Ecological Interpretation</vt:lpstr>
      <vt:lpstr>The ‘Resistance’ Approach (A): Ecological Interpretation</vt:lpstr>
      <vt:lpstr>Gen. 1:26-28 (‘Resistance’ Type A)</vt:lpstr>
      <vt:lpstr>Gen. 1:26-28 (‘Resistance’ Type A) – N. Habel, An Inconvenient Text</vt:lpstr>
      <vt:lpstr>Criticisms of ‘Resistance’ Type (A)</vt:lpstr>
      <vt:lpstr>The ‘Resistance’ Approach (B)</vt:lpstr>
      <vt:lpstr>Gen. 1:26-28 (‘Resistance’ Type B)</vt:lpstr>
      <vt:lpstr>Approaches to Reading the Bible Ecologically: Concluding Thoughts</vt:lpstr>
      <vt:lpstr>Tomorrow’s Session (Unit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the Bible Ecologically: The Influence of Lynn White</dc:title>
  <dc:creator>Rhodri Thomas</dc:creator>
  <cp:lastModifiedBy>Rhodri Thomas</cp:lastModifiedBy>
  <cp:revision>32</cp:revision>
  <dcterms:created xsi:type="dcterms:W3CDTF">2020-01-05T19:48:07Z</dcterms:created>
  <dcterms:modified xsi:type="dcterms:W3CDTF">2020-01-08T23:11:19Z</dcterms:modified>
</cp:coreProperties>
</file>