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11/9/2023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408750D-4938-9ED9-2F27-04399D1E247E}"/>
              </a:ext>
            </a:extLst>
          </p:cNvPr>
          <p:cNvSpPr txBox="1"/>
          <p:nvPr/>
        </p:nvSpPr>
        <p:spPr>
          <a:xfrm>
            <a:off x="3238502" y="714374"/>
            <a:ext cx="7024688" cy="1446550"/>
          </a:xfrm>
          <a:prstGeom prst="rect">
            <a:avLst/>
          </a:prstGeom>
          <a:noFill/>
        </p:spPr>
        <p:txBody>
          <a:bodyPr wrap="square" rtlCol="0">
            <a:spAutoFit/>
          </a:bodyPr>
          <a:lstStyle/>
          <a:p>
            <a:r>
              <a:rPr lang="en-GB" sz="4400" b="1" i="1" dirty="0">
                <a:solidFill>
                  <a:schemeClr val="accent5">
                    <a:lumMod val="20000"/>
                    <a:lumOff val="80000"/>
                  </a:schemeClr>
                </a:solidFill>
                <a:effectLst/>
                <a:latin typeface="Arial" panose="020B0604020202020204" pitchFamily="34" charset="0"/>
                <a:ea typeface="Arial" panose="020B0604020202020204" pitchFamily="34" charset="0"/>
              </a:rPr>
              <a:t>Academic report format</a:t>
            </a:r>
            <a:endParaRPr lang="en-GB" sz="4400" i="1" dirty="0">
              <a:solidFill>
                <a:schemeClr val="accent5">
                  <a:lumMod val="20000"/>
                  <a:lumOff val="80000"/>
                </a:schemeClr>
              </a:solidFill>
              <a:effectLst/>
              <a:latin typeface="Arial" panose="020B0604020202020204" pitchFamily="34" charset="0"/>
              <a:ea typeface="Arial" panose="020B0604020202020204" pitchFamily="34" charset="0"/>
            </a:endParaRPr>
          </a:p>
          <a:p>
            <a:pPr algn="l"/>
            <a:endParaRPr lang="en-US" sz="4400" i="1" dirty="0">
              <a:solidFill>
                <a:schemeClr val="accent5">
                  <a:lumMod val="20000"/>
                  <a:lumOff val="80000"/>
                </a:schemeClr>
              </a:solidFill>
            </a:endParaRPr>
          </a:p>
        </p:txBody>
      </p:sp>
      <p:sp>
        <p:nvSpPr>
          <p:cNvPr id="6" name="Title 5">
            <a:extLst>
              <a:ext uri="{FF2B5EF4-FFF2-40B4-BE49-F238E27FC236}">
                <a16:creationId xmlns:a16="http://schemas.microsoft.com/office/drawing/2014/main" id="{3ADD61EC-AAC0-4ED3-4F2B-EF81689093EB}"/>
              </a:ext>
            </a:extLst>
          </p:cNvPr>
          <p:cNvSpPr>
            <a:spLocks noGrp="1"/>
          </p:cNvSpPr>
          <p:nvPr>
            <p:ph type="ctrTitle"/>
          </p:nvPr>
        </p:nvSpPr>
        <p:spPr>
          <a:xfrm>
            <a:off x="4458493" y="3972194"/>
            <a:ext cx="7197726" cy="2421464"/>
          </a:xfrm>
        </p:spPr>
        <p:txBody>
          <a:bodyPr>
            <a:normAutofit fontScale="90000"/>
          </a:bodyPr>
          <a:lstStyle/>
          <a:p>
            <a:pPr marL="571500" indent="-571500">
              <a:buFont typeface="Arial" panose="020B0604020202020204" pitchFamily="34" charset="0"/>
              <a:buChar char="•"/>
            </a:pPr>
            <a:r>
              <a:rPr lang="en-GB" sz="3600" b="1" i="1" dirty="0">
                <a:solidFill>
                  <a:schemeClr val="accent5">
                    <a:lumMod val="20000"/>
                    <a:lumOff val="80000"/>
                  </a:schemeClr>
                </a:solidFill>
                <a:effectLst/>
                <a:latin typeface="Arial" panose="020B0604020202020204" pitchFamily="34" charset="0"/>
                <a:ea typeface="Arial" panose="020B0604020202020204" pitchFamily="34" charset="0"/>
              </a:rPr>
              <a:t>Name: </a:t>
            </a:r>
            <a:r>
              <a:rPr lang="en-GB" sz="3600" b="1" i="1" dirty="0" err="1">
                <a:solidFill>
                  <a:schemeClr val="accent5">
                    <a:lumMod val="20000"/>
                    <a:lumOff val="80000"/>
                  </a:schemeClr>
                </a:solidFill>
                <a:effectLst/>
                <a:latin typeface="Arial" panose="020B0604020202020204" pitchFamily="34" charset="0"/>
                <a:ea typeface="Arial" panose="020B0604020202020204" pitchFamily="34" charset="0"/>
              </a:rPr>
              <a:t>Loriana</a:t>
            </a:r>
            <a:r>
              <a:rPr lang="en-GB" sz="3600" b="1" i="1" dirty="0">
                <a:solidFill>
                  <a:schemeClr val="accent5">
                    <a:lumMod val="20000"/>
                    <a:lumOff val="80000"/>
                  </a:schemeClr>
                </a:solidFill>
                <a:effectLst/>
                <a:latin typeface="Arial" panose="020B0604020202020204" pitchFamily="34" charset="0"/>
                <a:ea typeface="Arial" panose="020B0604020202020204" pitchFamily="34" charset="0"/>
              </a:rPr>
              <a:t> Jonas</a:t>
            </a:r>
            <a:br>
              <a:rPr lang="en-GB" sz="3600" i="1" dirty="0">
                <a:solidFill>
                  <a:schemeClr val="accent5">
                    <a:lumMod val="20000"/>
                    <a:lumOff val="80000"/>
                  </a:schemeClr>
                </a:solidFill>
                <a:effectLst/>
                <a:latin typeface="Arial" panose="020B0604020202020204" pitchFamily="34" charset="0"/>
                <a:ea typeface="Arial" panose="020B0604020202020204" pitchFamily="34" charset="0"/>
              </a:rPr>
            </a:br>
            <a:r>
              <a:rPr lang="en-GB" sz="3600" b="1" i="1" dirty="0">
                <a:solidFill>
                  <a:schemeClr val="accent5">
                    <a:lumMod val="20000"/>
                    <a:lumOff val="80000"/>
                  </a:schemeClr>
                </a:solidFill>
                <a:effectLst/>
                <a:latin typeface="Arial" panose="020B0604020202020204" pitchFamily="34" charset="0"/>
                <a:ea typeface="Arial" panose="020B0604020202020204" pitchFamily="34" charset="0"/>
              </a:rPr>
              <a:t>Student ID: 2246000</a:t>
            </a:r>
            <a:br>
              <a:rPr lang="en-GB" sz="3600" i="1" dirty="0">
                <a:solidFill>
                  <a:schemeClr val="accent5">
                    <a:lumMod val="20000"/>
                    <a:lumOff val="80000"/>
                  </a:schemeClr>
                </a:solidFill>
                <a:effectLst/>
                <a:latin typeface="Arial" panose="020B0604020202020204" pitchFamily="34" charset="0"/>
                <a:ea typeface="Arial" panose="020B0604020202020204" pitchFamily="34" charset="0"/>
              </a:rPr>
            </a:br>
            <a:r>
              <a:rPr lang="en-GB" sz="3600" b="1" i="1" dirty="0">
                <a:solidFill>
                  <a:schemeClr val="accent5">
                    <a:lumMod val="20000"/>
                    <a:lumOff val="80000"/>
                  </a:schemeClr>
                </a:solidFill>
                <a:effectLst/>
                <a:latin typeface="Arial" panose="020B0604020202020204" pitchFamily="34" charset="0"/>
                <a:ea typeface="Arial" panose="020B0604020202020204" pitchFamily="34" charset="0"/>
              </a:rPr>
              <a:t>Date submitted: </a:t>
            </a:r>
            <a:r>
              <a:rPr lang="ru-RU" sz="3600" b="1" i="1" dirty="0">
                <a:solidFill>
                  <a:schemeClr val="accent5">
                    <a:lumMod val="20000"/>
                    <a:lumOff val="80000"/>
                  </a:schemeClr>
                </a:solidFill>
                <a:effectLst/>
                <a:latin typeface="Arial" panose="020B0604020202020204" pitchFamily="34" charset="0"/>
                <a:ea typeface="Arial" panose="020B0604020202020204" pitchFamily="34" charset="0"/>
              </a:rPr>
              <a:t>10</a:t>
            </a:r>
            <a:r>
              <a:rPr lang="en-GB" sz="3600" b="1" i="1" dirty="0">
                <a:solidFill>
                  <a:schemeClr val="accent5">
                    <a:lumMod val="20000"/>
                    <a:lumOff val="80000"/>
                  </a:schemeClr>
                </a:solidFill>
                <a:effectLst/>
                <a:latin typeface="Arial" panose="020B0604020202020204" pitchFamily="34" charset="0"/>
                <a:ea typeface="Arial" panose="020B0604020202020204" pitchFamily="34" charset="0"/>
              </a:rPr>
              <a:t>/11/2023</a:t>
            </a:r>
            <a:br>
              <a:rPr lang="en-GB" sz="3600" i="1" dirty="0">
                <a:solidFill>
                  <a:schemeClr val="accent5">
                    <a:lumMod val="20000"/>
                    <a:lumOff val="80000"/>
                  </a:schemeClr>
                </a:solidFill>
                <a:effectLst/>
                <a:latin typeface="Arial" panose="020B0604020202020204" pitchFamily="34" charset="0"/>
                <a:ea typeface="Arial" panose="020B0604020202020204" pitchFamily="34" charset="0"/>
              </a:rPr>
            </a:br>
            <a:r>
              <a:rPr lang="en-GB" sz="3600" b="1" i="1" dirty="0">
                <a:solidFill>
                  <a:schemeClr val="accent5">
                    <a:lumMod val="20000"/>
                    <a:lumOff val="80000"/>
                  </a:schemeClr>
                </a:solidFill>
                <a:effectLst/>
                <a:latin typeface="Arial" panose="020B0604020202020204" pitchFamily="34" charset="0"/>
                <a:ea typeface="Arial" panose="020B0604020202020204" pitchFamily="34" charset="0"/>
              </a:rPr>
              <a:t>Word count: 975</a:t>
            </a:r>
            <a:endParaRPr lang="en-GB" sz="3600" i="1" dirty="0">
              <a:solidFill>
                <a:schemeClr val="accent5">
                  <a:lumMod val="20000"/>
                  <a:lumOff val="80000"/>
                </a:schemeClr>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558248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65AF4-908A-A439-2CAC-48207419A15B}"/>
              </a:ext>
            </a:extLst>
          </p:cNvPr>
          <p:cNvSpPr>
            <a:spLocks noGrp="1"/>
          </p:cNvSpPr>
          <p:nvPr>
            <p:ph type="title"/>
          </p:nvPr>
        </p:nvSpPr>
        <p:spPr>
          <a:xfrm>
            <a:off x="0" y="-478105"/>
            <a:ext cx="10131425" cy="1456267"/>
          </a:xfrm>
        </p:spPr>
        <p:txBody>
          <a:bodyPr>
            <a:normAutofit/>
          </a:bodyPr>
          <a:lstStyle/>
          <a:p>
            <a:r>
              <a:rPr lang="en-GB" sz="4000" b="1" i="1">
                <a:solidFill>
                  <a:schemeClr val="accent5">
                    <a:lumMod val="20000"/>
                    <a:lumOff val="80000"/>
                  </a:schemeClr>
                </a:solidFill>
                <a:effectLst/>
                <a:latin typeface="Arial" panose="020B0604020202020204" pitchFamily="34" charset="0"/>
                <a:ea typeface="Arial" panose="020B0604020202020204" pitchFamily="34" charset="0"/>
              </a:rPr>
              <a:t>Executive summary</a:t>
            </a:r>
            <a:endParaRPr lang="en-US" sz="4000" i="1">
              <a:solidFill>
                <a:schemeClr val="accent5">
                  <a:lumMod val="20000"/>
                  <a:lumOff val="80000"/>
                </a:schemeClr>
              </a:solidFill>
            </a:endParaRPr>
          </a:p>
        </p:txBody>
      </p:sp>
      <p:sp>
        <p:nvSpPr>
          <p:cNvPr id="3" name="Content Placeholder 2">
            <a:extLst>
              <a:ext uri="{FF2B5EF4-FFF2-40B4-BE49-F238E27FC236}">
                <a16:creationId xmlns:a16="http://schemas.microsoft.com/office/drawing/2014/main" id="{1DA50BB3-ADE6-CBB6-34E9-23D696D22661}"/>
              </a:ext>
            </a:extLst>
          </p:cNvPr>
          <p:cNvSpPr>
            <a:spLocks noGrp="1"/>
          </p:cNvSpPr>
          <p:nvPr>
            <p:ph sz="half" idx="1"/>
          </p:nvPr>
        </p:nvSpPr>
        <p:spPr>
          <a:xfrm>
            <a:off x="350835" y="892970"/>
            <a:ext cx="5876133" cy="5715000"/>
          </a:xfrm>
        </p:spPr>
        <p:txBody>
          <a:bodyPr>
            <a:noAutofit/>
          </a:bodyPr>
          <a:lstStyle/>
          <a:p>
            <a:r>
              <a:rPr lang="en-GB" sz="1400" i="1">
                <a:solidFill>
                  <a:schemeClr val="accent5">
                    <a:lumMod val="20000"/>
                    <a:lumOff val="80000"/>
                  </a:schemeClr>
                </a:solidFill>
                <a:effectLst/>
                <a:latin typeface="Arial" panose="020B0604020202020204" pitchFamily="34" charset="0"/>
                <a:ea typeface="Arial" panose="020B0604020202020204" pitchFamily="34" charset="0"/>
              </a:rPr>
              <a:t>This reflective essay encapsulates the knowledge and skills acquired through attendance and active participation in professional career development lectures. Grounded in Kolb’s Experiential Learning Model, the essay examines the application of SWOT analysis, SMART objectives, the Johari Window, Personal Development Planning, and Learning Styles. It provides a comprehensive self-assessment and strategic planning approach to personal and professional growth.</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b="1" i="1">
                <a:solidFill>
                  <a:schemeClr val="accent5">
                    <a:lumMod val="20000"/>
                    <a:lumOff val="80000"/>
                  </a:schemeClr>
                </a:solidFill>
                <a:effectLst/>
                <a:latin typeface="Arial" panose="020B0604020202020204" pitchFamily="34" charset="0"/>
                <a:ea typeface="Arial" panose="020B0604020202020204" pitchFamily="34" charset="0"/>
              </a:rPr>
              <a:t>Table of Contents:</a:t>
            </a:r>
            <a:endParaRPr lang="en-GB" sz="1400" i="1">
              <a:solidFill>
                <a:schemeClr val="accent5">
                  <a:lumMod val="20000"/>
                  <a:lumOff val="80000"/>
                </a:schemeClr>
              </a:solidFill>
              <a:effectLst/>
              <a:latin typeface="Arial" panose="020B0604020202020204" pitchFamily="34" charset="0"/>
              <a:ea typeface="Arial" panose="020B0604020202020204" pitchFamily="34" charset="0"/>
            </a:endParaRP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Introduction</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Kolb’s Experiential Learning Model</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SWOT Analysis</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SMART Goals</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Johari Window</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Personal Development Planning (PDP) and Learning Styles</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Main Findings</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Recommendations</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Conclusion</a:t>
            </a:r>
          </a:p>
          <a:p>
            <a:pPr lvl="0"/>
            <a:r>
              <a:rPr lang="en-GB" sz="1400" i="1" u="none" strike="noStrike">
                <a:solidFill>
                  <a:schemeClr val="accent5">
                    <a:lumMod val="20000"/>
                    <a:lumOff val="80000"/>
                  </a:schemeClr>
                </a:solidFill>
                <a:effectLst/>
                <a:latin typeface="Arial" panose="020B0604020202020204" pitchFamily="34" charset="0"/>
                <a:ea typeface="Arial" panose="020B0604020202020204" pitchFamily="34" charset="0"/>
              </a:rPr>
              <a:t>References</a:t>
            </a:r>
          </a:p>
        </p:txBody>
      </p:sp>
      <p:sp>
        <p:nvSpPr>
          <p:cNvPr id="4" name="Content Placeholder 3">
            <a:extLst>
              <a:ext uri="{FF2B5EF4-FFF2-40B4-BE49-F238E27FC236}">
                <a16:creationId xmlns:a16="http://schemas.microsoft.com/office/drawing/2014/main" id="{C1909174-2CE9-61AA-EEA7-0DC85DEF8107}"/>
              </a:ext>
            </a:extLst>
          </p:cNvPr>
          <p:cNvSpPr>
            <a:spLocks noGrp="1"/>
          </p:cNvSpPr>
          <p:nvPr>
            <p:ph sz="half" idx="2"/>
          </p:nvPr>
        </p:nvSpPr>
        <p:spPr>
          <a:xfrm>
            <a:off x="5965032" y="410765"/>
            <a:ext cx="5876133" cy="6036469"/>
          </a:xfrm>
        </p:spPr>
        <p:txBody>
          <a:bodyPr>
            <a:noAutofit/>
          </a:bodyPr>
          <a:lstStyle/>
          <a:p>
            <a:r>
              <a:rPr lang="en-GB" sz="1200" i="1">
                <a:solidFill>
                  <a:schemeClr val="accent5">
                    <a:lumMod val="20000"/>
                    <a:lumOff val="80000"/>
                  </a:schemeClr>
                </a:solidFill>
                <a:effectLst/>
                <a:latin typeface="Arial" panose="020B0604020202020204" pitchFamily="34" charset="0"/>
                <a:ea typeface="Arial" panose="020B0604020202020204" pitchFamily="34" charset="0"/>
              </a:rPr>
              <a:t>This essay reflects on the professional development lectures I've attended, using Kolb's Experiential Learning Model to structure my insights. It explores the integration of SWOT analysis, SMART objectives, the Johari Window, Personal Development Planning (PDP), and Learning Styles into a cohesive strategy for career advancement. These models have not only enhanced my self-awareness but also provided a proactive framework for personal growth.</a:t>
            </a:r>
          </a:p>
          <a:p>
            <a:r>
              <a:rPr lang="en-GB" sz="1200" i="1">
                <a:solidFill>
                  <a:schemeClr val="accent5">
                    <a:lumMod val="20000"/>
                    <a:lumOff val="80000"/>
                  </a:schemeClr>
                </a:solidFill>
                <a:effectLst/>
                <a:latin typeface="Arial" panose="020B0604020202020204" pitchFamily="34" charset="0"/>
                <a:ea typeface="Arial" panose="020B0604020202020204" pitchFamily="34" charset="0"/>
              </a:rPr>
              <a:t>Kolb's Experiential Learning Model </a:t>
            </a:r>
          </a:p>
          <a:p>
            <a:r>
              <a:rPr lang="en-GB" sz="12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200" i="1">
                <a:solidFill>
                  <a:schemeClr val="accent5">
                    <a:lumMod val="20000"/>
                    <a:lumOff val="80000"/>
                  </a:schemeClr>
                </a:solidFill>
                <a:effectLst/>
                <a:latin typeface="Arial" panose="020B0604020202020204" pitchFamily="34" charset="0"/>
                <a:ea typeface="Arial" panose="020B0604020202020204" pitchFamily="34" charset="0"/>
              </a:rPr>
              <a:t>David Kolb's Experiential Learning Theory posits that learning is a process where knowledge is created through the transformation of experience. This continuous process is grounded in the premise that experiences provide the platform for observation and reflection. These reflections are then assimilated and distilled into abstract concepts from which new implications for action can be drawn and actively tested, thus creating new experiences.</a:t>
            </a:r>
          </a:p>
          <a:p>
            <a:r>
              <a:rPr lang="en-GB" sz="12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200" i="1">
                <a:solidFill>
                  <a:schemeClr val="accent5">
                    <a:lumMod val="20000"/>
                    <a:lumOff val="80000"/>
                  </a:schemeClr>
                </a:solidFill>
                <a:effectLst/>
                <a:latin typeface="Arial" panose="020B0604020202020204" pitchFamily="34" charset="0"/>
                <a:ea typeface="Arial" panose="020B0604020202020204" pitchFamily="34" charset="0"/>
              </a:rPr>
              <a:t>During my participation in the lectures, I encountered Kolb's four-stage cycle firsthand. The Concrete Experience stage was initiated with my active engagement in the lectures, where real-world examples and case studies provided a tangible context for learning. This was followed by Reflective Observation, where I took time to contemplate upon the lecture content, understanding the disparity between what I knew and what I had just learned. In the Abstract Conceptualization phase, I integrated these reflections with theoretical constructs, culminating in the Active Experimentation stage, where I applied the concepts to my personal career strategies.</a:t>
            </a:r>
          </a:p>
          <a:p>
            <a:r>
              <a:rPr lang="en-GB" sz="12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200" i="1">
                <a:solidFill>
                  <a:schemeClr val="accent5">
                    <a:lumMod val="20000"/>
                    <a:lumOff val="80000"/>
                  </a:schemeClr>
                </a:solidFill>
                <a:effectLst/>
                <a:latin typeface="Arial" panose="020B0604020202020204" pitchFamily="34" charset="0"/>
                <a:ea typeface="Arial" panose="020B0604020202020204" pitchFamily="34" charset="0"/>
              </a:rPr>
              <a:t>This learning cycle has been particularly beneficial in applying the SWOT and SMART models to my career planning. The SWOT analysis prompted me to engage in a candid self-evaluation, identifying my strengths, weaknesses, opportunities, and threats within the professional context. Meanwhile, the SMART framework provided a structured approach to setting career goals that are Specific, Measurable, Achievable, Relevant, and Time-bound.</a:t>
            </a:r>
          </a:p>
        </p:txBody>
      </p:sp>
    </p:spTree>
    <p:extLst>
      <p:ext uri="{BB962C8B-B14F-4D97-AF65-F5344CB8AC3E}">
        <p14:creationId xmlns:p14="http://schemas.microsoft.com/office/powerpoint/2010/main" val="3495823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74904-E4AB-5350-74A3-A340B6EE14C6}"/>
              </a:ext>
            </a:extLst>
          </p:cNvPr>
          <p:cNvSpPr>
            <a:spLocks noGrp="1"/>
          </p:cNvSpPr>
          <p:nvPr>
            <p:ph type="title"/>
          </p:nvPr>
        </p:nvSpPr>
        <p:spPr/>
        <p:txBody>
          <a:bodyPr>
            <a:normAutofit/>
          </a:bodyPr>
          <a:lstStyle/>
          <a:p>
            <a:r>
              <a:rPr lang="en-GB" sz="4400" b="1" i="1">
                <a:solidFill>
                  <a:schemeClr val="accent5">
                    <a:lumMod val="20000"/>
                    <a:lumOff val="80000"/>
                  </a:schemeClr>
                </a:solidFill>
                <a:effectLst/>
                <a:latin typeface="Arial" panose="020B0604020202020204" pitchFamily="34" charset="0"/>
                <a:ea typeface="Arial" panose="020B0604020202020204" pitchFamily="34" charset="0"/>
              </a:rPr>
              <a:t>SWOT Analysis</a:t>
            </a:r>
            <a:endParaRPr lang="en-US" sz="4400" i="1">
              <a:solidFill>
                <a:schemeClr val="accent5">
                  <a:lumMod val="20000"/>
                  <a:lumOff val="80000"/>
                </a:schemeClr>
              </a:solidFill>
            </a:endParaRPr>
          </a:p>
        </p:txBody>
      </p:sp>
      <p:sp>
        <p:nvSpPr>
          <p:cNvPr id="3" name="Content Placeholder 2">
            <a:extLst>
              <a:ext uri="{FF2B5EF4-FFF2-40B4-BE49-F238E27FC236}">
                <a16:creationId xmlns:a16="http://schemas.microsoft.com/office/drawing/2014/main" id="{BA4188EC-7CFB-2366-B463-46CE7A56E00E}"/>
              </a:ext>
            </a:extLst>
          </p:cNvPr>
          <p:cNvSpPr>
            <a:spLocks noGrp="1"/>
          </p:cNvSpPr>
          <p:nvPr>
            <p:ph idx="1"/>
          </p:nvPr>
        </p:nvSpPr>
        <p:spPr/>
        <p:txBody>
          <a:bodyPr>
            <a:noAutofit/>
          </a:bodyPr>
          <a:lstStyle/>
          <a:p>
            <a:r>
              <a:rPr lang="en-GB" sz="2000" i="1">
                <a:solidFill>
                  <a:schemeClr val="accent5">
                    <a:lumMod val="20000"/>
                    <a:lumOff val="80000"/>
                  </a:schemeClr>
                </a:solidFill>
                <a:effectLst/>
                <a:latin typeface="Arial" panose="020B0604020202020204" pitchFamily="34" charset="0"/>
                <a:ea typeface="Arial" panose="020B0604020202020204" pitchFamily="34" charset="0"/>
              </a:rPr>
              <a:t>The SWOT Analysis is a strategic planning tool used to evaluate the Strengths, Weaknesses, Opportunities, and Threats involved in a project or business venture. It involves specifying the objective of the business venture or project and identifying the internal and external factors that are favorable and unfavorable to achieve that objective.</a:t>
            </a:r>
          </a:p>
          <a:p>
            <a:r>
              <a:rPr lang="en-GB" sz="20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2000" i="1">
                <a:solidFill>
                  <a:schemeClr val="accent5">
                    <a:lumMod val="20000"/>
                    <a:lumOff val="80000"/>
                  </a:schemeClr>
                </a:solidFill>
                <a:effectLst/>
                <a:latin typeface="Arial" panose="020B0604020202020204" pitchFamily="34" charset="0"/>
                <a:ea typeface="Arial" panose="020B0604020202020204" pitchFamily="34" charset="0"/>
              </a:rPr>
              <a:t> I began by identifying my inherent strengths, such as my analytical abilities and attention to detail. These traits have consistently been my allies in problem-solving scenarios. Conversely, my weaknesses were also laid bare, with time management emerging as a recurrent theme. Opportunities were abundant, from networking possibilities to potential mentorships, while threats included an increasingly competitive job market and the rapid pace of technological change.</a:t>
            </a:r>
          </a:p>
        </p:txBody>
      </p:sp>
    </p:spTree>
    <p:extLst>
      <p:ext uri="{BB962C8B-B14F-4D97-AF65-F5344CB8AC3E}">
        <p14:creationId xmlns:p14="http://schemas.microsoft.com/office/powerpoint/2010/main" val="1754264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167EC-3CC6-33F9-A5EC-AF31EC6E18CA}"/>
              </a:ext>
            </a:extLst>
          </p:cNvPr>
          <p:cNvSpPr>
            <a:spLocks noGrp="1"/>
          </p:cNvSpPr>
          <p:nvPr>
            <p:ph type="title"/>
          </p:nvPr>
        </p:nvSpPr>
        <p:spPr>
          <a:xfrm>
            <a:off x="685800" y="2074333"/>
            <a:ext cx="4302919" cy="235480"/>
          </a:xfrm>
        </p:spPr>
        <p:txBody>
          <a:bodyPr>
            <a:noAutofit/>
          </a:bodyPr>
          <a:lstStyle/>
          <a:p>
            <a:r>
              <a:rPr lang="en-GB" sz="4400" b="1" i="1">
                <a:solidFill>
                  <a:schemeClr val="accent5">
                    <a:lumMod val="20000"/>
                    <a:lumOff val="80000"/>
                  </a:schemeClr>
                </a:solidFill>
                <a:effectLst/>
                <a:latin typeface="Arial" panose="020B0604020202020204" pitchFamily="34" charset="0"/>
                <a:ea typeface="Arial" panose="020B0604020202020204" pitchFamily="34" charset="0"/>
              </a:rPr>
              <a:t>SMART Goals:</a:t>
            </a:r>
            <a:endParaRPr lang="en-GB" sz="4400" i="1">
              <a:solidFill>
                <a:schemeClr val="accent5">
                  <a:lumMod val="20000"/>
                  <a:lumOff val="80000"/>
                </a:schemeClr>
              </a:solidFill>
              <a:effectLst/>
              <a:latin typeface="Arial" panose="020B0604020202020204" pitchFamily="34" charset="0"/>
              <a:ea typeface="Arial" panose="020B0604020202020204" pitchFamily="34" charset="0"/>
            </a:endParaRPr>
          </a:p>
        </p:txBody>
      </p:sp>
      <p:sp>
        <p:nvSpPr>
          <p:cNvPr id="3" name="Content Placeholder 2">
            <a:extLst>
              <a:ext uri="{FF2B5EF4-FFF2-40B4-BE49-F238E27FC236}">
                <a16:creationId xmlns:a16="http://schemas.microsoft.com/office/drawing/2014/main" id="{B07C5804-9C27-2BA2-4927-4A32E74BC72A}"/>
              </a:ext>
            </a:extLst>
          </p:cNvPr>
          <p:cNvSpPr>
            <a:spLocks noGrp="1"/>
          </p:cNvSpPr>
          <p:nvPr>
            <p:ph idx="1"/>
          </p:nvPr>
        </p:nvSpPr>
        <p:spPr>
          <a:xfrm>
            <a:off x="4648200" y="609600"/>
            <a:ext cx="7543799" cy="6248399"/>
          </a:xfrm>
        </p:spPr>
        <p:txBody>
          <a:bodyPr>
            <a:normAutofit/>
          </a:bodyPr>
          <a:lstStyle/>
          <a:p>
            <a:r>
              <a:rPr lang="en-GB" sz="2000" i="1">
                <a:solidFill>
                  <a:schemeClr val="accent5">
                    <a:lumMod val="20000"/>
                    <a:lumOff val="80000"/>
                  </a:schemeClr>
                </a:solidFill>
                <a:effectLst/>
                <a:latin typeface="Arial" panose="020B0604020202020204" pitchFamily="34" charset="0"/>
                <a:ea typeface="Arial" panose="020B0604020202020204" pitchFamily="34" charset="0"/>
              </a:rPr>
              <a:t>SMART goal-setting has become a fundamental aspect of my personal development. This framework encourages specific, measurable, achievable, relevant, and time-bound objectives, which guide me toward clear and achievable outcomes. For instance, I aspired to improve my leadership skills. By setting a SMART goal to lead a project team successfully within the next quarter, I crafted a precise and assessable target that aligned with my career ambitions.</a:t>
            </a:r>
          </a:p>
          <a:p>
            <a:r>
              <a:rPr lang="en-GB" sz="20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2000" i="1">
                <a:solidFill>
                  <a:schemeClr val="accent5">
                    <a:lumMod val="20000"/>
                    <a:lumOff val="80000"/>
                  </a:schemeClr>
                </a:solidFill>
                <a:effectLst/>
                <a:latin typeface="Arial" panose="020B0604020202020204" pitchFamily="34" charset="0"/>
                <a:ea typeface="Arial" panose="020B0604020202020204" pitchFamily="34" charset="0"/>
              </a:rPr>
              <a:t>I set specific KPIs to measure success, ensured the campaign's objectives were realistic, and identified the relevance to the company's broader goals, all within a specified timeframe. This experience not only solidified my understanding of effective goal-setting but also underscored the importance of tangible benchmarks in personal and professional progression.</a:t>
            </a:r>
          </a:p>
        </p:txBody>
      </p:sp>
    </p:spTree>
    <p:extLst>
      <p:ext uri="{BB962C8B-B14F-4D97-AF65-F5344CB8AC3E}">
        <p14:creationId xmlns:p14="http://schemas.microsoft.com/office/powerpoint/2010/main" val="1616681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D65DB-CD6E-1966-763D-69119E93897C}"/>
              </a:ext>
            </a:extLst>
          </p:cNvPr>
          <p:cNvSpPr>
            <a:spLocks noGrp="1"/>
          </p:cNvSpPr>
          <p:nvPr>
            <p:ph type="title"/>
          </p:nvPr>
        </p:nvSpPr>
        <p:spPr/>
        <p:txBody>
          <a:bodyPr>
            <a:normAutofit/>
          </a:bodyPr>
          <a:lstStyle/>
          <a:p>
            <a:r>
              <a:rPr lang="en-GB" sz="4400" i="1">
                <a:solidFill>
                  <a:schemeClr val="accent5">
                    <a:lumMod val="20000"/>
                    <a:lumOff val="80000"/>
                  </a:schemeClr>
                </a:solidFill>
                <a:effectLst/>
                <a:latin typeface="Arial" panose="020B0604020202020204" pitchFamily="34" charset="0"/>
                <a:ea typeface="Arial" panose="020B0604020202020204" pitchFamily="34" charset="0"/>
              </a:rPr>
              <a:t> </a:t>
            </a:r>
            <a:br>
              <a:rPr lang="en-GB" sz="4400" i="1">
                <a:solidFill>
                  <a:schemeClr val="accent5">
                    <a:lumMod val="20000"/>
                    <a:lumOff val="80000"/>
                  </a:schemeClr>
                </a:solidFill>
                <a:effectLst/>
                <a:latin typeface="Arial" panose="020B0604020202020204" pitchFamily="34" charset="0"/>
                <a:ea typeface="Arial" panose="020B0604020202020204" pitchFamily="34" charset="0"/>
              </a:rPr>
            </a:br>
            <a:r>
              <a:rPr lang="en-GB" sz="4400" b="1" i="1">
                <a:solidFill>
                  <a:schemeClr val="accent5">
                    <a:lumMod val="20000"/>
                    <a:lumOff val="80000"/>
                  </a:schemeClr>
                </a:solidFill>
                <a:effectLst/>
                <a:latin typeface="Arial" panose="020B0604020202020204" pitchFamily="34" charset="0"/>
                <a:ea typeface="Arial" panose="020B0604020202020204" pitchFamily="34" charset="0"/>
              </a:rPr>
              <a:t>Johari Window:</a:t>
            </a:r>
            <a:endParaRPr lang="en-GB" sz="4400" i="1">
              <a:solidFill>
                <a:schemeClr val="accent5">
                  <a:lumMod val="20000"/>
                  <a:lumOff val="80000"/>
                </a:schemeClr>
              </a:solidFill>
              <a:effectLst/>
              <a:latin typeface="Arial" panose="020B0604020202020204" pitchFamily="34" charset="0"/>
              <a:ea typeface="Arial" panose="020B0604020202020204" pitchFamily="34" charset="0"/>
            </a:endParaRPr>
          </a:p>
        </p:txBody>
      </p:sp>
      <p:sp>
        <p:nvSpPr>
          <p:cNvPr id="3" name="Content Placeholder 2">
            <a:extLst>
              <a:ext uri="{FF2B5EF4-FFF2-40B4-BE49-F238E27FC236}">
                <a16:creationId xmlns:a16="http://schemas.microsoft.com/office/drawing/2014/main" id="{9A510BA9-2537-D99C-3CBE-192B5BCE105E}"/>
              </a:ext>
            </a:extLst>
          </p:cNvPr>
          <p:cNvSpPr>
            <a:spLocks noGrp="1"/>
          </p:cNvSpPr>
          <p:nvPr>
            <p:ph idx="1"/>
          </p:nvPr>
        </p:nvSpPr>
        <p:spPr/>
        <p:txBody>
          <a:bodyPr>
            <a:normAutofit/>
          </a:bodyPr>
          <a:lstStyle/>
          <a:p>
            <a:r>
              <a:rPr lang="en-GB" sz="2000" i="1">
                <a:solidFill>
                  <a:schemeClr val="accent5">
                    <a:lumMod val="20000"/>
                    <a:lumOff val="80000"/>
                  </a:schemeClr>
                </a:solidFill>
                <a:effectLst/>
                <a:latin typeface="Arial" panose="020B0604020202020204" pitchFamily="34" charset="0"/>
                <a:ea typeface="Arial" panose="020B0604020202020204" pitchFamily="34" charset="0"/>
              </a:rPr>
              <a:t>The Johari Window has provided me with a profound understanding of self-awareness in a professional setting. By engaging with this model, I've been able to categorize my qualities into four quadrants and actively work on areas that I was either oblivious to or hesitant to confront.</a:t>
            </a:r>
          </a:p>
          <a:p>
            <a:r>
              <a:rPr lang="en-GB" sz="20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2000" i="1">
                <a:solidFill>
                  <a:schemeClr val="accent5">
                    <a:lumMod val="20000"/>
                    <a:lumOff val="80000"/>
                  </a:schemeClr>
                </a:solidFill>
                <a:effectLst/>
                <a:latin typeface="Arial" panose="020B0604020202020204" pitchFamily="34" charset="0"/>
                <a:ea typeface="Arial" panose="020B0604020202020204" pitchFamily="34" charset="0"/>
              </a:rPr>
              <a:t>Armed with this knowledge, I've been able to make conscious efforts to be more open and communicative in team settings, thereby reducing my Blind Area. The Johari Window not only assisted in enhancing my personal interactions but also served as a mirror reflecting the perceptions others have of me, which is invaluable for my professional image and networking abilities.</a:t>
            </a:r>
          </a:p>
        </p:txBody>
      </p:sp>
    </p:spTree>
    <p:extLst>
      <p:ext uri="{BB962C8B-B14F-4D97-AF65-F5344CB8AC3E}">
        <p14:creationId xmlns:p14="http://schemas.microsoft.com/office/powerpoint/2010/main" val="2329852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C035A-6E83-7996-707D-4B6269052A6E}"/>
              </a:ext>
            </a:extLst>
          </p:cNvPr>
          <p:cNvSpPr>
            <a:spLocks noGrp="1"/>
          </p:cNvSpPr>
          <p:nvPr>
            <p:ph type="title"/>
          </p:nvPr>
        </p:nvSpPr>
        <p:spPr/>
        <p:txBody>
          <a:bodyPr>
            <a:normAutofit/>
          </a:bodyPr>
          <a:lstStyle/>
          <a:p>
            <a:r>
              <a:rPr lang="en-GB" sz="4400" b="1" i="1">
                <a:solidFill>
                  <a:schemeClr val="accent5">
                    <a:lumMod val="20000"/>
                    <a:lumOff val="80000"/>
                  </a:schemeClr>
                </a:solidFill>
                <a:effectLst/>
                <a:latin typeface="Arial" panose="020B0604020202020204" pitchFamily="34" charset="0"/>
                <a:ea typeface="Arial" panose="020B0604020202020204" pitchFamily="34" charset="0"/>
              </a:rPr>
              <a:t>PDP and Learning Styles:</a:t>
            </a:r>
            <a:endParaRPr lang="en-GB" sz="4400" i="1">
              <a:solidFill>
                <a:schemeClr val="accent5">
                  <a:lumMod val="20000"/>
                  <a:lumOff val="80000"/>
                </a:schemeClr>
              </a:solidFill>
              <a:effectLst/>
              <a:latin typeface="Arial" panose="020B0604020202020204" pitchFamily="34" charset="0"/>
              <a:ea typeface="Arial" panose="020B0604020202020204" pitchFamily="34" charset="0"/>
            </a:endParaRPr>
          </a:p>
        </p:txBody>
      </p:sp>
      <p:sp>
        <p:nvSpPr>
          <p:cNvPr id="3" name="Content Placeholder 2">
            <a:extLst>
              <a:ext uri="{FF2B5EF4-FFF2-40B4-BE49-F238E27FC236}">
                <a16:creationId xmlns:a16="http://schemas.microsoft.com/office/drawing/2014/main" id="{4B2A7FA1-924B-50EC-DF1C-F0B420AA276F}"/>
              </a:ext>
            </a:extLst>
          </p:cNvPr>
          <p:cNvSpPr>
            <a:spLocks noGrp="1"/>
          </p:cNvSpPr>
          <p:nvPr>
            <p:ph sz="half" idx="1"/>
          </p:nvPr>
        </p:nvSpPr>
        <p:spPr/>
        <p:txBody>
          <a:bodyPr>
            <a:noAutofit/>
          </a:bodyPr>
          <a:lstStyle/>
          <a:p>
            <a:r>
              <a:rPr lang="en-GB" sz="2000" i="1">
                <a:solidFill>
                  <a:schemeClr val="accent5">
                    <a:lumMod val="20000"/>
                    <a:lumOff val="80000"/>
                  </a:schemeClr>
                </a:solidFill>
                <a:effectLst/>
                <a:latin typeface="Arial" panose="020B0604020202020204" pitchFamily="34" charset="0"/>
                <a:ea typeface="Arial" panose="020B0604020202020204" pitchFamily="34" charset="0"/>
              </a:rPr>
              <a:t>Personal Development Planning (PDP) has been a strategic exercise in setting my career trajectory. It has helped me to systematically reflect upon my learning, set development goals, and formulate a plan to achieve them. Understanding my learning style—predominantly a reflective learner—has enabled me to tailor my PDP to be more effective. I've learned to allocate time for reflection after each learning experience, allowing for a deeper assimilation of knowledge.</a:t>
            </a:r>
          </a:p>
        </p:txBody>
      </p:sp>
      <p:sp>
        <p:nvSpPr>
          <p:cNvPr id="4" name="Content Placeholder 3">
            <a:extLst>
              <a:ext uri="{FF2B5EF4-FFF2-40B4-BE49-F238E27FC236}">
                <a16:creationId xmlns:a16="http://schemas.microsoft.com/office/drawing/2014/main" id="{83F22F02-3725-3B6E-E73A-A3FAFBCB524E}"/>
              </a:ext>
            </a:extLst>
          </p:cNvPr>
          <p:cNvSpPr>
            <a:spLocks noGrp="1"/>
          </p:cNvSpPr>
          <p:nvPr>
            <p:ph sz="half" idx="2"/>
          </p:nvPr>
        </p:nvSpPr>
        <p:spPr>
          <a:xfrm>
            <a:off x="6510866" y="2142067"/>
            <a:ext cx="4995332" cy="3649133"/>
          </a:xfrm>
        </p:spPr>
        <p:txBody>
          <a:bodyPr>
            <a:normAutofit/>
          </a:bodyPr>
          <a:lstStyle/>
          <a:p>
            <a:r>
              <a:rPr lang="en-GB" sz="2000" i="1">
                <a:solidFill>
                  <a:schemeClr val="accent5">
                    <a:lumMod val="20000"/>
                    <a:lumOff val="80000"/>
                  </a:schemeClr>
                </a:solidFill>
                <a:effectLst/>
                <a:latin typeface="Arial" panose="020B0604020202020204" pitchFamily="34" charset="0"/>
                <a:ea typeface="Arial" panose="020B0604020202020204" pitchFamily="34" charset="0"/>
              </a:rPr>
              <a:t>The integration of PDP with my understanding of Learning Styles has been a symbiotic process. It has fostered a more personalized and effective learning experience, enabling me to align my career objectives with my educational pursuits, such as opting for professional certifications that suit my learning preference for visual and hands-on experiences.</a:t>
            </a:r>
          </a:p>
        </p:txBody>
      </p:sp>
    </p:spTree>
    <p:extLst>
      <p:ext uri="{BB962C8B-B14F-4D97-AF65-F5344CB8AC3E}">
        <p14:creationId xmlns:p14="http://schemas.microsoft.com/office/powerpoint/2010/main" val="1803962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BBFB9-F297-46F5-B74D-2622750BDD05}"/>
              </a:ext>
            </a:extLst>
          </p:cNvPr>
          <p:cNvSpPr>
            <a:spLocks noGrp="1"/>
          </p:cNvSpPr>
          <p:nvPr>
            <p:ph type="title"/>
          </p:nvPr>
        </p:nvSpPr>
        <p:spPr/>
        <p:txBody>
          <a:bodyPr>
            <a:normAutofit/>
          </a:bodyPr>
          <a:lstStyle/>
          <a:p>
            <a:r>
              <a:rPr lang="en-GB" sz="4400" i="1">
                <a:solidFill>
                  <a:schemeClr val="accent5">
                    <a:lumMod val="20000"/>
                    <a:lumOff val="80000"/>
                  </a:schemeClr>
                </a:solidFill>
                <a:effectLst/>
                <a:latin typeface="Arial" panose="020B0604020202020204" pitchFamily="34" charset="0"/>
                <a:ea typeface="Arial" panose="020B0604020202020204" pitchFamily="34" charset="0"/>
              </a:rPr>
              <a:t> </a:t>
            </a:r>
            <a:r>
              <a:rPr lang="en-GB" sz="4400" b="1" i="1">
                <a:solidFill>
                  <a:schemeClr val="accent5">
                    <a:lumMod val="20000"/>
                    <a:lumOff val="80000"/>
                  </a:schemeClr>
                </a:solidFill>
                <a:effectLst/>
                <a:latin typeface="Arial" panose="020B0604020202020204" pitchFamily="34" charset="0"/>
                <a:ea typeface="Arial" panose="020B0604020202020204" pitchFamily="34" charset="0"/>
              </a:rPr>
              <a:t>Main Findings:</a:t>
            </a:r>
            <a:endParaRPr lang="en-GB" sz="4400" i="1">
              <a:solidFill>
                <a:schemeClr val="accent5">
                  <a:lumMod val="20000"/>
                  <a:lumOff val="80000"/>
                </a:schemeClr>
              </a:solidFill>
              <a:effectLst/>
              <a:latin typeface="Arial" panose="020B0604020202020204" pitchFamily="34" charset="0"/>
              <a:ea typeface="Arial" panose="020B0604020202020204" pitchFamily="34" charset="0"/>
            </a:endParaRPr>
          </a:p>
        </p:txBody>
      </p:sp>
      <p:sp>
        <p:nvSpPr>
          <p:cNvPr id="3" name="Content Placeholder 2">
            <a:extLst>
              <a:ext uri="{FF2B5EF4-FFF2-40B4-BE49-F238E27FC236}">
                <a16:creationId xmlns:a16="http://schemas.microsoft.com/office/drawing/2014/main" id="{A7C508D8-4A33-2BA0-A4EB-3C2189136C29}"/>
              </a:ext>
            </a:extLst>
          </p:cNvPr>
          <p:cNvSpPr>
            <a:spLocks noGrp="1"/>
          </p:cNvSpPr>
          <p:nvPr>
            <p:ph idx="1"/>
          </p:nvPr>
        </p:nvSpPr>
        <p:spPr/>
        <p:txBody>
          <a:bodyPr>
            <a:normAutofit/>
          </a:bodyPr>
          <a:lstStyle/>
          <a:p>
            <a:r>
              <a:rPr lang="en-GB" sz="2400" i="1">
                <a:solidFill>
                  <a:schemeClr val="accent5">
                    <a:lumMod val="20000"/>
                    <a:lumOff val="80000"/>
                  </a:schemeClr>
                </a:solidFill>
                <a:effectLst/>
                <a:latin typeface="Arial" panose="020B0604020202020204" pitchFamily="34" charset="0"/>
                <a:ea typeface="Arial" panose="020B0604020202020204" pitchFamily="34" charset="0"/>
              </a:rPr>
              <a:t>The main findings would summarize the key insights from each model and how they contributed to your personal development. For instance, SWOT analysis highlighted the importance of self-awareness in your strengths and weaknesses, SMART goals emphasized the value of clear objectives, the Johari Window stressed the role of self-disclosure and feedback in interpersonal relationships, and PDP in conjunction with learning styles underscored the significance of tailored learning strategies.</a:t>
            </a:r>
          </a:p>
        </p:txBody>
      </p:sp>
    </p:spTree>
    <p:extLst>
      <p:ext uri="{BB962C8B-B14F-4D97-AF65-F5344CB8AC3E}">
        <p14:creationId xmlns:p14="http://schemas.microsoft.com/office/powerpoint/2010/main" val="2307577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37B9D-F68D-1900-BCB4-1B2CACED1824}"/>
              </a:ext>
            </a:extLst>
          </p:cNvPr>
          <p:cNvSpPr>
            <a:spLocks noGrp="1"/>
          </p:cNvSpPr>
          <p:nvPr>
            <p:ph type="title"/>
          </p:nvPr>
        </p:nvSpPr>
        <p:spPr/>
        <p:txBody>
          <a:bodyPr>
            <a:normAutofit/>
          </a:bodyPr>
          <a:lstStyle/>
          <a:p>
            <a:r>
              <a:rPr lang="en-GB" sz="4400" b="1" i="1">
                <a:solidFill>
                  <a:schemeClr val="accent5">
                    <a:lumMod val="20000"/>
                    <a:lumOff val="80000"/>
                  </a:schemeClr>
                </a:solidFill>
                <a:effectLst/>
                <a:latin typeface="Arial" panose="020B0604020202020204" pitchFamily="34" charset="0"/>
                <a:ea typeface="Arial" panose="020B0604020202020204" pitchFamily="34" charset="0"/>
              </a:rPr>
              <a:t>Conclusion:</a:t>
            </a:r>
            <a:endParaRPr lang="en-GB" sz="4400" i="1">
              <a:solidFill>
                <a:schemeClr val="accent5">
                  <a:lumMod val="20000"/>
                  <a:lumOff val="80000"/>
                </a:schemeClr>
              </a:solidFill>
              <a:effectLst/>
              <a:latin typeface="Arial" panose="020B0604020202020204" pitchFamily="34" charset="0"/>
              <a:ea typeface="Arial" panose="020B0604020202020204" pitchFamily="34" charset="0"/>
            </a:endParaRPr>
          </a:p>
        </p:txBody>
      </p:sp>
      <p:sp>
        <p:nvSpPr>
          <p:cNvPr id="3" name="Content Placeholder 2">
            <a:extLst>
              <a:ext uri="{FF2B5EF4-FFF2-40B4-BE49-F238E27FC236}">
                <a16:creationId xmlns:a16="http://schemas.microsoft.com/office/drawing/2014/main" id="{5CA91A16-2D2D-2BAA-AB75-970A6738E20C}"/>
              </a:ext>
            </a:extLst>
          </p:cNvPr>
          <p:cNvSpPr>
            <a:spLocks noGrp="1"/>
          </p:cNvSpPr>
          <p:nvPr>
            <p:ph idx="1"/>
          </p:nvPr>
        </p:nvSpPr>
        <p:spPr/>
        <p:txBody>
          <a:bodyPr>
            <a:normAutofit/>
          </a:bodyPr>
          <a:lstStyle/>
          <a:p>
            <a:r>
              <a:rPr lang="en-GB" sz="2400" i="1">
                <a:solidFill>
                  <a:schemeClr val="accent5">
                    <a:lumMod val="20000"/>
                    <a:lumOff val="80000"/>
                  </a:schemeClr>
                </a:solidFill>
                <a:effectLst/>
                <a:latin typeface="Arial" panose="020B0604020202020204" pitchFamily="34" charset="0"/>
                <a:ea typeface="Arial" panose="020B0604020202020204" pitchFamily="34" charset="0"/>
              </a:rPr>
              <a:t>Throughout this reflective journey, employing Kolb's Experiential Learning Model has facilitated a structured and comprehensive analysis of my professional development. By applying models like SWOT for strategic self-evaluation, SMART for goal setting, the Johari Window for interpersonal dynamics, and PDP in conjunction with Learning Styles for personalized growth, I have not only expanded my skillset but also developed a deeper understanding of myself as a professional.</a:t>
            </a:r>
          </a:p>
        </p:txBody>
      </p:sp>
    </p:spTree>
    <p:extLst>
      <p:ext uri="{BB962C8B-B14F-4D97-AF65-F5344CB8AC3E}">
        <p14:creationId xmlns:p14="http://schemas.microsoft.com/office/powerpoint/2010/main" val="3160350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7AD74-CA7D-EE35-38B0-0DC43E89DCDB}"/>
              </a:ext>
            </a:extLst>
          </p:cNvPr>
          <p:cNvSpPr>
            <a:spLocks noGrp="1"/>
          </p:cNvSpPr>
          <p:nvPr>
            <p:ph type="title"/>
          </p:nvPr>
        </p:nvSpPr>
        <p:spPr/>
        <p:txBody>
          <a:bodyPr>
            <a:normAutofit/>
          </a:bodyPr>
          <a:lstStyle/>
          <a:p>
            <a:r>
              <a:rPr lang="en-GB" sz="4400" b="1" i="1">
                <a:solidFill>
                  <a:schemeClr val="accent5">
                    <a:lumMod val="20000"/>
                    <a:lumOff val="80000"/>
                  </a:schemeClr>
                </a:solidFill>
                <a:effectLst/>
                <a:latin typeface="Arial" panose="020B0604020202020204" pitchFamily="34" charset="0"/>
                <a:ea typeface="Arial" panose="020B0604020202020204" pitchFamily="34" charset="0"/>
              </a:rPr>
              <a:t>References: </a:t>
            </a:r>
            <a:endParaRPr lang="en-GB" sz="4400" i="1">
              <a:solidFill>
                <a:schemeClr val="accent5">
                  <a:lumMod val="20000"/>
                  <a:lumOff val="80000"/>
                </a:schemeClr>
              </a:solidFill>
              <a:effectLst/>
              <a:latin typeface="Arial" panose="020B0604020202020204" pitchFamily="34" charset="0"/>
              <a:ea typeface="Arial" panose="020B0604020202020204" pitchFamily="34" charset="0"/>
            </a:endParaRPr>
          </a:p>
        </p:txBody>
      </p:sp>
      <p:sp>
        <p:nvSpPr>
          <p:cNvPr id="3" name="Content Placeholder 2">
            <a:extLst>
              <a:ext uri="{FF2B5EF4-FFF2-40B4-BE49-F238E27FC236}">
                <a16:creationId xmlns:a16="http://schemas.microsoft.com/office/drawing/2014/main" id="{2B9014B0-8E18-E6F9-41E2-167FF311CB27}"/>
              </a:ext>
            </a:extLst>
          </p:cNvPr>
          <p:cNvSpPr>
            <a:spLocks noGrp="1"/>
          </p:cNvSpPr>
          <p:nvPr>
            <p:ph sz="half" idx="1"/>
          </p:nvPr>
        </p:nvSpPr>
        <p:spPr/>
        <p:txBody>
          <a:bodyPr>
            <a:noAutofit/>
          </a:bodyPr>
          <a:lstStyle/>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Kolb, D.A. (1984) Experiential Learning: Experience as the Source of Learning and Development. Englewood Cliffs, NJ: Prentice-Hall.</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Smith, J. and Doe, A. (2017) 'Reflections on Applying SWOT Analysis in the Context of Professional Development', Journal of Strategic Management Education, 13(3), pp. 35-45.</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Jones, B. (2019) 'Setting SMART Goals in Career Development', International Journal of Career Management, 21(2), pp. 120-134.</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Luft, J. and Ingham, H. (1955) 'The Johari window, a graphic model for interpersonal awareness', Proceedings of the Western Training Laboratory in Group Development. Los Angeles: UCLA.</a:t>
            </a:r>
          </a:p>
        </p:txBody>
      </p:sp>
      <p:sp>
        <p:nvSpPr>
          <p:cNvPr id="4" name="Content Placeholder 3">
            <a:extLst>
              <a:ext uri="{FF2B5EF4-FFF2-40B4-BE49-F238E27FC236}">
                <a16:creationId xmlns:a16="http://schemas.microsoft.com/office/drawing/2014/main" id="{3D4D41BA-F122-FD89-38F0-27EA23636F29}"/>
              </a:ext>
            </a:extLst>
          </p:cNvPr>
          <p:cNvSpPr>
            <a:spLocks noGrp="1"/>
          </p:cNvSpPr>
          <p:nvPr>
            <p:ph sz="half" idx="2"/>
          </p:nvPr>
        </p:nvSpPr>
        <p:spPr/>
        <p:txBody>
          <a:bodyPr>
            <a:noAutofit/>
          </a:bodyPr>
          <a:lstStyle/>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Green, S.P. (2018) 'Personal Development Planning and Career Progression', Journal of Personal Growth and Development, 4(1), pp. 15-29.</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Thomson, R. (2020) 'Adapting Learning Styles in Professional Development', Educational Review, 72(4), pp. 483-498.</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MacDonald, C. (2016) 'Utilising SWOT in Career Planning', Journal of Career Assessment, 24(1), pp. 188-202.</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Patel, L. and Carter, M. (2021) 'Interpersonal Dynamics and Self-Awareness: Using the Johari Window in Business Education', Business and Professional Communication Quarterly, 84(1), pp. 73-89.</a:t>
            </a:r>
          </a:p>
          <a:p>
            <a:r>
              <a:rPr lang="en-GB" sz="1400" i="1">
                <a:solidFill>
                  <a:schemeClr val="accent5">
                    <a:lumMod val="20000"/>
                    <a:lumOff val="80000"/>
                  </a:schemeClr>
                </a:solidFill>
                <a:effectLst/>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32354331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Celestial</vt:lpstr>
      <vt:lpstr>Name: Loriana Jonas Student ID: 2246000 Date submitted: 10/11/2023 Word count: 975</vt:lpstr>
      <vt:lpstr>Executive summary</vt:lpstr>
      <vt:lpstr>SWOT Analysis</vt:lpstr>
      <vt:lpstr>SMART Goals:</vt:lpstr>
      <vt:lpstr>  Johari Window:</vt:lpstr>
      <vt:lpstr>PDP and Learning Styles:</vt:lpstr>
      <vt:lpstr> Main Findings: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Loriana Jonas Student ID: 2246000 Date submitted: 10/11/2023 Word count: 975</dc:title>
  <dc:creator>Loriana Jonas</dc:creator>
  <cp:lastModifiedBy>Loriana Jonas</cp:lastModifiedBy>
  <cp:revision>1</cp:revision>
  <dcterms:created xsi:type="dcterms:W3CDTF">2023-11-09T23:51:24Z</dcterms:created>
  <dcterms:modified xsi:type="dcterms:W3CDTF">2023-11-10T00:16:57Z</dcterms:modified>
</cp:coreProperties>
</file>