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1.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2.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3.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321" r:id="rId3"/>
    <p:sldId id="322" r:id="rId4"/>
    <p:sldId id="314" r:id="rId5"/>
    <p:sldId id="318" r:id="rId6"/>
    <p:sldId id="315" r:id="rId7"/>
    <p:sldId id="316" r:id="rId8"/>
    <p:sldId id="317" r:id="rId9"/>
    <p:sldId id="260" r:id="rId10"/>
    <p:sldId id="268" r:id="rId11"/>
    <p:sldId id="269" r:id="rId12"/>
    <p:sldId id="309" r:id="rId13"/>
    <p:sldId id="311" r:id="rId14"/>
    <p:sldId id="270" r:id="rId15"/>
    <p:sldId id="264" r:id="rId16"/>
    <p:sldId id="274" r:id="rId17"/>
    <p:sldId id="277" r:id="rId18"/>
    <p:sldId id="279" r:id="rId19"/>
    <p:sldId id="281" r:id="rId20"/>
    <p:sldId id="287" r:id="rId21"/>
    <p:sldId id="320" r:id="rId22"/>
    <p:sldId id="325" r:id="rId23"/>
    <p:sldId id="326" r:id="rId24"/>
    <p:sldId id="323" r:id="rId25"/>
    <p:sldId id="324" r:id="rId26"/>
    <p:sldId id="328" r:id="rId27"/>
    <p:sldId id="327" r:id="rId28"/>
    <p:sldId id="329"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37" autoAdjust="0"/>
    <p:restoredTop sz="88689" autoAdjust="0"/>
  </p:normalViewPr>
  <p:slideViewPr>
    <p:cSldViewPr>
      <p:cViewPr varScale="1">
        <p:scale>
          <a:sx n="65" d="100"/>
          <a:sy n="65" d="100"/>
        </p:scale>
        <p:origin x="69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_rels/data8.xml.rels><?xml version="1.0" encoding="UTF-8" standalone="yes"?>
<Relationships xmlns="http://schemas.openxmlformats.org/package/2006/relationships"><Relationship Id="rId1" Type="http://schemas.openxmlformats.org/officeDocument/2006/relationships/image" Target="../media/image6.png"/></Relationships>
</file>

<file path=ppt/diagrams/_rels/data39.xml.rels><?xml version="1.0" encoding="UTF-8" standalone="yes"?>
<Relationships xmlns="http://schemas.openxmlformats.org/package/2006/relationships"><Relationship Id="rId1" Type="http://schemas.openxmlformats.org/officeDocument/2006/relationships/image" Target="../media/image22.png"/></Relationships>
</file>

<file path=ppt/diagrams/_rels/drawing8.xml.rels><?xml version="1.0" encoding="UTF-8" standalone="yes"?>
<Relationships xmlns="http://schemas.openxmlformats.org/package/2006/relationships"><Relationship Id="rId1" Type="http://schemas.openxmlformats.org/officeDocument/2006/relationships/image" Target="../media/image6.png"/></Relationships>
</file>

<file path=ppt/diagrams/_rels/drawing39.xml.rels><?xml version="1.0" encoding="UTF-8" standalone="yes"?>
<Relationships xmlns="http://schemas.openxmlformats.org/package/2006/relationships"><Relationship Id="rId1"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6CD567-C74A-465F-B6E9-4226600F20D9}"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0A48CCDF-3352-4DB4-9C90-026790595486}">
      <dgm:prSet/>
      <dgm:spPr/>
      <dgm:t>
        <a:bodyPr/>
        <a:lstStyle/>
        <a:p>
          <a:pPr rtl="0"/>
          <a:r>
            <a:rPr lang="en-GB" smtClean="0"/>
            <a:t>The definition of "normal cognitive aging" includes people who would not meet the criteria for dementia or any of the varieties of "mild cognitive impairment".</a:t>
          </a:r>
          <a:endParaRPr lang="en-GB"/>
        </a:p>
      </dgm:t>
    </dgm:pt>
    <dgm:pt modelId="{EF369E58-9B7F-447F-A365-3173C8DC28C2}" type="parTrans" cxnId="{A289EF9D-1AEA-4A61-AC20-2B719905336C}">
      <dgm:prSet/>
      <dgm:spPr/>
      <dgm:t>
        <a:bodyPr/>
        <a:lstStyle/>
        <a:p>
          <a:endParaRPr lang="en-US"/>
        </a:p>
      </dgm:t>
    </dgm:pt>
    <dgm:pt modelId="{7D3BAD3A-602C-412C-B093-3B50004F9A90}" type="sibTrans" cxnId="{A289EF9D-1AEA-4A61-AC20-2B719905336C}">
      <dgm:prSet/>
      <dgm:spPr/>
      <dgm:t>
        <a:bodyPr/>
        <a:lstStyle/>
        <a:p>
          <a:endParaRPr lang="en-US"/>
        </a:p>
      </dgm:t>
    </dgm:pt>
    <dgm:pt modelId="{B43FC2FB-8196-41EF-A159-D1809B9FE180}" type="pres">
      <dgm:prSet presAssocID="{BD6CD567-C74A-465F-B6E9-4226600F20D9}" presName="Name0" presStyleCnt="0">
        <dgm:presLayoutVars>
          <dgm:chMax val="7"/>
          <dgm:dir/>
          <dgm:animLvl val="lvl"/>
          <dgm:resizeHandles val="exact"/>
        </dgm:presLayoutVars>
      </dgm:prSet>
      <dgm:spPr/>
    </dgm:pt>
    <dgm:pt modelId="{965CC656-ED85-479B-A504-EF57CA1879AE}" type="pres">
      <dgm:prSet presAssocID="{0A48CCDF-3352-4DB4-9C90-026790595486}" presName="circle1" presStyleLbl="node1" presStyleIdx="0" presStyleCnt="1"/>
      <dgm:spPr/>
    </dgm:pt>
    <dgm:pt modelId="{336C9245-93F3-49F6-9BBA-A423CAC37AE3}" type="pres">
      <dgm:prSet presAssocID="{0A48CCDF-3352-4DB4-9C90-026790595486}" presName="space" presStyleCnt="0"/>
      <dgm:spPr/>
    </dgm:pt>
    <dgm:pt modelId="{0866DBD2-4FD0-4670-9C3F-FBCE4BDEAC8C}" type="pres">
      <dgm:prSet presAssocID="{0A48CCDF-3352-4DB4-9C90-026790595486}" presName="rect1" presStyleLbl="alignAcc1" presStyleIdx="0" presStyleCnt="1"/>
      <dgm:spPr/>
    </dgm:pt>
    <dgm:pt modelId="{C59F7E15-0661-47EE-BF4F-55654A733189}" type="pres">
      <dgm:prSet presAssocID="{0A48CCDF-3352-4DB4-9C90-026790595486}" presName="rect1ParTxNoCh" presStyleLbl="alignAcc1" presStyleIdx="0" presStyleCnt="1">
        <dgm:presLayoutVars>
          <dgm:chMax val="1"/>
          <dgm:bulletEnabled val="1"/>
        </dgm:presLayoutVars>
      </dgm:prSet>
      <dgm:spPr/>
    </dgm:pt>
  </dgm:ptLst>
  <dgm:cxnLst>
    <dgm:cxn modelId="{0D64BFA4-2DEE-4DA2-A710-3F7B86C4A0BD}" type="presOf" srcId="{0A48CCDF-3352-4DB4-9C90-026790595486}" destId="{0866DBD2-4FD0-4670-9C3F-FBCE4BDEAC8C}" srcOrd="0" destOrd="0" presId="urn:microsoft.com/office/officeart/2005/8/layout/target3"/>
    <dgm:cxn modelId="{A289EF9D-1AEA-4A61-AC20-2B719905336C}" srcId="{BD6CD567-C74A-465F-B6E9-4226600F20D9}" destId="{0A48CCDF-3352-4DB4-9C90-026790595486}" srcOrd="0" destOrd="0" parTransId="{EF369E58-9B7F-447F-A365-3173C8DC28C2}" sibTransId="{7D3BAD3A-602C-412C-B093-3B50004F9A90}"/>
    <dgm:cxn modelId="{361B2681-87B3-4E8D-8932-518589ABA744}" type="presOf" srcId="{BD6CD567-C74A-465F-B6E9-4226600F20D9}" destId="{B43FC2FB-8196-41EF-A159-D1809B9FE180}" srcOrd="0" destOrd="0" presId="urn:microsoft.com/office/officeart/2005/8/layout/target3"/>
    <dgm:cxn modelId="{DE4A7CF4-F624-442C-8F18-BB2975FE9B2A}" type="presOf" srcId="{0A48CCDF-3352-4DB4-9C90-026790595486}" destId="{C59F7E15-0661-47EE-BF4F-55654A733189}" srcOrd="1" destOrd="0" presId="urn:microsoft.com/office/officeart/2005/8/layout/target3"/>
    <dgm:cxn modelId="{B2F14F93-9439-4C76-BAFD-C9436DAC1153}" type="presParOf" srcId="{B43FC2FB-8196-41EF-A159-D1809B9FE180}" destId="{965CC656-ED85-479B-A504-EF57CA1879AE}" srcOrd="0" destOrd="0" presId="urn:microsoft.com/office/officeart/2005/8/layout/target3"/>
    <dgm:cxn modelId="{E5BD2BC2-8A39-44BE-B831-FC66036DEF0A}" type="presParOf" srcId="{B43FC2FB-8196-41EF-A159-D1809B9FE180}" destId="{336C9245-93F3-49F6-9BBA-A423CAC37AE3}" srcOrd="1" destOrd="0" presId="urn:microsoft.com/office/officeart/2005/8/layout/target3"/>
    <dgm:cxn modelId="{FEC4164E-2C49-4CBF-8BB7-EBBC23BD3BEF}" type="presParOf" srcId="{B43FC2FB-8196-41EF-A159-D1809B9FE180}" destId="{0866DBD2-4FD0-4670-9C3F-FBCE4BDEAC8C}" srcOrd="2" destOrd="0" presId="urn:microsoft.com/office/officeart/2005/8/layout/target3"/>
    <dgm:cxn modelId="{A6B4BC69-5CC2-4F7F-B6F3-8E5341E38415}" type="presParOf" srcId="{B43FC2FB-8196-41EF-A159-D1809B9FE180}" destId="{C59F7E15-0661-47EE-BF4F-55654A733189}"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3A37AF-D0A1-4D85-A2E9-A6255807946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FEAB1A0-7F36-40E0-9F56-88A62277908A}">
      <dgm:prSet/>
      <dgm:spPr/>
      <dgm:t>
        <a:bodyPr/>
        <a:lstStyle/>
        <a:p>
          <a:pPr rtl="0"/>
          <a:r>
            <a:rPr lang="en-GB" dirty="0" smtClean="0"/>
            <a:t>People differ greatly in the degree to which their brains decline with age. Identifying the risk factors for cognitive decline and the mechanisms of individual differences in age-associated cognitive decline is among the greatest challenges to improve the well-being of older people.</a:t>
          </a:r>
          <a:endParaRPr lang="en-GB" dirty="0"/>
        </a:p>
      </dgm:t>
    </dgm:pt>
    <dgm:pt modelId="{A5E3E25B-7628-4C24-A454-414B3401BED6}" type="parTrans" cxnId="{90AF4F1F-40CB-488F-946A-DBE079C5123A}">
      <dgm:prSet/>
      <dgm:spPr/>
      <dgm:t>
        <a:bodyPr/>
        <a:lstStyle/>
        <a:p>
          <a:endParaRPr lang="en-US"/>
        </a:p>
      </dgm:t>
    </dgm:pt>
    <dgm:pt modelId="{89DF609E-F966-4623-9BD0-443D4935E946}" type="sibTrans" cxnId="{90AF4F1F-40CB-488F-946A-DBE079C5123A}">
      <dgm:prSet/>
      <dgm:spPr/>
      <dgm:t>
        <a:bodyPr/>
        <a:lstStyle/>
        <a:p>
          <a:endParaRPr lang="en-US"/>
        </a:p>
      </dgm:t>
    </dgm:pt>
    <dgm:pt modelId="{9CBFC169-707D-40B2-AAF7-65EC21A5059C}" type="pres">
      <dgm:prSet presAssocID="{263A37AF-D0A1-4D85-A2E9-A62558079466}" presName="vert0" presStyleCnt="0">
        <dgm:presLayoutVars>
          <dgm:dir/>
          <dgm:animOne val="branch"/>
          <dgm:animLvl val="lvl"/>
        </dgm:presLayoutVars>
      </dgm:prSet>
      <dgm:spPr/>
    </dgm:pt>
    <dgm:pt modelId="{10D24652-05B5-4748-9276-F9D0DC3A01AF}" type="pres">
      <dgm:prSet presAssocID="{AFEAB1A0-7F36-40E0-9F56-88A62277908A}" presName="thickLine" presStyleLbl="alignNode1" presStyleIdx="0" presStyleCnt="1"/>
      <dgm:spPr/>
    </dgm:pt>
    <dgm:pt modelId="{1D0F43FB-4208-4443-84EB-12415724F501}" type="pres">
      <dgm:prSet presAssocID="{AFEAB1A0-7F36-40E0-9F56-88A62277908A}" presName="horz1" presStyleCnt="0"/>
      <dgm:spPr/>
    </dgm:pt>
    <dgm:pt modelId="{B94A0EFC-BF9C-4431-ADF2-1FE436D2400B}" type="pres">
      <dgm:prSet presAssocID="{AFEAB1A0-7F36-40E0-9F56-88A62277908A}" presName="tx1" presStyleLbl="revTx" presStyleIdx="0" presStyleCnt="1"/>
      <dgm:spPr/>
    </dgm:pt>
    <dgm:pt modelId="{CAF57D40-9636-4C85-906B-F76FC3C14073}" type="pres">
      <dgm:prSet presAssocID="{AFEAB1A0-7F36-40E0-9F56-88A62277908A}" presName="vert1" presStyleCnt="0"/>
      <dgm:spPr/>
    </dgm:pt>
  </dgm:ptLst>
  <dgm:cxnLst>
    <dgm:cxn modelId="{90AF4F1F-40CB-488F-946A-DBE079C5123A}" srcId="{263A37AF-D0A1-4D85-A2E9-A62558079466}" destId="{AFEAB1A0-7F36-40E0-9F56-88A62277908A}" srcOrd="0" destOrd="0" parTransId="{A5E3E25B-7628-4C24-A454-414B3401BED6}" sibTransId="{89DF609E-F966-4623-9BD0-443D4935E946}"/>
    <dgm:cxn modelId="{CA33AABB-2BB0-4415-AF95-CF905E599A0D}" type="presOf" srcId="{263A37AF-D0A1-4D85-A2E9-A62558079466}" destId="{9CBFC169-707D-40B2-AAF7-65EC21A5059C}" srcOrd="0" destOrd="0" presId="urn:microsoft.com/office/officeart/2008/layout/LinedList"/>
    <dgm:cxn modelId="{C18D2567-9396-4A06-8140-07DC98F60307}" type="presOf" srcId="{AFEAB1A0-7F36-40E0-9F56-88A62277908A}" destId="{B94A0EFC-BF9C-4431-ADF2-1FE436D2400B}" srcOrd="0" destOrd="0" presId="urn:microsoft.com/office/officeart/2008/layout/LinedList"/>
    <dgm:cxn modelId="{A1D3CAF4-D8B9-49E1-875D-7561E112E1BD}" type="presParOf" srcId="{9CBFC169-707D-40B2-AAF7-65EC21A5059C}" destId="{10D24652-05B5-4748-9276-F9D0DC3A01AF}" srcOrd="0" destOrd="0" presId="urn:microsoft.com/office/officeart/2008/layout/LinedList"/>
    <dgm:cxn modelId="{B548D889-3940-43F5-A04D-22BEC5061BDE}" type="presParOf" srcId="{9CBFC169-707D-40B2-AAF7-65EC21A5059C}" destId="{1D0F43FB-4208-4443-84EB-12415724F501}" srcOrd="1" destOrd="0" presId="urn:microsoft.com/office/officeart/2008/layout/LinedList"/>
    <dgm:cxn modelId="{6F6A32D1-AF64-49F2-BB57-D64E365B5E4C}" type="presParOf" srcId="{1D0F43FB-4208-4443-84EB-12415724F501}" destId="{B94A0EFC-BF9C-4431-ADF2-1FE436D2400B}" srcOrd="0" destOrd="0" presId="urn:microsoft.com/office/officeart/2008/layout/LinedList"/>
    <dgm:cxn modelId="{003AEB61-2036-4E57-8645-71790A473E96}" type="presParOf" srcId="{1D0F43FB-4208-4443-84EB-12415724F501}" destId="{CAF57D40-9636-4C85-906B-F76FC3C14073}"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9E35AD-0558-443D-BB57-AA9A224FB045}" type="doc">
      <dgm:prSet loTypeId="urn:microsoft.com/office/officeart/2005/8/layout/process5" loCatId="process" qsTypeId="urn:microsoft.com/office/officeart/2005/8/quickstyle/simple1" qsCatId="simple" csTypeId="urn:microsoft.com/office/officeart/2005/8/colors/colorful2" csCatId="colorful"/>
      <dgm:spPr/>
      <dgm:t>
        <a:bodyPr/>
        <a:lstStyle/>
        <a:p>
          <a:endParaRPr lang="en-US"/>
        </a:p>
      </dgm:t>
    </dgm:pt>
    <dgm:pt modelId="{DBBCFD55-E72C-4C0D-B72A-7CEFA577524B}">
      <dgm:prSet/>
      <dgm:spPr/>
      <dgm:t>
        <a:bodyPr/>
        <a:lstStyle/>
        <a:p>
          <a:pPr rtl="0"/>
          <a:r>
            <a:rPr lang="en-GB" smtClean="0"/>
            <a:t>Using data from twins and families with adopted children - have estimated that the heritability of general cognitive ability is 50%, increasing from childhood to adulthood into old age. </a:t>
          </a:r>
          <a:endParaRPr lang="en-GB"/>
        </a:p>
      </dgm:t>
    </dgm:pt>
    <dgm:pt modelId="{DAD4F570-B495-427F-AAE8-D509BEA7488C}" type="parTrans" cxnId="{E2CE55D4-C8E5-4AA8-BC1B-86E1D969D5A2}">
      <dgm:prSet/>
      <dgm:spPr/>
      <dgm:t>
        <a:bodyPr/>
        <a:lstStyle/>
        <a:p>
          <a:endParaRPr lang="en-US"/>
        </a:p>
      </dgm:t>
    </dgm:pt>
    <dgm:pt modelId="{6A22116A-448C-44CE-901B-72B450270A6B}" type="sibTrans" cxnId="{E2CE55D4-C8E5-4AA8-BC1B-86E1D969D5A2}">
      <dgm:prSet/>
      <dgm:spPr/>
      <dgm:t>
        <a:bodyPr/>
        <a:lstStyle/>
        <a:p>
          <a:endParaRPr lang="en-US"/>
        </a:p>
      </dgm:t>
    </dgm:pt>
    <dgm:pt modelId="{0B1E1F16-5A87-477E-935F-D5A75596DDBC}">
      <dgm:prSet/>
      <dgm:spPr/>
      <dgm:t>
        <a:bodyPr/>
        <a:lstStyle/>
        <a:p>
          <a:pPr rtl="0"/>
          <a:r>
            <a:rPr lang="en-GB" smtClean="0"/>
            <a:t>Some studies have shown that heritability decreases in very old age though the contribution of genes to cognitive ability remains above 50%.</a:t>
          </a:r>
          <a:endParaRPr lang="en-GB"/>
        </a:p>
      </dgm:t>
    </dgm:pt>
    <dgm:pt modelId="{551AAAFA-944B-4FDC-A997-8ED8CB5A1A7F}" type="parTrans" cxnId="{E30D52E9-60FC-46E5-9C18-42831EC2BE08}">
      <dgm:prSet/>
      <dgm:spPr/>
      <dgm:t>
        <a:bodyPr/>
        <a:lstStyle/>
        <a:p>
          <a:endParaRPr lang="en-US"/>
        </a:p>
      </dgm:t>
    </dgm:pt>
    <dgm:pt modelId="{24A556EE-9E90-47D7-9205-8C61ECC039AC}" type="sibTrans" cxnId="{E30D52E9-60FC-46E5-9C18-42831EC2BE08}">
      <dgm:prSet/>
      <dgm:spPr/>
      <dgm:t>
        <a:bodyPr/>
        <a:lstStyle/>
        <a:p>
          <a:endParaRPr lang="en-US"/>
        </a:p>
      </dgm:t>
    </dgm:pt>
    <dgm:pt modelId="{D8B1AFEF-D9E4-4E20-A948-71498BFAA529}">
      <dgm:prSet/>
      <dgm:spPr/>
      <dgm:t>
        <a:bodyPr/>
        <a:lstStyle/>
        <a:p>
          <a:pPr rtl="0"/>
          <a:r>
            <a:rPr lang="en-GB" smtClean="0"/>
            <a:t>It is likely that there are genetic influences on both the lifelong trait of intelligence and specifically on age-associated cognitive decline.</a:t>
          </a:r>
          <a:endParaRPr lang="en-GB"/>
        </a:p>
      </dgm:t>
    </dgm:pt>
    <dgm:pt modelId="{A69529EC-75AF-4803-A8D7-F4A774548793}" type="parTrans" cxnId="{A25D1415-25E7-4B0A-BE21-FC1CA8D93752}">
      <dgm:prSet/>
      <dgm:spPr/>
      <dgm:t>
        <a:bodyPr/>
        <a:lstStyle/>
        <a:p>
          <a:endParaRPr lang="en-US"/>
        </a:p>
      </dgm:t>
    </dgm:pt>
    <dgm:pt modelId="{4B366DAE-15F0-4428-94F1-BD14CE34AE62}" type="sibTrans" cxnId="{A25D1415-25E7-4B0A-BE21-FC1CA8D93752}">
      <dgm:prSet/>
      <dgm:spPr/>
      <dgm:t>
        <a:bodyPr/>
        <a:lstStyle/>
        <a:p>
          <a:endParaRPr lang="en-US"/>
        </a:p>
      </dgm:t>
    </dgm:pt>
    <dgm:pt modelId="{CD6FB51F-84E9-4718-87DE-E7C9A6AF2E52}" type="pres">
      <dgm:prSet presAssocID="{E39E35AD-0558-443D-BB57-AA9A224FB045}" presName="diagram" presStyleCnt="0">
        <dgm:presLayoutVars>
          <dgm:dir/>
          <dgm:resizeHandles val="exact"/>
        </dgm:presLayoutVars>
      </dgm:prSet>
      <dgm:spPr/>
    </dgm:pt>
    <dgm:pt modelId="{05C4DD26-2E4A-4071-85A8-5DB3C4B309E2}" type="pres">
      <dgm:prSet presAssocID="{DBBCFD55-E72C-4C0D-B72A-7CEFA577524B}" presName="node" presStyleLbl="node1" presStyleIdx="0" presStyleCnt="3" custLinFactNeighborX="-89" custLinFactNeighborY="-33">
        <dgm:presLayoutVars>
          <dgm:bulletEnabled val="1"/>
        </dgm:presLayoutVars>
      </dgm:prSet>
      <dgm:spPr/>
    </dgm:pt>
    <dgm:pt modelId="{4D36CC2C-13A1-4EFC-A4E0-BB3EE2E11025}" type="pres">
      <dgm:prSet presAssocID="{6A22116A-448C-44CE-901B-72B450270A6B}" presName="sibTrans" presStyleLbl="sibTrans2D1" presStyleIdx="0" presStyleCnt="2"/>
      <dgm:spPr/>
    </dgm:pt>
    <dgm:pt modelId="{5A5D9F5D-AFFC-4F1A-954C-910987091D7D}" type="pres">
      <dgm:prSet presAssocID="{6A22116A-448C-44CE-901B-72B450270A6B}" presName="connectorText" presStyleLbl="sibTrans2D1" presStyleIdx="0" presStyleCnt="2"/>
      <dgm:spPr/>
    </dgm:pt>
    <dgm:pt modelId="{54A6EF81-EC48-4D94-B9CE-61A79A5EAA91}" type="pres">
      <dgm:prSet presAssocID="{0B1E1F16-5A87-477E-935F-D5A75596DDBC}" presName="node" presStyleLbl="node1" presStyleIdx="1" presStyleCnt="3">
        <dgm:presLayoutVars>
          <dgm:bulletEnabled val="1"/>
        </dgm:presLayoutVars>
      </dgm:prSet>
      <dgm:spPr/>
    </dgm:pt>
    <dgm:pt modelId="{BF4EB52D-8663-45E5-8F80-41B0644D9333}" type="pres">
      <dgm:prSet presAssocID="{24A556EE-9E90-47D7-9205-8C61ECC039AC}" presName="sibTrans" presStyleLbl="sibTrans2D1" presStyleIdx="1" presStyleCnt="2"/>
      <dgm:spPr/>
    </dgm:pt>
    <dgm:pt modelId="{23503756-8400-49F5-82EE-73F5B862626C}" type="pres">
      <dgm:prSet presAssocID="{24A556EE-9E90-47D7-9205-8C61ECC039AC}" presName="connectorText" presStyleLbl="sibTrans2D1" presStyleIdx="1" presStyleCnt="2"/>
      <dgm:spPr/>
    </dgm:pt>
    <dgm:pt modelId="{0718D573-AF9E-44A6-8F26-35DEE72A6F59}" type="pres">
      <dgm:prSet presAssocID="{D8B1AFEF-D9E4-4E20-A948-71498BFAA529}" presName="node" presStyleLbl="node1" presStyleIdx="2" presStyleCnt="3">
        <dgm:presLayoutVars>
          <dgm:bulletEnabled val="1"/>
        </dgm:presLayoutVars>
      </dgm:prSet>
      <dgm:spPr/>
    </dgm:pt>
  </dgm:ptLst>
  <dgm:cxnLst>
    <dgm:cxn modelId="{E2CE55D4-C8E5-4AA8-BC1B-86E1D969D5A2}" srcId="{E39E35AD-0558-443D-BB57-AA9A224FB045}" destId="{DBBCFD55-E72C-4C0D-B72A-7CEFA577524B}" srcOrd="0" destOrd="0" parTransId="{DAD4F570-B495-427F-AAE8-D509BEA7488C}" sibTransId="{6A22116A-448C-44CE-901B-72B450270A6B}"/>
    <dgm:cxn modelId="{77E81E46-F54B-456C-9440-3D00CAC92FA2}" type="presOf" srcId="{24A556EE-9E90-47D7-9205-8C61ECC039AC}" destId="{BF4EB52D-8663-45E5-8F80-41B0644D9333}" srcOrd="0" destOrd="0" presId="urn:microsoft.com/office/officeart/2005/8/layout/process5"/>
    <dgm:cxn modelId="{B56CC0CD-35AF-43A5-A275-37E3D057E575}" type="presOf" srcId="{DBBCFD55-E72C-4C0D-B72A-7CEFA577524B}" destId="{05C4DD26-2E4A-4071-85A8-5DB3C4B309E2}" srcOrd="0" destOrd="0" presId="urn:microsoft.com/office/officeart/2005/8/layout/process5"/>
    <dgm:cxn modelId="{E30D52E9-60FC-46E5-9C18-42831EC2BE08}" srcId="{E39E35AD-0558-443D-BB57-AA9A224FB045}" destId="{0B1E1F16-5A87-477E-935F-D5A75596DDBC}" srcOrd="1" destOrd="0" parTransId="{551AAAFA-944B-4FDC-A997-8ED8CB5A1A7F}" sibTransId="{24A556EE-9E90-47D7-9205-8C61ECC039AC}"/>
    <dgm:cxn modelId="{A3637F0D-8231-486C-AB63-83541DC23CC5}" type="presOf" srcId="{D8B1AFEF-D9E4-4E20-A948-71498BFAA529}" destId="{0718D573-AF9E-44A6-8F26-35DEE72A6F59}" srcOrd="0" destOrd="0" presId="urn:microsoft.com/office/officeart/2005/8/layout/process5"/>
    <dgm:cxn modelId="{F1FA3FA2-7226-4252-8F90-2A4C76D3D745}" type="presOf" srcId="{6A22116A-448C-44CE-901B-72B450270A6B}" destId="{5A5D9F5D-AFFC-4F1A-954C-910987091D7D}" srcOrd="1" destOrd="0" presId="urn:microsoft.com/office/officeart/2005/8/layout/process5"/>
    <dgm:cxn modelId="{DE892FFB-FD78-4418-BF38-A17B4B314DB9}" type="presOf" srcId="{E39E35AD-0558-443D-BB57-AA9A224FB045}" destId="{CD6FB51F-84E9-4718-87DE-E7C9A6AF2E52}" srcOrd="0" destOrd="0" presId="urn:microsoft.com/office/officeart/2005/8/layout/process5"/>
    <dgm:cxn modelId="{A25D1415-25E7-4B0A-BE21-FC1CA8D93752}" srcId="{E39E35AD-0558-443D-BB57-AA9A224FB045}" destId="{D8B1AFEF-D9E4-4E20-A948-71498BFAA529}" srcOrd="2" destOrd="0" parTransId="{A69529EC-75AF-4803-A8D7-F4A774548793}" sibTransId="{4B366DAE-15F0-4428-94F1-BD14CE34AE62}"/>
    <dgm:cxn modelId="{54699B27-3FE4-4C7A-98EE-B99A372D52CF}" type="presOf" srcId="{6A22116A-448C-44CE-901B-72B450270A6B}" destId="{4D36CC2C-13A1-4EFC-A4E0-BB3EE2E11025}" srcOrd="0" destOrd="0" presId="urn:microsoft.com/office/officeart/2005/8/layout/process5"/>
    <dgm:cxn modelId="{7F25D6D7-7E4A-497D-9AC1-04513BFCE1F8}" type="presOf" srcId="{24A556EE-9E90-47D7-9205-8C61ECC039AC}" destId="{23503756-8400-49F5-82EE-73F5B862626C}" srcOrd="1" destOrd="0" presId="urn:microsoft.com/office/officeart/2005/8/layout/process5"/>
    <dgm:cxn modelId="{684D15D3-65B5-46A3-89AE-C689C43E840E}" type="presOf" srcId="{0B1E1F16-5A87-477E-935F-D5A75596DDBC}" destId="{54A6EF81-EC48-4D94-B9CE-61A79A5EAA91}" srcOrd="0" destOrd="0" presId="urn:microsoft.com/office/officeart/2005/8/layout/process5"/>
    <dgm:cxn modelId="{E1E2640B-4E7A-4DD7-9066-187892D06F4E}" type="presParOf" srcId="{CD6FB51F-84E9-4718-87DE-E7C9A6AF2E52}" destId="{05C4DD26-2E4A-4071-85A8-5DB3C4B309E2}" srcOrd="0" destOrd="0" presId="urn:microsoft.com/office/officeart/2005/8/layout/process5"/>
    <dgm:cxn modelId="{034E5C2F-3708-4077-A43A-33E4F69AFEEE}" type="presParOf" srcId="{CD6FB51F-84E9-4718-87DE-E7C9A6AF2E52}" destId="{4D36CC2C-13A1-4EFC-A4E0-BB3EE2E11025}" srcOrd="1" destOrd="0" presId="urn:microsoft.com/office/officeart/2005/8/layout/process5"/>
    <dgm:cxn modelId="{C20612A8-DFC3-46F1-ABF6-5A4004E19337}" type="presParOf" srcId="{4D36CC2C-13A1-4EFC-A4E0-BB3EE2E11025}" destId="{5A5D9F5D-AFFC-4F1A-954C-910987091D7D}" srcOrd="0" destOrd="0" presId="urn:microsoft.com/office/officeart/2005/8/layout/process5"/>
    <dgm:cxn modelId="{1A1E15E6-2214-467D-B67B-A75C80CEB328}" type="presParOf" srcId="{CD6FB51F-84E9-4718-87DE-E7C9A6AF2E52}" destId="{54A6EF81-EC48-4D94-B9CE-61A79A5EAA91}" srcOrd="2" destOrd="0" presId="urn:microsoft.com/office/officeart/2005/8/layout/process5"/>
    <dgm:cxn modelId="{7315606E-42D0-4054-8189-D199EF3B4D6B}" type="presParOf" srcId="{CD6FB51F-84E9-4718-87DE-E7C9A6AF2E52}" destId="{BF4EB52D-8663-45E5-8F80-41B0644D9333}" srcOrd="3" destOrd="0" presId="urn:microsoft.com/office/officeart/2005/8/layout/process5"/>
    <dgm:cxn modelId="{FC8B8F5F-DCD6-4D51-BFDA-1688AB4FD3FC}" type="presParOf" srcId="{BF4EB52D-8663-45E5-8F80-41B0644D9333}" destId="{23503756-8400-49F5-82EE-73F5B862626C}" srcOrd="0" destOrd="0" presId="urn:microsoft.com/office/officeart/2005/8/layout/process5"/>
    <dgm:cxn modelId="{435E7FB2-44C6-4FBF-BD15-DAB054F785FF}" type="presParOf" srcId="{CD6FB51F-84E9-4718-87DE-E7C9A6AF2E52}" destId="{0718D573-AF9E-44A6-8F26-35DEE72A6F59}"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07E654-2258-4DFB-BE8F-5219B64F794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7F683F2-8542-4EA8-BB9C-FC742F6BBCD8}">
      <dgm:prSet custT="1"/>
      <dgm:spPr/>
      <dgm:t>
        <a:bodyPr/>
        <a:lstStyle/>
        <a:p>
          <a:pPr rtl="0"/>
          <a:r>
            <a:rPr lang="en-GB" sz="2000" dirty="0" smtClean="0"/>
            <a:t>Biological changes can lead to damage from…</a:t>
          </a:r>
          <a:endParaRPr lang="en-GB" sz="2000" dirty="0"/>
        </a:p>
      </dgm:t>
    </dgm:pt>
    <dgm:pt modelId="{7A4F6BEA-B29B-48C9-A13D-FEC39281FFBF}" type="parTrans" cxnId="{08509E5F-5CA9-4A3E-AF74-9C91FA3CF9A5}">
      <dgm:prSet/>
      <dgm:spPr/>
      <dgm:t>
        <a:bodyPr/>
        <a:lstStyle/>
        <a:p>
          <a:endParaRPr lang="en-US"/>
        </a:p>
      </dgm:t>
    </dgm:pt>
    <dgm:pt modelId="{B79C5517-C09B-4CC4-93EC-184AD198EE2F}" type="sibTrans" cxnId="{08509E5F-5CA9-4A3E-AF74-9C91FA3CF9A5}">
      <dgm:prSet/>
      <dgm:spPr/>
      <dgm:t>
        <a:bodyPr/>
        <a:lstStyle/>
        <a:p>
          <a:endParaRPr lang="en-US"/>
        </a:p>
      </dgm:t>
    </dgm:pt>
    <dgm:pt modelId="{BD9DBCB0-1D34-47B4-AD91-C9764A8750DB}">
      <dgm:prSet/>
      <dgm:spPr>
        <a:solidFill>
          <a:schemeClr val="accent3">
            <a:lumMod val="20000"/>
            <a:lumOff val="80000"/>
          </a:schemeClr>
        </a:solidFill>
      </dgm:spPr>
      <dgm:t>
        <a:bodyPr/>
        <a:lstStyle/>
        <a:p>
          <a:pPr rtl="0"/>
          <a:r>
            <a:rPr lang="en-GB" dirty="0" smtClean="0"/>
            <a:t>oxidative stress</a:t>
          </a:r>
          <a:endParaRPr lang="en-GB" dirty="0"/>
        </a:p>
      </dgm:t>
    </dgm:pt>
    <dgm:pt modelId="{E002CCAA-1623-4784-885E-4561301AFEE9}" type="parTrans" cxnId="{140F210D-740C-459C-9E1F-4C44A72F4465}">
      <dgm:prSet/>
      <dgm:spPr/>
      <dgm:t>
        <a:bodyPr/>
        <a:lstStyle/>
        <a:p>
          <a:endParaRPr lang="en-US"/>
        </a:p>
      </dgm:t>
    </dgm:pt>
    <dgm:pt modelId="{1855D685-5D51-4B8B-8BCE-4257E2FC9F63}" type="sibTrans" cxnId="{140F210D-740C-459C-9E1F-4C44A72F4465}">
      <dgm:prSet/>
      <dgm:spPr/>
      <dgm:t>
        <a:bodyPr/>
        <a:lstStyle/>
        <a:p>
          <a:endParaRPr lang="en-US"/>
        </a:p>
      </dgm:t>
    </dgm:pt>
    <dgm:pt modelId="{86E49251-15E9-4765-97BA-41B4FB4A9706}">
      <dgm:prSet/>
      <dgm:spPr>
        <a:solidFill>
          <a:schemeClr val="accent3">
            <a:lumMod val="20000"/>
            <a:lumOff val="80000"/>
          </a:schemeClr>
        </a:solidFill>
      </dgm:spPr>
      <dgm:t>
        <a:bodyPr/>
        <a:lstStyle/>
        <a:p>
          <a:pPr rtl="0"/>
          <a:r>
            <a:rPr lang="en-GB" dirty="0" smtClean="0"/>
            <a:t>diminished ability to detoxify free radicals</a:t>
          </a:r>
          <a:endParaRPr lang="en-GB" dirty="0"/>
        </a:p>
      </dgm:t>
    </dgm:pt>
    <dgm:pt modelId="{B7755EBA-87B9-4B1D-8A67-D24EF474F605}" type="parTrans" cxnId="{16B87B66-68DF-43DB-84DE-5D2D6180ECF0}">
      <dgm:prSet/>
      <dgm:spPr/>
      <dgm:t>
        <a:bodyPr/>
        <a:lstStyle/>
        <a:p>
          <a:endParaRPr lang="en-US"/>
        </a:p>
      </dgm:t>
    </dgm:pt>
    <dgm:pt modelId="{3625B6EC-2A14-4B72-B6E2-524E81ECBE52}" type="sibTrans" cxnId="{16B87B66-68DF-43DB-84DE-5D2D6180ECF0}">
      <dgm:prSet/>
      <dgm:spPr/>
      <dgm:t>
        <a:bodyPr/>
        <a:lstStyle/>
        <a:p>
          <a:endParaRPr lang="en-US"/>
        </a:p>
      </dgm:t>
    </dgm:pt>
    <dgm:pt modelId="{92CDFC36-E287-414D-9077-0F55647EA532}">
      <dgm:prSet/>
      <dgm:spPr>
        <a:solidFill>
          <a:schemeClr val="accent3">
            <a:lumMod val="20000"/>
            <a:lumOff val="80000"/>
          </a:schemeClr>
        </a:solidFill>
      </dgm:spPr>
      <dgm:t>
        <a:bodyPr/>
        <a:lstStyle/>
        <a:p>
          <a:pPr rtl="0"/>
          <a:r>
            <a:rPr lang="en-GB" dirty="0" smtClean="0"/>
            <a:t>decline in mitochondrial function</a:t>
          </a:r>
          <a:endParaRPr lang="en-GB" dirty="0"/>
        </a:p>
      </dgm:t>
    </dgm:pt>
    <dgm:pt modelId="{2F84A8B8-0814-45CC-8B15-8C68DC456DD6}" type="parTrans" cxnId="{8892B274-0971-4D5A-8A7D-F06E5B8ABB09}">
      <dgm:prSet/>
      <dgm:spPr/>
      <dgm:t>
        <a:bodyPr/>
        <a:lstStyle/>
        <a:p>
          <a:endParaRPr lang="en-US"/>
        </a:p>
      </dgm:t>
    </dgm:pt>
    <dgm:pt modelId="{CD041A5D-8AB5-4B26-BA44-0E0B78490B8C}" type="sibTrans" cxnId="{8892B274-0971-4D5A-8A7D-F06E5B8ABB09}">
      <dgm:prSet/>
      <dgm:spPr/>
      <dgm:t>
        <a:bodyPr/>
        <a:lstStyle/>
        <a:p>
          <a:endParaRPr lang="en-US"/>
        </a:p>
      </dgm:t>
    </dgm:pt>
    <dgm:pt modelId="{2989F304-4997-4EB6-9A8F-083A4C218F1E}">
      <dgm:prSet/>
      <dgm:spPr>
        <a:solidFill>
          <a:schemeClr val="accent3">
            <a:lumMod val="20000"/>
            <a:lumOff val="80000"/>
          </a:schemeClr>
        </a:solidFill>
      </dgm:spPr>
      <dgm:t>
        <a:bodyPr/>
        <a:lstStyle/>
        <a:p>
          <a:pPr rtl="0"/>
          <a:r>
            <a:rPr lang="en-GB" smtClean="0"/>
            <a:t>accumulation of amyloid-β peptide and tau protein</a:t>
          </a:r>
          <a:endParaRPr lang="en-GB"/>
        </a:p>
      </dgm:t>
    </dgm:pt>
    <dgm:pt modelId="{031059B3-1058-406B-B228-B4287593988D}" type="parTrans" cxnId="{824DE15D-5219-45F7-A4B4-71BAD5D36802}">
      <dgm:prSet/>
      <dgm:spPr/>
      <dgm:t>
        <a:bodyPr/>
        <a:lstStyle/>
        <a:p>
          <a:endParaRPr lang="en-US"/>
        </a:p>
      </dgm:t>
    </dgm:pt>
    <dgm:pt modelId="{1D48BF85-B7DC-40A2-B7D2-8D8B83FC7B50}" type="sibTrans" cxnId="{824DE15D-5219-45F7-A4B4-71BAD5D36802}">
      <dgm:prSet/>
      <dgm:spPr/>
      <dgm:t>
        <a:bodyPr/>
        <a:lstStyle/>
        <a:p>
          <a:endParaRPr lang="en-US"/>
        </a:p>
      </dgm:t>
    </dgm:pt>
    <dgm:pt modelId="{369F52DF-C1FB-40F8-95E2-C172636581BF}">
      <dgm:prSet/>
      <dgm:spPr>
        <a:solidFill>
          <a:schemeClr val="accent3">
            <a:lumMod val="20000"/>
            <a:lumOff val="80000"/>
          </a:schemeClr>
        </a:solidFill>
      </dgm:spPr>
      <dgm:t>
        <a:bodyPr/>
        <a:lstStyle/>
        <a:p>
          <a:pPr rtl="0"/>
          <a:r>
            <a:rPr lang="en-GB" smtClean="0"/>
            <a:t>decrease integrity of neuronal membranes</a:t>
          </a:r>
          <a:endParaRPr lang="en-GB"/>
        </a:p>
      </dgm:t>
    </dgm:pt>
    <dgm:pt modelId="{25B47218-167B-4B79-ADF6-E11CA116C10F}" type="parTrans" cxnId="{2125B5C7-A6CF-4F4A-8E76-56B059681370}">
      <dgm:prSet/>
      <dgm:spPr/>
      <dgm:t>
        <a:bodyPr/>
        <a:lstStyle/>
        <a:p>
          <a:endParaRPr lang="en-US"/>
        </a:p>
      </dgm:t>
    </dgm:pt>
    <dgm:pt modelId="{CA748C22-26CC-4F47-A767-2F1A94626B22}" type="sibTrans" cxnId="{2125B5C7-A6CF-4F4A-8E76-56B059681370}">
      <dgm:prSet/>
      <dgm:spPr/>
      <dgm:t>
        <a:bodyPr/>
        <a:lstStyle/>
        <a:p>
          <a:endParaRPr lang="en-US"/>
        </a:p>
      </dgm:t>
    </dgm:pt>
    <dgm:pt modelId="{6E2DCD64-7B73-454D-940C-EE313202FC24}">
      <dgm:prSet/>
      <dgm:spPr>
        <a:solidFill>
          <a:schemeClr val="accent3">
            <a:lumMod val="20000"/>
            <a:lumOff val="80000"/>
          </a:schemeClr>
        </a:solidFill>
      </dgm:spPr>
      <dgm:t>
        <a:bodyPr/>
        <a:lstStyle/>
        <a:p>
          <a:pPr rtl="0"/>
          <a:r>
            <a:rPr lang="en-GB" smtClean="0"/>
            <a:t>loss of neurons and synapses</a:t>
          </a:r>
          <a:endParaRPr lang="en-GB"/>
        </a:p>
      </dgm:t>
    </dgm:pt>
    <dgm:pt modelId="{8C9491CB-6491-4F59-8164-45A6767FC39D}" type="parTrans" cxnId="{997E84C8-DCE2-4AFA-982F-90812AE05E13}">
      <dgm:prSet/>
      <dgm:spPr/>
      <dgm:t>
        <a:bodyPr/>
        <a:lstStyle/>
        <a:p>
          <a:endParaRPr lang="en-US"/>
        </a:p>
      </dgm:t>
    </dgm:pt>
    <dgm:pt modelId="{842E96B6-F1B1-472B-96F4-0519CDAC9950}" type="sibTrans" cxnId="{997E84C8-DCE2-4AFA-982F-90812AE05E13}">
      <dgm:prSet/>
      <dgm:spPr/>
      <dgm:t>
        <a:bodyPr/>
        <a:lstStyle/>
        <a:p>
          <a:endParaRPr lang="en-US"/>
        </a:p>
      </dgm:t>
    </dgm:pt>
    <dgm:pt modelId="{4AB5CD0C-68D6-4B54-9C0E-F546025175F9}">
      <dgm:prSet/>
      <dgm:spPr>
        <a:solidFill>
          <a:schemeClr val="accent3">
            <a:lumMod val="20000"/>
            <a:lumOff val="80000"/>
          </a:schemeClr>
        </a:solidFill>
      </dgm:spPr>
      <dgm:t>
        <a:bodyPr/>
        <a:lstStyle/>
        <a:p>
          <a:pPr rtl="0"/>
          <a:r>
            <a:rPr lang="en-GB" smtClean="0"/>
            <a:t>altered metabolic functions to cell death.</a:t>
          </a:r>
          <a:endParaRPr lang="en-GB"/>
        </a:p>
      </dgm:t>
    </dgm:pt>
    <dgm:pt modelId="{2B672EDE-2671-45FC-B0C7-44C7072E740E}" type="parTrans" cxnId="{E811A9AE-F679-476E-B917-2254FB845059}">
      <dgm:prSet/>
      <dgm:spPr/>
      <dgm:t>
        <a:bodyPr/>
        <a:lstStyle/>
        <a:p>
          <a:endParaRPr lang="en-US"/>
        </a:p>
      </dgm:t>
    </dgm:pt>
    <dgm:pt modelId="{B7F4E1BE-AB02-40F2-8B7C-32910C5AE9A2}" type="sibTrans" cxnId="{E811A9AE-F679-476E-B917-2254FB845059}">
      <dgm:prSet/>
      <dgm:spPr/>
      <dgm:t>
        <a:bodyPr/>
        <a:lstStyle/>
        <a:p>
          <a:endParaRPr lang="en-US"/>
        </a:p>
      </dgm:t>
    </dgm:pt>
    <dgm:pt modelId="{AB11AC43-4E14-4B53-BE01-65B4A9F1DDE6}" type="pres">
      <dgm:prSet presAssocID="{6407E654-2258-4DFB-BE8F-5219B64F794E}" presName="linear" presStyleCnt="0">
        <dgm:presLayoutVars>
          <dgm:animLvl val="lvl"/>
          <dgm:resizeHandles val="exact"/>
        </dgm:presLayoutVars>
      </dgm:prSet>
      <dgm:spPr/>
      <dgm:t>
        <a:bodyPr/>
        <a:lstStyle/>
        <a:p>
          <a:endParaRPr lang="en-US"/>
        </a:p>
      </dgm:t>
    </dgm:pt>
    <dgm:pt modelId="{8ADDE9DF-2ACB-45DF-B680-7F7785895DFC}" type="pres">
      <dgm:prSet presAssocID="{C7F683F2-8542-4EA8-BB9C-FC742F6BBCD8}" presName="parentText" presStyleLbl="node1" presStyleIdx="0" presStyleCnt="1" custLinFactNeighborY="-3775">
        <dgm:presLayoutVars>
          <dgm:chMax val="0"/>
          <dgm:bulletEnabled val="1"/>
        </dgm:presLayoutVars>
      </dgm:prSet>
      <dgm:spPr/>
      <dgm:t>
        <a:bodyPr/>
        <a:lstStyle/>
        <a:p>
          <a:endParaRPr lang="en-US"/>
        </a:p>
      </dgm:t>
    </dgm:pt>
    <dgm:pt modelId="{0D293BC9-D5BF-4FAC-A11B-BE24CF519970}" type="pres">
      <dgm:prSet presAssocID="{C7F683F2-8542-4EA8-BB9C-FC742F6BBCD8}" presName="childText" presStyleLbl="revTx" presStyleIdx="0" presStyleCnt="1">
        <dgm:presLayoutVars>
          <dgm:bulletEnabled val="1"/>
        </dgm:presLayoutVars>
      </dgm:prSet>
      <dgm:spPr/>
      <dgm:t>
        <a:bodyPr/>
        <a:lstStyle/>
        <a:p>
          <a:endParaRPr lang="en-US"/>
        </a:p>
      </dgm:t>
    </dgm:pt>
  </dgm:ptLst>
  <dgm:cxnLst>
    <dgm:cxn modelId="{16B87B66-68DF-43DB-84DE-5D2D6180ECF0}" srcId="{C7F683F2-8542-4EA8-BB9C-FC742F6BBCD8}" destId="{86E49251-15E9-4765-97BA-41B4FB4A9706}" srcOrd="1" destOrd="0" parTransId="{B7755EBA-87B9-4B1D-8A67-D24EF474F605}" sibTransId="{3625B6EC-2A14-4B72-B6E2-524E81ECBE52}"/>
    <dgm:cxn modelId="{53A808D9-4586-4B0C-A777-A0B5CCE37D3E}" type="presOf" srcId="{6E2DCD64-7B73-454D-940C-EE313202FC24}" destId="{0D293BC9-D5BF-4FAC-A11B-BE24CF519970}" srcOrd="0" destOrd="5" presId="urn:microsoft.com/office/officeart/2005/8/layout/vList2"/>
    <dgm:cxn modelId="{8C4859AD-A34D-4919-8FDF-ED51CCABF721}" type="presOf" srcId="{86E49251-15E9-4765-97BA-41B4FB4A9706}" destId="{0D293BC9-D5BF-4FAC-A11B-BE24CF519970}" srcOrd="0" destOrd="1" presId="urn:microsoft.com/office/officeart/2005/8/layout/vList2"/>
    <dgm:cxn modelId="{997E84C8-DCE2-4AFA-982F-90812AE05E13}" srcId="{C7F683F2-8542-4EA8-BB9C-FC742F6BBCD8}" destId="{6E2DCD64-7B73-454D-940C-EE313202FC24}" srcOrd="5" destOrd="0" parTransId="{8C9491CB-6491-4F59-8164-45A6767FC39D}" sibTransId="{842E96B6-F1B1-472B-96F4-0519CDAC9950}"/>
    <dgm:cxn modelId="{2125B5C7-A6CF-4F4A-8E76-56B059681370}" srcId="{C7F683F2-8542-4EA8-BB9C-FC742F6BBCD8}" destId="{369F52DF-C1FB-40F8-95E2-C172636581BF}" srcOrd="4" destOrd="0" parTransId="{25B47218-167B-4B79-ADF6-E11CA116C10F}" sibTransId="{CA748C22-26CC-4F47-A767-2F1A94626B22}"/>
    <dgm:cxn modelId="{161FA9A3-FCF0-418D-BD26-A61E94FD084D}" type="presOf" srcId="{6407E654-2258-4DFB-BE8F-5219B64F794E}" destId="{AB11AC43-4E14-4B53-BE01-65B4A9F1DDE6}" srcOrd="0" destOrd="0" presId="urn:microsoft.com/office/officeart/2005/8/layout/vList2"/>
    <dgm:cxn modelId="{824DE15D-5219-45F7-A4B4-71BAD5D36802}" srcId="{C7F683F2-8542-4EA8-BB9C-FC742F6BBCD8}" destId="{2989F304-4997-4EB6-9A8F-083A4C218F1E}" srcOrd="3" destOrd="0" parTransId="{031059B3-1058-406B-B228-B4287593988D}" sibTransId="{1D48BF85-B7DC-40A2-B7D2-8D8B83FC7B50}"/>
    <dgm:cxn modelId="{140F210D-740C-459C-9E1F-4C44A72F4465}" srcId="{C7F683F2-8542-4EA8-BB9C-FC742F6BBCD8}" destId="{BD9DBCB0-1D34-47B4-AD91-C9764A8750DB}" srcOrd="0" destOrd="0" parTransId="{E002CCAA-1623-4784-885E-4561301AFEE9}" sibTransId="{1855D685-5D51-4B8B-8BCE-4257E2FC9F63}"/>
    <dgm:cxn modelId="{E811A9AE-F679-476E-B917-2254FB845059}" srcId="{C7F683F2-8542-4EA8-BB9C-FC742F6BBCD8}" destId="{4AB5CD0C-68D6-4B54-9C0E-F546025175F9}" srcOrd="6" destOrd="0" parTransId="{2B672EDE-2671-45FC-B0C7-44C7072E740E}" sibTransId="{B7F4E1BE-AB02-40F2-8B7C-32910C5AE9A2}"/>
    <dgm:cxn modelId="{08509E5F-5CA9-4A3E-AF74-9C91FA3CF9A5}" srcId="{6407E654-2258-4DFB-BE8F-5219B64F794E}" destId="{C7F683F2-8542-4EA8-BB9C-FC742F6BBCD8}" srcOrd="0" destOrd="0" parTransId="{7A4F6BEA-B29B-48C9-A13D-FEC39281FFBF}" sibTransId="{B79C5517-C09B-4CC4-93EC-184AD198EE2F}"/>
    <dgm:cxn modelId="{36D4605A-9025-4883-BAA1-ECDC8A0214A9}" type="presOf" srcId="{2989F304-4997-4EB6-9A8F-083A4C218F1E}" destId="{0D293BC9-D5BF-4FAC-A11B-BE24CF519970}" srcOrd="0" destOrd="3" presId="urn:microsoft.com/office/officeart/2005/8/layout/vList2"/>
    <dgm:cxn modelId="{7413D417-B181-4B8A-A39B-672675E48AC7}" type="presOf" srcId="{4AB5CD0C-68D6-4B54-9C0E-F546025175F9}" destId="{0D293BC9-D5BF-4FAC-A11B-BE24CF519970}" srcOrd="0" destOrd="6" presId="urn:microsoft.com/office/officeart/2005/8/layout/vList2"/>
    <dgm:cxn modelId="{376E1583-5A3B-4CAD-A131-3FCA9230669D}" type="presOf" srcId="{BD9DBCB0-1D34-47B4-AD91-C9764A8750DB}" destId="{0D293BC9-D5BF-4FAC-A11B-BE24CF519970}" srcOrd="0" destOrd="0" presId="urn:microsoft.com/office/officeart/2005/8/layout/vList2"/>
    <dgm:cxn modelId="{555B7208-9209-47A7-9D39-E687F40C4156}" type="presOf" srcId="{C7F683F2-8542-4EA8-BB9C-FC742F6BBCD8}" destId="{8ADDE9DF-2ACB-45DF-B680-7F7785895DFC}" srcOrd="0" destOrd="0" presId="urn:microsoft.com/office/officeart/2005/8/layout/vList2"/>
    <dgm:cxn modelId="{8B4BE06F-CB58-479F-A646-76E8A136F2CB}" type="presOf" srcId="{369F52DF-C1FB-40F8-95E2-C172636581BF}" destId="{0D293BC9-D5BF-4FAC-A11B-BE24CF519970}" srcOrd="0" destOrd="4" presId="urn:microsoft.com/office/officeart/2005/8/layout/vList2"/>
    <dgm:cxn modelId="{98EAEA67-B226-407D-99CA-F2139F7476AB}" type="presOf" srcId="{92CDFC36-E287-414D-9077-0F55647EA532}" destId="{0D293BC9-D5BF-4FAC-A11B-BE24CF519970}" srcOrd="0" destOrd="2" presId="urn:microsoft.com/office/officeart/2005/8/layout/vList2"/>
    <dgm:cxn modelId="{8892B274-0971-4D5A-8A7D-F06E5B8ABB09}" srcId="{C7F683F2-8542-4EA8-BB9C-FC742F6BBCD8}" destId="{92CDFC36-E287-414D-9077-0F55647EA532}" srcOrd="2" destOrd="0" parTransId="{2F84A8B8-0814-45CC-8B15-8C68DC456DD6}" sibTransId="{CD041A5D-8AB5-4B26-BA44-0E0B78490B8C}"/>
    <dgm:cxn modelId="{0FE9C54B-D853-4BBE-B952-E26DAE3FF602}" type="presParOf" srcId="{AB11AC43-4E14-4B53-BE01-65B4A9F1DDE6}" destId="{8ADDE9DF-2ACB-45DF-B680-7F7785895DFC}" srcOrd="0" destOrd="0" presId="urn:microsoft.com/office/officeart/2005/8/layout/vList2"/>
    <dgm:cxn modelId="{5A2BF758-0580-45F2-946A-107F4913076C}" type="presParOf" srcId="{AB11AC43-4E14-4B53-BE01-65B4A9F1DDE6}" destId="{0D293BC9-D5BF-4FAC-A11B-BE24CF519970}" srcOrd="1"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864A31-1FB4-461C-A74D-F4116C0BA7A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4640207-F5C7-40C8-B9C5-DB47A84E966B}">
      <dgm:prSet custT="1"/>
      <dgm:spPr/>
      <dgm:t>
        <a:bodyPr/>
        <a:lstStyle/>
        <a:p>
          <a:pPr rtl="0"/>
          <a:r>
            <a:rPr lang="en-GB" sz="1800" dirty="0" smtClean="0"/>
            <a:t>Imaging studies - changes with healthy aging occurs in frontal regions. But – correlated with poor cognitive performance are….  </a:t>
          </a:r>
          <a:endParaRPr lang="en-GB" sz="1800" dirty="0"/>
        </a:p>
      </dgm:t>
    </dgm:pt>
    <dgm:pt modelId="{87B069DF-D301-4530-9FD1-DA4D333DD4D9}" type="parTrans" cxnId="{AF1E139C-AF8D-4A2C-AFC8-86EAE6409CFA}">
      <dgm:prSet/>
      <dgm:spPr/>
      <dgm:t>
        <a:bodyPr/>
        <a:lstStyle/>
        <a:p>
          <a:endParaRPr lang="en-US"/>
        </a:p>
      </dgm:t>
    </dgm:pt>
    <dgm:pt modelId="{CA3CCD03-5689-4479-9EF3-EF68833E01EA}" type="sibTrans" cxnId="{AF1E139C-AF8D-4A2C-AFC8-86EAE6409CFA}">
      <dgm:prSet/>
      <dgm:spPr/>
      <dgm:t>
        <a:bodyPr/>
        <a:lstStyle/>
        <a:p>
          <a:endParaRPr lang="en-US"/>
        </a:p>
      </dgm:t>
    </dgm:pt>
    <dgm:pt modelId="{77D0BE44-B881-4A03-A4E7-701BAA4184E9}">
      <dgm:prSet/>
      <dgm:spPr/>
      <dgm:t>
        <a:bodyPr/>
        <a:lstStyle/>
        <a:p>
          <a:pPr rtl="0"/>
          <a:r>
            <a:rPr lang="en-GB" smtClean="0"/>
            <a:t>whole brain- white matter volume, </a:t>
          </a:r>
          <a:endParaRPr lang="en-GB"/>
        </a:p>
      </dgm:t>
    </dgm:pt>
    <dgm:pt modelId="{9D643697-78FF-473F-B1B2-1EA3AA985710}" type="parTrans" cxnId="{025C7409-B26D-4F87-BBDB-F996675FBBC9}">
      <dgm:prSet/>
      <dgm:spPr/>
      <dgm:t>
        <a:bodyPr/>
        <a:lstStyle/>
        <a:p>
          <a:endParaRPr lang="en-US"/>
        </a:p>
      </dgm:t>
    </dgm:pt>
    <dgm:pt modelId="{87628091-B0B7-4951-91E1-425DFC5BC4EE}" type="sibTrans" cxnId="{025C7409-B26D-4F87-BBDB-F996675FBBC9}">
      <dgm:prSet/>
      <dgm:spPr/>
      <dgm:t>
        <a:bodyPr/>
        <a:lstStyle/>
        <a:p>
          <a:endParaRPr lang="en-US"/>
        </a:p>
      </dgm:t>
    </dgm:pt>
    <dgm:pt modelId="{764E7A23-26D1-40D7-A82C-6D02A82A4407}">
      <dgm:prSet/>
      <dgm:spPr/>
      <dgm:t>
        <a:bodyPr/>
        <a:lstStyle/>
        <a:p>
          <a:pPr rtl="0"/>
          <a:r>
            <a:rPr lang="en-GB" smtClean="0"/>
            <a:t>prefrontal cortex</a:t>
          </a:r>
          <a:endParaRPr lang="en-GB"/>
        </a:p>
      </dgm:t>
    </dgm:pt>
    <dgm:pt modelId="{6D89A594-FB1B-4F5E-BF55-9CD0CC194E9F}" type="parTrans" cxnId="{F55F0278-5011-47DA-B989-CA66B98A969C}">
      <dgm:prSet/>
      <dgm:spPr/>
      <dgm:t>
        <a:bodyPr/>
        <a:lstStyle/>
        <a:p>
          <a:endParaRPr lang="en-US"/>
        </a:p>
      </dgm:t>
    </dgm:pt>
    <dgm:pt modelId="{739ABB31-1F1E-4B93-A4AD-5702279F42F9}" type="sibTrans" cxnId="{F55F0278-5011-47DA-B989-CA66B98A969C}">
      <dgm:prSet/>
      <dgm:spPr/>
      <dgm:t>
        <a:bodyPr/>
        <a:lstStyle/>
        <a:p>
          <a:endParaRPr lang="en-US"/>
        </a:p>
      </dgm:t>
    </dgm:pt>
    <dgm:pt modelId="{C2661DE5-EF1C-4216-8022-C73FD900922D}">
      <dgm:prSet/>
      <dgm:spPr/>
      <dgm:t>
        <a:bodyPr/>
        <a:lstStyle/>
        <a:p>
          <a:pPr rtl="0"/>
          <a:r>
            <a:rPr lang="en-GB" dirty="0" smtClean="0"/>
            <a:t>hippocampus</a:t>
          </a:r>
          <a:endParaRPr lang="en-GB" dirty="0"/>
        </a:p>
      </dgm:t>
    </dgm:pt>
    <dgm:pt modelId="{565CDD21-DF8F-4DFE-A57D-80697E050744}" type="parTrans" cxnId="{D6A9F518-0DFA-4C74-85F3-500FFC8CA1C9}">
      <dgm:prSet/>
      <dgm:spPr/>
      <dgm:t>
        <a:bodyPr/>
        <a:lstStyle/>
        <a:p>
          <a:endParaRPr lang="en-US"/>
        </a:p>
      </dgm:t>
    </dgm:pt>
    <dgm:pt modelId="{9A1FB560-D71E-4E7E-886F-1F47F8D26BE3}" type="sibTrans" cxnId="{D6A9F518-0DFA-4C74-85F3-500FFC8CA1C9}">
      <dgm:prSet/>
      <dgm:spPr/>
      <dgm:t>
        <a:bodyPr/>
        <a:lstStyle/>
        <a:p>
          <a:endParaRPr lang="en-US"/>
        </a:p>
      </dgm:t>
    </dgm:pt>
    <dgm:pt modelId="{F958BBF1-B4B7-4ADD-B3C8-48B116F3A6CA}">
      <dgm:prSet/>
      <dgm:spPr/>
      <dgm:t>
        <a:bodyPr/>
        <a:lstStyle/>
        <a:p>
          <a:pPr rtl="0"/>
          <a:r>
            <a:rPr lang="en-GB" smtClean="0"/>
            <a:t>sub cortical regions (thalamus, putamen, caudate, nucleus accumbens) </a:t>
          </a:r>
          <a:endParaRPr lang="en-GB"/>
        </a:p>
      </dgm:t>
    </dgm:pt>
    <dgm:pt modelId="{C289AE90-1477-47D3-9A19-68EF9A44371C}" type="parTrans" cxnId="{21DA5D61-5099-4F92-A135-5025B2B251B0}">
      <dgm:prSet/>
      <dgm:spPr/>
      <dgm:t>
        <a:bodyPr/>
        <a:lstStyle/>
        <a:p>
          <a:endParaRPr lang="en-US"/>
        </a:p>
      </dgm:t>
    </dgm:pt>
    <dgm:pt modelId="{597BD983-1A6F-4FDF-8270-71EBAF106A06}" type="sibTrans" cxnId="{21DA5D61-5099-4F92-A135-5025B2B251B0}">
      <dgm:prSet/>
      <dgm:spPr/>
      <dgm:t>
        <a:bodyPr/>
        <a:lstStyle/>
        <a:p>
          <a:endParaRPr lang="en-US"/>
        </a:p>
      </dgm:t>
    </dgm:pt>
    <dgm:pt modelId="{EB2CE347-0167-4E82-9E99-7F14760ABA5A}">
      <dgm:prSet/>
      <dgm:spPr/>
      <dgm:t>
        <a:bodyPr/>
        <a:lstStyle/>
        <a:p>
          <a:pPr rtl="0"/>
          <a:r>
            <a:rPr lang="en-GB" dirty="0" smtClean="0"/>
            <a:t>parietal and temporal lobe volume</a:t>
          </a:r>
          <a:endParaRPr lang="en-GB" dirty="0"/>
        </a:p>
      </dgm:t>
    </dgm:pt>
    <dgm:pt modelId="{A9BD4EC0-705B-4480-A215-021DFACDBC7C}" type="parTrans" cxnId="{3A325CD3-88D9-482F-9AF2-BEA545D63D14}">
      <dgm:prSet/>
      <dgm:spPr/>
      <dgm:t>
        <a:bodyPr/>
        <a:lstStyle/>
        <a:p>
          <a:endParaRPr lang="en-US"/>
        </a:p>
      </dgm:t>
    </dgm:pt>
    <dgm:pt modelId="{604592A7-926D-4BDE-9EFC-321A9EE12FF4}" type="sibTrans" cxnId="{3A325CD3-88D9-482F-9AF2-BEA545D63D14}">
      <dgm:prSet/>
      <dgm:spPr/>
      <dgm:t>
        <a:bodyPr/>
        <a:lstStyle/>
        <a:p>
          <a:endParaRPr lang="en-US"/>
        </a:p>
      </dgm:t>
    </dgm:pt>
    <dgm:pt modelId="{9FCD4C81-FECF-49B7-9F14-6F8F44BAEA3F}">
      <dgm:prSet/>
      <dgm:spPr/>
      <dgm:t>
        <a:bodyPr/>
        <a:lstStyle/>
        <a:p>
          <a:pPr rtl="0"/>
          <a:r>
            <a:rPr lang="en-GB" smtClean="0"/>
            <a:t>ventricular expansion</a:t>
          </a:r>
          <a:endParaRPr lang="en-GB"/>
        </a:p>
      </dgm:t>
    </dgm:pt>
    <dgm:pt modelId="{86DEDD38-A3BA-45AC-B8E3-FD580BAD2B74}" type="parTrans" cxnId="{B5F3D90B-79EF-4074-8259-31CF91BCBD55}">
      <dgm:prSet/>
      <dgm:spPr/>
      <dgm:t>
        <a:bodyPr/>
        <a:lstStyle/>
        <a:p>
          <a:endParaRPr lang="en-US"/>
        </a:p>
      </dgm:t>
    </dgm:pt>
    <dgm:pt modelId="{2089F6F9-C675-434F-8367-E2AEC6640389}" type="sibTrans" cxnId="{B5F3D90B-79EF-4074-8259-31CF91BCBD55}">
      <dgm:prSet/>
      <dgm:spPr/>
      <dgm:t>
        <a:bodyPr/>
        <a:lstStyle/>
        <a:p>
          <a:endParaRPr lang="en-US"/>
        </a:p>
      </dgm:t>
    </dgm:pt>
    <dgm:pt modelId="{C4578DA4-97C9-409C-B603-F55192D42088}" type="pres">
      <dgm:prSet presAssocID="{FD864A31-1FB4-461C-A74D-F4116C0BA7A0}" presName="linear" presStyleCnt="0">
        <dgm:presLayoutVars>
          <dgm:animLvl val="lvl"/>
          <dgm:resizeHandles val="exact"/>
        </dgm:presLayoutVars>
      </dgm:prSet>
      <dgm:spPr/>
      <dgm:t>
        <a:bodyPr/>
        <a:lstStyle/>
        <a:p>
          <a:endParaRPr lang="en-US"/>
        </a:p>
      </dgm:t>
    </dgm:pt>
    <dgm:pt modelId="{64D177A5-1610-404D-8757-E9ED6F1A351D}" type="pres">
      <dgm:prSet presAssocID="{74640207-F5C7-40C8-B9C5-DB47A84E966B}" presName="parentText" presStyleLbl="node1" presStyleIdx="0" presStyleCnt="1" custLinFactNeighborX="396" custLinFactNeighborY="-3192">
        <dgm:presLayoutVars>
          <dgm:chMax val="0"/>
          <dgm:bulletEnabled val="1"/>
        </dgm:presLayoutVars>
      </dgm:prSet>
      <dgm:spPr/>
      <dgm:t>
        <a:bodyPr/>
        <a:lstStyle/>
        <a:p>
          <a:endParaRPr lang="en-US"/>
        </a:p>
      </dgm:t>
    </dgm:pt>
    <dgm:pt modelId="{04F1206C-9529-4B5B-9FDE-C7843D0D203A}" type="pres">
      <dgm:prSet presAssocID="{74640207-F5C7-40C8-B9C5-DB47A84E966B}" presName="childText" presStyleLbl="revTx" presStyleIdx="0" presStyleCnt="1">
        <dgm:presLayoutVars>
          <dgm:bulletEnabled val="1"/>
        </dgm:presLayoutVars>
      </dgm:prSet>
      <dgm:spPr/>
      <dgm:t>
        <a:bodyPr/>
        <a:lstStyle/>
        <a:p>
          <a:endParaRPr lang="en-US"/>
        </a:p>
      </dgm:t>
    </dgm:pt>
  </dgm:ptLst>
  <dgm:cxnLst>
    <dgm:cxn modelId="{21DA5D61-5099-4F92-A135-5025B2B251B0}" srcId="{74640207-F5C7-40C8-B9C5-DB47A84E966B}" destId="{F958BBF1-B4B7-4ADD-B3C8-48B116F3A6CA}" srcOrd="3" destOrd="0" parTransId="{C289AE90-1477-47D3-9A19-68EF9A44371C}" sibTransId="{597BD983-1A6F-4FDF-8270-71EBAF106A06}"/>
    <dgm:cxn modelId="{025C7409-B26D-4F87-BBDB-F996675FBBC9}" srcId="{74640207-F5C7-40C8-B9C5-DB47A84E966B}" destId="{77D0BE44-B881-4A03-A4E7-701BAA4184E9}" srcOrd="0" destOrd="0" parTransId="{9D643697-78FF-473F-B1B2-1EA3AA985710}" sibTransId="{87628091-B0B7-4951-91E1-425DFC5BC4EE}"/>
    <dgm:cxn modelId="{F4B2F1B0-6966-4C9D-8E52-0645E438082B}" type="presOf" srcId="{F958BBF1-B4B7-4ADD-B3C8-48B116F3A6CA}" destId="{04F1206C-9529-4B5B-9FDE-C7843D0D203A}" srcOrd="0" destOrd="3" presId="urn:microsoft.com/office/officeart/2005/8/layout/vList2"/>
    <dgm:cxn modelId="{0EA3D15B-49B1-47FC-AB3C-CAFD3F719A2A}" type="presOf" srcId="{EB2CE347-0167-4E82-9E99-7F14760ABA5A}" destId="{04F1206C-9529-4B5B-9FDE-C7843D0D203A}" srcOrd="0" destOrd="4" presId="urn:microsoft.com/office/officeart/2005/8/layout/vList2"/>
    <dgm:cxn modelId="{B5F3D90B-79EF-4074-8259-31CF91BCBD55}" srcId="{74640207-F5C7-40C8-B9C5-DB47A84E966B}" destId="{9FCD4C81-FECF-49B7-9F14-6F8F44BAEA3F}" srcOrd="5" destOrd="0" parTransId="{86DEDD38-A3BA-45AC-B8E3-FD580BAD2B74}" sibTransId="{2089F6F9-C675-434F-8367-E2AEC6640389}"/>
    <dgm:cxn modelId="{B4C3508F-3521-4196-BAE7-4A8193E48C87}" type="presOf" srcId="{77D0BE44-B881-4A03-A4E7-701BAA4184E9}" destId="{04F1206C-9529-4B5B-9FDE-C7843D0D203A}" srcOrd="0" destOrd="0" presId="urn:microsoft.com/office/officeart/2005/8/layout/vList2"/>
    <dgm:cxn modelId="{3A6CB151-6FF1-44FB-874A-C753E9FD944D}" type="presOf" srcId="{74640207-F5C7-40C8-B9C5-DB47A84E966B}" destId="{64D177A5-1610-404D-8757-E9ED6F1A351D}" srcOrd="0" destOrd="0" presId="urn:microsoft.com/office/officeart/2005/8/layout/vList2"/>
    <dgm:cxn modelId="{3A325CD3-88D9-482F-9AF2-BEA545D63D14}" srcId="{74640207-F5C7-40C8-B9C5-DB47A84E966B}" destId="{EB2CE347-0167-4E82-9E99-7F14760ABA5A}" srcOrd="4" destOrd="0" parTransId="{A9BD4EC0-705B-4480-A215-021DFACDBC7C}" sibTransId="{604592A7-926D-4BDE-9EFC-321A9EE12FF4}"/>
    <dgm:cxn modelId="{F55F0278-5011-47DA-B989-CA66B98A969C}" srcId="{74640207-F5C7-40C8-B9C5-DB47A84E966B}" destId="{764E7A23-26D1-40D7-A82C-6D02A82A4407}" srcOrd="1" destOrd="0" parTransId="{6D89A594-FB1B-4F5E-BF55-9CD0CC194E9F}" sibTransId="{739ABB31-1F1E-4B93-A4AD-5702279F42F9}"/>
    <dgm:cxn modelId="{AF1E139C-AF8D-4A2C-AFC8-86EAE6409CFA}" srcId="{FD864A31-1FB4-461C-A74D-F4116C0BA7A0}" destId="{74640207-F5C7-40C8-B9C5-DB47A84E966B}" srcOrd="0" destOrd="0" parTransId="{87B069DF-D301-4530-9FD1-DA4D333DD4D9}" sibTransId="{CA3CCD03-5689-4479-9EF3-EF68833E01EA}"/>
    <dgm:cxn modelId="{C87A23C1-E011-474C-A8D5-41B4CA93D85D}" type="presOf" srcId="{9FCD4C81-FECF-49B7-9F14-6F8F44BAEA3F}" destId="{04F1206C-9529-4B5B-9FDE-C7843D0D203A}" srcOrd="0" destOrd="5" presId="urn:microsoft.com/office/officeart/2005/8/layout/vList2"/>
    <dgm:cxn modelId="{162912D6-3EBD-41E5-B030-3AD7EA4E6463}" type="presOf" srcId="{C2661DE5-EF1C-4216-8022-C73FD900922D}" destId="{04F1206C-9529-4B5B-9FDE-C7843D0D203A}" srcOrd="0" destOrd="2" presId="urn:microsoft.com/office/officeart/2005/8/layout/vList2"/>
    <dgm:cxn modelId="{81BA6BCA-5141-4464-B953-5AD4707EE540}" type="presOf" srcId="{FD864A31-1FB4-461C-A74D-F4116C0BA7A0}" destId="{C4578DA4-97C9-409C-B603-F55192D42088}" srcOrd="0" destOrd="0" presId="urn:microsoft.com/office/officeart/2005/8/layout/vList2"/>
    <dgm:cxn modelId="{D6A9F518-0DFA-4C74-85F3-500FFC8CA1C9}" srcId="{74640207-F5C7-40C8-B9C5-DB47A84E966B}" destId="{C2661DE5-EF1C-4216-8022-C73FD900922D}" srcOrd="2" destOrd="0" parTransId="{565CDD21-DF8F-4DFE-A57D-80697E050744}" sibTransId="{9A1FB560-D71E-4E7E-886F-1F47F8D26BE3}"/>
    <dgm:cxn modelId="{8344B6F0-363E-48E6-908A-05AE7130795F}" type="presOf" srcId="{764E7A23-26D1-40D7-A82C-6D02A82A4407}" destId="{04F1206C-9529-4B5B-9FDE-C7843D0D203A}" srcOrd="0" destOrd="1" presId="urn:microsoft.com/office/officeart/2005/8/layout/vList2"/>
    <dgm:cxn modelId="{EB86905F-A57E-40DE-8F6C-3E86062B9E4B}" type="presParOf" srcId="{C4578DA4-97C9-409C-B603-F55192D42088}" destId="{64D177A5-1610-404D-8757-E9ED6F1A351D}" srcOrd="0" destOrd="0" presId="urn:microsoft.com/office/officeart/2005/8/layout/vList2"/>
    <dgm:cxn modelId="{B448F1CC-AE7C-460D-A373-16303938D511}" type="presParOf" srcId="{C4578DA4-97C9-409C-B603-F55192D42088}" destId="{04F1206C-9529-4B5B-9FDE-C7843D0D203A}" srcOrd="1" destOrd="0" presId="urn:microsoft.com/office/officeart/2005/8/layout/vList2"/>
  </dgm:cxnLst>
  <dgm:bg>
    <a:solidFill>
      <a:schemeClr val="accent3">
        <a:lumMod val="20000"/>
        <a:lumOff val="80000"/>
      </a:schemeClr>
    </a:solidFill>
  </dgm:bg>
  <dgm:whole/>
  <dgm:extLst>
    <a:ext uri="http://schemas.microsoft.com/office/drawing/2008/diagram">
      <dsp:dataModelExt xmlns:dsp="http://schemas.microsoft.com/office/drawing/2008/diagram" relId="rId1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21988E8-A49C-4F14-A145-AA98FB74F5F7}" type="doc">
      <dgm:prSet loTypeId="urn:microsoft.com/office/officeart/2005/8/layout/architecture" loCatId="relationship" qsTypeId="urn:microsoft.com/office/officeart/2005/8/quickstyle/simple1" qsCatId="simple" csTypeId="urn:microsoft.com/office/officeart/2005/8/colors/accent1_2" csCatId="accent1"/>
      <dgm:spPr/>
      <dgm:t>
        <a:bodyPr/>
        <a:lstStyle/>
        <a:p>
          <a:endParaRPr lang="en-US"/>
        </a:p>
      </dgm:t>
    </dgm:pt>
    <dgm:pt modelId="{F485171D-6203-46B4-B7EB-D57F22B0066B}">
      <dgm:prSet custT="1"/>
      <dgm:spPr/>
      <dgm:t>
        <a:bodyPr/>
        <a:lstStyle/>
        <a:p>
          <a:pPr rtl="0"/>
          <a:r>
            <a:rPr lang="en-GB" sz="1600" smtClean="0"/>
            <a:t>These changes may be related to gender. </a:t>
          </a:r>
          <a:endParaRPr lang="en-GB" sz="1600"/>
        </a:p>
      </dgm:t>
    </dgm:pt>
    <dgm:pt modelId="{800448A0-7DD0-4592-93C2-586FBF5210F4}" type="parTrans" cxnId="{255AE976-358B-4F0D-A35B-E754AE99A487}">
      <dgm:prSet/>
      <dgm:spPr/>
      <dgm:t>
        <a:bodyPr/>
        <a:lstStyle/>
        <a:p>
          <a:endParaRPr lang="en-US" sz="2000"/>
        </a:p>
      </dgm:t>
    </dgm:pt>
    <dgm:pt modelId="{DDC8418D-CF22-4D16-A575-DFF60E46256D}" type="sibTrans" cxnId="{255AE976-358B-4F0D-A35B-E754AE99A487}">
      <dgm:prSet/>
      <dgm:spPr/>
      <dgm:t>
        <a:bodyPr/>
        <a:lstStyle/>
        <a:p>
          <a:endParaRPr lang="en-US" sz="2000"/>
        </a:p>
      </dgm:t>
    </dgm:pt>
    <dgm:pt modelId="{F24B8D96-FA50-4C9C-A743-5015D286A187}">
      <dgm:prSet custT="1"/>
      <dgm:spPr/>
      <dgm:t>
        <a:bodyPr/>
        <a:lstStyle/>
        <a:p>
          <a:pPr rtl="0"/>
          <a:r>
            <a:rPr lang="en-GB" sz="1600" dirty="0" smtClean="0"/>
            <a:t>In men, the frontal and temporal lobes are the most affected.</a:t>
          </a:r>
          <a:endParaRPr lang="en-GB" sz="1600" dirty="0"/>
        </a:p>
      </dgm:t>
    </dgm:pt>
    <dgm:pt modelId="{CEB16AD1-7FFB-438A-BE18-E0ED11A8F6D3}" type="parTrans" cxnId="{62146C0C-81B1-4B03-89AC-A8CE0AD2249D}">
      <dgm:prSet/>
      <dgm:spPr/>
      <dgm:t>
        <a:bodyPr/>
        <a:lstStyle/>
        <a:p>
          <a:endParaRPr lang="en-US" sz="2000"/>
        </a:p>
      </dgm:t>
    </dgm:pt>
    <dgm:pt modelId="{50C587F8-556F-4784-BCFA-35A7F11C02D1}" type="sibTrans" cxnId="{62146C0C-81B1-4B03-89AC-A8CE0AD2249D}">
      <dgm:prSet/>
      <dgm:spPr/>
      <dgm:t>
        <a:bodyPr/>
        <a:lstStyle/>
        <a:p>
          <a:endParaRPr lang="en-US" sz="2000"/>
        </a:p>
      </dgm:t>
    </dgm:pt>
    <dgm:pt modelId="{FC3B1E49-0204-4B83-831E-87A057C94598}">
      <dgm:prSet custT="1"/>
      <dgm:spPr/>
      <dgm:t>
        <a:bodyPr/>
        <a:lstStyle/>
        <a:p>
          <a:pPr rtl="0"/>
          <a:r>
            <a:rPr lang="en-GB" sz="1600" smtClean="0"/>
            <a:t>Whereas in women is the hippocampus and parietal lobes. </a:t>
          </a:r>
          <a:endParaRPr lang="en-GB" sz="1600"/>
        </a:p>
      </dgm:t>
    </dgm:pt>
    <dgm:pt modelId="{D8E869DC-9FA8-4824-8994-01035E80F90E}" type="parTrans" cxnId="{6816BDD9-921C-4734-A018-F7BC8F1ADEE9}">
      <dgm:prSet/>
      <dgm:spPr/>
      <dgm:t>
        <a:bodyPr/>
        <a:lstStyle/>
        <a:p>
          <a:endParaRPr lang="en-US" sz="2000"/>
        </a:p>
      </dgm:t>
    </dgm:pt>
    <dgm:pt modelId="{A557C722-25E3-4AA9-B00A-13E0F8C097D1}" type="sibTrans" cxnId="{6816BDD9-921C-4734-A018-F7BC8F1ADEE9}">
      <dgm:prSet/>
      <dgm:spPr/>
      <dgm:t>
        <a:bodyPr/>
        <a:lstStyle/>
        <a:p>
          <a:endParaRPr lang="en-US" sz="2000"/>
        </a:p>
      </dgm:t>
    </dgm:pt>
    <dgm:pt modelId="{2986E277-924F-4137-A14E-72438B1B3959}">
      <dgm:prSet custT="1"/>
      <dgm:spPr/>
      <dgm:t>
        <a:bodyPr/>
        <a:lstStyle/>
        <a:p>
          <a:pPr rtl="0"/>
          <a:r>
            <a:rPr lang="en-GB" sz="1600" smtClean="0"/>
            <a:t>The reduction in dopamine and acetylcholine seems to be related with difficulties in planning and small declines in memory, respectively. </a:t>
          </a:r>
          <a:endParaRPr lang="en-GB" sz="1600"/>
        </a:p>
      </dgm:t>
    </dgm:pt>
    <dgm:pt modelId="{2285F78C-A8D0-47BC-8B30-A463DD3A0F4F}" type="parTrans" cxnId="{8110495C-1626-4649-A18A-962D7BA515A1}">
      <dgm:prSet/>
      <dgm:spPr/>
      <dgm:t>
        <a:bodyPr/>
        <a:lstStyle/>
        <a:p>
          <a:endParaRPr lang="en-US" sz="2000"/>
        </a:p>
      </dgm:t>
    </dgm:pt>
    <dgm:pt modelId="{390D664D-0344-4DE7-BE6C-632F251408C9}" type="sibTrans" cxnId="{8110495C-1626-4649-A18A-962D7BA515A1}">
      <dgm:prSet/>
      <dgm:spPr/>
      <dgm:t>
        <a:bodyPr/>
        <a:lstStyle/>
        <a:p>
          <a:endParaRPr lang="en-US" sz="2000"/>
        </a:p>
      </dgm:t>
    </dgm:pt>
    <dgm:pt modelId="{A3C58FF5-6E36-42F8-8355-8B4CB8B66505}" type="pres">
      <dgm:prSet presAssocID="{B21988E8-A49C-4F14-A145-AA98FB74F5F7}" presName="Name0" presStyleCnt="0">
        <dgm:presLayoutVars>
          <dgm:chPref val="1"/>
          <dgm:dir/>
          <dgm:animOne val="branch"/>
          <dgm:animLvl val="lvl"/>
          <dgm:resizeHandles/>
        </dgm:presLayoutVars>
      </dgm:prSet>
      <dgm:spPr/>
      <dgm:t>
        <a:bodyPr/>
        <a:lstStyle/>
        <a:p>
          <a:endParaRPr lang="en-US"/>
        </a:p>
      </dgm:t>
    </dgm:pt>
    <dgm:pt modelId="{27BA43F5-4BB1-417A-ABEA-5640F6A6E71F}" type="pres">
      <dgm:prSet presAssocID="{F485171D-6203-46B4-B7EB-D57F22B0066B}" presName="vertOne" presStyleCnt="0"/>
      <dgm:spPr/>
    </dgm:pt>
    <dgm:pt modelId="{588EE7BB-7DBA-4E76-A650-FA14F5898194}" type="pres">
      <dgm:prSet presAssocID="{F485171D-6203-46B4-B7EB-D57F22B0066B}" presName="txOne" presStyleLbl="node0" presStyleIdx="0" presStyleCnt="4">
        <dgm:presLayoutVars>
          <dgm:chPref val="3"/>
        </dgm:presLayoutVars>
      </dgm:prSet>
      <dgm:spPr/>
      <dgm:t>
        <a:bodyPr/>
        <a:lstStyle/>
        <a:p>
          <a:endParaRPr lang="en-US"/>
        </a:p>
      </dgm:t>
    </dgm:pt>
    <dgm:pt modelId="{0167F47F-F7C9-4AA1-965D-0F42C4BCD843}" type="pres">
      <dgm:prSet presAssocID="{F485171D-6203-46B4-B7EB-D57F22B0066B}" presName="horzOne" presStyleCnt="0"/>
      <dgm:spPr/>
    </dgm:pt>
    <dgm:pt modelId="{21CE3C91-9F4D-4C1C-B028-843253A585F7}" type="pres">
      <dgm:prSet presAssocID="{DDC8418D-CF22-4D16-A575-DFF60E46256D}" presName="sibSpaceOne" presStyleCnt="0"/>
      <dgm:spPr/>
    </dgm:pt>
    <dgm:pt modelId="{BA77F320-3BA4-459A-B2F7-095F927B03FB}" type="pres">
      <dgm:prSet presAssocID="{F24B8D96-FA50-4C9C-A743-5015D286A187}" presName="vertOne" presStyleCnt="0"/>
      <dgm:spPr/>
    </dgm:pt>
    <dgm:pt modelId="{A696A485-CDF0-4F91-B0D5-845378260751}" type="pres">
      <dgm:prSet presAssocID="{F24B8D96-FA50-4C9C-A743-5015D286A187}" presName="txOne" presStyleLbl="node0" presStyleIdx="1" presStyleCnt="4">
        <dgm:presLayoutVars>
          <dgm:chPref val="3"/>
        </dgm:presLayoutVars>
      </dgm:prSet>
      <dgm:spPr/>
      <dgm:t>
        <a:bodyPr/>
        <a:lstStyle/>
        <a:p>
          <a:endParaRPr lang="en-US"/>
        </a:p>
      </dgm:t>
    </dgm:pt>
    <dgm:pt modelId="{F768B0ED-4498-4992-84CD-7579B03C6831}" type="pres">
      <dgm:prSet presAssocID="{F24B8D96-FA50-4C9C-A743-5015D286A187}" presName="horzOne" presStyleCnt="0"/>
      <dgm:spPr/>
    </dgm:pt>
    <dgm:pt modelId="{B9DDDCF7-D165-4F48-911D-EE42A27F88AC}" type="pres">
      <dgm:prSet presAssocID="{50C587F8-556F-4784-BCFA-35A7F11C02D1}" presName="sibSpaceOne" presStyleCnt="0"/>
      <dgm:spPr/>
    </dgm:pt>
    <dgm:pt modelId="{766F973B-EDD6-4503-A526-01F5A93B2887}" type="pres">
      <dgm:prSet presAssocID="{FC3B1E49-0204-4B83-831E-87A057C94598}" presName="vertOne" presStyleCnt="0"/>
      <dgm:spPr/>
    </dgm:pt>
    <dgm:pt modelId="{6B490244-F4BB-456D-9397-EDAA1C6C5232}" type="pres">
      <dgm:prSet presAssocID="{FC3B1E49-0204-4B83-831E-87A057C94598}" presName="txOne" presStyleLbl="node0" presStyleIdx="2" presStyleCnt="4" custLinFactNeighborX="-2038" custLinFactNeighborY="-4998">
        <dgm:presLayoutVars>
          <dgm:chPref val="3"/>
        </dgm:presLayoutVars>
      </dgm:prSet>
      <dgm:spPr/>
      <dgm:t>
        <a:bodyPr/>
        <a:lstStyle/>
        <a:p>
          <a:endParaRPr lang="en-US"/>
        </a:p>
      </dgm:t>
    </dgm:pt>
    <dgm:pt modelId="{A6806401-19A8-4CAF-8AB3-E71797CE20BA}" type="pres">
      <dgm:prSet presAssocID="{FC3B1E49-0204-4B83-831E-87A057C94598}" presName="horzOne" presStyleCnt="0"/>
      <dgm:spPr/>
    </dgm:pt>
    <dgm:pt modelId="{CCF5E0EF-D9A7-4D31-B655-5B739E366061}" type="pres">
      <dgm:prSet presAssocID="{A557C722-25E3-4AA9-B00A-13E0F8C097D1}" presName="sibSpaceOne" presStyleCnt="0"/>
      <dgm:spPr/>
    </dgm:pt>
    <dgm:pt modelId="{B15D15C1-1ACB-4E97-8D34-E72299C5A164}" type="pres">
      <dgm:prSet presAssocID="{2986E277-924F-4137-A14E-72438B1B3959}" presName="vertOne" presStyleCnt="0"/>
      <dgm:spPr/>
    </dgm:pt>
    <dgm:pt modelId="{011F0287-FD18-4864-8D9E-7CA68DD7E680}" type="pres">
      <dgm:prSet presAssocID="{2986E277-924F-4137-A14E-72438B1B3959}" presName="txOne" presStyleLbl="node0" presStyleIdx="3" presStyleCnt="4">
        <dgm:presLayoutVars>
          <dgm:chPref val="3"/>
        </dgm:presLayoutVars>
      </dgm:prSet>
      <dgm:spPr/>
      <dgm:t>
        <a:bodyPr/>
        <a:lstStyle/>
        <a:p>
          <a:endParaRPr lang="en-US"/>
        </a:p>
      </dgm:t>
    </dgm:pt>
    <dgm:pt modelId="{3A1C66F1-AFF3-47A1-8DF7-09D11389D76E}" type="pres">
      <dgm:prSet presAssocID="{2986E277-924F-4137-A14E-72438B1B3959}" presName="horzOne" presStyleCnt="0"/>
      <dgm:spPr/>
    </dgm:pt>
  </dgm:ptLst>
  <dgm:cxnLst>
    <dgm:cxn modelId="{177E834C-B71E-48EA-AE0F-7F2D3A305B71}" type="presOf" srcId="{2986E277-924F-4137-A14E-72438B1B3959}" destId="{011F0287-FD18-4864-8D9E-7CA68DD7E680}" srcOrd="0" destOrd="0" presId="urn:microsoft.com/office/officeart/2005/8/layout/architecture"/>
    <dgm:cxn modelId="{8110495C-1626-4649-A18A-962D7BA515A1}" srcId="{B21988E8-A49C-4F14-A145-AA98FB74F5F7}" destId="{2986E277-924F-4137-A14E-72438B1B3959}" srcOrd="3" destOrd="0" parTransId="{2285F78C-A8D0-47BC-8B30-A463DD3A0F4F}" sibTransId="{390D664D-0344-4DE7-BE6C-632F251408C9}"/>
    <dgm:cxn modelId="{CF5629F5-8EE4-447D-B439-13856B34D6CE}" type="presOf" srcId="{B21988E8-A49C-4F14-A145-AA98FB74F5F7}" destId="{A3C58FF5-6E36-42F8-8355-8B4CB8B66505}" srcOrd="0" destOrd="0" presId="urn:microsoft.com/office/officeart/2005/8/layout/architecture"/>
    <dgm:cxn modelId="{255AE976-358B-4F0D-A35B-E754AE99A487}" srcId="{B21988E8-A49C-4F14-A145-AA98FB74F5F7}" destId="{F485171D-6203-46B4-B7EB-D57F22B0066B}" srcOrd="0" destOrd="0" parTransId="{800448A0-7DD0-4592-93C2-586FBF5210F4}" sibTransId="{DDC8418D-CF22-4D16-A575-DFF60E46256D}"/>
    <dgm:cxn modelId="{C54795C6-A422-4D01-9EBC-09D1D05B7738}" type="presOf" srcId="{F24B8D96-FA50-4C9C-A743-5015D286A187}" destId="{A696A485-CDF0-4F91-B0D5-845378260751}" srcOrd="0" destOrd="0" presId="urn:microsoft.com/office/officeart/2005/8/layout/architecture"/>
    <dgm:cxn modelId="{C30A0EF6-1FD9-41C9-BE35-5339E5DE3CB8}" type="presOf" srcId="{FC3B1E49-0204-4B83-831E-87A057C94598}" destId="{6B490244-F4BB-456D-9397-EDAA1C6C5232}" srcOrd="0" destOrd="0" presId="urn:microsoft.com/office/officeart/2005/8/layout/architecture"/>
    <dgm:cxn modelId="{62146C0C-81B1-4B03-89AC-A8CE0AD2249D}" srcId="{B21988E8-A49C-4F14-A145-AA98FB74F5F7}" destId="{F24B8D96-FA50-4C9C-A743-5015D286A187}" srcOrd="1" destOrd="0" parTransId="{CEB16AD1-7FFB-438A-BE18-E0ED11A8F6D3}" sibTransId="{50C587F8-556F-4784-BCFA-35A7F11C02D1}"/>
    <dgm:cxn modelId="{F6563E6F-A54A-4061-BD10-A9939C978FB2}" type="presOf" srcId="{F485171D-6203-46B4-B7EB-D57F22B0066B}" destId="{588EE7BB-7DBA-4E76-A650-FA14F5898194}" srcOrd="0" destOrd="0" presId="urn:microsoft.com/office/officeart/2005/8/layout/architecture"/>
    <dgm:cxn modelId="{6816BDD9-921C-4734-A018-F7BC8F1ADEE9}" srcId="{B21988E8-A49C-4F14-A145-AA98FB74F5F7}" destId="{FC3B1E49-0204-4B83-831E-87A057C94598}" srcOrd="2" destOrd="0" parTransId="{D8E869DC-9FA8-4824-8994-01035E80F90E}" sibTransId="{A557C722-25E3-4AA9-B00A-13E0F8C097D1}"/>
    <dgm:cxn modelId="{A61C474F-0288-49EC-BEB5-B556AFACEFCA}" type="presParOf" srcId="{A3C58FF5-6E36-42F8-8355-8B4CB8B66505}" destId="{27BA43F5-4BB1-417A-ABEA-5640F6A6E71F}" srcOrd="0" destOrd="0" presId="urn:microsoft.com/office/officeart/2005/8/layout/architecture"/>
    <dgm:cxn modelId="{D60EB31C-3514-45C2-90F8-F5C5CCF3AA6A}" type="presParOf" srcId="{27BA43F5-4BB1-417A-ABEA-5640F6A6E71F}" destId="{588EE7BB-7DBA-4E76-A650-FA14F5898194}" srcOrd="0" destOrd="0" presId="urn:microsoft.com/office/officeart/2005/8/layout/architecture"/>
    <dgm:cxn modelId="{ABEA45F5-8CFD-49E1-B470-D2993CDA0D1A}" type="presParOf" srcId="{27BA43F5-4BB1-417A-ABEA-5640F6A6E71F}" destId="{0167F47F-F7C9-4AA1-965D-0F42C4BCD843}" srcOrd="1" destOrd="0" presId="urn:microsoft.com/office/officeart/2005/8/layout/architecture"/>
    <dgm:cxn modelId="{E9D01CB8-0251-40E4-B3E1-8EB9F59441A9}" type="presParOf" srcId="{A3C58FF5-6E36-42F8-8355-8B4CB8B66505}" destId="{21CE3C91-9F4D-4C1C-B028-843253A585F7}" srcOrd="1" destOrd="0" presId="urn:microsoft.com/office/officeart/2005/8/layout/architecture"/>
    <dgm:cxn modelId="{7DCDCA99-7679-4D37-8619-1027D579236A}" type="presParOf" srcId="{A3C58FF5-6E36-42F8-8355-8B4CB8B66505}" destId="{BA77F320-3BA4-459A-B2F7-095F927B03FB}" srcOrd="2" destOrd="0" presId="urn:microsoft.com/office/officeart/2005/8/layout/architecture"/>
    <dgm:cxn modelId="{469522B4-CF47-424C-BB64-52118025010D}" type="presParOf" srcId="{BA77F320-3BA4-459A-B2F7-095F927B03FB}" destId="{A696A485-CDF0-4F91-B0D5-845378260751}" srcOrd="0" destOrd="0" presId="urn:microsoft.com/office/officeart/2005/8/layout/architecture"/>
    <dgm:cxn modelId="{D509C8DC-042D-4949-9F16-3F27BA4E07F9}" type="presParOf" srcId="{BA77F320-3BA4-459A-B2F7-095F927B03FB}" destId="{F768B0ED-4498-4992-84CD-7579B03C6831}" srcOrd="1" destOrd="0" presId="urn:microsoft.com/office/officeart/2005/8/layout/architecture"/>
    <dgm:cxn modelId="{53874B00-CCCC-44C7-B50F-D24231473276}" type="presParOf" srcId="{A3C58FF5-6E36-42F8-8355-8B4CB8B66505}" destId="{B9DDDCF7-D165-4F48-911D-EE42A27F88AC}" srcOrd="3" destOrd="0" presId="urn:microsoft.com/office/officeart/2005/8/layout/architecture"/>
    <dgm:cxn modelId="{88363AF7-CDC1-4B66-9FA1-B5707FB84E02}" type="presParOf" srcId="{A3C58FF5-6E36-42F8-8355-8B4CB8B66505}" destId="{766F973B-EDD6-4503-A526-01F5A93B2887}" srcOrd="4" destOrd="0" presId="urn:microsoft.com/office/officeart/2005/8/layout/architecture"/>
    <dgm:cxn modelId="{D69E50C1-AA15-49D0-97D6-B0552948F1C8}" type="presParOf" srcId="{766F973B-EDD6-4503-A526-01F5A93B2887}" destId="{6B490244-F4BB-456D-9397-EDAA1C6C5232}" srcOrd="0" destOrd="0" presId="urn:microsoft.com/office/officeart/2005/8/layout/architecture"/>
    <dgm:cxn modelId="{C397F97B-1E8F-4AFF-A94A-BD8DDABC9CF6}" type="presParOf" srcId="{766F973B-EDD6-4503-A526-01F5A93B2887}" destId="{A6806401-19A8-4CAF-8AB3-E71797CE20BA}" srcOrd="1" destOrd="0" presId="urn:microsoft.com/office/officeart/2005/8/layout/architecture"/>
    <dgm:cxn modelId="{02F16F47-4C68-403D-83C4-05F007E2C17B}" type="presParOf" srcId="{A3C58FF5-6E36-42F8-8355-8B4CB8B66505}" destId="{CCF5E0EF-D9A7-4D31-B655-5B739E366061}" srcOrd="5" destOrd="0" presId="urn:microsoft.com/office/officeart/2005/8/layout/architecture"/>
    <dgm:cxn modelId="{DC17C516-C38C-4E10-BF69-3EFC474951E4}" type="presParOf" srcId="{A3C58FF5-6E36-42F8-8355-8B4CB8B66505}" destId="{B15D15C1-1ACB-4E97-8D34-E72299C5A164}" srcOrd="6" destOrd="0" presId="urn:microsoft.com/office/officeart/2005/8/layout/architecture"/>
    <dgm:cxn modelId="{6B167C9F-DCD3-4125-B77C-FC23329E5042}" type="presParOf" srcId="{B15D15C1-1ACB-4E97-8D34-E72299C5A164}" destId="{011F0287-FD18-4864-8D9E-7CA68DD7E680}" srcOrd="0" destOrd="0" presId="urn:microsoft.com/office/officeart/2005/8/layout/architecture"/>
    <dgm:cxn modelId="{1271D1F8-FE74-40C0-976D-91EB7E9B7C6A}" type="presParOf" srcId="{B15D15C1-1ACB-4E97-8D34-E72299C5A164}" destId="{3A1C66F1-AFF3-47A1-8DF7-09D11389D76E}" srcOrd="1" destOrd="0" presId="urn:microsoft.com/office/officeart/2005/8/layout/architecture"/>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A480AB3-17CC-4C2F-9099-696F6447844B}"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A6313C70-356E-4C2F-81E4-7B7386A662E6}">
      <dgm:prSet/>
      <dgm:spPr/>
      <dgm:t>
        <a:bodyPr/>
        <a:lstStyle/>
        <a:p>
          <a:pPr rtl="0"/>
          <a:r>
            <a:rPr lang="en-GB" dirty="0" smtClean="0"/>
            <a:t>Over time, some cognitive abilities stabilize and other may even increase. The fluid abilities are the most affected cognitive abilities by advancing of age.</a:t>
          </a:r>
          <a:endParaRPr lang="en-GB" dirty="0"/>
        </a:p>
      </dgm:t>
    </dgm:pt>
    <dgm:pt modelId="{4A43FC76-C61A-45E4-98C8-A7F912C6DEF1}" type="parTrans" cxnId="{916F7EB9-1759-4089-A252-385E7C9040A7}">
      <dgm:prSet/>
      <dgm:spPr/>
      <dgm:t>
        <a:bodyPr/>
        <a:lstStyle/>
        <a:p>
          <a:endParaRPr lang="en-US"/>
        </a:p>
      </dgm:t>
    </dgm:pt>
    <dgm:pt modelId="{5E20F56C-4FD9-4007-959E-96050B633E18}" type="sibTrans" cxnId="{916F7EB9-1759-4089-A252-385E7C9040A7}">
      <dgm:prSet/>
      <dgm:spPr/>
      <dgm:t>
        <a:bodyPr/>
        <a:lstStyle/>
        <a:p>
          <a:endParaRPr lang="en-US"/>
        </a:p>
      </dgm:t>
    </dgm:pt>
    <dgm:pt modelId="{5E1D4553-6AF4-496C-8954-F58C1E4B625F}" type="pres">
      <dgm:prSet presAssocID="{DA480AB3-17CC-4C2F-9099-696F6447844B}" presName="Name0" presStyleCnt="0">
        <dgm:presLayoutVars>
          <dgm:dir/>
          <dgm:resizeHandles val="exact"/>
        </dgm:presLayoutVars>
      </dgm:prSet>
      <dgm:spPr/>
      <dgm:t>
        <a:bodyPr/>
        <a:lstStyle/>
        <a:p>
          <a:endParaRPr lang="en-US"/>
        </a:p>
      </dgm:t>
    </dgm:pt>
    <dgm:pt modelId="{C1A4B196-5053-4765-BE01-6F3E0D2C4AC2}" type="pres">
      <dgm:prSet presAssocID="{DA480AB3-17CC-4C2F-9099-696F6447844B}" presName="arrow" presStyleLbl="bgShp" presStyleIdx="0" presStyleCnt="1"/>
      <dgm:spPr/>
    </dgm:pt>
    <dgm:pt modelId="{485E5D5B-635C-423D-B07E-EB9983C8F391}" type="pres">
      <dgm:prSet presAssocID="{DA480AB3-17CC-4C2F-9099-696F6447844B}" presName="points" presStyleCnt="0"/>
      <dgm:spPr/>
    </dgm:pt>
    <dgm:pt modelId="{204D31E8-7608-4E22-B20B-E74EA5075AF7}" type="pres">
      <dgm:prSet presAssocID="{A6313C70-356E-4C2F-81E4-7B7386A662E6}" presName="compositeA" presStyleCnt="0"/>
      <dgm:spPr/>
    </dgm:pt>
    <dgm:pt modelId="{DE771068-B1D2-47F8-ABC3-1B6624C9D927}" type="pres">
      <dgm:prSet presAssocID="{A6313C70-356E-4C2F-81E4-7B7386A662E6}" presName="textA" presStyleLbl="revTx" presStyleIdx="0" presStyleCnt="1" custLinFactNeighborX="1251" custLinFactNeighborY="1477">
        <dgm:presLayoutVars>
          <dgm:bulletEnabled val="1"/>
        </dgm:presLayoutVars>
      </dgm:prSet>
      <dgm:spPr/>
      <dgm:t>
        <a:bodyPr/>
        <a:lstStyle/>
        <a:p>
          <a:endParaRPr lang="en-US"/>
        </a:p>
      </dgm:t>
    </dgm:pt>
    <dgm:pt modelId="{56E6151A-C29A-4700-8C90-29D6C70ED8AC}" type="pres">
      <dgm:prSet presAssocID="{A6313C70-356E-4C2F-81E4-7B7386A662E6}" presName="circleA" presStyleLbl="node1" presStyleIdx="0" presStyleCnt="1"/>
      <dgm:spPr/>
    </dgm:pt>
    <dgm:pt modelId="{05E62A80-4A05-4002-9697-B7561BF987B0}" type="pres">
      <dgm:prSet presAssocID="{A6313C70-356E-4C2F-81E4-7B7386A662E6}" presName="spaceA" presStyleCnt="0"/>
      <dgm:spPr/>
    </dgm:pt>
  </dgm:ptLst>
  <dgm:cxnLst>
    <dgm:cxn modelId="{78E4609C-9C6B-49F2-B586-072296C1CD71}" type="presOf" srcId="{DA480AB3-17CC-4C2F-9099-696F6447844B}" destId="{5E1D4553-6AF4-496C-8954-F58C1E4B625F}" srcOrd="0" destOrd="0" presId="urn:microsoft.com/office/officeart/2005/8/layout/hProcess11"/>
    <dgm:cxn modelId="{916F7EB9-1759-4089-A252-385E7C9040A7}" srcId="{DA480AB3-17CC-4C2F-9099-696F6447844B}" destId="{A6313C70-356E-4C2F-81E4-7B7386A662E6}" srcOrd="0" destOrd="0" parTransId="{4A43FC76-C61A-45E4-98C8-A7F912C6DEF1}" sibTransId="{5E20F56C-4FD9-4007-959E-96050B633E18}"/>
    <dgm:cxn modelId="{ADE50F86-36A5-488E-B64F-8AFD5F783B3D}" type="presOf" srcId="{A6313C70-356E-4C2F-81E4-7B7386A662E6}" destId="{DE771068-B1D2-47F8-ABC3-1B6624C9D927}" srcOrd="0" destOrd="0" presId="urn:microsoft.com/office/officeart/2005/8/layout/hProcess11"/>
    <dgm:cxn modelId="{BC046BA5-0A51-4B0B-83C4-20617F8A1A23}" type="presParOf" srcId="{5E1D4553-6AF4-496C-8954-F58C1E4B625F}" destId="{C1A4B196-5053-4765-BE01-6F3E0D2C4AC2}" srcOrd="0" destOrd="0" presId="urn:microsoft.com/office/officeart/2005/8/layout/hProcess11"/>
    <dgm:cxn modelId="{16B5F018-3C91-4CD5-9567-12FDC1DB34CC}" type="presParOf" srcId="{5E1D4553-6AF4-496C-8954-F58C1E4B625F}" destId="{485E5D5B-635C-423D-B07E-EB9983C8F391}" srcOrd="1" destOrd="0" presId="urn:microsoft.com/office/officeart/2005/8/layout/hProcess11"/>
    <dgm:cxn modelId="{506EC1F7-9D69-45FE-94F2-DE1AC9A13F62}" type="presParOf" srcId="{485E5D5B-635C-423D-B07E-EB9983C8F391}" destId="{204D31E8-7608-4E22-B20B-E74EA5075AF7}" srcOrd="0" destOrd="0" presId="urn:microsoft.com/office/officeart/2005/8/layout/hProcess11"/>
    <dgm:cxn modelId="{417509C2-65A7-47BF-A8AE-0761AEAC5236}" type="presParOf" srcId="{204D31E8-7608-4E22-B20B-E74EA5075AF7}" destId="{DE771068-B1D2-47F8-ABC3-1B6624C9D927}" srcOrd="0" destOrd="0" presId="urn:microsoft.com/office/officeart/2005/8/layout/hProcess11"/>
    <dgm:cxn modelId="{CBCF702E-25F1-422E-AB8C-4AD9703494C5}" type="presParOf" srcId="{204D31E8-7608-4E22-B20B-E74EA5075AF7}" destId="{56E6151A-C29A-4700-8C90-29D6C70ED8AC}" srcOrd="1" destOrd="0" presId="urn:microsoft.com/office/officeart/2005/8/layout/hProcess11"/>
    <dgm:cxn modelId="{98776941-9E41-4525-9460-1CEF4E1FE259}" type="presParOf" srcId="{204D31E8-7608-4E22-B20B-E74EA5075AF7}" destId="{05E62A80-4A05-4002-9697-B7561BF987B0}" srcOrd="2" destOrd="0" presId="urn:microsoft.com/office/officeart/2005/8/layout/hProcess1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7B6CF25-BACF-4E17-B3D0-EA4F30FE7791}" type="doc">
      <dgm:prSet loTypeId="urn:microsoft.com/office/officeart/2005/8/layout/bList2" loCatId="list" qsTypeId="urn:microsoft.com/office/officeart/2005/8/quickstyle/simple1" qsCatId="simple" csTypeId="urn:microsoft.com/office/officeart/2005/8/colors/accent1_2" csCatId="accent1" phldr="1"/>
      <dgm:spPr/>
      <dgm:t>
        <a:bodyPr/>
        <a:lstStyle/>
        <a:p>
          <a:endParaRPr lang="en-US"/>
        </a:p>
      </dgm:t>
    </dgm:pt>
    <dgm:pt modelId="{01039F31-EF4B-4931-8F1D-86D79E75DFE7}">
      <dgm:prSet/>
      <dgm:spPr/>
      <dgm:t>
        <a:bodyPr/>
        <a:lstStyle/>
        <a:p>
          <a:pPr rtl="0"/>
          <a:r>
            <a:rPr lang="en-GB" smtClean="0"/>
            <a:t>Significant changes in cognition can occur in multiple domains</a:t>
          </a:r>
          <a:endParaRPr lang="en-GB"/>
        </a:p>
      </dgm:t>
    </dgm:pt>
    <dgm:pt modelId="{083B79B7-56A8-47B6-98B4-B22071C8B41A}" type="parTrans" cxnId="{2A44DB4A-BFEF-4B90-8A37-68E86B6B644A}">
      <dgm:prSet/>
      <dgm:spPr/>
      <dgm:t>
        <a:bodyPr/>
        <a:lstStyle/>
        <a:p>
          <a:endParaRPr lang="en-US"/>
        </a:p>
      </dgm:t>
    </dgm:pt>
    <dgm:pt modelId="{75189FBE-91AF-476F-9BA6-74AB7E8E1D9F}" type="sibTrans" cxnId="{2A44DB4A-BFEF-4B90-8A37-68E86B6B644A}">
      <dgm:prSet/>
      <dgm:spPr/>
      <dgm:t>
        <a:bodyPr/>
        <a:lstStyle/>
        <a:p>
          <a:endParaRPr lang="en-US"/>
        </a:p>
      </dgm:t>
    </dgm:pt>
    <dgm:pt modelId="{72BF6845-4821-46D8-B58C-00E51083354C}">
      <dgm:prSet/>
      <dgm:spPr/>
      <dgm:t>
        <a:bodyPr/>
        <a:lstStyle/>
        <a:p>
          <a:pPr rtl="0"/>
          <a:r>
            <a:rPr lang="en-GB" smtClean="0"/>
            <a:t>episodic memory</a:t>
          </a:r>
          <a:endParaRPr lang="en-GB"/>
        </a:p>
      </dgm:t>
    </dgm:pt>
    <dgm:pt modelId="{26BECB2D-A989-4A0F-96F2-19E26B708DB0}" type="parTrans" cxnId="{7A7E66A5-C546-4F61-AA89-F15533B57925}">
      <dgm:prSet/>
      <dgm:spPr/>
      <dgm:t>
        <a:bodyPr/>
        <a:lstStyle/>
        <a:p>
          <a:endParaRPr lang="en-US"/>
        </a:p>
      </dgm:t>
    </dgm:pt>
    <dgm:pt modelId="{E52FA9D5-E04A-45B1-B686-47DD8C596BDB}" type="sibTrans" cxnId="{7A7E66A5-C546-4F61-AA89-F15533B57925}">
      <dgm:prSet/>
      <dgm:spPr/>
      <dgm:t>
        <a:bodyPr/>
        <a:lstStyle/>
        <a:p>
          <a:endParaRPr lang="en-US"/>
        </a:p>
      </dgm:t>
    </dgm:pt>
    <dgm:pt modelId="{B37E6D60-5C48-4426-B466-4073709D2B51}">
      <dgm:prSet/>
      <dgm:spPr/>
      <dgm:t>
        <a:bodyPr/>
        <a:lstStyle/>
        <a:p>
          <a:pPr rtl="0"/>
          <a:r>
            <a:rPr lang="en-GB" smtClean="0"/>
            <a:t>attention</a:t>
          </a:r>
          <a:endParaRPr lang="en-GB"/>
        </a:p>
      </dgm:t>
    </dgm:pt>
    <dgm:pt modelId="{637FCEC9-F055-4D97-8A48-2C105D475A97}" type="parTrans" cxnId="{7239CED9-1212-4047-99E7-54CDE18939E0}">
      <dgm:prSet/>
      <dgm:spPr/>
      <dgm:t>
        <a:bodyPr/>
        <a:lstStyle/>
        <a:p>
          <a:endParaRPr lang="en-US"/>
        </a:p>
      </dgm:t>
    </dgm:pt>
    <dgm:pt modelId="{0B069EBB-83D3-4068-B0CE-530418CC6881}" type="sibTrans" cxnId="{7239CED9-1212-4047-99E7-54CDE18939E0}">
      <dgm:prSet/>
      <dgm:spPr/>
      <dgm:t>
        <a:bodyPr/>
        <a:lstStyle/>
        <a:p>
          <a:endParaRPr lang="en-US"/>
        </a:p>
      </dgm:t>
    </dgm:pt>
    <dgm:pt modelId="{1D4723A3-72E6-4ABB-9F6B-DAD7D4C089DE}">
      <dgm:prSet/>
      <dgm:spPr/>
      <dgm:t>
        <a:bodyPr/>
        <a:lstStyle/>
        <a:p>
          <a:pPr rtl="0"/>
          <a:r>
            <a:rPr lang="en-GB" smtClean="0"/>
            <a:t>verbal fluency</a:t>
          </a:r>
          <a:endParaRPr lang="en-GB"/>
        </a:p>
      </dgm:t>
    </dgm:pt>
    <dgm:pt modelId="{641CA23F-038A-4800-82F0-33C899C8C6B5}" type="parTrans" cxnId="{B9B7DB40-3343-4A89-9D2D-ACE7463E2767}">
      <dgm:prSet/>
      <dgm:spPr/>
      <dgm:t>
        <a:bodyPr/>
        <a:lstStyle/>
        <a:p>
          <a:endParaRPr lang="en-US"/>
        </a:p>
      </dgm:t>
    </dgm:pt>
    <dgm:pt modelId="{D25F9B66-70F5-47C5-BDAC-82BB542ED757}" type="sibTrans" cxnId="{B9B7DB40-3343-4A89-9D2D-ACE7463E2767}">
      <dgm:prSet/>
      <dgm:spPr/>
      <dgm:t>
        <a:bodyPr/>
        <a:lstStyle/>
        <a:p>
          <a:endParaRPr lang="en-US"/>
        </a:p>
      </dgm:t>
    </dgm:pt>
    <dgm:pt modelId="{0B5A614C-A089-4163-839F-5E6C68F1BAF7}">
      <dgm:prSet/>
      <dgm:spPr/>
      <dgm:t>
        <a:bodyPr/>
        <a:lstStyle/>
        <a:p>
          <a:pPr rtl="0"/>
          <a:r>
            <a:rPr lang="en-GB" smtClean="0"/>
            <a:t>processing speed</a:t>
          </a:r>
          <a:endParaRPr lang="en-GB"/>
        </a:p>
      </dgm:t>
    </dgm:pt>
    <dgm:pt modelId="{09F563E2-37CF-48C6-B968-B1A0140D484B}" type="parTrans" cxnId="{F69ECDE2-0CB4-4626-8852-B3A41A9F11E7}">
      <dgm:prSet/>
      <dgm:spPr/>
      <dgm:t>
        <a:bodyPr/>
        <a:lstStyle/>
        <a:p>
          <a:endParaRPr lang="en-US"/>
        </a:p>
      </dgm:t>
    </dgm:pt>
    <dgm:pt modelId="{1CC9FEA2-7C8D-4300-81B6-4119ED6F10FA}" type="sibTrans" cxnId="{F69ECDE2-0CB4-4626-8852-B3A41A9F11E7}">
      <dgm:prSet/>
      <dgm:spPr/>
      <dgm:t>
        <a:bodyPr/>
        <a:lstStyle/>
        <a:p>
          <a:endParaRPr lang="en-US"/>
        </a:p>
      </dgm:t>
    </dgm:pt>
    <dgm:pt modelId="{1A03263C-1076-4BE5-BB89-B05AE46EBB81}">
      <dgm:prSet/>
      <dgm:spPr/>
      <dgm:t>
        <a:bodyPr/>
        <a:lstStyle/>
        <a:p>
          <a:pPr rtl="0"/>
          <a:r>
            <a:rPr lang="en-GB" smtClean="0"/>
            <a:t>explicit memory</a:t>
          </a:r>
          <a:endParaRPr lang="en-GB"/>
        </a:p>
      </dgm:t>
    </dgm:pt>
    <dgm:pt modelId="{134FFFB7-AFE7-4CA3-97C5-32349B72B7E9}" type="parTrans" cxnId="{3ECC1DB8-1B90-499F-A2D6-092269330A3F}">
      <dgm:prSet/>
      <dgm:spPr/>
      <dgm:t>
        <a:bodyPr/>
        <a:lstStyle/>
        <a:p>
          <a:endParaRPr lang="en-US"/>
        </a:p>
      </dgm:t>
    </dgm:pt>
    <dgm:pt modelId="{D2515388-011D-4AFE-A437-51E024B4FA1A}" type="sibTrans" cxnId="{3ECC1DB8-1B90-499F-A2D6-092269330A3F}">
      <dgm:prSet/>
      <dgm:spPr/>
      <dgm:t>
        <a:bodyPr/>
        <a:lstStyle/>
        <a:p>
          <a:endParaRPr lang="en-US"/>
        </a:p>
      </dgm:t>
    </dgm:pt>
    <dgm:pt modelId="{36A02801-0CCF-4DA7-85BD-D501EE8A09E9}">
      <dgm:prSet/>
      <dgm:spPr/>
      <dgm:t>
        <a:bodyPr/>
        <a:lstStyle/>
        <a:p>
          <a:pPr rtl="0"/>
          <a:r>
            <a:rPr lang="en-GB" smtClean="0"/>
            <a:t>executive functions</a:t>
          </a:r>
          <a:endParaRPr lang="en-GB"/>
        </a:p>
      </dgm:t>
    </dgm:pt>
    <dgm:pt modelId="{BF21A2A9-EACA-4EE3-896F-C7CDFDCE3289}" type="parTrans" cxnId="{16B6E32B-05CB-4009-BB81-385633EAAA93}">
      <dgm:prSet/>
      <dgm:spPr/>
      <dgm:t>
        <a:bodyPr/>
        <a:lstStyle/>
        <a:p>
          <a:endParaRPr lang="en-US"/>
        </a:p>
      </dgm:t>
    </dgm:pt>
    <dgm:pt modelId="{FA881344-D9B2-4141-BF9D-C15D16CC81E7}" type="sibTrans" cxnId="{16B6E32B-05CB-4009-BB81-385633EAAA93}">
      <dgm:prSet/>
      <dgm:spPr/>
      <dgm:t>
        <a:bodyPr/>
        <a:lstStyle/>
        <a:p>
          <a:endParaRPr lang="en-US"/>
        </a:p>
      </dgm:t>
    </dgm:pt>
    <dgm:pt modelId="{0CA9E9B4-F327-4030-8887-BF4446F5E39C}">
      <dgm:prSet/>
      <dgm:spPr/>
      <dgm:t>
        <a:bodyPr/>
        <a:lstStyle/>
        <a:p>
          <a:pPr rtl="0"/>
          <a:r>
            <a:rPr lang="en-GB" smtClean="0"/>
            <a:t>working memory </a:t>
          </a:r>
          <a:endParaRPr lang="en-GB"/>
        </a:p>
      </dgm:t>
    </dgm:pt>
    <dgm:pt modelId="{D039EA56-04F8-45F0-9DAF-083DA2168A12}" type="parTrans" cxnId="{5CADA77B-0CDA-462B-8B2F-B921500F2154}">
      <dgm:prSet/>
      <dgm:spPr/>
      <dgm:t>
        <a:bodyPr/>
        <a:lstStyle/>
        <a:p>
          <a:endParaRPr lang="en-US"/>
        </a:p>
      </dgm:t>
    </dgm:pt>
    <dgm:pt modelId="{A472BD86-E9E9-4D30-B14C-F00808C37242}" type="sibTrans" cxnId="{5CADA77B-0CDA-462B-8B2F-B921500F2154}">
      <dgm:prSet/>
      <dgm:spPr/>
      <dgm:t>
        <a:bodyPr/>
        <a:lstStyle/>
        <a:p>
          <a:endParaRPr lang="en-US"/>
        </a:p>
      </dgm:t>
    </dgm:pt>
    <dgm:pt modelId="{4CBD269F-3EE4-452E-9303-33C7C0C703B1}">
      <dgm:prSet/>
      <dgm:spPr/>
      <dgm:t>
        <a:bodyPr/>
        <a:lstStyle/>
        <a:p>
          <a:pPr rtl="0"/>
          <a:r>
            <a:rPr lang="en-GB" smtClean="0"/>
            <a:t>Language</a:t>
          </a:r>
          <a:endParaRPr lang="en-GB"/>
        </a:p>
      </dgm:t>
    </dgm:pt>
    <dgm:pt modelId="{7EBCA112-5E81-4513-B892-75570A86D094}" type="parTrans" cxnId="{9E01CFEC-9A45-43F5-8F4C-EAA6EAB96AFB}">
      <dgm:prSet/>
      <dgm:spPr/>
      <dgm:t>
        <a:bodyPr/>
        <a:lstStyle/>
        <a:p>
          <a:endParaRPr lang="en-US"/>
        </a:p>
      </dgm:t>
    </dgm:pt>
    <dgm:pt modelId="{145657C9-817C-4478-A11B-97A77BE2E74B}" type="sibTrans" cxnId="{9E01CFEC-9A45-43F5-8F4C-EAA6EAB96AFB}">
      <dgm:prSet/>
      <dgm:spPr/>
      <dgm:t>
        <a:bodyPr/>
        <a:lstStyle/>
        <a:p>
          <a:endParaRPr lang="en-US"/>
        </a:p>
      </dgm:t>
    </dgm:pt>
    <dgm:pt modelId="{FD48FB83-3535-4185-91BC-A636223448E7}" type="pres">
      <dgm:prSet presAssocID="{07B6CF25-BACF-4E17-B3D0-EA4F30FE7791}" presName="diagram" presStyleCnt="0">
        <dgm:presLayoutVars>
          <dgm:dir/>
          <dgm:animLvl val="lvl"/>
          <dgm:resizeHandles val="exact"/>
        </dgm:presLayoutVars>
      </dgm:prSet>
      <dgm:spPr/>
      <dgm:t>
        <a:bodyPr/>
        <a:lstStyle/>
        <a:p>
          <a:endParaRPr lang="en-US"/>
        </a:p>
      </dgm:t>
    </dgm:pt>
    <dgm:pt modelId="{850C662E-BAB9-49D5-B1E3-6ED26C5DC471}" type="pres">
      <dgm:prSet presAssocID="{01039F31-EF4B-4931-8F1D-86D79E75DFE7}" presName="compNode" presStyleCnt="0"/>
      <dgm:spPr/>
    </dgm:pt>
    <dgm:pt modelId="{F0BAC868-5075-4E55-A455-E9944678EB92}" type="pres">
      <dgm:prSet presAssocID="{01039F31-EF4B-4931-8F1D-86D79E75DFE7}" presName="childRect" presStyleLbl="bgAcc1" presStyleIdx="0" presStyleCnt="1">
        <dgm:presLayoutVars>
          <dgm:bulletEnabled val="1"/>
        </dgm:presLayoutVars>
      </dgm:prSet>
      <dgm:spPr/>
      <dgm:t>
        <a:bodyPr/>
        <a:lstStyle/>
        <a:p>
          <a:endParaRPr lang="en-US"/>
        </a:p>
      </dgm:t>
    </dgm:pt>
    <dgm:pt modelId="{00E3999E-D928-4CE7-82C7-4F098D68FB93}" type="pres">
      <dgm:prSet presAssocID="{01039F31-EF4B-4931-8F1D-86D79E75DFE7}" presName="parentText" presStyleLbl="node1" presStyleIdx="0" presStyleCnt="0">
        <dgm:presLayoutVars>
          <dgm:chMax val="0"/>
          <dgm:bulletEnabled val="1"/>
        </dgm:presLayoutVars>
      </dgm:prSet>
      <dgm:spPr/>
      <dgm:t>
        <a:bodyPr/>
        <a:lstStyle/>
        <a:p>
          <a:endParaRPr lang="en-US"/>
        </a:p>
      </dgm:t>
    </dgm:pt>
    <dgm:pt modelId="{8CC4F941-7FA2-4A3F-A348-286C53DCE3FF}" type="pres">
      <dgm:prSet presAssocID="{01039F31-EF4B-4931-8F1D-86D79E75DFE7}" presName="parentRect" presStyleLbl="alignNode1" presStyleIdx="0" presStyleCnt="1"/>
      <dgm:spPr/>
      <dgm:t>
        <a:bodyPr/>
        <a:lstStyle/>
        <a:p>
          <a:endParaRPr lang="en-US"/>
        </a:p>
      </dgm:t>
    </dgm:pt>
    <dgm:pt modelId="{9A492BFF-780A-4533-A408-39E0AC49610F}" type="pres">
      <dgm:prSet presAssocID="{01039F31-EF4B-4931-8F1D-86D79E75DFE7}" presName="adorn" presStyleLbl="fgAccFollowNode1" presStyleIdx="0" presStyleCnt="1"/>
      <dgm:spPr>
        <a:blipFill rotWithShape="1">
          <a:blip xmlns:r="http://schemas.openxmlformats.org/officeDocument/2006/relationships" r:embed="rId1"/>
          <a:stretch>
            <a:fillRect/>
          </a:stretch>
        </a:blipFill>
      </dgm:spPr>
    </dgm:pt>
  </dgm:ptLst>
  <dgm:cxnLst>
    <dgm:cxn modelId="{E28DC6B3-95E3-4CBC-8472-13964D0FE2ED}" type="presOf" srcId="{36A02801-0CCF-4DA7-85BD-D501EE8A09E9}" destId="{F0BAC868-5075-4E55-A455-E9944678EB92}" srcOrd="0" destOrd="5" presId="urn:microsoft.com/office/officeart/2005/8/layout/bList2"/>
    <dgm:cxn modelId="{2A44DB4A-BFEF-4B90-8A37-68E86B6B644A}" srcId="{07B6CF25-BACF-4E17-B3D0-EA4F30FE7791}" destId="{01039F31-EF4B-4931-8F1D-86D79E75DFE7}" srcOrd="0" destOrd="0" parTransId="{083B79B7-56A8-47B6-98B4-B22071C8B41A}" sibTransId="{75189FBE-91AF-476F-9BA6-74AB7E8E1D9F}"/>
    <dgm:cxn modelId="{5CADA77B-0CDA-462B-8B2F-B921500F2154}" srcId="{01039F31-EF4B-4931-8F1D-86D79E75DFE7}" destId="{0CA9E9B4-F327-4030-8887-BF4446F5E39C}" srcOrd="6" destOrd="0" parTransId="{D039EA56-04F8-45F0-9DAF-083DA2168A12}" sibTransId="{A472BD86-E9E9-4D30-B14C-F00808C37242}"/>
    <dgm:cxn modelId="{AEB922A5-D481-4497-988F-B163D0DC5E9F}" type="presOf" srcId="{72BF6845-4821-46D8-B58C-00E51083354C}" destId="{F0BAC868-5075-4E55-A455-E9944678EB92}" srcOrd="0" destOrd="0" presId="urn:microsoft.com/office/officeart/2005/8/layout/bList2"/>
    <dgm:cxn modelId="{7A7E66A5-C546-4F61-AA89-F15533B57925}" srcId="{01039F31-EF4B-4931-8F1D-86D79E75DFE7}" destId="{72BF6845-4821-46D8-B58C-00E51083354C}" srcOrd="0" destOrd="0" parTransId="{26BECB2D-A989-4A0F-96F2-19E26B708DB0}" sibTransId="{E52FA9D5-E04A-45B1-B686-47DD8C596BDB}"/>
    <dgm:cxn modelId="{7F57A086-E5ED-4687-9B4E-074F6C6326BE}" type="presOf" srcId="{07B6CF25-BACF-4E17-B3D0-EA4F30FE7791}" destId="{FD48FB83-3535-4185-91BC-A636223448E7}" srcOrd="0" destOrd="0" presId="urn:microsoft.com/office/officeart/2005/8/layout/bList2"/>
    <dgm:cxn modelId="{16B6E32B-05CB-4009-BB81-385633EAAA93}" srcId="{01039F31-EF4B-4931-8F1D-86D79E75DFE7}" destId="{36A02801-0CCF-4DA7-85BD-D501EE8A09E9}" srcOrd="5" destOrd="0" parTransId="{BF21A2A9-EACA-4EE3-896F-C7CDFDCE3289}" sibTransId="{FA881344-D9B2-4141-BF9D-C15D16CC81E7}"/>
    <dgm:cxn modelId="{54E099B4-6DFF-4E95-B04A-64CFAFCE3FE5}" type="presOf" srcId="{1A03263C-1076-4BE5-BB89-B05AE46EBB81}" destId="{F0BAC868-5075-4E55-A455-E9944678EB92}" srcOrd="0" destOrd="4" presId="urn:microsoft.com/office/officeart/2005/8/layout/bList2"/>
    <dgm:cxn modelId="{880A2615-AC40-4E3B-8345-9D9AFFE9A953}" type="presOf" srcId="{01039F31-EF4B-4931-8F1D-86D79E75DFE7}" destId="{8CC4F941-7FA2-4A3F-A348-286C53DCE3FF}" srcOrd="1" destOrd="0" presId="urn:microsoft.com/office/officeart/2005/8/layout/bList2"/>
    <dgm:cxn modelId="{3ECC1DB8-1B90-499F-A2D6-092269330A3F}" srcId="{01039F31-EF4B-4931-8F1D-86D79E75DFE7}" destId="{1A03263C-1076-4BE5-BB89-B05AE46EBB81}" srcOrd="4" destOrd="0" parTransId="{134FFFB7-AFE7-4CA3-97C5-32349B72B7E9}" sibTransId="{D2515388-011D-4AFE-A437-51E024B4FA1A}"/>
    <dgm:cxn modelId="{773E3AC0-C3A9-4F87-A0AF-BA5141707F0D}" type="presOf" srcId="{B37E6D60-5C48-4426-B466-4073709D2B51}" destId="{F0BAC868-5075-4E55-A455-E9944678EB92}" srcOrd="0" destOrd="1" presId="urn:microsoft.com/office/officeart/2005/8/layout/bList2"/>
    <dgm:cxn modelId="{9E01CFEC-9A45-43F5-8F4C-EAA6EAB96AFB}" srcId="{01039F31-EF4B-4931-8F1D-86D79E75DFE7}" destId="{4CBD269F-3EE4-452E-9303-33C7C0C703B1}" srcOrd="7" destOrd="0" parTransId="{7EBCA112-5E81-4513-B892-75570A86D094}" sibTransId="{145657C9-817C-4478-A11B-97A77BE2E74B}"/>
    <dgm:cxn modelId="{C50D104B-CE69-47C2-99AD-240A6F72FE36}" type="presOf" srcId="{01039F31-EF4B-4931-8F1D-86D79E75DFE7}" destId="{00E3999E-D928-4CE7-82C7-4F098D68FB93}" srcOrd="0" destOrd="0" presId="urn:microsoft.com/office/officeart/2005/8/layout/bList2"/>
    <dgm:cxn modelId="{7239CED9-1212-4047-99E7-54CDE18939E0}" srcId="{01039F31-EF4B-4931-8F1D-86D79E75DFE7}" destId="{B37E6D60-5C48-4426-B466-4073709D2B51}" srcOrd="1" destOrd="0" parTransId="{637FCEC9-F055-4D97-8A48-2C105D475A97}" sibTransId="{0B069EBB-83D3-4068-B0CE-530418CC6881}"/>
    <dgm:cxn modelId="{83E16578-67C0-4ED4-BF28-DE2DFCCECC6D}" type="presOf" srcId="{1D4723A3-72E6-4ABB-9F6B-DAD7D4C089DE}" destId="{F0BAC868-5075-4E55-A455-E9944678EB92}" srcOrd="0" destOrd="2" presId="urn:microsoft.com/office/officeart/2005/8/layout/bList2"/>
    <dgm:cxn modelId="{F69ECDE2-0CB4-4626-8852-B3A41A9F11E7}" srcId="{01039F31-EF4B-4931-8F1D-86D79E75DFE7}" destId="{0B5A614C-A089-4163-839F-5E6C68F1BAF7}" srcOrd="3" destOrd="0" parTransId="{09F563E2-37CF-48C6-B968-B1A0140D484B}" sibTransId="{1CC9FEA2-7C8D-4300-81B6-4119ED6F10FA}"/>
    <dgm:cxn modelId="{F60DB5CF-1673-41F0-B3B4-4AF6747B06C1}" type="presOf" srcId="{0B5A614C-A089-4163-839F-5E6C68F1BAF7}" destId="{F0BAC868-5075-4E55-A455-E9944678EB92}" srcOrd="0" destOrd="3" presId="urn:microsoft.com/office/officeart/2005/8/layout/bList2"/>
    <dgm:cxn modelId="{B9B7DB40-3343-4A89-9D2D-ACE7463E2767}" srcId="{01039F31-EF4B-4931-8F1D-86D79E75DFE7}" destId="{1D4723A3-72E6-4ABB-9F6B-DAD7D4C089DE}" srcOrd="2" destOrd="0" parTransId="{641CA23F-038A-4800-82F0-33C899C8C6B5}" sibTransId="{D25F9B66-70F5-47C5-BDAC-82BB542ED757}"/>
    <dgm:cxn modelId="{1B1B4217-A391-4036-87B8-B94AA6719CEE}" type="presOf" srcId="{4CBD269F-3EE4-452E-9303-33C7C0C703B1}" destId="{F0BAC868-5075-4E55-A455-E9944678EB92}" srcOrd="0" destOrd="7" presId="urn:microsoft.com/office/officeart/2005/8/layout/bList2"/>
    <dgm:cxn modelId="{53D3FA3D-B98A-450B-BBA2-3049D90A687E}" type="presOf" srcId="{0CA9E9B4-F327-4030-8887-BF4446F5E39C}" destId="{F0BAC868-5075-4E55-A455-E9944678EB92}" srcOrd="0" destOrd="6" presId="urn:microsoft.com/office/officeart/2005/8/layout/bList2"/>
    <dgm:cxn modelId="{8450388E-CE14-4200-9E3D-6AEC829BE2BC}" type="presParOf" srcId="{FD48FB83-3535-4185-91BC-A636223448E7}" destId="{850C662E-BAB9-49D5-B1E3-6ED26C5DC471}" srcOrd="0" destOrd="0" presId="urn:microsoft.com/office/officeart/2005/8/layout/bList2"/>
    <dgm:cxn modelId="{612D80EE-9950-4606-9AB3-DBCD9E8ED5AD}" type="presParOf" srcId="{850C662E-BAB9-49D5-B1E3-6ED26C5DC471}" destId="{F0BAC868-5075-4E55-A455-E9944678EB92}" srcOrd="0" destOrd="0" presId="urn:microsoft.com/office/officeart/2005/8/layout/bList2"/>
    <dgm:cxn modelId="{7ED00CCA-6DDC-42F2-A358-5375A323A046}" type="presParOf" srcId="{850C662E-BAB9-49D5-B1E3-6ED26C5DC471}" destId="{00E3999E-D928-4CE7-82C7-4F098D68FB93}" srcOrd="1" destOrd="0" presId="urn:microsoft.com/office/officeart/2005/8/layout/bList2"/>
    <dgm:cxn modelId="{BB1A9110-BC65-4F88-848D-01A22DACC7D8}" type="presParOf" srcId="{850C662E-BAB9-49D5-B1E3-6ED26C5DC471}" destId="{8CC4F941-7FA2-4A3F-A348-286C53DCE3FF}" srcOrd="2" destOrd="0" presId="urn:microsoft.com/office/officeart/2005/8/layout/bList2"/>
    <dgm:cxn modelId="{C0F26704-65B3-40A4-A2FB-658CDBA21717}" type="presParOf" srcId="{850C662E-BAB9-49D5-B1E3-6ED26C5DC471}" destId="{9A492BFF-780A-4533-A408-39E0AC49610F}" srcOrd="3" destOrd="0" presId="urn:microsoft.com/office/officeart/2005/8/layout/b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4A823B3-A783-40F1-AFF8-C5432E49663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0250CF7-9AFD-4E47-A78D-A67CD4EF0181}">
      <dgm:prSet/>
      <dgm:spPr/>
      <dgm:t>
        <a:bodyPr/>
        <a:lstStyle/>
        <a:p>
          <a:pPr rtl="0"/>
          <a:r>
            <a:rPr lang="en-GB" dirty="0" smtClean="0"/>
            <a:t>Another important consideration is that some aspects of cognition remains stable, or even improves, across lifetime </a:t>
          </a:r>
          <a:endParaRPr lang="en-GB" dirty="0"/>
        </a:p>
      </dgm:t>
    </dgm:pt>
    <dgm:pt modelId="{A5B70004-31C9-49F2-A87B-A9D2B102E4C4}" type="parTrans" cxnId="{77734AC4-2AC2-440A-AE87-BE98B484E1FE}">
      <dgm:prSet/>
      <dgm:spPr/>
      <dgm:t>
        <a:bodyPr/>
        <a:lstStyle/>
        <a:p>
          <a:endParaRPr lang="en-US"/>
        </a:p>
      </dgm:t>
    </dgm:pt>
    <dgm:pt modelId="{346BD8CC-CE77-458E-808D-475BA8594217}" type="sibTrans" cxnId="{77734AC4-2AC2-440A-AE87-BE98B484E1FE}">
      <dgm:prSet/>
      <dgm:spPr/>
      <dgm:t>
        <a:bodyPr/>
        <a:lstStyle/>
        <a:p>
          <a:endParaRPr lang="en-US"/>
        </a:p>
      </dgm:t>
    </dgm:pt>
    <dgm:pt modelId="{AFDCF8CE-52E8-4782-B455-CBC46A713F1F}" type="pres">
      <dgm:prSet presAssocID="{74A823B3-A783-40F1-AFF8-C5432E496634}" presName="vert0" presStyleCnt="0">
        <dgm:presLayoutVars>
          <dgm:dir/>
          <dgm:animOne val="branch"/>
          <dgm:animLvl val="lvl"/>
        </dgm:presLayoutVars>
      </dgm:prSet>
      <dgm:spPr/>
      <dgm:t>
        <a:bodyPr/>
        <a:lstStyle/>
        <a:p>
          <a:endParaRPr lang="en-US"/>
        </a:p>
      </dgm:t>
    </dgm:pt>
    <dgm:pt modelId="{07F4A723-C131-4118-A8A1-F2DF1EA959C3}" type="pres">
      <dgm:prSet presAssocID="{E0250CF7-9AFD-4E47-A78D-A67CD4EF0181}" presName="thickLine" presStyleLbl="alignNode1" presStyleIdx="0" presStyleCnt="1"/>
      <dgm:spPr/>
    </dgm:pt>
    <dgm:pt modelId="{9D6A183D-A38E-41F7-96AE-A1FEE39BB680}" type="pres">
      <dgm:prSet presAssocID="{E0250CF7-9AFD-4E47-A78D-A67CD4EF0181}" presName="horz1" presStyleCnt="0"/>
      <dgm:spPr/>
    </dgm:pt>
    <dgm:pt modelId="{73AB9F67-FDFD-4FB0-9209-31AA50737EE9}" type="pres">
      <dgm:prSet presAssocID="{E0250CF7-9AFD-4E47-A78D-A67CD4EF0181}" presName="tx1" presStyleLbl="revTx" presStyleIdx="0" presStyleCnt="1"/>
      <dgm:spPr/>
      <dgm:t>
        <a:bodyPr/>
        <a:lstStyle/>
        <a:p>
          <a:endParaRPr lang="en-US"/>
        </a:p>
      </dgm:t>
    </dgm:pt>
    <dgm:pt modelId="{510F483C-B312-4CD6-8CC1-7BDC377786D1}" type="pres">
      <dgm:prSet presAssocID="{E0250CF7-9AFD-4E47-A78D-A67CD4EF0181}" presName="vert1" presStyleCnt="0"/>
      <dgm:spPr/>
    </dgm:pt>
  </dgm:ptLst>
  <dgm:cxnLst>
    <dgm:cxn modelId="{9B6C0C16-F226-456F-A68B-F195FA6254C2}" type="presOf" srcId="{74A823B3-A783-40F1-AFF8-C5432E496634}" destId="{AFDCF8CE-52E8-4782-B455-CBC46A713F1F}" srcOrd="0" destOrd="0" presId="urn:microsoft.com/office/officeart/2008/layout/LinedList"/>
    <dgm:cxn modelId="{77734AC4-2AC2-440A-AE87-BE98B484E1FE}" srcId="{74A823B3-A783-40F1-AFF8-C5432E496634}" destId="{E0250CF7-9AFD-4E47-A78D-A67CD4EF0181}" srcOrd="0" destOrd="0" parTransId="{A5B70004-31C9-49F2-A87B-A9D2B102E4C4}" sibTransId="{346BD8CC-CE77-458E-808D-475BA8594217}"/>
    <dgm:cxn modelId="{5AF25D17-3760-41B5-8643-B7DCD600231A}" type="presOf" srcId="{E0250CF7-9AFD-4E47-A78D-A67CD4EF0181}" destId="{73AB9F67-FDFD-4FB0-9209-31AA50737EE9}" srcOrd="0" destOrd="0" presId="urn:microsoft.com/office/officeart/2008/layout/LinedList"/>
    <dgm:cxn modelId="{772DB9FC-C8B4-449A-BD4A-074DB9E759B9}" type="presParOf" srcId="{AFDCF8CE-52E8-4782-B455-CBC46A713F1F}" destId="{07F4A723-C131-4118-A8A1-F2DF1EA959C3}" srcOrd="0" destOrd="0" presId="urn:microsoft.com/office/officeart/2008/layout/LinedList"/>
    <dgm:cxn modelId="{810612EB-30AE-4C27-953C-D756A68FF79F}" type="presParOf" srcId="{AFDCF8CE-52E8-4782-B455-CBC46A713F1F}" destId="{9D6A183D-A38E-41F7-96AE-A1FEE39BB680}" srcOrd="1" destOrd="0" presId="urn:microsoft.com/office/officeart/2008/layout/LinedList"/>
    <dgm:cxn modelId="{8BA7CE43-500D-44B8-8076-D0EC9516511A}" type="presParOf" srcId="{9D6A183D-A38E-41F7-96AE-A1FEE39BB680}" destId="{73AB9F67-FDFD-4FB0-9209-31AA50737EE9}" srcOrd="0" destOrd="0" presId="urn:microsoft.com/office/officeart/2008/layout/LinedList"/>
    <dgm:cxn modelId="{96EA8316-AF1A-4AA8-AFA7-23A93590969A}" type="presParOf" srcId="{9D6A183D-A38E-41F7-96AE-A1FEE39BB680}" destId="{510F483C-B312-4CD6-8CC1-7BDC377786D1}" srcOrd="1" destOrd="0" presId="urn:microsoft.com/office/officeart/2008/layout/LinedList"/>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47A5A82-7DEA-44DC-BE65-2EA10B0FA33F}"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849AD9F8-6AEA-4CC4-8E3F-155321DAE0E4}">
      <dgm:prSet custT="1"/>
      <dgm:spPr/>
      <dgm:t>
        <a:bodyPr/>
        <a:lstStyle/>
        <a:p>
          <a:pPr rtl="0"/>
          <a:r>
            <a:rPr lang="en-GB" sz="1500" dirty="0" smtClean="0"/>
            <a:t>Relatively spared until late in life are knowledge-based verbal abilities and verbal production, implicit memory and autobiographical memory </a:t>
          </a:r>
          <a:endParaRPr lang="en-GB" sz="1500" dirty="0"/>
        </a:p>
      </dgm:t>
    </dgm:pt>
    <dgm:pt modelId="{0CF5D8B5-74F6-4404-8DEA-FF02423115D5}" type="parTrans" cxnId="{88F90EE1-2BD1-4837-81DB-7A6C0D74D425}">
      <dgm:prSet/>
      <dgm:spPr/>
      <dgm:t>
        <a:bodyPr/>
        <a:lstStyle/>
        <a:p>
          <a:endParaRPr lang="en-US" sz="1500"/>
        </a:p>
      </dgm:t>
    </dgm:pt>
    <dgm:pt modelId="{5BB1D573-0FC2-4EAF-AA15-2C2DD201C483}" type="sibTrans" cxnId="{88F90EE1-2BD1-4837-81DB-7A6C0D74D425}">
      <dgm:prSet/>
      <dgm:spPr/>
      <dgm:t>
        <a:bodyPr/>
        <a:lstStyle/>
        <a:p>
          <a:endParaRPr lang="en-US" sz="1500"/>
        </a:p>
      </dgm:t>
    </dgm:pt>
    <dgm:pt modelId="{301F2ECE-1D69-4078-A709-F7A977282307}" type="pres">
      <dgm:prSet presAssocID="{047A5A82-7DEA-44DC-BE65-2EA10B0FA33F}" presName="linear" presStyleCnt="0">
        <dgm:presLayoutVars>
          <dgm:animLvl val="lvl"/>
          <dgm:resizeHandles val="exact"/>
        </dgm:presLayoutVars>
      </dgm:prSet>
      <dgm:spPr/>
      <dgm:t>
        <a:bodyPr/>
        <a:lstStyle/>
        <a:p>
          <a:endParaRPr lang="en-US"/>
        </a:p>
      </dgm:t>
    </dgm:pt>
    <dgm:pt modelId="{A7F3965B-15FF-4063-A880-4DA224DB03A2}" type="pres">
      <dgm:prSet presAssocID="{849AD9F8-6AEA-4CC4-8E3F-155321DAE0E4}" presName="parentText" presStyleLbl="node1" presStyleIdx="0" presStyleCnt="1" custScaleY="82044" custLinFactNeighborX="-302" custLinFactNeighborY="7247">
        <dgm:presLayoutVars>
          <dgm:chMax val="0"/>
          <dgm:bulletEnabled val="1"/>
        </dgm:presLayoutVars>
      </dgm:prSet>
      <dgm:spPr/>
      <dgm:t>
        <a:bodyPr/>
        <a:lstStyle/>
        <a:p>
          <a:endParaRPr lang="en-US"/>
        </a:p>
      </dgm:t>
    </dgm:pt>
  </dgm:ptLst>
  <dgm:cxnLst>
    <dgm:cxn modelId="{812E7FD3-D47B-4A10-B87E-DB79F68B9DDC}" type="presOf" srcId="{849AD9F8-6AEA-4CC4-8E3F-155321DAE0E4}" destId="{A7F3965B-15FF-4063-A880-4DA224DB03A2}" srcOrd="0" destOrd="0" presId="urn:microsoft.com/office/officeart/2005/8/layout/vList2"/>
    <dgm:cxn modelId="{84C76593-44A8-4B34-8C61-737ED9BF528A}" type="presOf" srcId="{047A5A82-7DEA-44DC-BE65-2EA10B0FA33F}" destId="{301F2ECE-1D69-4078-A709-F7A977282307}" srcOrd="0" destOrd="0" presId="urn:microsoft.com/office/officeart/2005/8/layout/vList2"/>
    <dgm:cxn modelId="{88F90EE1-2BD1-4837-81DB-7A6C0D74D425}" srcId="{047A5A82-7DEA-44DC-BE65-2EA10B0FA33F}" destId="{849AD9F8-6AEA-4CC4-8E3F-155321DAE0E4}" srcOrd="0" destOrd="0" parTransId="{0CF5D8B5-74F6-4404-8DEA-FF02423115D5}" sibTransId="{5BB1D573-0FC2-4EAF-AA15-2C2DD201C483}"/>
    <dgm:cxn modelId="{3A821711-1E9E-4D0C-A643-12A0B24671F9}" type="presParOf" srcId="{301F2ECE-1D69-4078-A709-F7A977282307}" destId="{A7F3965B-15FF-4063-A880-4DA224DB03A2}" srcOrd="0"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9E2A6D5-5ADD-4DC2-B813-E57D7E928A58}" type="doc">
      <dgm:prSet loTypeId="urn:microsoft.com/office/officeart/2009/3/layout/StepUpProcess" loCatId="process" qsTypeId="urn:microsoft.com/office/officeart/2005/8/quickstyle/simple1" qsCatId="simple" csTypeId="urn:microsoft.com/office/officeart/2005/8/colors/colorful5" csCatId="colorful"/>
      <dgm:spPr/>
      <dgm:t>
        <a:bodyPr/>
        <a:lstStyle/>
        <a:p>
          <a:endParaRPr lang="en-US"/>
        </a:p>
      </dgm:t>
    </dgm:pt>
    <dgm:pt modelId="{2954E88A-96CF-4AEF-A8A9-EF506CB83322}">
      <dgm:prSet/>
      <dgm:spPr/>
      <dgm:t>
        <a:bodyPr/>
        <a:lstStyle/>
        <a:p>
          <a:pPr rtl="0"/>
          <a:r>
            <a:rPr lang="en-GB" smtClean="0"/>
            <a:t>In terms of life-course perceptive there is a continuum between cognitive deficits, childhood IQ and brain cortical thickness], which may be a predictor of a successful cognitive aging and also reduce the chance of developing vascular dementia.</a:t>
          </a:r>
          <a:endParaRPr lang="en-GB"/>
        </a:p>
      </dgm:t>
    </dgm:pt>
    <dgm:pt modelId="{D8C84775-E293-4203-A705-72C48FBFA0AA}" type="parTrans" cxnId="{F5801BCF-0A6A-4EEF-94C2-7E46C206BDFC}">
      <dgm:prSet/>
      <dgm:spPr/>
      <dgm:t>
        <a:bodyPr/>
        <a:lstStyle/>
        <a:p>
          <a:endParaRPr lang="en-US"/>
        </a:p>
      </dgm:t>
    </dgm:pt>
    <dgm:pt modelId="{10677F85-AA3F-4660-8DAF-7C5CD58AAD0A}" type="sibTrans" cxnId="{F5801BCF-0A6A-4EEF-94C2-7E46C206BDFC}">
      <dgm:prSet/>
      <dgm:spPr/>
      <dgm:t>
        <a:bodyPr/>
        <a:lstStyle/>
        <a:p>
          <a:endParaRPr lang="en-US"/>
        </a:p>
      </dgm:t>
    </dgm:pt>
    <dgm:pt modelId="{64D1EDB0-8921-4060-99A9-A774C473C160}" type="pres">
      <dgm:prSet presAssocID="{79E2A6D5-5ADD-4DC2-B813-E57D7E928A58}" presName="rootnode" presStyleCnt="0">
        <dgm:presLayoutVars>
          <dgm:chMax/>
          <dgm:chPref/>
          <dgm:dir/>
          <dgm:animLvl val="lvl"/>
        </dgm:presLayoutVars>
      </dgm:prSet>
      <dgm:spPr/>
      <dgm:t>
        <a:bodyPr/>
        <a:lstStyle/>
        <a:p>
          <a:endParaRPr lang="en-US"/>
        </a:p>
      </dgm:t>
    </dgm:pt>
    <dgm:pt modelId="{2FE00B35-4F20-4734-AC38-34A12FA1E04C}" type="pres">
      <dgm:prSet presAssocID="{2954E88A-96CF-4AEF-A8A9-EF506CB83322}" presName="composite" presStyleCnt="0"/>
      <dgm:spPr/>
    </dgm:pt>
    <dgm:pt modelId="{363B8CFB-A1F6-4B2C-95D0-6FD9A9A3F870}" type="pres">
      <dgm:prSet presAssocID="{2954E88A-96CF-4AEF-A8A9-EF506CB83322}" presName="LShape" presStyleLbl="alignNode1" presStyleIdx="0" presStyleCnt="1"/>
      <dgm:spPr/>
    </dgm:pt>
    <dgm:pt modelId="{13F1BFF8-5A18-48EB-B81D-8B433FCCED7A}" type="pres">
      <dgm:prSet presAssocID="{2954E88A-96CF-4AEF-A8A9-EF506CB83322}" presName="ParentText" presStyleLbl="revTx" presStyleIdx="0" presStyleCnt="1">
        <dgm:presLayoutVars>
          <dgm:chMax val="0"/>
          <dgm:chPref val="0"/>
          <dgm:bulletEnabled val="1"/>
        </dgm:presLayoutVars>
      </dgm:prSet>
      <dgm:spPr/>
      <dgm:t>
        <a:bodyPr/>
        <a:lstStyle/>
        <a:p>
          <a:endParaRPr lang="en-US"/>
        </a:p>
      </dgm:t>
    </dgm:pt>
  </dgm:ptLst>
  <dgm:cxnLst>
    <dgm:cxn modelId="{08501F43-8987-41D9-8FCC-4AFE0C649E5A}" type="presOf" srcId="{2954E88A-96CF-4AEF-A8A9-EF506CB83322}" destId="{13F1BFF8-5A18-48EB-B81D-8B433FCCED7A}" srcOrd="0" destOrd="0" presId="urn:microsoft.com/office/officeart/2009/3/layout/StepUpProcess"/>
    <dgm:cxn modelId="{F5801BCF-0A6A-4EEF-94C2-7E46C206BDFC}" srcId="{79E2A6D5-5ADD-4DC2-B813-E57D7E928A58}" destId="{2954E88A-96CF-4AEF-A8A9-EF506CB83322}" srcOrd="0" destOrd="0" parTransId="{D8C84775-E293-4203-A705-72C48FBFA0AA}" sibTransId="{10677F85-AA3F-4660-8DAF-7C5CD58AAD0A}"/>
    <dgm:cxn modelId="{277EC39E-2AAE-4F05-A6CA-D5DF8CCDC0EB}" type="presOf" srcId="{79E2A6D5-5ADD-4DC2-B813-E57D7E928A58}" destId="{64D1EDB0-8921-4060-99A9-A774C473C160}" srcOrd="0" destOrd="0" presId="urn:microsoft.com/office/officeart/2009/3/layout/StepUpProcess"/>
    <dgm:cxn modelId="{5A904B7D-2445-44FE-B7E0-A72B4BF3FE3F}" type="presParOf" srcId="{64D1EDB0-8921-4060-99A9-A774C473C160}" destId="{2FE00B35-4F20-4734-AC38-34A12FA1E04C}" srcOrd="0" destOrd="0" presId="urn:microsoft.com/office/officeart/2009/3/layout/StepUpProcess"/>
    <dgm:cxn modelId="{F8FBD7A3-DA70-4CC5-9D44-AF2DB28DD2C3}" type="presParOf" srcId="{2FE00B35-4F20-4734-AC38-34A12FA1E04C}" destId="{363B8CFB-A1F6-4B2C-95D0-6FD9A9A3F870}" srcOrd="0" destOrd="0" presId="urn:microsoft.com/office/officeart/2009/3/layout/StepUpProcess"/>
    <dgm:cxn modelId="{F8BEA31F-A985-4120-A06A-09BA565B9981}" type="presParOf" srcId="{2FE00B35-4F20-4734-AC38-34A12FA1E04C}" destId="{13F1BFF8-5A18-48EB-B81D-8B433FCCED7A}" srcOrd="1" destOrd="0" presId="urn:microsoft.com/office/officeart/2009/3/layout/StepUpProcess"/>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AB5205C-6840-4A9A-BBAE-CFED8D71618A}" type="doc">
      <dgm:prSet loTypeId="urn:microsoft.com/office/officeart/2005/8/layout/hProcess9" loCatId="process" qsTypeId="urn:microsoft.com/office/officeart/2005/8/quickstyle/simple1" qsCatId="simple" csTypeId="urn:microsoft.com/office/officeart/2005/8/colors/colorful4" csCatId="colorful"/>
      <dgm:spPr/>
      <dgm:t>
        <a:bodyPr/>
        <a:lstStyle/>
        <a:p>
          <a:endParaRPr lang="en-US"/>
        </a:p>
      </dgm:t>
    </dgm:pt>
    <dgm:pt modelId="{BAD490E5-1B9D-4041-98FC-5E5EFDF75162}">
      <dgm:prSet/>
      <dgm:spPr/>
      <dgm:t>
        <a:bodyPr/>
        <a:lstStyle/>
        <a:p>
          <a:pPr rtl="0"/>
          <a:r>
            <a:rPr lang="en-GB" dirty="0" smtClean="0"/>
            <a:t>Education may influence the cognitive trajectory by promoting health consciousness, more physical exercise, better stress management, meaningful social network and mentally-stimulating activities .</a:t>
          </a:r>
          <a:endParaRPr lang="en-GB" dirty="0"/>
        </a:p>
      </dgm:t>
    </dgm:pt>
    <dgm:pt modelId="{5DCF84C7-59A8-43FA-81BC-61CBFABEC78D}" type="parTrans" cxnId="{046CB090-B0AB-4E19-8A4F-F3404FD55533}">
      <dgm:prSet/>
      <dgm:spPr/>
      <dgm:t>
        <a:bodyPr/>
        <a:lstStyle/>
        <a:p>
          <a:endParaRPr lang="en-US"/>
        </a:p>
      </dgm:t>
    </dgm:pt>
    <dgm:pt modelId="{BA861309-018A-4C0E-9E9B-07D77404B426}" type="sibTrans" cxnId="{046CB090-B0AB-4E19-8A4F-F3404FD55533}">
      <dgm:prSet/>
      <dgm:spPr/>
      <dgm:t>
        <a:bodyPr/>
        <a:lstStyle/>
        <a:p>
          <a:endParaRPr lang="en-US"/>
        </a:p>
      </dgm:t>
    </dgm:pt>
    <dgm:pt modelId="{7A05DBDD-986D-4B0F-A4AB-604FC725450D}" type="pres">
      <dgm:prSet presAssocID="{9AB5205C-6840-4A9A-BBAE-CFED8D71618A}" presName="CompostProcess" presStyleCnt="0">
        <dgm:presLayoutVars>
          <dgm:dir/>
          <dgm:resizeHandles val="exact"/>
        </dgm:presLayoutVars>
      </dgm:prSet>
      <dgm:spPr/>
      <dgm:t>
        <a:bodyPr/>
        <a:lstStyle/>
        <a:p>
          <a:endParaRPr lang="en-US"/>
        </a:p>
      </dgm:t>
    </dgm:pt>
    <dgm:pt modelId="{20FA2A2C-9B62-4605-BD68-6093C577A693}" type="pres">
      <dgm:prSet presAssocID="{9AB5205C-6840-4A9A-BBAE-CFED8D71618A}" presName="arrow" presStyleLbl="bgShp" presStyleIdx="0" presStyleCnt="1"/>
      <dgm:spPr/>
    </dgm:pt>
    <dgm:pt modelId="{7ACA7198-5E28-4153-B69F-AB4C18728968}" type="pres">
      <dgm:prSet presAssocID="{9AB5205C-6840-4A9A-BBAE-CFED8D71618A}" presName="linearProcess" presStyleCnt="0"/>
      <dgm:spPr/>
    </dgm:pt>
    <dgm:pt modelId="{11ED85EF-B238-4C22-A950-25061D87658E}" type="pres">
      <dgm:prSet presAssocID="{BAD490E5-1B9D-4041-98FC-5E5EFDF75162}" presName="textNode" presStyleLbl="node1" presStyleIdx="0" presStyleCnt="1">
        <dgm:presLayoutVars>
          <dgm:bulletEnabled val="1"/>
        </dgm:presLayoutVars>
      </dgm:prSet>
      <dgm:spPr/>
      <dgm:t>
        <a:bodyPr/>
        <a:lstStyle/>
        <a:p>
          <a:endParaRPr lang="en-US"/>
        </a:p>
      </dgm:t>
    </dgm:pt>
  </dgm:ptLst>
  <dgm:cxnLst>
    <dgm:cxn modelId="{194B0DD0-3482-4CB8-8A5C-14F77190E609}" type="presOf" srcId="{9AB5205C-6840-4A9A-BBAE-CFED8D71618A}" destId="{7A05DBDD-986D-4B0F-A4AB-604FC725450D}" srcOrd="0" destOrd="0" presId="urn:microsoft.com/office/officeart/2005/8/layout/hProcess9"/>
    <dgm:cxn modelId="{046CB090-B0AB-4E19-8A4F-F3404FD55533}" srcId="{9AB5205C-6840-4A9A-BBAE-CFED8D71618A}" destId="{BAD490E5-1B9D-4041-98FC-5E5EFDF75162}" srcOrd="0" destOrd="0" parTransId="{5DCF84C7-59A8-43FA-81BC-61CBFABEC78D}" sibTransId="{BA861309-018A-4C0E-9E9B-07D77404B426}"/>
    <dgm:cxn modelId="{C54646DD-8719-465C-A3AF-42A70A6F1EBC}" type="presOf" srcId="{BAD490E5-1B9D-4041-98FC-5E5EFDF75162}" destId="{11ED85EF-B238-4C22-A950-25061D87658E}" srcOrd="0" destOrd="0" presId="urn:microsoft.com/office/officeart/2005/8/layout/hProcess9"/>
    <dgm:cxn modelId="{A3093345-26EB-4A1B-8B05-8B75919BC1BD}" type="presParOf" srcId="{7A05DBDD-986D-4B0F-A4AB-604FC725450D}" destId="{20FA2A2C-9B62-4605-BD68-6093C577A693}" srcOrd="0" destOrd="0" presId="urn:microsoft.com/office/officeart/2005/8/layout/hProcess9"/>
    <dgm:cxn modelId="{E554A351-8955-4704-B270-9EB9645F5AF9}" type="presParOf" srcId="{7A05DBDD-986D-4B0F-A4AB-604FC725450D}" destId="{7ACA7198-5E28-4153-B69F-AB4C18728968}" srcOrd="1" destOrd="0" presId="urn:microsoft.com/office/officeart/2005/8/layout/hProcess9"/>
    <dgm:cxn modelId="{47647DC9-8E6A-4435-9D34-DE7ABB77EECC}" type="presParOf" srcId="{7ACA7198-5E28-4153-B69F-AB4C18728968}" destId="{11ED85EF-B238-4C22-A950-25061D87658E}" srcOrd="0" destOrd="0" presId="urn:microsoft.com/office/officeart/2005/8/layout/hProcess9"/>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FA94929-B367-4797-A480-F5ED8DB64F96}"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US"/>
        </a:p>
      </dgm:t>
    </dgm:pt>
    <dgm:pt modelId="{9DD6D37D-5F28-4291-BD93-28F31CC7A297}">
      <dgm:prSet/>
      <dgm:spPr/>
      <dgm:t>
        <a:bodyPr/>
        <a:lstStyle/>
        <a:p>
          <a:pPr rtl="0"/>
          <a:r>
            <a:rPr lang="en-GB" dirty="0" smtClean="0"/>
            <a:t>Education and brain volume are measures of cognitive reserve and predict slower progression to cognitive decline. </a:t>
          </a:r>
          <a:endParaRPr lang="en-GB" dirty="0"/>
        </a:p>
      </dgm:t>
    </dgm:pt>
    <dgm:pt modelId="{8ECCDFBC-3111-4E87-BCA7-5BD8EB845596}" type="parTrans" cxnId="{A2D65455-5709-4FF2-B36F-9426E203DAC4}">
      <dgm:prSet/>
      <dgm:spPr/>
      <dgm:t>
        <a:bodyPr/>
        <a:lstStyle/>
        <a:p>
          <a:endParaRPr lang="en-US"/>
        </a:p>
      </dgm:t>
    </dgm:pt>
    <dgm:pt modelId="{CF00040C-2212-4C85-8FAE-AEE1AAE5680C}" type="sibTrans" cxnId="{A2D65455-5709-4FF2-B36F-9426E203DAC4}">
      <dgm:prSet/>
      <dgm:spPr/>
      <dgm:t>
        <a:bodyPr/>
        <a:lstStyle/>
        <a:p>
          <a:endParaRPr lang="en-US"/>
        </a:p>
      </dgm:t>
    </dgm:pt>
    <dgm:pt modelId="{676669DA-69FF-4976-A7CC-303F2429E653}" type="pres">
      <dgm:prSet presAssocID="{3FA94929-B367-4797-A480-F5ED8DB64F96}" presName="compositeShape" presStyleCnt="0">
        <dgm:presLayoutVars>
          <dgm:chMax val="7"/>
          <dgm:dir/>
          <dgm:resizeHandles val="exact"/>
        </dgm:presLayoutVars>
      </dgm:prSet>
      <dgm:spPr/>
      <dgm:t>
        <a:bodyPr/>
        <a:lstStyle/>
        <a:p>
          <a:endParaRPr lang="en-US"/>
        </a:p>
      </dgm:t>
    </dgm:pt>
    <dgm:pt modelId="{F08AA9D4-5D36-4E28-A387-AA4F00136F46}" type="pres">
      <dgm:prSet presAssocID="{9DD6D37D-5F28-4291-BD93-28F31CC7A297}" presName="circ1TxSh" presStyleLbl="vennNode1" presStyleIdx="0" presStyleCnt="1"/>
      <dgm:spPr/>
      <dgm:t>
        <a:bodyPr/>
        <a:lstStyle/>
        <a:p>
          <a:endParaRPr lang="en-US"/>
        </a:p>
      </dgm:t>
    </dgm:pt>
  </dgm:ptLst>
  <dgm:cxnLst>
    <dgm:cxn modelId="{ACC504B0-1AF6-461A-9963-43A8F923E930}" type="presOf" srcId="{3FA94929-B367-4797-A480-F5ED8DB64F96}" destId="{676669DA-69FF-4976-A7CC-303F2429E653}" srcOrd="0" destOrd="0" presId="urn:microsoft.com/office/officeart/2005/8/layout/venn1"/>
    <dgm:cxn modelId="{A2D65455-5709-4FF2-B36F-9426E203DAC4}" srcId="{3FA94929-B367-4797-A480-F5ED8DB64F96}" destId="{9DD6D37D-5F28-4291-BD93-28F31CC7A297}" srcOrd="0" destOrd="0" parTransId="{8ECCDFBC-3111-4E87-BCA7-5BD8EB845596}" sibTransId="{CF00040C-2212-4C85-8FAE-AEE1AAE5680C}"/>
    <dgm:cxn modelId="{0941AA59-45F3-4C27-BE5A-B10C99534700}" type="presOf" srcId="{9DD6D37D-5F28-4291-BD93-28F31CC7A297}" destId="{F08AA9D4-5D36-4E28-A387-AA4F00136F46}" srcOrd="0" destOrd="0" presId="urn:microsoft.com/office/officeart/2005/8/layout/venn1"/>
    <dgm:cxn modelId="{CA443C47-A061-434A-A792-AD65B0292071}" type="presParOf" srcId="{676669DA-69FF-4976-A7CC-303F2429E653}" destId="{F08AA9D4-5D36-4E28-A387-AA4F00136F46}" srcOrd="0" destOrd="0" presId="urn:microsoft.com/office/officeart/2005/8/layout/venn1"/>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6574727-D067-4EF8-ABD1-4129006D238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C55E208-3E94-4E79-9B33-D482138F8F0F}">
      <dgm:prSet custT="1"/>
      <dgm:spPr/>
      <dgm:t>
        <a:bodyPr/>
        <a:lstStyle/>
        <a:p>
          <a:pPr rtl="0"/>
          <a:r>
            <a:rPr lang="en-GB" sz="1600" smtClean="0"/>
            <a:t>The complexity of brain, neural and cognitive function makes the exact mapping of this cognitive decline extraordinarily difficult. </a:t>
          </a:r>
          <a:endParaRPr lang="en-GB" sz="1600"/>
        </a:p>
      </dgm:t>
    </dgm:pt>
    <dgm:pt modelId="{5076D2F7-21AA-4947-B499-DFAB779E2975}" type="parTrans" cxnId="{0F3F5FA0-2FCB-4D6B-8449-0968CC88F233}">
      <dgm:prSet/>
      <dgm:spPr/>
      <dgm:t>
        <a:bodyPr/>
        <a:lstStyle/>
        <a:p>
          <a:endParaRPr lang="en-US" sz="2000"/>
        </a:p>
      </dgm:t>
    </dgm:pt>
    <dgm:pt modelId="{7590C92A-3B49-4D12-ACF8-58A67136060F}" type="sibTrans" cxnId="{0F3F5FA0-2FCB-4D6B-8449-0968CC88F233}">
      <dgm:prSet/>
      <dgm:spPr/>
      <dgm:t>
        <a:bodyPr/>
        <a:lstStyle/>
        <a:p>
          <a:endParaRPr lang="en-US" sz="2000"/>
        </a:p>
      </dgm:t>
    </dgm:pt>
    <dgm:pt modelId="{A3FCBF2A-B3C6-4FF6-8E48-402FE21A226F}">
      <dgm:prSet custT="1"/>
      <dgm:spPr/>
      <dgm:t>
        <a:bodyPr/>
        <a:lstStyle/>
        <a:p>
          <a:pPr rtl="0"/>
          <a:r>
            <a:rPr lang="en-GB" sz="1600" smtClean="0"/>
            <a:t>The etiology of the change, the chronological point when this becomes evident, its magnitude and rate of progression varies with cognitive function and among individuals. </a:t>
          </a:r>
          <a:endParaRPr lang="en-GB" sz="1600"/>
        </a:p>
      </dgm:t>
    </dgm:pt>
    <dgm:pt modelId="{7A75D4D3-2670-4000-8188-20E4412CA488}" type="parTrans" cxnId="{6B1DF7D7-89D6-441E-AF6A-C8CC377890C8}">
      <dgm:prSet/>
      <dgm:spPr/>
      <dgm:t>
        <a:bodyPr/>
        <a:lstStyle/>
        <a:p>
          <a:endParaRPr lang="en-US" sz="2000"/>
        </a:p>
      </dgm:t>
    </dgm:pt>
    <dgm:pt modelId="{74D664F2-B984-41D1-82C8-D932857DD325}" type="sibTrans" cxnId="{6B1DF7D7-89D6-441E-AF6A-C8CC377890C8}">
      <dgm:prSet/>
      <dgm:spPr/>
      <dgm:t>
        <a:bodyPr/>
        <a:lstStyle/>
        <a:p>
          <a:endParaRPr lang="en-US" sz="2000"/>
        </a:p>
      </dgm:t>
    </dgm:pt>
    <dgm:pt modelId="{57D49D0A-7DAB-4BC0-BE85-AB8897CD27BE}">
      <dgm:prSet custT="1"/>
      <dgm:spPr/>
      <dgm:t>
        <a:bodyPr/>
        <a:lstStyle/>
        <a:p>
          <a:pPr rtl="0"/>
          <a:r>
            <a:rPr lang="en-GB" sz="1600" smtClean="0"/>
            <a:t>Accordingly, some older adults experience cognitive decline, others perform as well or better than younger adults and the same individual may perform differently in different domains. </a:t>
          </a:r>
          <a:endParaRPr lang="en-GB" sz="1600"/>
        </a:p>
      </dgm:t>
    </dgm:pt>
    <dgm:pt modelId="{B9B37C4A-9B63-4006-9766-7BCBFD81621B}" type="parTrans" cxnId="{2244FE84-D0CE-4DCC-B4C2-9D2D71181908}">
      <dgm:prSet/>
      <dgm:spPr/>
      <dgm:t>
        <a:bodyPr/>
        <a:lstStyle/>
        <a:p>
          <a:endParaRPr lang="en-US" sz="2000"/>
        </a:p>
      </dgm:t>
    </dgm:pt>
    <dgm:pt modelId="{19F7219F-26AE-44FB-A013-CFB838E107C9}" type="sibTrans" cxnId="{2244FE84-D0CE-4DCC-B4C2-9D2D71181908}">
      <dgm:prSet/>
      <dgm:spPr/>
      <dgm:t>
        <a:bodyPr/>
        <a:lstStyle/>
        <a:p>
          <a:endParaRPr lang="en-US" sz="2000"/>
        </a:p>
      </dgm:t>
    </dgm:pt>
    <dgm:pt modelId="{3E811610-B438-4028-94FA-5364DEC7F40C}">
      <dgm:prSet custT="1"/>
      <dgm:spPr/>
      <dgm:t>
        <a:bodyPr/>
        <a:lstStyle/>
        <a:p>
          <a:pPr rtl="0"/>
          <a:r>
            <a:rPr lang="en-GB" sz="1600" dirty="0" smtClean="0"/>
            <a:t>Owing to the normal processes of aging, the older adults exhibit more activity in the right hemispheres, the ventral or dorsal prefrontal cortex during memory tasks and the frontal and parietal throughout attention tasks. </a:t>
          </a:r>
          <a:endParaRPr lang="en-GB" sz="1600" dirty="0"/>
        </a:p>
      </dgm:t>
    </dgm:pt>
    <dgm:pt modelId="{42157964-6E12-4F1C-9B6E-73CBC04C5343}" type="parTrans" cxnId="{C5F9EDB2-69BE-4CAB-8966-39AD13B2A00A}">
      <dgm:prSet/>
      <dgm:spPr/>
      <dgm:t>
        <a:bodyPr/>
        <a:lstStyle/>
        <a:p>
          <a:endParaRPr lang="en-US" sz="2000"/>
        </a:p>
      </dgm:t>
    </dgm:pt>
    <dgm:pt modelId="{C7367FE0-F618-4F16-83B2-9E71F659CBE8}" type="sibTrans" cxnId="{C5F9EDB2-69BE-4CAB-8966-39AD13B2A00A}">
      <dgm:prSet/>
      <dgm:spPr/>
      <dgm:t>
        <a:bodyPr/>
        <a:lstStyle/>
        <a:p>
          <a:endParaRPr lang="en-US" sz="2000"/>
        </a:p>
      </dgm:t>
    </dgm:pt>
    <dgm:pt modelId="{E45DE1A7-E3C5-4D7B-B199-9E2736FDE15C}" type="pres">
      <dgm:prSet presAssocID="{B6574727-D067-4EF8-ABD1-4129006D2385}" presName="diagram" presStyleCnt="0">
        <dgm:presLayoutVars>
          <dgm:dir/>
          <dgm:resizeHandles val="exact"/>
        </dgm:presLayoutVars>
      </dgm:prSet>
      <dgm:spPr/>
      <dgm:t>
        <a:bodyPr/>
        <a:lstStyle/>
        <a:p>
          <a:endParaRPr lang="en-US"/>
        </a:p>
      </dgm:t>
    </dgm:pt>
    <dgm:pt modelId="{DC627CBF-D483-4DA9-99F0-9B2711995BD6}" type="pres">
      <dgm:prSet presAssocID="{2C55E208-3E94-4E79-9B33-D482138F8F0F}" presName="node" presStyleLbl="node1" presStyleIdx="0" presStyleCnt="4">
        <dgm:presLayoutVars>
          <dgm:bulletEnabled val="1"/>
        </dgm:presLayoutVars>
      </dgm:prSet>
      <dgm:spPr/>
      <dgm:t>
        <a:bodyPr/>
        <a:lstStyle/>
        <a:p>
          <a:endParaRPr lang="en-US"/>
        </a:p>
      </dgm:t>
    </dgm:pt>
    <dgm:pt modelId="{6E9D8CAF-29C5-4848-AB4A-B610E99105A2}" type="pres">
      <dgm:prSet presAssocID="{7590C92A-3B49-4D12-ACF8-58A67136060F}" presName="sibTrans" presStyleCnt="0"/>
      <dgm:spPr/>
    </dgm:pt>
    <dgm:pt modelId="{F41EDC82-9503-4164-BEF6-A6CAAE1BCA1B}" type="pres">
      <dgm:prSet presAssocID="{A3FCBF2A-B3C6-4FF6-8E48-402FE21A226F}" presName="node" presStyleLbl="node1" presStyleIdx="1" presStyleCnt="4">
        <dgm:presLayoutVars>
          <dgm:bulletEnabled val="1"/>
        </dgm:presLayoutVars>
      </dgm:prSet>
      <dgm:spPr/>
      <dgm:t>
        <a:bodyPr/>
        <a:lstStyle/>
        <a:p>
          <a:endParaRPr lang="en-US"/>
        </a:p>
      </dgm:t>
    </dgm:pt>
    <dgm:pt modelId="{7B20C1EE-BBEA-48B2-BEE4-E58F053A4096}" type="pres">
      <dgm:prSet presAssocID="{74D664F2-B984-41D1-82C8-D932857DD325}" presName="sibTrans" presStyleCnt="0"/>
      <dgm:spPr/>
    </dgm:pt>
    <dgm:pt modelId="{C507CC95-FBCA-4D49-98F8-A1564C6EDD49}" type="pres">
      <dgm:prSet presAssocID="{57D49D0A-7DAB-4BC0-BE85-AB8897CD27BE}" presName="node" presStyleLbl="node1" presStyleIdx="2" presStyleCnt="4">
        <dgm:presLayoutVars>
          <dgm:bulletEnabled val="1"/>
        </dgm:presLayoutVars>
      </dgm:prSet>
      <dgm:spPr/>
      <dgm:t>
        <a:bodyPr/>
        <a:lstStyle/>
        <a:p>
          <a:endParaRPr lang="en-US"/>
        </a:p>
      </dgm:t>
    </dgm:pt>
    <dgm:pt modelId="{EB246120-BEB4-402E-9CA6-C8508AB5C898}" type="pres">
      <dgm:prSet presAssocID="{19F7219F-26AE-44FB-A013-CFB838E107C9}" presName="sibTrans" presStyleCnt="0"/>
      <dgm:spPr/>
    </dgm:pt>
    <dgm:pt modelId="{A2CCE0BD-C75B-4D25-9093-9540864B9C46}" type="pres">
      <dgm:prSet presAssocID="{3E811610-B438-4028-94FA-5364DEC7F40C}" presName="node" presStyleLbl="node1" presStyleIdx="3" presStyleCnt="4">
        <dgm:presLayoutVars>
          <dgm:bulletEnabled val="1"/>
        </dgm:presLayoutVars>
      </dgm:prSet>
      <dgm:spPr/>
      <dgm:t>
        <a:bodyPr/>
        <a:lstStyle/>
        <a:p>
          <a:endParaRPr lang="en-US"/>
        </a:p>
      </dgm:t>
    </dgm:pt>
  </dgm:ptLst>
  <dgm:cxnLst>
    <dgm:cxn modelId="{CC3C8CD4-8B18-4482-A9A9-573E4150F524}" type="presOf" srcId="{57D49D0A-7DAB-4BC0-BE85-AB8897CD27BE}" destId="{C507CC95-FBCA-4D49-98F8-A1564C6EDD49}" srcOrd="0" destOrd="0" presId="urn:microsoft.com/office/officeart/2005/8/layout/default"/>
    <dgm:cxn modelId="{B62DBA92-37BE-4ED0-9D2A-54AFCB8C4628}" type="presOf" srcId="{2C55E208-3E94-4E79-9B33-D482138F8F0F}" destId="{DC627CBF-D483-4DA9-99F0-9B2711995BD6}" srcOrd="0" destOrd="0" presId="urn:microsoft.com/office/officeart/2005/8/layout/default"/>
    <dgm:cxn modelId="{2244FE84-D0CE-4DCC-B4C2-9D2D71181908}" srcId="{B6574727-D067-4EF8-ABD1-4129006D2385}" destId="{57D49D0A-7DAB-4BC0-BE85-AB8897CD27BE}" srcOrd="2" destOrd="0" parTransId="{B9B37C4A-9B63-4006-9766-7BCBFD81621B}" sibTransId="{19F7219F-26AE-44FB-A013-CFB838E107C9}"/>
    <dgm:cxn modelId="{6B1DF7D7-89D6-441E-AF6A-C8CC377890C8}" srcId="{B6574727-D067-4EF8-ABD1-4129006D2385}" destId="{A3FCBF2A-B3C6-4FF6-8E48-402FE21A226F}" srcOrd="1" destOrd="0" parTransId="{7A75D4D3-2670-4000-8188-20E4412CA488}" sibTransId="{74D664F2-B984-41D1-82C8-D932857DD325}"/>
    <dgm:cxn modelId="{0F3F5FA0-2FCB-4D6B-8449-0968CC88F233}" srcId="{B6574727-D067-4EF8-ABD1-4129006D2385}" destId="{2C55E208-3E94-4E79-9B33-D482138F8F0F}" srcOrd="0" destOrd="0" parTransId="{5076D2F7-21AA-4947-B499-DFAB779E2975}" sibTransId="{7590C92A-3B49-4D12-ACF8-58A67136060F}"/>
    <dgm:cxn modelId="{C5F9EDB2-69BE-4CAB-8966-39AD13B2A00A}" srcId="{B6574727-D067-4EF8-ABD1-4129006D2385}" destId="{3E811610-B438-4028-94FA-5364DEC7F40C}" srcOrd="3" destOrd="0" parTransId="{42157964-6E12-4F1C-9B6E-73CBC04C5343}" sibTransId="{C7367FE0-F618-4F16-83B2-9E71F659CBE8}"/>
    <dgm:cxn modelId="{0FF023D1-3C70-44DB-B4F1-A43D0137DFDA}" type="presOf" srcId="{A3FCBF2A-B3C6-4FF6-8E48-402FE21A226F}" destId="{F41EDC82-9503-4164-BEF6-A6CAAE1BCA1B}" srcOrd="0" destOrd="0" presId="urn:microsoft.com/office/officeart/2005/8/layout/default"/>
    <dgm:cxn modelId="{05C348FF-6FBD-4D29-B917-5B3208B2D371}" type="presOf" srcId="{3E811610-B438-4028-94FA-5364DEC7F40C}" destId="{A2CCE0BD-C75B-4D25-9093-9540864B9C46}" srcOrd="0" destOrd="0" presId="urn:microsoft.com/office/officeart/2005/8/layout/default"/>
    <dgm:cxn modelId="{427341C4-CBC0-4F79-AA98-E70FBB9F56BA}" type="presOf" srcId="{B6574727-D067-4EF8-ABD1-4129006D2385}" destId="{E45DE1A7-E3C5-4D7B-B199-9E2736FDE15C}" srcOrd="0" destOrd="0" presId="urn:microsoft.com/office/officeart/2005/8/layout/default"/>
    <dgm:cxn modelId="{878BAE95-7089-42E4-AA78-35347117FE93}" type="presParOf" srcId="{E45DE1A7-E3C5-4D7B-B199-9E2736FDE15C}" destId="{DC627CBF-D483-4DA9-99F0-9B2711995BD6}" srcOrd="0" destOrd="0" presId="urn:microsoft.com/office/officeart/2005/8/layout/default"/>
    <dgm:cxn modelId="{C189AF37-95EF-47FC-BD1E-AA9A71877118}" type="presParOf" srcId="{E45DE1A7-E3C5-4D7B-B199-9E2736FDE15C}" destId="{6E9D8CAF-29C5-4848-AB4A-B610E99105A2}" srcOrd="1" destOrd="0" presId="urn:microsoft.com/office/officeart/2005/8/layout/default"/>
    <dgm:cxn modelId="{7BE85BA6-0868-4029-8685-E70EF3F56D1C}" type="presParOf" srcId="{E45DE1A7-E3C5-4D7B-B199-9E2736FDE15C}" destId="{F41EDC82-9503-4164-BEF6-A6CAAE1BCA1B}" srcOrd="2" destOrd="0" presId="urn:microsoft.com/office/officeart/2005/8/layout/default"/>
    <dgm:cxn modelId="{79764844-B46F-428D-8791-9ADEE5406D29}" type="presParOf" srcId="{E45DE1A7-E3C5-4D7B-B199-9E2736FDE15C}" destId="{7B20C1EE-BBEA-48B2-BEE4-E58F053A4096}" srcOrd="3" destOrd="0" presId="urn:microsoft.com/office/officeart/2005/8/layout/default"/>
    <dgm:cxn modelId="{C03F2CEC-ADF9-464D-B6C2-19B52255FCC0}" type="presParOf" srcId="{E45DE1A7-E3C5-4D7B-B199-9E2736FDE15C}" destId="{C507CC95-FBCA-4D49-98F8-A1564C6EDD49}" srcOrd="4" destOrd="0" presId="urn:microsoft.com/office/officeart/2005/8/layout/default"/>
    <dgm:cxn modelId="{FFE18FF3-92BC-4510-B230-5B58BE23C6BA}" type="presParOf" srcId="{E45DE1A7-E3C5-4D7B-B199-9E2736FDE15C}" destId="{EB246120-BEB4-402E-9CA6-C8508AB5C898}" srcOrd="5" destOrd="0" presId="urn:microsoft.com/office/officeart/2005/8/layout/default"/>
    <dgm:cxn modelId="{D2E2DB73-7E38-40C3-8572-566C1D3B58C5}" type="presParOf" srcId="{E45DE1A7-E3C5-4D7B-B199-9E2736FDE15C}" destId="{A2CCE0BD-C75B-4D25-9093-9540864B9C46}" srcOrd="6"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007F6A7-8041-4434-A432-6B0A7D839A0E}"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24C3458F-2066-4EB3-9BBE-0848DF1EDB41}">
      <dgm:prSet/>
      <dgm:spPr/>
      <dgm:t>
        <a:bodyPr/>
        <a:lstStyle/>
        <a:p>
          <a:pPr rtl="0"/>
          <a:r>
            <a:rPr lang="en-GB" smtClean="0"/>
            <a:t>Concerns about memory and ageing </a:t>
          </a:r>
          <a:endParaRPr lang="en-GB"/>
        </a:p>
      </dgm:t>
    </dgm:pt>
    <dgm:pt modelId="{0BA00874-1DF5-4FD5-8E75-79DB950ED4A3}" type="parTrans" cxnId="{A5D10366-663B-413E-8960-A7814A9BF906}">
      <dgm:prSet/>
      <dgm:spPr/>
      <dgm:t>
        <a:bodyPr/>
        <a:lstStyle/>
        <a:p>
          <a:endParaRPr lang="en-GB"/>
        </a:p>
      </dgm:t>
    </dgm:pt>
    <dgm:pt modelId="{A818E0F1-EA1C-4B64-B8C1-47E5C2DD5975}" type="sibTrans" cxnId="{A5D10366-663B-413E-8960-A7814A9BF906}">
      <dgm:prSet/>
      <dgm:spPr/>
      <dgm:t>
        <a:bodyPr/>
        <a:lstStyle/>
        <a:p>
          <a:endParaRPr lang="en-GB"/>
        </a:p>
      </dgm:t>
    </dgm:pt>
    <dgm:pt modelId="{8C7AC942-2400-468B-AFF3-953E32573EF9}" type="pres">
      <dgm:prSet presAssocID="{E007F6A7-8041-4434-A432-6B0A7D839A0E}" presName="linear" presStyleCnt="0">
        <dgm:presLayoutVars>
          <dgm:animLvl val="lvl"/>
          <dgm:resizeHandles val="exact"/>
        </dgm:presLayoutVars>
      </dgm:prSet>
      <dgm:spPr/>
      <dgm:t>
        <a:bodyPr/>
        <a:lstStyle/>
        <a:p>
          <a:endParaRPr lang="en-GB"/>
        </a:p>
      </dgm:t>
    </dgm:pt>
    <dgm:pt modelId="{4D422E66-C85C-4E98-B23F-A4E2E2369DCC}" type="pres">
      <dgm:prSet presAssocID="{24C3458F-2066-4EB3-9BBE-0848DF1EDB41}" presName="parentText" presStyleLbl="node1" presStyleIdx="0" presStyleCnt="1">
        <dgm:presLayoutVars>
          <dgm:chMax val="0"/>
          <dgm:bulletEnabled val="1"/>
        </dgm:presLayoutVars>
      </dgm:prSet>
      <dgm:spPr/>
      <dgm:t>
        <a:bodyPr/>
        <a:lstStyle/>
        <a:p>
          <a:endParaRPr lang="en-GB"/>
        </a:p>
      </dgm:t>
    </dgm:pt>
  </dgm:ptLst>
  <dgm:cxnLst>
    <dgm:cxn modelId="{2C729CB6-01F7-4AF6-80E0-BAA4BEC6808F}" type="presOf" srcId="{E007F6A7-8041-4434-A432-6B0A7D839A0E}" destId="{8C7AC942-2400-468B-AFF3-953E32573EF9}" srcOrd="0" destOrd="0" presId="urn:microsoft.com/office/officeart/2005/8/layout/vList2"/>
    <dgm:cxn modelId="{15CABB83-F0D3-4A10-929A-7A911D9F9D73}" type="presOf" srcId="{24C3458F-2066-4EB3-9BBE-0848DF1EDB41}" destId="{4D422E66-C85C-4E98-B23F-A4E2E2369DCC}" srcOrd="0" destOrd="0" presId="urn:microsoft.com/office/officeart/2005/8/layout/vList2"/>
    <dgm:cxn modelId="{A5D10366-663B-413E-8960-A7814A9BF906}" srcId="{E007F6A7-8041-4434-A432-6B0A7D839A0E}" destId="{24C3458F-2066-4EB3-9BBE-0848DF1EDB41}" srcOrd="0" destOrd="0" parTransId="{0BA00874-1DF5-4FD5-8E75-79DB950ED4A3}" sibTransId="{A818E0F1-EA1C-4B64-B8C1-47E5C2DD5975}"/>
    <dgm:cxn modelId="{2AB0F451-4491-4184-B149-27977EFD1325}" type="presParOf" srcId="{8C7AC942-2400-468B-AFF3-953E32573EF9}" destId="{4D422E66-C85C-4E98-B23F-A4E2E2369DCC}"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CA30199-B909-42BB-910C-06CBA299B5F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1D91693C-6CFE-4698-B7B2-3E3536FB8AFD}">
      <dgm:prSet/>
      <dgm:spPr/>
      <dgm:t>
        <a:bodyPr/>
        <a:lstStyle/>
        <a:p>
          <a:pPr rtl="0"/>
          <a:r>
            <a:rPr lang="en-GB" smtClean="0"/>
            <a:t>Memory is not as good as it used to be </a:t>
          </a:r>
          <a:endParaRPr lang="en-GB"/>
        </a:p>
      </dgm:t>
    </dgm:pt>
    <dgm:pt modelId="{5B0C022D-7007-4002-8A3C-3DBB8BCA9ED0}" type="parTrans" cxnId="{1188656F-D373-45AC-AFF5-00A9A7E9414D}">
      <dgm:prSet/>
      <dgm:spPr/>
      <dgm:t>
        <a:bodyPr/>
        <a:lstStyle/>
        <a:p>
          <a:endParaRPr lang="en-GB"/>
        </a:p>
      </dgm:t>
    </dgm:pt>
    <dgm:pt modelId="{1B755363-8FBB-4096-8B52-6152F3B7A1E9}" type="sibTrans" cxnId="{1188656F-D373-45AC-AFF5-00A9A7E9414D}">
      <dgm:prSet/>
      <dgm:spPr/>
      <dgm:t>
        <a:bodyPr/>
        <a:lstStyle/>
        <a:p>
          <a:endParaRPr lang="en-GB"/>
        </a:p>
      </dgm:t>
    </dgm:pt>
    <dgm:pt modelId="{B193D60E-1DA6-47D2-B67B-C34976FE615D}" type="pres">
      <dgm:prSet presAssocID="{3CA30199-B909-42BB-910C-06CBA299B5F2}" presName="linear" presStyleCnt="0">
        <dgm:presLayoutVars>
          <dgm:animLvl val="lvl"/>
          <dgm:resizeHandles val="exact"/>
        </dgm:presLayoutVars>
      </dgm:prSet>
      <dgm:spPr/>
      <dgm:t>
        <a:bodyPr/>
        <a:lstStyle/>
        <a:p>
          <a:endParaRPr lang="en-GB"/>
        </a:p>
      </dgm:t>
    </dgm:pt>
    <dgm:pt modelId="{2A783628-0CB8-4C23-9B30-AA1FDD857411}" type="pres">
      <dgm:prSet presAssocID="{1D91693C-6CFE-4698-B7B2-3E3536FB8AFD}" presName="parentText" presStyleLbl="node1" presStyleIdx="0" presStyleCnt="1" custAng="904301">
        <dgm:presLayoutVars>
          <dgm:chMax val="0"/>
          <dgm:bulletEnabled val="1"/>
        </dgm:presLayoutVars>
      </dgm:prSet>
      <dgm:spPr/>
      <dgm:t>
        <a:bodyPr/>
        <a:lstStyle/>
        <a:p>
          <a:endParaRPr lang="en-GB"/>
        </a:p>
      </dgm:t>
    </dgm:pt>
  </dgm:ptLst>
  <dgm:cxnLst>
    <dgm:cxn modelId="{ADA52F42-3770-4BA5-A1E2-85AAB27256AD}" type="presOf" srcId="{1D91693C-6CFE-4698-B7B2-3E3536FB8AFD}" destId="{2A783628-0CB8-4C23-9B30-AA1FDD857411}" srcOrd="0" destOrd="0" presId="urn:microsoft.com/office/officeart/2005/8/layout/vList2"/>
    <dgm:cxn modelId="{3038E076-D03A-4EF5-9EBD-624DD59D0D45}" type="presOf" srcId="{3CA30199-B909-42BB-910C-06CBA299B5F2}" destId="{B193D60E-1DA6-47D2-B67B-C34976FE615D}" srcOrd="0" destOrd="0" presId="urn:microsoft.com/office/officeart/2005/8/layout/vList2"/>
    <dgm:cxn modelId="{1188656F-D373-45AC-AFF5-00A9A7E9414D}" srcId="{3CA30199-B909-42BB-910C-06CBA299B5F2}" destId="{1D91693C-6CFE-4698-B7B2-3E3536FB8AFD}" srcOrd="0" destOrd="0" parTransId="{5B0C022D-7007-4002-8A3C-3DBB8BCA9ED0}" sibTransId="{1B755363-8FBB-4096-8B52-6152F3B7A1E9}"/>
    <dgm:cxn modelId="{0ED2E616-E618-41EF-8288-08BEC140DE0C}" type="presParOf" srcId="{B193D60E-1DA6-47D2-B67B-C34976FE615D}" destId="{2A783628-0CB8-4C23-9B30-AA1FDD857411}" srcOrd="0" destOrd="0" presId="urn:microsoft.com/office/officeart/2005/8/layout/vList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348C792-EEF6-4D8F-8DA6-A4C1828FD553}"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97AAF170-3B30-4492-98DF-9C8A1D1F6426}">
      <dgm:prSet/>
      <dgm:spPr/>
      <dgm:t>
        <a:bodyPr/>
        <a:lstStyle/>
        <a:p>
          <a:pPr rtl="0"/>
          <a:r>
            <a:rPr lang="en-GB" dirty="0" smtClean="0"/>
            <a:t>Losing things – not remembering where you put something</a:t>
          </a:r>
          <a:endParaRPr lang="en-GB" dirty="0"/>
        </a:p>
      </dgm:t>
    </dgm:pt>
    <dgm:pt modelId="{A94300B0-08B7-4858-B564-112EFCB9762B}" type="parTrans" cxnId="{34C33D22-7554-4ACE-8D63-D61AB969CB7D}">
      <dgm:prSet/>
      <dgm:spPr/>
      <dgm:t>
        <a:bodyPr/>
        <a:lstStyle/>
        <a:p>
          <a:endParaRPr lang="en-GB"/>
        </a:p>
      </dgm:t>
    </dgm:pt>
    <dgm:pt modelId="{D064483B-4FCD-44FC-B20D-5504B78D8D97}" type="sibTrans" cxnId="{34C33D22-7554-4ACE-8D63-D61AB969CB7D}">
      <dgm:prSet/>
      <dgm:spPr/>
      <dgm:t>
        <a:bodyPr/>
        <a:lstStyle/>
        <a:p>
          <a:endParaRPr lang="en-GB"/>
        </a:p>
      </dgm:t>
    </dgm:pt>
    <dgm:pt modelId="{6A5BC8D4-4C3D-4793-88C1-9FE992810D8D}" type="pres">
      <dgm:prSet presAssocID="{E348C792-EEF6-4D8F-8DA6-A4C1828FD553}" presName="linear" presStyleCnt="0">
        <dgm:presLayoutVars>
          <dgm:animLvl val="lvl"/>
          <dgm:resizeHandles val="exact"/>
        </dgm:presLayoutVars>
      </dgm:prSet>
      <dgm:spPr/>
      <dgm:t>
        <a:bodyPr/>
        <a:lstStyle/>
        <a:p>
          <a:endParaRPr lang="en-GB"/>
        </a:p>
      </dgm:t>
    </dgm:pt>
    <dgm:pt modelId="{9E9148B0-6C36-40DC-B37F-FD0198F97330}" type="pres">
      <dgm:prSet presAssocID="{97AAF170-3B30-4492-98DF-9C8A1D1F6426}" presName="parentText" presStyleLbl="node1" presStyleIdx="0" presStyleCnt="1" custLinFactNeighborX="1370" custLinFactNeighborY="69397">
        <dgm:presLayoutVars>
          <dgm:chMax val="0"/>
          <dgm:bulletEnabled val="1"/>
        </dgm:presLayoutVars>
      </dgm:prSet>
      <dgm:spPr/>
      <dgm:t>
        <a:bodyPr/>
        <a:lstStyle/>
        <a:p>
          <a:endParaRPr lang="en-GB"/>
        </a:p>
      </dgm:t>
    </dgm:pt>
  </dgm:ptLst>
  <dgm:cxnLst>
    <dgm:cxn modelId="{0E84E123-7101-4913-BECD-C08ED1B7231B}" type="presOf" srcId="{97AAF170-3B30-4492-98DF-9C8A1D1F6426}" destId="{9E9148B0-6C36-40DC-B37F-FD0198F97330}" srcOrd="0" destOrd="0" presId="urn:microsoft.com/office/officeart/2005/8/layout/vList2"/>
    <dgm:cxn modelId="{4A636DDD-EC8F-4872-9E06-6C028442AD9F}" type="presOf" srcId="{E348C792-EEF6-4D8F-8DA6-A4C1828FD553}" destId="{6A5BC8D4-4C3D-4793-88C1-9FE992810D8D}" srcOrd="0" destOrd="0" presId="urn:microsoft.com/office/officeart/2005/8/layout/vList2"/>
    <dgm:cxn modelId="{34C33D22-7554-4ACE-8D63-D61AB969CB7D}" srcId="{E348C792-EEF6-4D8F-8DA6-A4C1828FD553}" destId="{97AAF170-3B30-4492-98DF-9C8A1D1F6426}" srcOrd="0" destOrd="0" parTransId="{A94300B0-08B7-4858-B564-112EFCB9762B}" sibTransId="{D064483B-4FCD-44FC-B20D-5504B78D8D97}"/>
    <dgm:cxn modelId="{54C0ACCE-7CC3-4CA6-9158-6A5B47B9523A}" type="presParOf" srcId="{6A5BC8D4-4C3D-4793-88C1-9FE992810D8D}" destId="{9E9148B0-6C36-40DC-B37F-FD0198F97330}" srcOrd="0" destOrd="0" presId="urn:microsoft.com/office/officeart/2005/8/layout/vList2"/>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0CBC7F6-1C97-4CB6-96AE-215877166232}" type="doc">
      <dgm:prSet loTypeId="urn:microsoft.com/office/officeart/2005/8/layout/vList2" loCatId="list" qsTypeId="urn:microsoft.com/office/officeart/2005/8/quickstyle/simple1" qsCatId="simple" csTypeId="urn:microsoft.com/office/officeart/2005/8/colors/accent3_5" csCatId="accent3" phldr="1"/>
      <dgm:spPr/>
      <dgm:t>
        <a:bodyPr/>
        <a:lstStyle/>
        <a:p>
          <a:endParaRPr lang="en-GB"/>
        </a:p>
      </dgm:t>
    </dgm:pt>
    <dgm:pt modelId="{E743AD8A-05F4-4478-96A7-7DD26A976757}">
      <dgm:prSet custT="1"/>
      <dgm:spPr/>
      <dgm:t>
        <a:bodyPr/>
        <a:lstStyle/>
        <a:p>
          <a:pPr algn="ctr" rtl="0"/>
          <a:r>
            <a:rPr lang="en-GB" sz="2000" dirty="0" smtClean="0"/>
            <a:t>Senior moment </a:t>
          </a:r>
          <a:endParaRPr lang="en-GB" sz="2000" dirty="0"/>
        </a:p>
      </dgm:t>
    </dgm:pt>
    <dgm:pt modelId="{419680F6-F166-4221-AAC3-3ADF5278A3A0}" type="parTrans" cxnId="{7E22AAEC-B113-451F-BD79-1D9BF313EA5B}">
      <dgm:prSet/>
      <dgm:spPr/>
      <dgm:t>
        <a:bodyPr/>
        <a:lstStyle/>
        <a:p>
          <a:endParaRPr lang="en-GB"/>
        </a:p>
      </dgm:t>
    </dgm:pt>
    <dgm:pt modelId="{8E7A6CE1-FB48-4318-8081-99805F34930A}" type="sibTrans" cxnId="{7E22AAEC-B113-451F-BD79-1D9BF313EA5B}">
      <dgm:prSet/>
      <dgm:spPr/>
      <dgm:t>
        <a:bodyPr/>
        <a:lstStyle/>
        <a:p>
          <a:endParaRPr lang="en-GB"/>
        </a:p>
      </dgm:t>
    </dgm:pt>
    <dgm:pt modelId="{47F57FBD-6325-491F-8E0A-0D1D1A602828}" type="pres">
      <dgm:prSet presAssocID="{D0CBC7F6-1C97-4CB6-96AE-215877166232}" presName="linear" presStyleCnt="0">
        <dgm:presLayoutVars>
          <dgm:animLvl val="lvl"/>
          <dgm:resizeHandles val="exact"/>
        </dgm:presLayoutVars>
      </dgm:prSet>
      <dgm:spPr/>
      <dgm:t>
        <a:bodyPr/>
        <a:lstStyle/>
        <a:p>
          <a:endParaRPr lang="en-GB"/>
        </a:p>
      </dgm:t>
    </dgm:pt>
    <dgm:pt modelId="{621D8D59-BBBF-4555-B701-2B4D0AE40C0F}" type="pres">
      <dgm:prSet presAssocID="{E743AD8A-05F4-4478-96A7-7DD26A976757}" presName="parentText" presStyleLbl="node1" presStyleIdx="0" presStyleCnt="1" custScaleY="286536" custLinFactNeighborX="12775" custLinFactNeighborY="11727">
        <dgm:presLayoutVars>
          <dgm:chMax val="0"/>
          <dgm:bulletEnabled val="1"/>
        </dgm:presLayoutVars>
      </dgm:prSet>
      <dgm:spPr/>
      <dgm:t>
        <a:bodyPr/>
        <a:lstStyle/>
        <a:p>
          <a:endParaRPr lang="en-GB"/>
        </a:p>
      </dgm:t>
    </dgm:pt>
  </dgm:ptLst>
  <dgm:cxnLst>
    <dgm:cxn modelId="{8FDC0769-9E3D-432E-A231-1F46FDFF83DB}" type="presOf" srcId="{E743AD8A-05F4-4478-96A7-7DD26A976757}" destId="{621D8D59-BBBF-4555-B701-2B4D0AE40C0F}" srcOrd="0" destOrd="0" presId="urn:microsoft.com/office/officeart/2005/8/layout/vList2"/>
    <dgm:cxn modelId="{7E22AAEC-B113-451F-BD79-1D9BF313EA5B}" srcId="{D0CBC7F6-1C97-4CB6-96AE-215877166232}" destId="{E743AD8A-05F4-4478-96A7-7DD26A976757}" srcOrd="0" destOrd="0" parTransId="{419680F6-F166-4221-AAC3-3ADF5278A3A0}" sibTransId="{8E7A6CE1-FB48-4318-8081-99805F34930A}"/>
    <dgm:cxn modelId="{CA2ABC2E-3E33-453A-967D-37E26FDA6A47}" type="presOf" srcId="{D0CBC7F6-1C97-4CB6-96AE-215877166232}" destId="{47F57FBD-6325-491F-8E0A-0D1D1A602828}" srcOrd="0" destOrd="0" presId="urn:microsoft.com/office/officeart/2005/8/layout/vList2"/>
    <dgm:cxn modelId="{05FB8E2A-654F-4C8A-8E08-C639397816A9}" type="presParOf" srcId="{47F57FBD-6325-491F-8E0A-0D1D1A602828}" destId="{621D8D59-BBBF-4555-B701-2B4D0AE40C0F}" srcOrd="0" destOrd="0" presId="urn:microsoft.com/office/officeart/2005/8/layout/vList2"/>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EDB0037-4930-4AF1-8059-02B708E7556F}"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4F3E6D9C-707D-4747-A9B6-F041324C39DA}">
      <dgm:prSet custT="1"/>
      <dgm:spPr/>
      <dgm:t>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4400" dirty="0" smtClean="0"/>
            <a:t>The Aging Brain</a:t>
          </a:r>
        </a:p>
        <a:p>
          <a:pPr algn="ctr" defTabSz="2711450" rtl="0">
            <a:lnSpc>
              <a:spcPct val="90000"/>
            </a:lnSpc>
            <a:spcBef>
              <a:spcPct val="0"/>
            </a:spcBef>
            <a:spcAft>
              <a:spcPct val="35000"/>
            </a:spcAft>
          </a:pPr>
          <a:endParaRPr lang="en-GB" sz="2700" dirty="0"/>
        </a:p>
      </dgm:t>
    </dgm:pt>
    <dgm:pt modelId="{9C432BC1-0BB2-422F-BB4D-B4C8314C2746}" type="parTrans" cxnId="{6EC3F04D-6066-4567-A634-D70381B19236}">
      <dgm:prSet/>
      <dgm:spPr/>
      <dgm:t>
        <a:bodyPr/>
        <a:lstStyle/>
        <a:p>
          <a:endParaRPr lang="en-GB"/>
        </a:p>
      </dgm:t>
    </dgm:pt>
    <dgm:pt modelId="{C9D997FF-7341-4DA2-A502-D2D57893236C}" type="sibTrans" cxnId="{6EC3F04D-6066-4567-A634-D70381B19236}">
      <dgm:prSet/>
      <dgm:spPr/>
      <dgm:t>
        <a:bodyPr/>
        <a:lstStyle/>
        <a:p>
          <a:endParaRPr lang="en-GB"/>
        </a:p>
      </dgm:t>
    </dgm:pt>
    <dgm:pt modelId="{0AD7ABE6-E5B1-40A0-995F-DF812951583F}" type="pres">
      <dgm:prSet presAssocID="{BEDB0037-4930-4AF1-8059-02B708E7556F}" presName="linear" presStyleCnt="0">
        <dgm:presLayoutVars>
          <dgm:animLvl val="lvl"/>
          <dgm:resizeHandles val="exact"/>
        </dgm:presLayoutVars>
      </dgm:prSet>
      <dgm:spPr/>
      <dgm:t>
        <a:bodyPr/>
        <a:lstStyle/>
        <a:p>
          <a:endParaRPr lang="en-GB"/>
        </a:p>
      </dgm:t>
    </dgm:pt>
    <dgm:pt modelId="{1C30DE75-7336-4B40-9F63-A07373383CC9}" type="pres">
      <dgm:prSet presAssocID="{4F3E6D9C-707D-4747-A9B6-F041324C39DA}" presName="parentText" presStyleLbl="node1" presStyleIdx="0" presStyleCnt="1">
        <dgm:presLayoutVars>
          <dgm:chMax val="0"/>
          <dgm:bulletEnabled val="1"/>
        </dgm:presLayoutVars>
      </dgm:prSet>
      <dgm:spPr/>
      <dgm:t>
        <a:bodyPr/>
        <a:lstStyle/>
        <a:p>
          <a:endParaRPr lang="en-GB"/>
        </a:p>
      </dgm:t>
    </dgm:pt>
  </dgm:ptLst>
  <dgm:cxnLst>
    <dgm:cxn modelId="{54F6C35F-FD35-443C-8A1A-C4CBE9FD12C2}" type="presOf" srcId="{4F3E6D9C-707D-4747-A9B6-F041324C39DA}" destId="{1C30DE75-7336-4B40-9F63-A07373383CC9}" srcOrd="0" destOrd="0" presId="urn:microsoft.com/office/officeart/2005/8/layout/vList2"/>
    <dgm:cxn modelId="{6EC3F04D-6066-4567-A634-D70381B19236}" srcId="{BEDB0037-4930-4AF1-8059-02B708E7556F}" destId="{4F3E6D9C-707D-4747-A9B6-F041324C39DA}" srcOrd="0" destOrd="0" parTransId="{9C432BC1-0BB2-422F-BB4D-B4C8314C2746}" sibTransId="{C9D997FF-7341-4DA2-A502-D2D57893236C}"/>
    <dgm:cxn modelId="{FAF6D6DB-265B-4CAB-9459-AC9324F2C06C}" type="presOf" srcId="{BEDB0037-4930-4AF1-8059-02B708E7556F}" destId="{0AD7ABE6-E5B1-40A0-995F-DF812951583F}" srcOrd="0" destOrd="0" presId="urn:microsoft.com/office/officeart/2005/8/layout/vList2"/>
    <dgm:cxn modelId="{2EFCB1E3-EAE2-4007-977A-638868EEA97F}" type="presParOf" srcId="{0AD7ABE6-E5B1-40A0-995F-DF812951583F}" destId="{1C30DE75-7336-4B40-9F63-A07373383CC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C640F89-C6D7-4C95-9467-48C05D1C1A98}" type="doc">
      <dgm:prSet loTypeId="urn:microsoft.com/office/officeart/2005/8/layout/pyramid2" loCatId="pyramid" qsTypeId="urn:microsoft.com/office/officeart/2005/8/quickstyle/simple1" qsCatId="simple" csTypeId="urn:microsoft.com/office/officeart/2005/8/colors/colorful3" csCatId="colorful"/>
      <dgm:spPr/>
      <dgm:t>
        <a:bodyPr/>
        <a:lstStyle/>
        <a:p>
          <a:endParaRPr lang="en-GB"/>
        </a:p>
      </dgm:t>
    </dgm:pt>
    <dgm:pt modelId="{9F8EF9DE-1AD7-4683-9142-BC53C98F8F31}">
      <dgm:prSet/>
      <dgm:spPr/>
      <dgm:t>
        <a:bodyPr/>
        <a:lstStyle/>
        <a:p>
          <a:pPr rtl="0"/>
          <a:r>
            <a:rPr lang="en-GB" smtClean="0"/>
            <a:t>As individuals age, their brains shrink. </a:t>
          </a:r>
          <a:endParaRPr lang="en-GB"/>
        </a:p>
      </dgm:t>
    </dgm:pt>
    <dgm:pt modelId="{949B5A0A-F289-496B-A064-21B43E31BEBC}" type="parTrans" cxnId="{84B788C2-9131-47E9-AF1C-A2058F4E62F9}">
      <dgm:prSet/>
      <dgm:spPr/>
      <dgm:t>
        <a:bodyPr/>
        <a:lstStyle/>
        <a:p>
          <a:endParaRPr lang="en-GB"/>
        </a:p>
      </dgm:t>
    </dgm:pt>
    <dgm:pt modelId="{2685A50F-FE78-433B-9307-60736AFB7344}" type="sibTrans" cxnId="{84B788C2-9131-47E9-AF1C-A2058F4E62F9}">
      <dgm:prSet/>
      <dgm:spPr/>
      <dgm:t>
        <a:bodyPr/>
        <a:lstStyle/>
        <a:p>
          <a:endParaRPr lang="en-GB"/>
        </a:p>
      </dgm:t>
    </dgm:pt>
    <dgm:pt modelId="{358355A9-60A0-41C6-BCE0-EFBBC693214A}">
      <dgm:prSet/>
      <dgm:spPr/>
      <dgm:t>
        <a:bodyPr/>
        <a:lstStyle/>
        <a:p>
          <a:pPr rtl="0"/>
          <a:r>
            <a:rPr lang="en-GB" smtClean="0"/>
            <a:t>They gradually lose nerve cells that they had from birth and process information more slowly. </a:t>
          </a:r>
          <a:endParaRPr lang="en-GB"/>
        </a:p>
      </dgm:t>
    </dgm:pt>
    <dgm:pt modelId="{D4F25365-5FAF-4E0B-9E46-755AD57E011D}" type="parTrans" cxnId="{3135D6AE-C322-4BF2-B2D6-482C0C3F83F4}">
      <dgm:prSet/>
      <dgm:spPr/>
      <dgm:t>
        <a:bodyPr/>
        <a:lstStyle/>
        <a:p>
          <a:endParaRPr lang="en-GB"/>
        </a:p>
      </dgm:t>
    </dgm:pt>
    <dgm:pt modelId="{159A3DDF-14BA-46DA-8F62-07D7693B38F1}" type="sibTrans" cxnId="{3135D6AE-C322-4BF2-B2D6-482C0C3F83F4}">
      <dgm:prSet/>
      <dgm:spPr/>
      <dgm:t>
        <a:bodyPr/>
        <a:lstStyle/>
        <a:p>
          <a:endParaRPr lang="en-GB"/>
        </a:p>
      </dgm:t>
    </dgm:pt>
    <dgm:pt modelId="{0440E295-0139-40B0-BD94-FB0F05280E3F}">
      <dgm:prSet/>
      <dgm:spPr/>
      <dgm:t>
        <a:bodyPr/>
        <a:lstStyle/>
        <a:p>
          <a:pPr rtl="0"/>
          <a:r>
            <a:rPr lang="en-GB" smtClean="0"/>
            <a:t>As a consequence, learning new concepts and patterns becomes more difficult. </a:t>
          </a:r>
          <a:endParaRPr lang="en-GB"/>
        </a:p>
      </dgm:t>
    </dgm:pt>
    <dgm:pt modelId="{74CCB437-3B40-4821-AD93-C86783EB239A}" type="parTrans" cxnId="{B7298C15-6C58-423F-9D78-962990E27B7B}">
      <dgm:prSet/>
      <dgm:spPr/>
      <dgm:t>
        <a:bodyPr/>
        <a:lstStyle/>
        <a:p>
          <a:endParaRPr lang="en-GB"/>
        </a:p>
      </dgm:t>
    </dgm:pt>
    <dgm:pt modelId="{B1FC9969-CB4F-4D74-A54B-7E62A16397BF}" type="sibTrans" cxnId="{B7298C15-6C58-423F-9D78-962990E27B7B}">
      <dgm:prSet/>
      <dgm:spPr/>
      <dgm:t>
        <a:bodyPr/>
        <a:lstStyle/>
        <a:p>
          <a:endParaRPr lang="en-GB"/>
        </a:p>
      </dgm:t>
    </dgm:pt>
    <dgm:pt modelId="{A09AC185-5FEE-4743-A11D-65C90F319379}">
      <dgm:prSet/>
      <dgm:spPr/>
      <dgm:t>
        <a:bodyPr/>
        <a:lstStyle/>
        <a:p>
          <a:pPr rtl="0"/>
          <a:r>
            <a:rPr lang="en-GB" smtClean="0"/>
            <a:t>Memory also begins to fail.</a:t>
          </a:r>
          <a:endParaRPr lang="en-GB"/>
        </a:p>
      </dgm:t>
    </dgm:pt>
    <dgm:pt modelId="{7764E834-B9B1-4802-9029-C2E07FF45488}" type="parTrans" cxnId="{994D881F-2E1D-47D7-B8C2-27F5353F7F60}">
      <dgm:prSet/>
      <dgm:spPr/>
      <dgm:t>
        <a:bodyPr/>
        <a:lstStyle/>
        <a:p>
          <a:endParaRPr lang="en-GB"/>
        </a:p>
      </dgm:t>
    </dgm:pt>
    <dgm:pt modelId="{D9FB105B-7CE4-4E84-A646-8D927020C605}" type="sibTrans" cxnId="{994D881F-2E1D-47D7-B8C2-27F5353F7F60}">
      <dgm:prSet/>
      <dgm:spPr/>
      <dgm:t>
        <a:bodyPr/>
        <a:lstStyle/>
        <a:p>
          <a:endParaRPr lang="en-GB"/>
        </a:p>
      </dgm:t>
    </dgm:pt>
    <dgm:pt modelId="{E2934D97-8EF6-47F6-B75E-1156935B3D93}" type="pres">
      <dgm:prSet presAssocID="{AC640F89-C6D7-4C95-9467-48C05D1C1A98}" presName="compositeShape" presStyleCnt="0">
        <dgm:presLayoutVars>
          <dgm:dir/>
          <dgm:resizeHandles/>
        </dgm:presLayoutVars>
      </dgm:prSet>
      <dgm:spPr/>
      <dgm:t>
        <a:bodyPr/>
        <a:lstStyle/>
        <a:p>
          <a:endParaRPr lang="en-GB"/>
        </a:p>
      </dgm:t>
    </dgm:pt>
    <dgm:pt modelId="{4C523376-745D-4CBF-ABF9-C142FA607C0D}" type="pres">
      <dgm:prSet presAssocID="{AC640F89-C6D7-4C95-9467-48C05D1C1A98}" presName="pyramid" presStyleLbl="node1" presStyleIdx="0" presStyleCnt="1"/>
      <dgm:spPr/>
    </dgm:pt>
    <dgm:pt modelId="{3355E4D4-5DC6-430C-8A84-725DAEA9E939}" type="pres">
      <dgm:prSet presAssocID="{AC640F89-C6D7-4C95-9467-48C05D1C1A98}" presName="theList" presStyleCnt="0"/>
      <dgm:spPr/>
    </dgm:pt>
    <dgm:pt modelId="{1FB9A0C1-879C-424A-9BED-9C8F05C44463}" type="pres">
      <dgm:prSet presAssocID="{9F8EF9DE-1AD7-4683-9142-BC53C98F8F31}" presName="aNode" presStyleLbl="fgAcc1" presStyleIdx="0" presStyleCnt="4">
        <dgm:presLayoutVars>
          <dgm:bulletEnabled val="1"/>
        </dgm:presLayoutVars>
      </dgm:prSet>
      <dgm:spPr/>
      <dgm:t>
        <a:bodyPr/>
        <a:lstStyle/>
        <a:p>
          <a:endParaRPr lang="en-GB"/>
        </a:p>
      </dgm:t>
    </dgm:pt>
    <dgm:pt modelId="{2A56B938-675E-40D4-8163-2B8357AAD4DF}" type="pres">
      <dgm:prSet presAssocID="{9F8EF9DE-1AD7-4683-9142-BC53C98F8F31}" presName="aSpace" presStyleCnt="0"/>
      <dgm:spPr/>
    </dgm:pt>
    <dgm:pt modelId="{101D5D41-0C4F-42FF-B97C-A123B50B88D1}" type="pres">
      <dgm:prSet presAssocID="{358355A9-60A0-41C6-BCE0-EFBBC693214A}" presName="aNode" presStyleLbl="fgAcc1" presStyleIdx="1" presStyleCnt="4">
        <dgm:presLayoutVars>
          <dgm:bulletEnabled val="1"/>
        </dgm:presLayoutVars>
      </dgm:prSet>
      <dgm:spPr/>
      <dgm:t>
        <a:bodyPr/>
        <a:lstStyle/>
        <a:p>
          <a:endParaRPr lang="en-GB"/>
        </a:p>
      </dgm:t>
    </dgm:pt>
    <dgm:pt modelId="{AE44D78D-CE4B-4953-96C3-371DA5B11591}" type="pres">
      <dgm:prSet presAssocID="{358355A9-60A0-41C6-BCE0-EFBBC693214A}" presName="aSpace" presStyleCnt="0"/>
      <dgm:spPr/>
    </dgm:pt>
    <dgm:pt modelId="{52463C3D-1EBD-43FB-AD4B-F064FE5CEAF0}" type="pres">
      <dgm:prSet presAssocID="{0440E295-0139-40B0-BD94-FB0F05280E3F}" presName="aNode" presStyleLbl="fgAcc1" presStyleIdx="2" presStyleCnt="4">
        <dgm:presLayoutVars>
          <dgm:bulletEnabled val="1"/>
        </dgm:presLayoutVars>
      </dgm:prSet>
      <dgm:spPr/>
      <dgm:t>
        <a:bodyPr/>
        <a:lstStyle/>
        <a:p>
          <a:endParaRPr lang="en-GB"/>
        </a:p>
      </dgm:t>
    </dgm:pt>
    <dgm:pt modelId="{DD8F62BA-35A3-4BB1-AFF4-055F98454427}" type="pres">
      <dgm:prSet presAssocID="{0440E295-0139-40B0-BD94-FB0F05280E3F}" presName="aSpace" presStyleCnt="0"/>
      <dgm:spPr/>
    </dgm:pt>
    <dgm:pt modelId="{DFBA5AF2-0783-4DBF-9AA5-EEEB9CE1FF4C}" type="pres">
      <dgm:prSet presAssocID="{A09AC185-5FEE-4743-A11D-65C90F319379}" presName="aNode" presStyleLbl="fgAcc1" presStyleIdx="3" presStyleCnt="4">
        <dgm:presLayoutVars>
          <dgm:bulletEnabled val="1"/>
        </dgm:presLayoutVars>
      </dgm:prSet>
      <dgm:spPr/>
      <dgm:t>
        <a:bodyPr/>
        <a:lstStyle/>
        <a:p>
          <a:endParaRPr lang="en-GB"/>
        </a:p>
      </dgm:t>
    </dgm:pt>
    <dgm:pt modelId="{FB659729-E912-4F5D-99BE-8C8FA1C49F7F}" type="pres">
      <dgm:prSet presAssocID="{A09AC185-5FEE-4743-A11D-65C90F319379}" presName="aSpace" presStyleCnt="0"/>
      <dgm:spPr/>
    </dgm:pt>
  </dgm:ptLst>
  <dgm:cxnLst>
    <dgm:cxn modelId="{EA405877-09D1-42A2-9F51-6E48AAA099CE}" type="presOf" srcId="{AC640F89-C6D7-4C95-9467-48C05D1C1A98}" destId="{E2934D97-8EF6-47F6-B75E-1156935B3D93}" srcOrd="0" destOrd="0" presId="urn:microsoft.com/office/officeart/2005/8/layout/pyramid2"/>
    <dgm:cxn modelId="{994D881F-2E1D-47D7-B8C2-27F5353F7F60}" srcId="{AC640F89-C6D7-4C95-9467-48C05D1C1A98}" destId="{A09AC185-5FEE-4743-A11D-65C90F319379}" srcOrd="3" destOrd="0" parTransId="{7764E834-B9B1-4802-9029-C2E07FF45488}" sibTransId="{D9FB105B-7CE4-4E84-A646-8D927020C605}"/>
    <dgm:cxn modelId="{DBDD8372-9723-4235-A63F-A4FDB54FCC28}" type="presOf" srcId="{A09AC185-5FEE-4743-A11D-65C90F319379}" destId="{DFBA5AF2-0783-4DBF-9AA5-EEEB9CE1FF4C}" srcOrd="0" destOrd="0" presId="urn:microsoft.com/office/officeart/2005/8/layout/pyramid2"/>
    <dgm:cxn modelId="{39973514-9903-4017-9B29-D256FB232FE0}" type="presOf" srcId="{358355A9-60A0-41C6-BCE0-EFBBC693214A}" destId="{101D5D41-0C4F-42FF-B97C-A123B50B88D1}" srcOrd="0" destOrd="0" presId="urn:microsoft.com/office/officeart/2005/8/layout/pyramid2"/>
    <dgm:cxn modelId="{0EB0C72E-3A35-428F-8D14-7E1C89B0F5AA}" type="presOf" srcId="{0440E295-0139-40B0-BD94-FB0F05280E3F}" destId="{52463C3D-1EBD-43FB-AD4B-F064FE5CEAF0}" srcOrd="0" destOrd="0" presId="urn:microsoft.com/office/officeart/2005/8/layout/pyramid2"/>
    <dgm:cxn modelId="{84B788C2-9131-47E9-AF1C-A2058F4E62F9}" srcId="{AC640F89-C6D7-4C95-9467-48C05D1C1A98}" destId="{9F8EF9DE-1AD7-4683-9142-BC53C98F8F31}" srcOrd="0" destOrd="0" parTransId="{949B5A0A-F289-496B-A064-21B43E31BEBC}" sibTransId="{2685A50F-FE78-433B-9307-60736AFB7344}"/>
    <dgm:cxn modelId="{B7298C15-6C58-423F-9D78-962990E27B7B}" srcId="{AC640F89-C6D7-4C95-9467-48C05D1C1A98}" destId="{0440E295-0139-40B0-BD94-FB0F05280E3F}" srcOrd="2" destOrd="0" parTransId="{74CCB437-3B40-4821-AD93-C86783EB239A}" sibTransId="{B1FC9969-CB4F-4D74-A54B-7E62A16397BF}"/>
    <dgm:cxn modelId="{A7CB04DF-7FC8-4191-960B-72AFEA178FD4}" type="presOf" srcId="{9F8EF9DE-1AD7-4683-9142-BC53C98F8F31}" destId="{1FB9A0C1-879C-424A-9BED-9C8F05C44463}" srcOrd="0" destOrd="0" presId="urn:microsoft.com/office/officeart/2005/8/layout/pyramid2"/>
    <dgm:cxn modelId="{3135D6AE-C322-4BF2-B2D6-482C0C3F83F4}" srcId="{AC640F89-C6D7-4C95-9467-48C05D1C1A98}" destId="{358355A9-60A0-41C6-BCE0-EFBBC693214A}" srcOrd="1" destOrd="0" parTransId="{D4F25365-5FAF-4E0B-9E46-755AD57E011D}" sibTransId="{159A3DDF-14BA-46DA-8F62-07D7693B38F1}"/>
    <dgm:cxn modelId="{A6E5323D-1618-4BC8-9D1F-88EFC6CAEFFD}" type="presParOf" srcId="{E2934D97-8EF6-47F6-B75E-1156935B3D93}" destId="{4C523376-745D-4CBF-ABF9-C142FA607C0D}" srcOrd="0" destOrd="0" presId="urn:microsoft.com/office/officeart/2005/8/layout/pyramid2"/>
    <dgm:cxn modelId="{09F9E3E0-A697-4FF4-A5A7-EAA9A2955660}" type="presParOf" srcId="{E2934D97-8EF6-47F6-B75E-1156935B3D93}" destId="{3355E4D4-5DC6-430C-8A84-725DAEA9E939}" srcOrd="1" destOrd="0" presId="urn:microsoft.com/office/officeart/2005/8/layout/pyramid2"/>
    <dgm:cxn modelId="{68C5C31C-A89C-4FAC-940E-3FF61FF9953B}" type="presParOf" srcId="{3355E4D4-5DC6-430C-8A84-725DAEA9E939}" destId="{1FB9A0C1-879C-424A-9BED-9C8F05C44463}" srcOrd="0" destOrd="0" presId="urn:microsoft.com/office/officeart/2005/8/layout/pyramid2"/>
    <dgm:cxn modelId="{44ACBD2D-5395-4292-AF8B-983F284CB97D}" type="presParOf" srcId="{3355E4D4-5DC6-430C-8A84-725DAEA9E939}" destId="{2A56B938-675E-40D4-8163-2B8357AAD4DF}" srcOrd="1" destOrd="0" presId="urn:microsoft.com/office/officeart/2005/8/layout/pyramid2"/>
    <dgm:cxn modelId="{F7177BFA-4706-4D65-A1CC-4268A9198158}" type="presParOf" srcId="{3355E4D4-5DC6-430C-8A84-725DAEA9E939}" destId="{101D5D41-0C4F-42FF-B97C-A123B50B88D1}" srcOrd="2" destOrd="0" presId="urn:microsoft.com/office/officeart/2005/8/layout/pyramid2"/>
    <dgm:cxn modelId="{60B60E7E-1754-4B24-9397-8AA52FE3BFD8}" type="presParOf" srcId="{3355E4D4-5DC6-430C-8A84-725DAEA9E939}" destId="{AE44D78D-CE4B-4953-96C3-371DA5B11591}" srcOrd="3" destOrd="0" presId="urn:microsoft.com/office/officeart/2005/8/layout/pyramid2"/>
    <dgm:cxn modelId="{6596C6AB-A4C9-4067-A77B-4937827DAAEE}" type="presParOf" srcId="{3355E4D4-5DC6-430C-8A84-725DAEA9E939}" destId="{52463C3D-1EBD-43FB-AD4B-F064FE5CEAF0}" srcOrd="4" destOrd="0" presId="urn:microsoft.com/office/officeart/2005/8/layout/pyramid2"/>
    <dgm:cxn modelId="{361B04E6-E616-4C58-B78F-2C764C5CACDF}" type="presParOf" srcId="{3355E4D4-5DC6-430C-8A84-725DAEA9E939}" destId="{DD8F62BA-35A3-4BB1-AFF4-055F98454427}" srcOrd="5" destOrd="0" presId="urn:microsoft.com/office/officeart/2005/8/layout/pyramid2"/>
    <dgm:cxn modelId="{8A201693-9162-4568-B56C-BBB32CB49E6D}" type="presParOf" srcId="{3355E4D4-5DC6-430C-8A84-725DAEA9E939}" destId="{DFBA5AF2-0783-4DBF-9AA5-EEEB9CE1FF4C}" srcOrd="6" destOrd="0" presId="urn:microsoft.com/office/officeart/2005/8/layout/pyramid2"/>
    <dgm:cxn modelId="{E488DF86-CD23-4A7A-9C93-4B260AD81BC7}" type="presParOf" srcId="{3355E4D4-5DC6-430C-8A84-725DAEA9E939}" destId="{FB659729-E912-4F5D-99BE-8C8FA1C49F7F}" srcOrd="7"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EDB0037-4930-4AF1-8059-02B708E7556F}"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4F3E6D9C-707D-4747-A9B6-F041324C39DA}">
      <dgm:prSet/>
      <dgm:spPr/>
      <dgm:t>
        <a:bodyPr/>
        <a:lstStyle/>
        <a:p>
          <a:pPr algn="ctr" rtl="0"/>
          <a:r>
            <a:rPr lang="en-GB" dirty="0" smtClean="0"/>
            <a:t>Memory</a:t>
          </a:r>
          <a:endParaRPr lang="en-GB" dirty="0"/>
        </a:p>
      </dgm:t>
    </dgm:pt>
    <dgm:pt modelId="{9C432BC1-0BB2-422F-BB4D-B4C8314C2746}" type="parTrans" cxnId="{6EC3F04D-6066-4567-A634-D70381B19236}">
      <dgm:prSet/>
      <dgm:spPr/>
      <dgm:t>
        <a:bodyPr/>
        <a:lstStyle/>
        <a:p>
          <a:endParaRPr lang="en-GB"/>
        </a:p>
      </dgm:t>
    </dgm:pt>
    <dgm:pt modelId="{C9D997FF-7341-4DA2-A502-D2D57893236C}" type="sibTrans" cxnId="{6EC3F04D-6066-4567-A634-D70381B19236}">
      <dgm:prSet/>
      <dgm:spPr/>
      <dgm:t>
        <a:bodyPr/>
        <a:lstStyle/>
        <a:p>
          <a:endParaRPr lang="en-GB"/>
        </a:p>
      </dgm:t>
    </dgm:pt>
    <dgm:pt modelId="{0AD7ABE6-E5B1-40A0-995F-DF812951583F}" type="pres">
      <dgm:prSet presAssocID="{BEDB0037-4930-4AF1-8059-02B708E7556F}" presName="linear" presStyleCnt="0">
        <dgm:presLayoutVars>
          <dgm:animLvl val="lvl"/>
          <dgm:resizeHandles val="exact"/>
        </dgm:presLayoutVars>
      </dgm:prSet>
      <dgm:spPr/>
      <dgm:t>
        <a:bodyPr/>
        <a:lstStyle/>
        <a:p>
          <a:endParaRPr lang="en-GB"/>
        </a:p>
      </dgm:t>
    </dgm:pt>
    <dgm:pt modelId="{1C30DE75-7336-4B40-9F63-A07373383CC9}" type="pres">
      <dgm:prSet presAssocID="{4F3E6D9C-707D-4747-A9B6-F041324C39DA}" presName="parentText" presStyleLbl="node1" presStyleIdx="0" presStyleCnt="1">
        <dgm:presLayoutVars>
          <dgm:chMax val="0"/>
          <dgm:bulletEnabled val="1"/>
        </dgm:presLayoutVars>
      </dgm:prSet>
      <dgm:spPr/>
      <dgm:t>
        <a:bodyPr/>
        <a:lstStyle/>
        <a:p>
          <a:endParaRPr lang="en-GB"/>
        </a:p>
      </dgm:t>
    </dgm:pt>
  </dgm:ptLst>
  <dgm:cxnLst>
    <dgm:cxn modelId="{F450C998-1562-4A29-829D-C0B306470BEC}" type="presOf" srcId="{BEDB0037-4930-4AF1-8059-02B708E7556F}" destId="{0AD7ABE6-E5B1-40A0-995F-DF812951583F}" srcOrd="0" destOrd="0" presId="urn:microsoft.com/office/officeart/2005/8/layout/vList2"/>
    <dgm:cxn modelId="{6EC3F04D-6066-4567-A634-D70381B19236}" srcId="{BEDB0037-4930-4AF1-8059-02B708E7556F}" destId="{4F3E6D9C-707D-4747-A9B6-F041324C39DA}" srcOrd="0" destOrd="0" parTransId="{9C432BC1-0BB2-422F-BB4D-B4C8314C2746}" sibTransId="{C9D997FF-7341-4DA2-A502-D2D57893236C}"/>
    <dgm:cxn modelId="{D63A2543-2A1F-4EEE-B067-33A5BF7A3277}" type="presOf" srcId="{4F3E6D9C-707D-4747-A9B6-F041324C39DA}" destId="{1C30DE75-7336-4B40-9F63-A07373383CC9}" srcOrd="0" destOrd="0" presId="urn:microsoft.com/office/officeart/2005/8/layout/vList2"/>
    <dgm:cxn modelId="{3E50D73E-B81A-4814-9B99-6EBE0E67EA42}" type="presParOf" srcId="{0AD7ABE6-E5B1-40A0-995F-DF812951583F}" destId="{1C30DE75-7336-4B40-9F63-A07373383CC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B18C1D3-842E-41F1-BBBE-2442DEA7067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BEEA8BA-75DF-48B7-98E3-65873993D43A}">
      <dgm:prSet/>
      <dgm:spPr/>
      <dgm:t>
        <a:bodyPr/>
        <a:lstStyle/>
        <a:p>
          <a:pPr algn="ctr" rtl="0"/>
          <a:r>
            <a:rPr lang="en-GB" dirty="0" smtClean="0"/>
            <a:t>Effortful memories are more likely to decline than those requiring less effort</a:t>
          </a:r>
          <a:endParaRPr lang="en-US" dirty="0"/>
        </a:p>
      </dgm:t>
    </dgm:pt>
    <dgm:pt modelId="{E1CC69A9-736E-4137-ADC3-39719FC665DA}" type="parTrans" cxnId="{6EA11813-C0EE-4B26-B058-4BFB39F25D4E}">
      <dgm:prSet/>
      <dgm:spPr/>
      <dgm:t>
        <a:bodyPr/>
        <a:lstStyle/>
        <a:p>
          <a:pPr algn="ctr"/>
          <a:endParaRPr lang="en-US"/>
        </a:p>
      </dgm:t>
    </dgm:pt>
    <dgm:pt modelId="{E842FD66-AE4B-4FFB-8E2F-504F63186000}" type="sibTrans" cxnId="{6EA11813-C0EE-4B26-B058-4BFB39F25D4E}">
      <dgm:prSet/>
      <dgm:spPr/>
      <dgm:t>
        <a:bodyPr/>
        <a:lstStyle/>
        <a:p>
          <a:pPr algn="ctr"/>
          <a:endParaRPr lang="en-US"/>
        </a:p>
      </dgm:t>
    </dgm:pt>
    <dgm:pt modelId="{E5A1A2D3-2C13-4CA1-A69D-7A3A3E7A1BB2}" type="pres">
      <dgm:prSet presAssocID="{7B18C1D3-842E-41F1-BBBE-2442DEA70678}" presName="linear" presStyleCnt="0">
        <dgm:presLayoutVars>
          <dgm:animLvl val="lvl"/>
          <dgm:resizeHandles val="exact"/>
        </dgm:presLayoutVars>
      </dgm:prSet>
      <dgm:spPr/>
      <dgm:t>
        <a:bodyPr/>
        <a:lstStyle/>
        <a:p>
          <a:endParaRPr lang="en-US"/>
        </a:p>
      </dgm:t>
    </dgm:pt>
    <dgm:pt modelId="{74CE3F8A-095F-419B-A604-EA035ECC4718}" type="pres">
      <dgm:prSet presAssocID="{9BEEA8BA-75DF-48B7-98E3-65873993D43A}" presName="parentText" presStyleLbl="node1" presStyleIdx="0" presStyleCnt="1">
        <dgm:presLayoutVars>
          <dgm:chMax val="0"/>
          <dgm:bulletEnabled val="1"/>
        </dgm:presLayoutVars>
      </dgm:prSet>
      <dgm:spPr/>
      <dgm:t>
        <a:bodyPr/>
        <a:lstStyle/>
        <a:p>
          <a:endParaRPr lang="en-US"/>
        </a:p>
      </dgm:t>
    </dgm:pt>
  </dgm:ptLst>
  <dgm:cxnLst>
    <dgm:cxn modelId="{6EA11813-C0EE-4B26-B058-4BFB39F25D4E}" srcId="{7B18C1D3-842E-41F1-BBBE-2442DEA70678}" destId="{9BEEA8BA-75DF-48B7-98E3-65873993D43A}" srcOrd="0" destOrd="0" parTransId="{E1CC69A9-736E-4137-ADC3-39719FC665DA}" sibTransId="{E842FD66-AE4B-4FFB-8E2F-504F63186000}"/>
    <dgm:cxn modelId="{55A05A23-32F9-4E95-AED4-A2B746220597}" type="presOf" srcId="{9BEEA8BA-75DF-48B7-98E3-65873993D43A}" destId="{74CE3F8A-095F-419B-A604-EA035ECC4718}" srcOrd="0" destOrd="0" presId="urn:microsoft.com/office/officeart/2005/8/layout/vList2"/>
    <dgm:cxn modelId="{BEB598C3-D9D4-44DB-AB8D-9600B80227DC}" type="presOf" srcId="{7B18C1D3-842E-41F1-BBBE-2442DEA70678}" destId="{E5A1A2D3-2C13-4CA1-A69D-7A3A3E7A1BB2}" srcOrd="0" destOrd="0" presId="urn:microsoft.com/office/officeart/2005/8/layout/vList2"/>
    <dgm:cxn modelId="{146867FE-86AD-4D8F-96B3-FF9676D679FF}" type="presParOf" srcId="{E5A1A2D3-2C13-4CA1-A69D-7A3A3E7A1BB2}" destId="{74CE3F8A-095F-419B-A604-EA035ECC4718}"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745C16D-08BB-4DDE-A55D-65978A1E8FE6}" type="doc">
      <dgm:prSet loTypeId="urn:microsoft.com/office/officeart/2005/8/layout/hList1" loCatId="list" qsTypeId="urn:microsoft.com/office/officeart/2005/8/quickstyle/simple1" qsCatId="simple" csTypeId="urn:microsoft.com/office/officeart/2005/8/colors/colorful4" csCatId="colorful" phldr="1"/>
      <dgm:spPr/>
      <dgm:t>
        <a:bodyPr/>
        <a:lstStyle/>
        <a:p>
          <a:endParaRPr lang="en-US"/>
        </a:p>
      </dgm:t>
    </dgm:pt>
    <dgm:pt modelId="{176827C9-96EC-4E39-B54E-645F4BBD8DA4}">
      <dgm:prSet/>
      <dgm:spPr/>
      <dgm:t>
        <a:bodyPr/>
        <a:lstStyle/>
        <a:p>
          <a:pPr rtl="0"/>
          <a:r>
            <a:rPr lang="en-GB" dirty="0" smtClean="0"/>
            <a:t>Craik (1983)</a:t>
          </a:r>
          <a:r>
            <a:rPr lang="en-US" dirty="0" smtClean="0"/>
            <a:t> – environmental support hypothesis</a:t>
          </a:r>
          <a:endParaRPr lang="en-US" dirty="0"/>
        </a:p>
      </dgm:t>
    </dgm:pt>
    <dgm:pt modelId="{9392E2BF-F47D-46B5-8BDC-F65D99098729}" type="parTrans" cxnId="{244A7D65-7AFE-476A-814E-52D900FD8B72}">
      <dgm:prSet/>
      <dgm:spPr/>
      <dgm:t>
        <a:bodyPr/>
        <a:lstStyle/>
        <a:p>
          <a:endParaRPr lang="en-US"/>
        </a:p>
      </dgm:t>
    </dgm:pt>
    <dgm:pt modelId="{414A50C0-3BDC-4FA3-91E3-45898C7585DF}" type="sibTrans" cxnId="{244A7D65-7AFE-476A-814E-52D900FD8B72}">
      <dgm:prSet/>
      <dgm:spPr/>
      <dgm:t>
        <a:bodyPr/>
        <a:lstStyle/>
        <a:p>
          <a:endParaRPr lang="en-US"/>
        </a:p>
      </dgm:t>
    </dgm:pt>
    <dgm:pt modelId="{3A672AB8-99D1-4628-BD8A-73B7477A9BAE}">
      <dgm:prSet/>
      <dgm:spPr/>
      <dgm:t>
        <a:bodyPr/>
        <a:lstStyle/>
        <a:p>
          <a:pPr rtl="0"/>
          <a:r>
            <a:rPr lang="en-GB" dirty="0" smtClean="0"/>
            <a:t>tasks requiring less effortful processing are well preserved with age because performance is supported by elements in the test environment</a:t>
          </a:r>
          <a:endParaRPr lang="en-US" dirty="0"/>
        </a:p>
      </dgm:t>
    </dgm:pt>
    <dgm:pt modelId="{6ABBD59C-9042-440D-B459-FFD70FDF1168}" type="parTrans" cxnId="{DDEB2449-358B-47AD-B282-6AFE5FE80F97}">
      <dgm:prSet/>
      <dgm:spPr/>
      <dgm:t>
        <a:bodyPr/>
        <a:lstStyle/>
        <a:p>
          <a:endParaRPr lang="en-US"/>
        </a:p>
      </dgm:t>
    </dgm:pt>
    <dgm:pt modelId="{F87D971A-8A15-4A77-A1AF-6F9F15BB6451}" type="sibTrans" cxnId="{DDEB2449-358B-47AD-B282-6AFE5FE80F97}">
      <dgm:prSet/>
      <dgm:spPr/>
      <dgm:t>
        <a:bodyPr/>
        <a:lstStyle/>
        <a:p>
          <a:endParaRPr lang="en-US"/>
        </a:p>
      </dgm:t>
    </dgm:pt>
    <dgm:pt modelId="{88C18BFD-0FB1-4601-88AF-DD536A37AB5C}">
      <dgm:prSet/>
      <dgm:spPr/>
      <dgm:t>
        <a:bodyPr/>
        <a:lstStyle/>
        <a:p>
          <a:pPr rtl="0"/>
          <a:r>
            <a:rPr lang="en-GB" dirty="0" smtClean="0"/>
            <a:t>e.g., recognition tests provide memory items themselves – no need to generate the item from memory – only assess its familiarity = less work</a:t>
          </a:r>
          <a:endParaRPr lang="en-US" dirty="0"/>
        </a:p>
      </dgm:t>
    </dgm:pt>
    <dgm:pt modelId="{773CF819-D1C2-40D3-A5AF-E09FA08FC981}" type="parTrans" cxnId="{BB3BDB7B-829B-4BE1-9C29-0C7923CE0669}">
      <dgm:prSet/>
      <dgm:spPr/>
      <dgm:t>
        <a:bodyPr/>
        <a:lstStyle/>
        <a:p>
          <a:endParaRPr lang="en-US"/>
        </a:p>
      </dgm:t>
    </dgm:pt>
    <dgm:pt modelId="{A8E49732-D92F-4B45-A858-104EF44E5397}" type="sibTrans" cxnId="{BB3BDB7B-829B-4BE1-9C29-0C7923CE0669}">
      <dgm:prSet/>
      <dgm:spPr/>
      <dgm:t>
        <a:bodyPr/>
        <a:lstStyle/>
        <a:p>
          <a:endParaRPr lang="en-US"/>
        </a:p>
      </dgm:t>
    </dgm:pt>
    <dgm:pt modelId="{604CDDD4-0CCD-40E4-BE7B-5EA67CDF10A2}">
      <dgm:prSet/>
      <dgm:spPr/>
      <dgm:t>
        <a:bodyPr/>
        <a:lstStyle/>
        <a:p>
          <a:pPr rtl="0"/>
          <a:endParaRPr lang="en-US" dirty="0"/>
        </a:p>
      </dgm:t>
    </dgm:pt>
    <dgm:pt modelId="{5FC6125B-37E4-4757-9B95-A3246A420015}" type="parTrans" cxnId="{0CDD616E-8826-444F-97E1-CD473742C7DD}">
      <dgm:prSet/>
      <dgm:spPr/>
      <dgm:t>
        <a:bodyPr/>
        <a:lstStyle/>
        <a:p>
          <a:endParaRPr lang="en-US"/>
        </a:p>
      </dgm:t>
    </dgm:pt>
    <dgm:pt modelId="{3CC09B47-A15C-4206-89BF-A9B432119262}" type="sibTrans" cxnId="{0CDD616E-8826-444F-97E1-CD473742C7DD}">
      <dgm:prSet/>
      <dgm:spPr/>
      <dgm:t>
        <a:bodyPr/>
        <a:lstStyle/>
        <a:p>
          <a:endParaRPr lang="en-US"/>
        </a:p>
      </dgm:t>
    </dgm:pt>
    <dgm:pt modelId="{C6AD8B6F-99C2-40D0-B641-3141674AB572}" type="pres">
      <dgm:prSet presAssocID="{0745C16D-08BB-4DDE-A55D-65978A1E8FE6}" presName="Name0" presStyleCnt="0">
        <dgm:presLayoutVars>
          <dgm:dir/>
          <dgm:animLvl val="lvl"/>
          <dgm:resizeHandles val="exact"/>
        </dgm:presLayoutVars>
      </dgm:prSet>
      <dgm:spPr/>
      <dgm:t>
        <a:bodyPr/>
        <a:lstStyle/>
        <a:p>
          <a:endParaRPr lang="en-US"/>
        </a:p>
      </dgm:t>
    </dgm:pt>
    <dgm:pt modelId="{90A130FD-6D19-446C-8E0F-089E2C7CEDAD}" type="pres">
      <dgm:prSet presAssocID="{176827C9-96EC-4E39-B54E-645F4BBD8DA4}" presName="composite" presStyleCnt="0"/>
      <dgm:spPr/>
    </dgm:pt>
    <dgm:pt modelId="{8892D920-5E94-4CB3-829C-172E38E83C6D}" type="pres">
      <dgm:prSet presAssocID="{176827C9-96EC-4E39-B54E-645F4BBD8DA4}" presName="parTx" presStyleLbl="alignNode1" presStyleIdx="0" presStyleCnt="1">
        <dgm:presLayoutVars>
          <dgm:chMax val="0"/>
          <dgm:chPref val="0"/>
          <dgm:bulletEnabled val="1"/>
        </dgm:presLayoutVars>
      </dgm:prSet>
      <dgm:spPr/>
      <dgm:t>
        <a:bodyPr/>
        <a:lstStyle/>
        <a:p>
          <a:endParaRPr lang="en-US"/>
        </a:p>
      </dgm:t>
    </dgm:pt>
    <dgm:pt modelId="{2D9D7368-64AB-415C-8155-1B861AF4C0E8}" type="pres">
      <dgm:prSet presAssocID="{176827C9-96EC-4E39-B54E-645F4BBD8DA4}" presName="desTx" presStyleLbl="alignAccFollowNode1" presStyleIdx="0" presStyleCnt="1">
        <dgm:presLayoutVars>
          <dgm:bulletEnabled val="1"/>
        </dgm:presLayoutVars>
      </dgm:prSet>
      <dgm:spPr/>
      <dgm:t>
        <a:bodyPr/>
        <a:lstStyle/>
        <a:p>
          <a:endParaRPr lang="en-US"/>
        </a:p>
      </dgm:t>
    </dgm:pt>
  </dgm:ptLst>
  <dgm:cxnLst>
    <dgm:cxn modelId="{44E57A1A-9530-4B97-82B2-9F88512CE6C8}" type="presOf" srcId="{176827C9-96EC-4E39-B54E-645F4BBD8DA4}" destId="{8892D920-5E94-4CB3-829C-172E38E83C6D}" srcOrd="0" destOrd="0" presId="urn:microsoft.com/office/officeart/2005/8/layout/hList1"/>
    <dgm:cxn modelId="{7041A3CB-62CB-432B-99B7-55147FBD72A2}" type="presOf" srcId="{3A672AB8-99D1-4628-BD8A-73B7477A9BAE}" destId="{2D9D7368-64AB-415C-8155-1B861AF4C0E8}" srcOrd="0" destOrd="0" presId="urn:microsoft.com/office/officeart/2005/8/layout/hList1"/>
    <dgm:cxn modelId="{BB3BDB7B-829B-4BE1-9C29-0C7923CE0669}" srcId="{176827C9-96EC-4E39-B54E-645F4BBD8DA4}" destId="{88C18BFD-0FB1-4601-88AF-DD536A37AB5C}" srcOrd="2" destOrd="0" parTransId="{773CF819-D1C2-40D3-A5AF-E09FA08FC981}" sibTransId="{A8E49732-D92F-4B45-A858-104EF44E5397}"/>
    <dgm:cxn modelId="{DDEB2449-358B-47AD-B282-6AFE5FE80F97}" srcId="{176827C9-96EC-4E39-B54E-645F4BBD8DA4}" destId="{3A672AB8-99D1-4628-BD8A-73B7477A9BAE}" srcOrd="0" destOrd="0" parTransId="{6ABBD59C-9042-440D-B459-FFD70FDF1168}" sibTransId="{F87D971A-8A15-4A77-A1AF-6F9F15BB6451}"/>
    <dgm:cxn modelId="{52A960A5-048E-4A3D-82B4-D06A53205123}" type="presOf" srcId="{0745C16D-08BB-4DDE-A55D-65978A1E8FE6}" destId="{C6AD8B6F-99C2-40D0-B641-3141674AB572}" srcOrd="0" destOrd="0" presId="urn:microsoft.com/office/officeart/2005/8/layout/hList1"/>
    <dgm:cxn modelId="{244A7D65-7AFE-476A-814E-52D900FD8B72}" srcId="{0745C16D-08BB-4DDE-A55D-65978A1E8FE6}" destId="{176827C9-96EC-4E39-B54E-645F4BBD8DA4}" srcOrd="0" destOrd="0" parTransId="{9392E2BF-F47D-46B5-8BDC-F65D99098729}" sibTransId="{414A50C0-3BDC-4FA3-91E3-45898C7585DF}"/>
    <dgm:cxn modelId="{04409A0B-9C11-47C6-BA6E-82334F3D34A4}" type="presOf" srcId="{88C18BFD-0FB1-4601-88AF-DD536A37AB5C}" destId="{2D9D7368-64AB-415C-8155-1B861AF4C0E8}" srcOrd="0" destOrd="2" presId="urn:microsoft.com/office/officeart/2005/8/layout/hList1"/>
    <dgm:cxn modelId="{0CDD616E-8826-444F-97E1-CD473742C7DD}" srcId="{176827C9-96EC-4E39-B54E-645F4BBD8DA4}" destId="{604CDDD4-0CCD-40E4-BE7B-5EA67CDF10A2}" srcOrd="1" destOrd="0" parTransId="{5FC6125B-37E4-4757-9B95-A3246A420015}" sibTransId="{3CC09B47-A15C-4206-89BF-A9B432119262}"/>
    <dgm:cxn modelId="{FB50FB79-0EDE-4981-9EF1-8F096DAFF285}" type="presOf" srcId="{604CDDD4-0CCD-40E4-BE7B-5EA67CDF10A2}" destId="{2D9D7368-64AB-415C-8155-1B861AF4C0E8}" srcOrd="0" destOrd="1" presId="urn:microsoft.com/office/officeart/2005/8/layout/hList1"/>
    <dgm:cxn modelId="{E178CA72-82D1-4486-870B-0D58C33B3C0D}" type="presParOf" srcId="{C6AD8B6F-99C2-40D0-B641-3141674AB572}" destId="{90A130FD-6D19-446C-8E0F-089E2C7CEDAD}" srcOrd="0" destOrd="0" presId="urn:microsoft.com/office/officeart/2005/8/layout/hList1"/>
    <dgm:cxn modelId="{5666EB65-F11E-475C-8A58-48DF6EABBE06}" type="presParOf" srcId="{90A130FD-6D19-446C-8E0F-089E2C7CEDAD}" destId="{8892D920-5E94-4CB3-829C-172E38E83C6D}" srcOrd="0" destOrd="0" presId="urn:microsoft.com/office/officeart/2005/8/layout/hList1"/>
    <dgm:cxn modelId="{35E48FC4-D676-4CB7-A430-EBDE95CC1DFA}" type="presParOf" srcId="{90A130FD-6D19-446C-8E0F-089E2C7CEDAD}" destId="{2D9D7368-64AB-415C-8155-1B861AF4C0E8}" srcOrd="1" destOrd="0" presId="urn:microsoft.com/office/officeart/2005/8/layout/h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BCED0E7F-DC0F-45E2-B186-E9D04C9DB6DB}"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97D998ED-666B-4A36-9BEC-F8E4E68DD1A1}">
      <dgm:prSet custT="1"/>
      <dgm:spPr/>
      <dgm:t>
        <a:bodyPr/>
        <a:lstStyle/>
        <a:p>
          <a:pPr rtl="0"/>
          <a:r>
            <a:rPr lang="en-GB" sz="3600" dirty="0" smtClean="0"/>
            <a:t>The more steps the more information is lost</a:t>
          </a:r>
          <a:endParaRPr lang="en-US" sz="3600" dirty="0"/>
        </a:p>
      </dgm:t>
    </dgm:pt>
    <dgm:pt modelId="{804D8204-C557-4E05-A08E-DC8232FB091C}" type="parTrans" cxnId="{20BE3A8C-163B-438C-9116-220EDC0751E4}">
      <dgm:prSet/>
      <dgm:spPr/>
      <dgm:t>
        <a:bodyPr/>
        <a:lstStyle/>
        <a:p>
          <a:endParaRPr lang="en-US"/>
        </a:p>
      </dgm:t>
    </dgm:pt>
    <dgm:pt modelId="{5551B8FF-0FA4-4A73-84D0-18248F94EDE9}" type="sibTrans" cxnId="{20BE3A8C-163B-438C-9116-220EDC0751E4}">
      <dgm:prSet/>
      <dgm:spPr/>
      <dgm:t>
        <a:bodyPr/>
        <a:lstStyle/>
        <a:p>
          <a:endParaRPr lang="en-US"/>
        </a:p>
      </dgm:t>
    </dgm:pt>
    <dgm:pt modelId="{8F9D6694-062F-49CE-9D49-5009FBC617CB}" type="pres">
      <dgm:prSet presAssocID="{BCED0E7F-DC0F-45E2-B186-E9D04C9DB6DB}" presName="linear" presStyleCnt="0">
        <dgm:presLayoutVars>
          <dgm:animLvl val="lvl"/>
          <dgm:resizeHandles val="exact"/>
        </dgm:presLayoutVars>
      </dgm:prSet>
      <dgm:spPr/>
      <dgm:t>
        <a:bodyPr/>
        <a:lstStyle/>
        <a:p>
          <a:endParaRPr lang="en-US"/>
        </a:p>
      </dgm:t>
    </dgm:pt>
    <dgm:pt modelId="{C053DAB7-D578-4728-B353-4DD5DB9CC446}" type="pres">
      <dgm:prSet presAssocID="{97D998ED-666B-4A36-9BEC-F8E4E68DD1A1}" presName="parentText" presStyleLbl="node1" presStyleIdx="0" presStyleCnt="1" custScaleY="215439">
        <dgm:presLayoutVars>
          <dgm:chMax val="0"/>
          <dgm:bulletEnabled val="1"/>
        </dgm:presLayoutVars>
      </dgm:prSet>
      <dgm:spPr/>
      <dgm:t>
        <a:bodyPr/>
        <a:lstStyle/>
        <a:p>
          <a:endParaRPr lang="en-US"/>
        </a:p>
      </dgm:t>
    </dgm:pt>
  </dgm:ptLst>
  <dgm:cxnLst>
    <dgm:cxn modelId="{20BE3A8C-163B-438C-9116-220EDC0751E4}" srcId="{BCED0E7F-DC0F-45E2-B186-E9D04C9DB6DB}" destId="{97D998ED-666B-4A36-9BEC-F8E4E68DD1A1}" srcOrd="0" destOrd="0" parTransId="{804D8204-C557-4E05-A08E-DC8232FB091C}" sibTransId="{5551B8FF-0FA4-4A73-84D0-18248F94EDE9}"/>
    <dgm:cxn modelId="{3E0443A0-FD5E-4270-A897-CB8E9CBBE6F7}" type="presOf" srcId="{97D998ED-666B-4A36-9BEC-F8E4E68DD1A1}" destId="{C053DAB7-D578-4728-B353-4DD5DB9CC446}" srcOrd="0" destOrd="0" presId="urn:microsoft.com/office/officeart/2005/8/layout/vList2"/>
    <dgm:cxn modelId="{B8E27E69-CD18-4C48-ADB6-81380B97E7F8}" type="presOf" srcId="{BCED0E7F-DC0F-45E2-B186-E9D04C9DB6DB}" destId="{8F9D6694-062F-49CE-9D49-5009FBC617CB}" srcOrd="0" destOrd="0" presId="urn:microsoft.com/office/officeart/2005/8/layout/vList2"/>
    <dgm:cxn modelId="{3963E30B-88B8-4688-BEA8-32C67B6AF61E}" type="presParOf" srcId="{8F9D6694-062F-49CE-9D49-5009FBC617CB}" destId="{C053DAB7-D578-4728-B353-4DD5DB9CC446}"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9E6D59F-929B-4B7E-BDF5-CF4D8240340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DD28AD8-2D3F-4350-B33A-FB2D93A38AF3}">
      <dgm:prSet/>
      <dgm:spPr/>
      <dgm:t>
        <a:bodyPr/>
        <a:lstStyle/>
        <a:p>
          <a:pPr algn="ctr" rtl="0"/>
          <a:r>
            <a:rPr lang="en-GB" smtClean="0"/>
            <a:t>Laborious tasks have many processing steps </a:t>
          </a:r>
          <a:endParaRPr lang="en-US"/>
        </a:p>
      </dgm:t>
    </dgm:pt>
    <dgm:pt modelId="{BD0FB35A-076C-4776-800C-E3BC3523DC87}" type="parTrans" cxnId="{121F5593-5091-4D1B-8D2B-7AEFE04DE67E}">
      <dgm:prSet/>
      <dgm:spPr/>
      <dgm:t>
        <a:bodyPr/>
        <a:lstStyle/>
        <a:p>
          <a:pPr algn="ctr"/>
          <a:endParaRPr lang="en-US"/>
        </a:p>
      </dgm:t>
    </dgm:pt>
    <dgm:pt modelId="{DC81E64B-59BA-4E53-B7CC-F5A7F04648B7}" type="sibTrans" cxnId="{121F5593-5091-4D1B-8D2B-7AEFE04DE67E}">
      <dgm:prSet/>
      <dgm:spPr/>
      <dgm:t>
        <a:bodyPr/>
        <a:lstStyle/>
        <a:p>
          <a:pPr algn="ctr"/>
          <a:endParaRPr lang="en-US"/>
        </a:p>
      </dgm:t>
    </dgm:pt>
    <dgm:pt modelId="{E8416BC0-41DE-4D3E-A541-0E9899FE3B03}" type="pres">
      <dgm:prSet presAssocID="{09E6D59F-929B-4B7E-BDF5-CF4D82403408}" presName="linear" presStyleCnt="0">
        <dgm:presLayoutVars>
          <dgm:animLvl val="lvl"/>
          <dgm:resizeHandles val="exact"/>
        </dgm:presLayoutVars>
      </dgm:prSet>
      <dgm:spPr/>
      <dgm:t>
        <a:bodyPr/>
        <a:lstStyle/>
        <a:p>
          <a:endParaRPr lang="en-US"/>
        </a:p>
      </dgm:t>
    </dgm:pt>
    <dgm:pt modelId="{53F862AC-B0C9-4F3D-BC93-FF6A7C92E669}" type="pres">
      <dgm:prSet presAssocID="{8DD28AD8-2D3F-4350-B33A-FB2D93A38AF3}" presName="parentText" presStyleLbl="node1" presStyleIdx="0" presStyleCnt="1" custLinFactNeighborX="5714" custLinFactNeighborY="13135">
        <dgm:presLayoutVars>
          <dgm:chMax val="0"/>
          <dgm:bulletEnabled val="1"/>
        </dgm:presLayoutVars>
      </dgm:prSet>
      <dgm:spPr/>
      <dgm:t>
        <a:bodyPr/>
        <a:lstStyle/>
        <a:p>
          <a:endParaRPr lang="en-US"/>
        </a:p>
      </dgm:t>
    </dgm:pt>
  </dgm:ptLst>
  <dgm:cxnLst>
    <dgm:cxn modelId="{121F5593-5091-4D1B-8D2B-7AEFE04DE67E}" srcId="{09E6D59F-929B-4B7E-BDF5-CF4D82403408}" destId="{8DD28AD8-2D3F-4350-B33A-FB2D93A38AF3}" srcOrd="0" destOrd="0" parTransId="{BD0FB35A-076C-4776-800C-E3BC3523DC87}" sibTransId="{DC81E64B-59BA-4E53-B7CC-F5A7F04648B7}"/>
    <dgm:cxn modelId="{95E51BD2-4EAA-418C-BFA8-B04D7504BA98}" type="presOf" srcId="{8DD28AD8-2D3F-4350-B33A-FB2D93A38AF3}" destId="{53F862AC-B0C9-4F3D-BC93-FF6A7C92E669}" srcOrd="0" destOrd="0" presId="urn:microsoft.com/office/officeart/2005/8/layout/vList2"/>
    <dgm:cxn modelId="{685C56DF-9219-4C4B-8EAA-68F99F52954E}" type="presOf" srcId="{09E6D59F-929B-4B7E-BDF5-CF4D82403408}" destId="{E8416BC0-41DE-4D3E-A541-0E9899FE3B03}" srcOrd="0" destOrd="0" presId="urn:microsoft.com/office/officeart/2005/8/layout/vList2"/>
    <dgm:cxn modelId="{2D6B6C4F-4E0B-4274-94EA-2799128C5BB0}" type="presParOf" srcId="{E8416BC0-41DE-4D3E-A541-0E9899FE3B03}" destId="{53F862AC-B0C9-4F3D-BC93-FF6A7C92E669}"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BEDB0037-4930-4AF1-8059-02B708E7556F}"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4F3E6D9C-707D-4747-A9B6-F041324C39DA}">
      <dgm:prSet/>
      <dgm:spPr/>
      <dgm:t>
        <a:bodyPr/>
        <a:lstStyle/>
        <a:p>
          <a:pPr algn="ctr" rtl="0"/>
          <a:r>
            <a:rPr lang="en-GB" smtClean="0"/>
            <a:t>Memory</a:t>
          </a:r>
          <a:endParaRPr lang="en-GB"/>
        </a:p>
      </dgm:t>
    </dgm:pt>
    <dgm:pt modelId="{9C432BC1-0BB2-422F-BB4D-B4C8314C2746}" type="parTrans" cxnId="{6EC3F04D-6066-4567-A634-D70381B19236}">
      <dgm:prSet/>
      <dgm:spPr/>
      <dgm:t>
        <a:bodyPr/>
        <a:lstStyle/>
        <a:p>
          <a:endParaRPr lang="en-GB"/>
        </a:p>
      </dgm:t>
    </dgm:pt>
    <dgm:pt modelId="{C9D997FF-7341-4DA2-A502-D2D57893236C}" type="sibTrans" cxnId="{6EC3F04D-6066-4567-A634-D70381B19236}">
      <dgm:prSet/>
      <dgm:spPr/>
      <dgm:t>
        <a:bodyPr/>
        <a:lstStyle/>
        <a:p>
          <a:endParaRPr lang="en-GB"/>
        </a:p>
      </dgm:t>
    </dgm:pt>
    <dgm:pt modelId="{0AD7ABE6-E5B1-40A0-995F-DF812951583F}" type="pres">
      <dgm:prSet presAssocID="{BEDB0037-4930-4AF1-8059-02B708E7556F}" presName="linear" presStyleCnt="0">
        <dgm:presLayoutVars>
          <dgm:animLvl val="lvl"/>
          <dgm:resizeHandles val="exact"/>
        </dgm:presLayoutVars>
      </dgm:prSet>
      <dgm:spPr/>
      <dgm:t>
        <a:bodyPr/>
        <a:lstStyle/>
        <a:p>
          <a:endParaRPr lang="en-GB"/>
        </a:p>
      </dgm:t>
    </dgm:pt>
    <dgm:pt modelId="{1C30DE75-7336-4B40-9F63-A07373383CC9}" type="pres">
      <dgm:prSet presAssocID="{4F3E6D9C-707D-4747-A9B6-F041324C39DA}" presName="parentText" presStyleLbl="node1" presStyleIdx="0" presStyleCnt="1">
        <dgm:presLayoutVars>
          <dgm:chMax val="0"/>
          <dgm:bulletEnabled val="1"/>
        </dgm:presLayoutVars>
      </dgm:prSet>
      <dgm:spPr/>
      <dgm:t>
        <a:bodyPr/>
        <a:lstStyle/>
        <a:p>
          <a:endParaRPr lang="en-GB"/>
        </a:p>
      </dgm:t>
    </dgm:pt>
  </dgm:ptLst>
  <dgm:cxnLst>
    <dgm:cxn modelId="{DC92A7DC-3B58-40C5-9BFC-7FF469CA4C82}" type="presOf" srcId="{BEDB0037-4930-4AF1-8059-02B708E7556F}" destId="{0AD7ABE6-E5B1-40A0-995F-DF812951583F}" srcOrd="0" destOrd="0" presId="urn:microsoft.com/office/officeart/2005/8/layout/vList2"/>
    <dgm:cxn modelId="{85643455-3D1F-40C3-BD9C-543FD9711EB7}" type="presOf" srcId="{4F3E6D9C-707D-4747-A9B6-F041324C39DA}" destId="{1C30DE75-7336-4B40-9F63-A07373383CC9}" srcOrd="0" destOrd="0" presId="urn:microsoft.com/office/officeart/2005/8/layout/vList2"/>
    <dgm:cxn modelId="{6EC3F04D-6066-4567-A634-D70381B19236}" srcId="{BEDB0037-4930-4AF1-8059-02B708E7556F}" destId="{4F3E6D9C-707D-4747-A9B6-F041324C39DA}" srcOrd="0" destOrd="0" parTransId="{9C432BC1-0BB2-422F-BB4D-B4C8314C2746}" sibTransId="{C9D997FF-7341-4DA2-A502-D2D57893236C}"/>
    <dgm:cxn modelId="{F6973856-5999-4FD2-AB9E-A1C01DE1F465}" type="presParOf" srcId="{0AD7ABE6-E5B1-40A0-995F-DF812951583F}" destId="{1C30DE75-7336-4B40-9F63-A07373383CC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0717C73B-3302-45B8-9B10-57F1EE5903CA}" type="doc">
      <dgm:prSet loTypeId="urn:microsoft.com/office/officeart/2005/8/layout/vList4" loCatId="list" qsTypeId="urn:microsoft.com/office/officeart/2005/8/quickstyle/simple1" qsCatId="simple" csTypeId="urn:microsoft.com/office/officeart/2005/8/colors/colorful2" csCatId="colorful" phldr="1"/>
      <dgm:spPr/>
      <dgm:t>
        <a:bodyPr/>
        <a:lstStyle/>
        <a:p>
          <a:endParaRPr lang="en-GB"/>
        </a:p>
      </dgm:t>
    </dgm:pt>
    <dgm:pt modelId="{9E72103E-CCFA-484C-BB2A-A30F5C117712}">
      <dgm:prSet/>
      <dgm:spPr/>
      <dgm:t>
        <a:bodyPr/>
        <a:lstStyle/>
        <a:p>
          <a:pPr rtl="0"/>
          <a:r>
            <a:rPr lang="en-GB" dirty="0" smtClean="0"/>
            <a:t>When older adults were asked to perform the same cognitive tasks as young adults, brain scans showed that different or more parts of the brain lit up (</a:t>
          </a:r>
          <a:r>
            <a:rPr lang="en-GB" dirty="0" err="1" smtClean="0"/>
            <a:t>Cabeza</a:t>
          </a:r>
          <a:r>
            <a:rPr lang="en-GB" dirty="0" smtClean="0"/>
            <a:t> </a:t>
          </a:r>
          <a:r>
            <a:rPr lang="en-GB" dirty="0" smtClean="0"/>
            <a:t>2002)</a:t>
          </a:r>
          <a:endParaRPr lang="en-GB" dirty="0"/>
        </a:p>
      </dgm:t>
    </dgm:pt>
    <dgm:pt modelId="{45B46C33-6F6E-4396-BE1E-4B9CC3AB2229}" type="parTrans" cxnId="{EAFF76BD-5B75-4E5A-AC25-65072F928FA2}">
      <dgm:prSet/>
      <dgm:spPr/>
      <dgm:t>
        <a:bodyPr/>
        <a:lstStyle/>
        <a:p>
          <a:endParaRPr lang="en-GB"/>
        </a:p>
      </dgm:t>
    </dgm:pt>
    <dgm:pt modelId="{6B8BAEDA-482B-4199-AFA9-A3E5956E3B57}" type="sibTrans" cxnId="{EAFF76BD-5B75-4E5A-AC25-65072F928FA2}">
      <dgm:prSet/>
      <dgm:spPr/>
      <dgm:t>
        <a:bodyPr/>
        <a:lstStyle/>
        <a:p>
          <a:endParaRPr lang="en-GB"/>
        </a:p>
      </dgm:t>
    </dgm:pt>
    <dgm:pt modelId="{61E7DF20-D938-4AF1-ADBD-01F7683354FC}" type="pres">
      <dgm:prSet presAssocID="{0717C73B-3302-45B8-9B10-57F1EE5903CA}" presName="linear" presStyleCnt="0">
        <dgm:presLayoutVars>
          <dgm:dir/>
          <dgm:resizeHandles val="exact"/>
        </dgm:presLayoutVars>
      </dgm:prSet>
      <dgm:spPr/>
      <dgm:t>
        <a:bodyPr/>
        <a:lstStyle/>
        <a:p>
          <a:endParaRPr lang="en-GB"/>
        </a:p>
      </dgm:t>
    </dgm:pt>
    <dgm:pt modelId="{65433776-EB37-4B7C-AD03-46C238D98099}" type="pres">
      <dgm:prSet presAssocID="{9E72103E-CCFA-484C-BB2A-A30F5C117712}" presName="comp" presStyleCnt="0"/>
      <dgm:spPr/>
    </dgm:pt>
    <dgm:pt modelId="{482E8639-945F-47CB-AA8D-8D44835220AE}" type="pres">
      <dgm:prSet presAssocID="{9E72103E-CCFA-484C-BB2A-A30F5C117712}" presName="box" presStyleLbl="node1" presStyleIdx="0" presStyleCnt="1" custLinFactNeighborX="-806" custLinFactNeighborY="33333"/>
      <dgm:spPr/>
      <dgm:t>
        <a:bodyPr/>
        <a:lstStyle/>
        <a:p>
          <a:endParaRPr lang="en-GB"/>
        </a:p>
      </dgm:t>
    </dgm:pt>
    <dgm:pt modelId="{3CF775E4-ED1B-4335-9962-A93D223403B3}" type="pres">
      <dgm:prSet presAssocID="{9E72103E-CCFA-484C-BB2A-A30F5C117712}" presName="img" presStyleLbl="fgImgPlace1" presStyleIdx="0" presStyleCnt="1"/>
      <dgm:spPr/>
    </dgm:pt>
    <dgm:pt modelId="{C12F6C7C-BAC2-44AA-97F7-CD6B44E04F47}" type="pres">
      <dgm:prSet presAssocID="{9E72103E-CCFA-484C-BB2A-A30F5C117712}" presName="text" presStyleLbl="node1" presStyleIdx="0" presStyleCnt="1">
        <dgm:presLayoutVars>
          <dgm:bulletEnabled val="1"/>
        </dgm:presLayoutVars>
      </dgm:prSet>
      <dgm:spPr/>
      <dgm:t>
        <a:bodyPr/>
        <a:lstStyle/>
        <a:p>
          <a:endParaRPr lang="en-GB"/>
        </a:p>
      </dgm:t>
    </dgm:pt>
  </dgm:ptLst>
  <dgm:cxnLst>
    <dgm:cxn modelId="{0AA06AB1-D97E-465A-A371-00D63E4A264E}" type="presOf" srcId="{9E72103E-CCFA-484C-BB2A-A30F5C117712}" destId="{C12F6C7C-BAC2-44AA-97F7-CD6B44E04F47}" srcOrd="1" destOrd="0" presId="urn:microsoft.com/office/officeart/2005/8/layout/vList4"/>
    <dgm:cxn modelId="{07E15624-92E4-45CE-A0F5-227C3113DC44}" type="presOf" srcId="{0717C73B-3302-45B8-9B10-57F1EE5903CA}" destId="{61E7DF20-D938-4AF1-ADBD-01F7683354FC}" srcOrd="0" destOrd="0" presId="urn:microsoft.com/office/officeart/2005/8/layout/vList4"/>
    <dgm:cxn modelId="{EAFF76BD-5B75-4E5A-AC25-65072F928FA2}" srcId="{0717C73B-3302-45B8-9B10-57F1EE5903CA}" destId="{9E72103E-CCFA-484C-BB2A-A30F5C117712}" srcOrd="0" destOrd="0" parTransId="{45B46C33-6F6E-4396-BE1E-4B9CC3AB2229}" sibTransId="{6B8BAEDA-482B-4199-AFA9-A3E5956E3B57}"/>
    <dgm:cxn modelId="{76A7474A-4776-4F4C-A0AC-D8CE9B905201}" type="presOf" srcId="{9E72103E-CCFA-484C-BB2A-A30F5C117712}" destId="{482E8639-945F-47CB-AA8D-8D44835220AE}" srcOrd="0" destOrd="0" presId="urn:microsoft.com/office/officeart/2005/8/layout/vList4"/>
    <dgm:cxn modelId="{21186F68-FAD6-4BAD-AD4E-0BCEBF927A21}" type="presParOf" srcId="{61E7DF20-D938-4AF1-ADBD-01F7683354FC}" destId="{65433776-EB37-4B7C-AD03-46C238D98099}" srcOrd="0" destOrd="0" presId="urn:microsoft.com/office/officeart/2005/8/layout/vList4"/>
    <dgm:cxn modelId="{7966D5CC-FAF4-4A76-A800-792E1C4739C0}" type="presParOf" srcId="{65433776-EB37-4B7C-AD03-46C238D98099}" destId="{482E8639-945F-47CB-AA8D-8D44835220AE}" srcOrd="0" destOrd="0" presId="urn:microsoft.com/office/officeart/2005/8/layout/vList4"/>
    <dgm:cxn modelId="{7B62D80C-8E93-4D03-852F-3B31A358D93A}" type="presParOf" srcId="{65433776-EB37-4B7C-AD03-46C238D98099}" destId="{3CF775E4-ED1B-4335-9962-A93D223403B3}" srcOrd="1" destOrd="0" presId="urn:microsoft.com/office/officeart/2005/8/layout/vList4"/>
    <dgm:cxn modelId="{CC7C1EA8-4E77-471B-93EE-6881A24687DF}" type="presParOf" srcId="{65433776-EB37-4B7C-AD03-46C238D98099}" destId="{C12F6C7C-BAC2-44AA-97F7-CD6B44E04F47}"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65075300-56CE-446D-9397-38EA7E0BB228}" type="doc">
      <dgm:prSet loTypeId="urn:microsoft.com/office/officeart/2005/8/layout/arrow5" loCatId="process" qsTypeId="urn:microsoft.com/office/officeart/2005/8/quickstyle/simple1" qsCatId="simple" csTypeId="urn:microsoft.com/office/officeart/2005/8/colors/accent1_2" csCatId="accent1" phldr="1"/>
      <dgm:spPr/>
      <dgm:t>
        <a:bodyPr/>
        <a:lstStyle/>
        <a:p>
          <a:endParaRPr lang="en-GB"/>
        </a:p>
      </dgm:t>
    </dgm:pt>
    <dgm:pt modelId="{23E77FC1-BD6D-47E9-8EE5-EC410CCD19BF}">
      <dgm:prSet custT="1"/>
      <dgm:spPr/>
      <dgm:t>
        <a:bodyPr/>
        <a:lstStyle/>
        <a:p>
          <a:pPr rtl="0"/>
          <a:r>
            <a:rPr lang="en-GB" sz="1400" dirty="0" smtClean="0"/>
            <a:t>Cognitive tasks heavily dependent on the frontal cortex (matching faces and recalling words) neuroimaging showed distinct age differences in which area of the brain is accessed. </a:t>
          </a:r>
          <a:endParaRPr lang="en-GB" sz="1400" dirty="0"/>
        </a:p>
      </dgm:t>
    </dgm:pt>
    <dgm:pt modelId="{770723D7-0B8A-4550-B70F-E0939AC34328}" type="parTrans" cxnId="{A92A220A-0F63-4CE5-B146-06F1125D7D3E}">
      <dgm:prSet/>
      <dgm:spPr/>
      <dgm:t>
        <a:bodyPr/>
        <a:lstStyle/>
        <a:p>
          <a:endParaRPr lang="en-GB"/>
        </a:p>
      </dgm:t>
    </dgm:pt>
    <dgm:pt modelId="{A4752CB7-6F73-48E5-904D-D8E3EE8B7A04}" type="sibTrans" cxnId="{A92A220A-0F63-4CE5-B146-06F1125D7D3E}">
      <dgm:prSet/>
      <dgm:spPr/>
      <dgm:t>
        <a:bodyPr/>
        <a:lstStyle/>
        <a:p>
          <a:endParaRPr lang="en-GB"/>
        </a:p>
      </dgm:t>
    </dgm:pt>
    <dgm:pt modelId="{11D4C8C4-25E4-47A8-AF91-D651DAF5C9B7}">
      <dgm:prSet/>
      <dgm:spPr/>
      <dgm:t>
        <a:bodyPr/>
        <a:lstStyle/>
        <a:p>
          <a:pPr rtl="0"/>
          <a:r>
            <a:rPr lang="en-GB" dirty="0" smtClean="0"/>
            <a:t>Older adults sometimes used additional areas in the same region of the brain. E.g., young adults performed a cognitive task by activating the left hemisphere of the prefrontal cortex, older adults activated both the right and left hemispheres.</a:t>
          </a:r>
          <a:endParaRPr lang="en-GB" dirty="0"/>
        </a:p>
      </dgm:t>
    </dgm:pt>
    <dgm:pt modelId="{37041F52-4227-4182-B414-8A070F28D877}" type="parTrans" cxnId="{07E432BA-E2B4-4569-B8EA-D521FB0BABFA}">
      <dgm:prSet/>
      <dgm:spPr/>
      <dgm:t>
        <a:bodyPr/>
        <a:lstStyle/>
        <a:p>
          <a:endParaRPr lang="en-GB"/>
        </a:p>
      </dgm:t>
    </dgm:pt>
    <dgm:pt modelId="{892595C9-C6BB-4EC0-B407-B2CD70B4057F}" type="sibTrans" cxnId="{07E432BA-E2B4-4569-B8EA-D521FB0BABFA}">
      <dgm:prSet/>
      <dgm:spPr/>
      <dgm:t>
        <a:bodyPr/>
        <a:lstStyle/>
        <a:p>
          <a:endParaRPr lang="en-GB"/>
        </a:p>
      </dgm:t>
    </dgm:pt>
    <dgm:pt modelId="{7C89981C-3ABA-4942-A4AA-FD03384820FB}">
      <dgm:prSet custT="1"/>
      <dgm:spPr/>
      <dgm:t>
        <a:bodyPr/>
        <a:lstStyle/>
        <a:p>
          <a:pPr rtl="0"/>
          <a:r>
            <a:rPr lang="en-GB" sz="1400" dirty="0" smtClean="0"/>
            <a:t>Older adults sometimes used an entirely different part of the brain than younger adults use for the same task</a:t>
          </a:r>
          <a:endParaRPr lang="en-GB" sz="1400" dirty="0"/>
        </a:p>
      </dgm:t>
    </dgm:pt>
    <dgm:pt modelId="{3681F702-BF8D-42EB-ABA5-B17109D48230}" type="parTrans" cxnId="{4C399D78-FF39-4208-AEC8-F97BDD2B1BDD}">
      <dgm:prSet/>
      <dgm:spPr/>
      <dgm:t>
        <a:bodyPr/>
        <a:lstStyle/>
        <a:p>
          <a:endParaRPr lang="en-GB"/>
        </a:p>
      </dgm:t>
    </dgm:pt>
    <dgm:pt modelId="{06C6A70D-06F6-49F4-9161-C36A4564AF3A}" type="sibTrans" cxnId="{4C399D78-FF39-4208-AEC8-F97BDD2B1BDD}">
      <dgm:prSet/>
      <dgm:spPr/>
      <dgm:t>
        <a:bodyPr/>
        <a:lstStyle/>
        <a:p>
          <a:endParaRPr lang="en-GB"/>
        </a:p>
      </dgm:t>
    </dgm:pt>
    <dgm:pt modelId="{AB8A8E94-6FA8-443E-9780-8734C99C6436}" type="pres">
      <dgm:prSet presAssocID="{65075300-56CE-446D-9397-38EA7E0BB228}" presName="diagram" presStyleCnt="0">
        <dgm:presLayoutVars>
          <dgm:dir/>
          <dgm:resizeHandles val="exact"/>
        </dgm:presLayoutVars>
      </dgm:prSet>
      <dgm:spPr/>
      <dgm:t>
        <a:bodyPr/>
        <a:lstStyle/>
        <a:p>
          <a:endParaRPr lang="en-GB"/>
        </a:p>
      </dgm:t>
    </dgm:pt>
    <dgm:pt modelId="{1C18FE6B-FDEC-44C5-A197-637F809B56B9}" type="pres">
      <dgm:prSet presAssocID="{23E77FC1-BD6D-47E9-8EE5-EC410CCD19BF}" presName="arrow" presStyleLbl="node1" presStyleIdx="0" presStyleCnt="3" custScaleX="151418" custRadScaleRad="97302" custRadScaleInc="0">
        <dgm:presLayoutVars>
          <dgm:bulletEnabled val="1"/>
        </dgm:presLayoutVars>
      </dgm:prSet>
      <dgm:spPr/>
      <dgm:t>
        <a:bodyPr/>
        <a:lstStyle/>
        <a:p>
          <a:endParaRPr lang="en-GB"/>
        </a:p>
      </dgm:t>
    </dgm:pt>
    <dgm:pt modelId="{743A40F7-79A2-4B31-82A3-5EB3DBDFCC51}" type="pres">
      <dgm:prSet presAssocID="{11D4C8C4-25E4-47A8-AF91-D651DAF5C9B7}" presName="arrow" presStyleLbl="node1" presStyleIdx="1" presStyleCnt="3">
        <dgm:presLayoutVars>
          <dgm:bulletEnabled val="1"/>
        </dgm:presLayoutVars>
      </dgm:prSet>
      <dgm:spPr/>
      <dgm:t>
        <a:bodyPr/>
        <a:lstStyle/>
        <a:p>
          <a:endParaRPr lang="en-GB"/>
        </a:p>
      </dgm:t>
    </dgm:pt>
    <dgm:pt modelId="{2D3A79E8-752F-430C-8E8B-DCD5936895DA}" type="pres">
      <dgm:prSet presAssocID="{7C89981C-3ABA-4942-A4AA-FD03384820FB}" presName="arrow" presStyleLbl="node1" presStyleIdx="2" presStyleCnt="3">
        <dgm:presLayoutVars>
          <dgm:bulletEnabled val="1"/>
        </dgm:presLayoutVars>
      </dgm:prSet>
      <dgm:spPr/>
      <dgm:t>
        <a:bodyPr/>
        <a:lstStyle/>
        <a:p>
          <a:endParaRPr lang="en-GB"/>
        </a:p>
      </dgm:t>
    </dgm:pt>
  </dgm:ptLst>
  <dgm:cxnLst>
    <dgm:cxn modelId="{30AA87AB-054B-4018-9085-DA7FCFF21BE3}" type="presOf" srcId="{65075300-56CE-446D-9397-38EA7E0BB228}" destId="{AB8A8E94-6FA8-443E-9780-8734C99C6436}" srcOrd="0" destOrd="0" presId="urn:microsoft.com/office/officeart/2005/8/layout/arrow5"/>
    <dgm:cxn modelId="{4C399D78-FF39-4208-AEC8-F97BDD2B1BDD}" srcId="{65075300-56CE-446D-9397-38EA7E0BB228}" destId="{7C89981C-3ABA-4942-A4AA-FD03384820FB}" srcOrd="2" destOrd="0" parTransId="{3681F702-BF8D-42EB-ABA5-B17109D48230}" sibTransId="{06C6A70D-06F6-49F4-9161-C36A4564AF3A}"/>
    <dgm:cxn modelId="{A92A220A-0F63-4CE5-B146-06F1125D7D3E}" srcId="{65075300-56CE-446D-9397-38EA7E0BB228}" destId="{23E77FC1-BD6D-47E9-8EE5-EC410CCD19BF}" srcOrd="0" destOrd="0" parTransId="{770723D7-0B8A-4550-B70F-E0939AC34328}" sibTransId="{A4752CB7-6F73-48E5-904D-D8E3EE8B7A04}"/>
    <dgm:cxn modelId="{C5F52418-6629-4193-A55C-3AAC80C14EED}" type="presOf" srcId="{11D4C8C4-25E4-47A8-AF91-D651DAF5C9B7}" destId="{743A40F7-79A2-4B31-82A3-5EB3DBDFCC51}" srcOrd="0" destOrd="0" presId="urn:microsoft.com/office/officeart/2005/8/layout/arrow5"/>
    <dgm:cxn modelId="{07E432BA-E2B4-4569-B8EA-D521FB0BABFA}" srcId="{65075300-56CE-446D-9397-38EA7E0BB228}" destId="{11D4C8C4-25E4-47A8-AF91-D651DAF5C9B7}" srcOrd="1" destOrd="0" parTransId="{37041F52-4227-4182-B414-8A070F28D877}" sibTransId="{892595C9-C6BB-4EC0-B407-B2CD70B4057F}"/>
    <dgm:cxn modelId="{7161D300-ACD7-4470-BFA5-6FECA7E46929}" type="presOf" srcId="{23E77FC1-BD6D-47E9-8EE5-EC410CCD19BF}" destId="{1C18FE6B-FDEC-44C5-A197-637F809B56B9}" srcOrd="0" destOrd="0" presId="urn:microsoft.com/office/officeart/2005/8/layout/arrow5"/>
    <dgm:cxn modelId="{05B7DDDB-9C02-4028-9B5A-416DA28282C8}" type="presOf" srcId="{7C89981C-3ABA-4942-A4AA-FD03384820FB}" destId="{2D3A79E8-752F-430C-8E8B-DCD5936895DA}" srcOrd="0" destOrd="0" presId="urn:microsoft.com/office/officeart/2005/8/layout/arrow5"/>
    <dgm:cxn modelId="{6786DAC7-A7EF-461F-BDAB-E8687B420C5C}" type="presParOf" srcId="{AB8A8E94-6FA8-443E-9780-8734C99C6436}" destId="{1C18FE6B-FDEC-44C5-A197-637F809B56B9}" srcOrd="0" destOrd="0" presId="urn:microsoft.com/office/officeart/2005/8/layout/arrow5"/>
    <dgm:cxn modelId="{F4D86B2B-4988-4DFA-9413-AE80C99837FA}" type="presParOf" srcId="{AB8A8E94-6FA8-443E-9780-8734C99C6436}" destId="{743A40F7-79A2-4B31-82A3-5EB3DBDFCC51}" srcOrd="1" destOrd="0" presId="urn:microsoft.com/office/officeart/2005/8/layout/arrow5"/>
    <dgm:cxn modelId="{0DE153C1-1234-4A5E-B95B-FB664980B5F9}" type="presParOf" srcId="{AB8A8E94-6FA8-443E-9780-8734C99C6436}" destId="{2D3A79E8-752F-430C-8E8B-DCD5936895DA}" srcOrd="2"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2242D88C-1A26-4618-9A11-F6F304867D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34EB55F2-40D3-43ED-8BEA-266A9BD01BEF}">
      <dgm:prSet/>
      <dgm:spPr/>
      <dgm:t>
        <a:bodyPr/>
        <a:lstStyle/>
        <a:p>
          <a:pPr algn="ctr" rtl="0"/>
          <a:r>
            <a:rPr lang="en-US" smtClean="0"/>
            <a:t>Reliant on prefrontal cortex…a region that undergoes cell shrinkage &amp; cell loss with age</a:t>
          </a:r>
          <a:endParaRPr lang="en-GB"/>
        </a:p>
      </dgm:t>
    </dgm:pt>
    <dgm:pt modelId="{E4D298A0-81A6-4512-B2DE-1BEF1FDBE578}" type="parTrans" cxnId="{7F2BD9FE-B6DE-4948-A41F-19F13F81063D}">
      <dgm:prSet/>
      <dgm:spPr/>
      <dgm:t>
        <a:bodyPr/>
        <a:lstStyle/>
        <a:p>
          <a:endParaRPr lang="en-GB"/>
        </a:p>
      </dgm:t>
    </dgm:pt>
    <dgm:pt modelId="{F60BD1E1-1391-40A3-9E99-170840241BBD}" type="sibTrans" cxnId="{7F2BD9FE-B6DE-4948-A41F-19F13F81063D}">
      <dgm:prSet/>
      <dgm:spPr/>
      <dgm:t>
        <a:bodyPr/>
        <a:lstStyle/>
        <a:p>
          <a:endParaRPr lang="en-GB"/>
        </a:p>
      </dgm:t>
    </dgm:pt>
    <dgm:pt modelId="{BDD7BB8B-0755-47F1-9B79-CD0479F2BCD0}" type="pres">
      <dgm:prSet presAssocID="{2242D88C-1A26-4618-9A11-F6F304867DFE}" presName="linear" presStyleCnt="0">
        <dgm:presLayoutVars>
          <dgm:animLvl val="lvl"/>
          <dgm:resizeHandles val="exact"/>
        </dgm:presLayoutVars>
      </dgm:prSet>
      <dgm:spPr/>
      <dgm:t>
        <a:bodyPr/>
        <a:lstStyle/>
        <a:p>
          <a:endParaRPr lang="en-GB"/>
        </a:p>
      </dgm:t>
    </dgm:pt>
    <dgm:pt modelId="{0159A279-8EF3-4F79-873C-7A96B695B400}" type="pres">
      <dgm:prSet presAssocID="{34EB55F2-40D3-43ED-8BEA-266A9BD01BEF}" presName="parentText" presStyleLbl="node1" presStyleIdx="0" presStyleCnt="1">
        <dgm:presLayoutVars>
          <dgm:chMax val="0"/>
          <dgm:bulletEnabled val="1"/>
        </dgm:presLayoutVars>
      </dgm:prSet>
      <dgm:spPr/>
      <dgm:t>
        <a:bodyPr/>
        <a:lstStyle/>
        <a:p>
          <a:endParaRPr lang="en-GB"/>
        </a:p>
      </dgm:t>
    </dgm:pt>
  </dgm:ptLst>
  <dgm:cxnLst>
    <dgm:cxn modelId="{CFFDA128-2997-44C3-89A6-83BA08EB25D4}" type="presOf" srcId="{34EB55F2-40D3-43ED-8BEA-266A9BD01BEF}" destId="{0159A279-8EF3-4F79-873C-7A96B695B400}" srcOrd="0" destOrd="0" presId="urn:microsoft.com/office/officeart/2005/8/layout/vList2"/>
    <dgm:cxn modelId="{0AA31FAE-7073-49F8-8A62-E0E8F86D4A6E}" type="presOf" srcId="{2242D88C-1A26-4618-9A11-F6F304867DFE}" destId="{BDD7BB8B-0755-47F1-9B79-CD0479F2BCD0}" srcOrd="0" destOrd="0" presId="urn:microsoft.com/office/officeart/2005/8/layout/vList2"/>
    <dgm:cxn modelId="{7F2BD9FE-B6DE-4948-A41F-19F13F81063D}" srcId="{2242D88C-1A26-4618-9A11-F6F304867DFE}" destId="{34EB55F2-40D3-43ED-8BEA-266A9BD01BEF}" srcOrd="0" destOrd="0" parTransId="{E4D298A0-81A6-4512-B2DE-1BEF1FDBE578}" sibTransId="{F60BD1E1-1391-40A3-9E99-170840241BBD}"/>
    <dgm:cxn modelId="{C7D6A7AA-19D6-4B3B-A2D1-28977A6FD0F2}" type="presParOf" srcId="{BDD7BB8B-0755-47F1-9B79-CD0479F2BCD0}" destId="{0159A279-8EF3-4F79-873C-7A96B695B400}"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B559545F-434A-44D2-8918-092D94CAB46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GB"/>
        </a:p>
      </dgm:t>
    </dgm:pt>
    <dgm:pt modelId="{FEBD8BD7-46EE-40F8-BA73-274F78D0748E}">
      <dgm:prSet/>
      <dgm:spPr/>
      <dgm:t>
        <a:bodyPr/>
        <a:lstStyle/>
        <a:p>
          <a:pPr rtl="0"/>
          <a:r>
            <a:rPr lang="en-US" smtClean="0"/>
            <a:t>Working memory declines with aging because of reductions in processing speed</a:t>
          </a:r>
          <a:endParaRPr lang="en-GB"/>
        </a:p>
      </dgm:t>
    </dgm:pt>
    <dgm:pt modelId="{4B613881-6694-4FCF-B99A-3E229F39696E}" type="parTrans" cxnId="{19F90FF6-79C0-42F4-BBCB-484BCFA36E07}">
      <dgm:prSet/>
      <dgm:spPr/>
      <dgm:t>
        <a:bodyPr/>
        <a:lstStyle/>
        <a:p>
          <a:endParaRPr lang="en-GB"/>
        </a:p>
      </dgm:t>
    </dgm:pt>
    <dgm:pt modelId="{6804CE17-2057-481E-BF5B-C462892DA110}" type="sibTrans" cxnId="{19F90FF6-79C0-42F4-BBCB-484BCFA36E07}">
      <dgm:prSet/>
      <dgm:spPr/>
      <dgm:t>
        <a:bodyPr/>
        <a:lstStyle/>
        <a:p>
          <a:endParaRPr lang="en-GB"/>
        </a:p>
      </dgm:t>
    </dgm:pt>
    <dgm:pt modelId="{588D4FA6-7EA3-4F4C-98FC-0508D843B4E1}" type="pres">
      <dgm:prSet presAssocID="{B559545F-434A-44D2-8918-092D94CAB461}" presName="diagram" presStyleCnt="0">
        <dgm:presLayoutVars>
          <dgm:dir/>
          <dgm:resizeHandles val="exact"/>
        </dgm:presLayoutVars>
      </dgm:prSet>
      <dgm:spPr/>
      <dgm:t>
        <a:bodyPr/>
        <a:lstStyle/>
        <a:p>
          <a:endParaRPr lang="en-GB"/>
        </a:p>
      </dgm:t>
    </dgm:pt>
    <dgm:pt modelId="{C7816118-49E4-48F0-9358-C8C78015F5FF}" type="pres">
      <dgm:prSet presAssocID="{FEBD8BD7-46EE-40F8-BA73-274F78D0748E}" presName="node" presStyleLbl="node1" presStyleIdx="0" presStyleCnt="1" custLinFactNeighborX="5076" custLinFactNeighborY="-24">
        <dgm:presLayoutVars>
          <dgm:bulletEnabled val="1"/>
        </dgm:presLayoutVars>
      </dgm:prSet>
      <dgm:spPr/>
      <dgm:t>
        <a:bodyPr/>
        <a:lstStyle/>
        <a:p>
          <a:endParaRPr lang="en-GB"/>
        </a:p>
      </dgm:t>
    </dgm:pt>
  </dgm:ptLst>
  <dgm:cxnLst>
    <dgm:cxn modelId="{4B518C25-F762-420F-BCED-EC9D51D8A08D}" type="presOf" srcId="{B559545F-434A-44D2-8918-092D94CAB461}" destId="{588D4FA6-7EA3-4F4C-98FC-0508D843B4E1}" srcOrd="0" destOrd="0" presId="urn:microsoft.com/office/officeart/2005/8/layout/default"/>
    <dgm:cxn modelId="{19F90FF6-79C0-42F4-BBCB-484BCFA36E07}" srcId="{B559545F-434A-44D2-8918-092D94CAB461}" destId="{FEBD8BD7-46EE-40F8-BA73-274F78D0748E}" srcOrd="0" destOrd="0" parTransId="{4B613881-6694-4FCF-B99A-3E229F39696E}" sibTransId="{6804CE17-2057-481E-BF5B-C462892DA110}"/>
    <dgm:cxn modelId="{6DDDDA72-08AD-420B-83A9-7177FE3A95D3}" type="presOf" srcId="{FEBD8BD7-46EE-40F8-BA73-274F78D0748E}" destId="{C7816118-49E4-48F0-9358-C8C78015F5FF}" srcOrd="0" destOrd="0" presId="urn:microsoft.com/office/officeart/2005/8/layout/default"/>
    <dgm:cxn modelId="{8DF27921-F114-4AF7-89AF-AF5FF96EF3E4}" type="presParOf" srcId="{588D4FA6-7EA3-4F4C-98FC-0508D843B4E1}" destId="{C7816118-49E4-48F0-9358-C8C78015F5FF}" srcOrd="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8AAD7244-DCD6-4350-BCB4-004B802B45C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GB"/>
        </a:p>
      </dgm:t>
    </dgm:pt>
    <dgm:pt modelId="{0553C87A-0293-4943-81CF-8FEFC9BED377}">
      <dgm:prSet/>
      <dgm:spPr/>
      <dgm:t>
        <a:bodyPr/>
        <a:lstStyle/>
        <a:p>
          <a:pPr rtl="0"/>
          <a:r>
            <a:rPr lang="en-GB" dirty="0" smtClean="0"/>
            <a:t>Aging results in slowing of reaction time (the time it takes to respond to an event)</a:t>
          </a:r>
          <a:endParaRPr lang="en-GB" dirty="0"/>
        </a:p>
      </dgm:t>
    </dgm:pt>
    <dgm:pt modelId="{9997EF9C-16DE-4814-95E0-B65EAE467C3F}" type="parTrans" cxnId="{22262268-708E-4AFE-BDBB-2E6827FFAF3F}">
      <dgm:prSet/>
      <dgm:spPr/>
      <dgm:t>
        <a:bodyPr/>
        <a:lstStyle/>
        <a:p>
          <a:endParaRPr lang="en-GB"/>
        </a:p>
      </dgm:t>
    </dgm:pt>
    <dgm:pt modelId="{457EACAE-0C81-4484-BB3E-3139355095F4}" type="sibTrans" cxnId="{22262268-708E-4AFE-BDBB-2E6827FFAF3F}">
      <dgm:prSet/>
      <dgm:spPr/>
      <dgm:t>
        <a:bodyPr/>
        <a:lstStyle/>
        <a:p>
          <a:endParaRPr lang="en-GB"/>
        </a:p>
      </dgm:t>
    </dgm:pt>
    <dgm:pt modelId="{70436E05-EC35-4B55-B27C-4CB9E497016A}" type="pres">
      <dgm:prSet presAssocID="{8AAD7244-DCD6-4350-BCB4-004B802B45CA}" presName="vert0" presStyleCnt="0">
        <dgm:presLayoutVars>
          <dgm:dir/>
          <dgm:animOne val="branch"/>
          <dgm:animLvl val="lvl"/>
        </dgm:presLayoutVars>
      </dgm:prSet>
      <dgm:spPr/>
      <dgm:t>
        <a:bodyPr/>
        <a:lstStyle/>
        <a:p>
          <a:endParaRPr lang="en-GB"/>
        </a:p>
      </dgm:t>
    </dgm:pt>
    <dgm:pt modelId="{40F0DCEC-2B97-4C65-A906-F621B7120FA0}" type="pres">
      <dgm:prSet presAssocID="{0553C87A-0293-4943-81CF-8FEFC9BED377}" presName="thickLine" presStyleLbl="alignNode1" presStyleIdx="0" presStyleCnt="1"/>
      <dgm:spPr/>
    </dgm:pt>
    <dgm:pt modelId="{D5A7F052-4EFE-499D-85ED-0A4850F10992}" type="pres">
      <dgm:prSet presAssocID="{0553C87A-0293-4943-81CF-8FEFC9BED377}" presName="horz1" presStyleCnt="0"/>
      <dgm:spPr/>
    </dgm:pt>
    <dgm:pt modelId="{3A9D7595-1BDC-4BDA-8C7B-C51953B3A775}" type="pres">
      <dgm:prSet presAssocID="{0553C87A-0293-4943-81CF-8FEFC9BED377}" presName="tx1" presStyleLbl="revTx" presStyleIdx="0" presStyleCnt="1"/>
      <dgm:spPr/>
      <dgm:t>
        <a:bodyPr/>
        <a:lstStyle/>
        <a:p>
          <a:endParaRPr lang="en-GB"/>
        </a:p>
      </dgm:t>
    </dgm:pt>
    <dgm:pt modelId="{337F6347-AFF4-4034-968C-594F3C521104}" type="pres">
      <dgm:prSet presAssocID="{0553C87A-0293-4943-81CF-8FEFC9BED377}" presName="vert1" presStyleCnt="0"/>
      <dgm:spPr/>
    </dgm:pt>
  </dgm:ptLst>
  <dgm:cxnLst>
    <dgm:cxn modelId="{22262268-708E-4AFE-BDBB-2E6827FFAF3F}" srcId="{8AAD7244-DCD6-4350-BCB4-004B802B45CA}" destId="{0553C87A-0293-4943-81CF-8FEFC9BED377}" srcOrd="0" destOrd="0" parTransId="{9997EF9C-16DE-4814-95E0-B65EAE467C3F}" sibTransId="{457EACAE-0C81-4484-BB3E-3139355095F4}"/>
    <dgm:cxn modelId="{A04D689F-442B-47ED-8899-45C8C54ED7BE}" type="presOf" srcId="{8AAD7244-DCD6-4350-BCB4-004B802B45CA}" destId="{70436E05-EC35-4B55-B27C-4CB9E497016A}" srcOrd="0" destOrd="0" presId="urn:microsoft.com/office/officeart/2008/layout/LinedList"/>
    <dgm:cxn modelId="{1B2C0FC6-3671-467F-B158-BB1A1172F8EB}" type="presOf" srcId="{0553C87A-0293-4943-81CF-8FEFC9BED377}" destId="{3A9D7595-1BDC-4BDA-8C7B-C51953B3A775}" srcOrd="0" destOrd="0" presId="urn:microsoft.com/office/officeart/2008/layout/LinedList"/>
    <dgm:cxn modelId="{61D22486-7D61-4A06-A652-EF68CCE75025}" type="presParOf" srcId="{70436E05-EC35-4B55-B27C-4CB9E497016A}" destId="{40F0DCEC-2B97-4C65-A906-F621B7120FA0}" srcOrd="0" destOrd="0" presId="urn:microsoft.com/office/officeart/2008/layout/LinedList"/>
    <dgm:cxn modelId="{AD87AF01-DF95-4413-A416-F36F41BCF9F9}" type="presParOf" srcId="{70436E05-EC35-4B55-B27C-4CB9E497016A}" destId="{D5A7F052-4EFE-499D-85ED-0A4850F10992}" srcOrd="1" destOrd="0" presId="urn:microsoft.com/office/officeart/2008/layout/LinedList"/>
    <dgm:cxn modelId="{3F37C9D0-FDC5-4F4F-8418-B6BB4FA05531}" type="presParOf" srcId="{D5A7F052-4EFE-499D-85ED-0A4850F10992}" destId="{3A9D7595-1BDC-4BDA-8C7B-C51953B3A775}" srcOrd="0" destOrd="0" presId="urn:microsoft.com/office/officeart/2008/layout/LinedList"/>
    <dgm:cxn modelId="{6517152C-C29B-4D60-96AA-D9D778B7C14E}" type="presParOf" srcId="{D5A7F052-4EFE-499D-85ED-0A4850F10992}" destId="{337F6347-AFF4-4034-968C-594F3C521104}" srcOrd="1" destOrd="0" presId="urn:microsoft.com/office/officeart/2008/layout/LinedList"/>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CD41BE94-ACA9-4A7C-8308-38EE8561295B}" type="doc">
      <dgm:prSet loTypeId="urn:microsoft.com/office/officeart/2005/8/layout/vList2" loCatId="list" qsTypeId="urn:microsoft.com/office/officeart/2005/8/quickstyle/simple1" qsCatId="simple" csTypeId="urn:microsoft.com/office/officeart/2005/8/colors/accent3_5" csCatId="accent3" phldr="1"/>
      <dgm:spPr/>
      <dgm:t>
        <a:bodyPr/>
        <a:lstStyle/>
        <a:p>
          <a:endParaRPr lang="en-GB"/>
        </a:p>
      </dgm:t>
    </dgm:pt>
    <dgm:pt modelId="{41E20B66-FDAC-4625-BCC1-9314CFB86960}">
      <dgm:prSet custT="1"/>
      <dgm:spPr/>
      <dgm:t>
        <a:bodyPr/>
        <a:lstStyle/>
        <a:p>
          <a:pPr rtl="0"/>
          <a:r>
            <a:rPr lang="en-US" sz="2000" dirty="0" smtClean="0"/>
            <a:t>Changes in the speed of </a:t>
          </a:r>
          <a:r>
            <a:rPr lang="en-US" sz="2000" u="sng" dirty="0" smtClean="0"/>
            <a:t>neurotransmission</a:t>
          </a:r>
          <a:r>
            <a:rPr lang="en-US" sz="2000" dirty="0" smtClean="0"/>
            <a:t> (the passing of chemical and electrical signals from one brain cell to another) likely underlie these age-related changes in processing speed</a:t>
          </a:r>
          <a:endParaRPr lang="en-GB" sz="2000" dirty="0"/>
        </a:p>
      </dgm:t>
    </dgm:pt>
    <dgm:pt modelId="{2AB67787-6206-4538-B101-076E1731693C}" type="parTrans" cxnId="{2A25BFBA-5DBC-4265-9092-49D0928483F1}">
      <dgm:prSet/>
      <dgm:spPr/>
      <dgm:t>
        <a:bodyPr/>
        <a:lstStyle/>
        <a:p>
          <a:endParaRPr lang="en-GB" sz="1600"/>
        </a:p>
      </dgm:t>
    </dgm:pt>
    <dgm:pt modelId="{8165C5D7-D96F-4913-802C-01A03BBFA865}" type="sibTrans" cxnId="{2A25BFBA-5DBC-4265-9092-49D0928483F1}">
      <dgm:prSet/>
      <dgm:spPr/>
      <dgm:t>
        <a:bodyPr/>
        <a:lstStyle/>
        <a:p>
          <a:endParaRPr lang="en-GB" sz="1600"/>
        </a:p>
      </dgm:t>
    </dgm:pt>
    <dgm:pt modelId="{810FF1D1-2DFB-4AE4-9870-414EEDC8A364}" type="pres">
      <dgm:prSet presAssocID="{CD41BE94-ACA9-4A7C-8308-38EE8561295B}" presName="linear" presStyleCnt="0">
        <dgm:presLayoutVars>
          <dgm:animLvl val="lvl"/>
          <dgm:resizeHandles val="exact"/>
        </dgm:presLayoutVars>
      </dgm:prSet>
      <dgm:spPr/>
      <dgm:t>
        <a:bodyPr/>
        <a:lstStyle/>
        <a:p>
          <a:endParaRPr lang="en-GB"/>
        </a:p>
      </dgm:t>
    </dgm:pt>
    <dgm:pt modelId="{BAE89388-B811-4ACD-A0EE-7ACBD1F8F829}" type="pres">
      <dgm:prSet presAssocID="{41E20B66-FDAC-4625-BCC1-9314CFB86960}" presName="parentText" presStyleLbl="node1" presStyleIdx="0" presStyleCnt="1" custScaleY="135219" custLinFactNeighborY="8684">
        <dgm:presLayoutVars>
          <dgm:chMax val="0"/>
          <dgm:bulletEnabled val="1"/>
        </dgm:presLayoutVars>
      </dgm:prSet>
      <dgm:spPr/>
      <dgm:t>
        <a:bodyPr/>
        <a:lstStyle/>
        <a:p>
          <a:endParaRPr lang="en-GB"/>
        </a:p>
      </dgm:t>
    </dgm:pt>
  </dgm:ptLst>
  <dgm:cxnLst>
    <dgm:cxn modelId="{A985E17A-DE0F-4403-A928-4E03D39EEDBA}" type="presOf" srcId="{41E20B66-FDAC-4625-BCC1-9314CFB86960}" destId="{BAE89388-B811-4ACD-A0EE-7ACBD1F8F829}" srcOrd="0" destOrd="0" presId="urn:microsoft.com/office/officeart/2005/8/layout/vList2"/>
    <dgm:cxn modelId="{2A25BFBA-5DBC-4265-9092-49D0928483F1}" srcId="{CD41BE94-ACA9-4A7C-8308-38EE8561295B}" destId="{41E20B66-FDAC-4625-BCC1-9314CFB86960}" srcOrd="0" destOrd="0" parTransId="{2AB67787-6206-4538-B101-076E1731693C}" sibTransId="{8165C5D7-D96F-4913-802C-01A03BBFA865}"/>
    <dgm:cxn modelId="{1C92836B-A303-4A73-BA14-16A69497B8BA}" type="presOf" srcId="{CD41BE94-ACA9-4A7C-8308-38EE8561295B}" destId="{810FF1D1-2DFB-4AE4-9870-414EEDC8A364}" srcOrd="0" destOrd="0" presId="urn:microsoft.com/office/officeart/2005/8/layout/vList2"/>
    <dgm:cxn modelId="{45D2F50F-E230-4B90-ABEE-02C356029541}" type="presParOf" srcId="{810FF1D1-2DFB-4AE4-9870-414EEDC8A364}" destId="{BAE89388-B811-4ACD-A0EE-7ACBD1F8F82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EB42EDC5-F27B-471A-A569-C39271B7C9CF}" type="doc">
      <dgm:prSet loTypeId="urn:microsoft.com/office/officeart/2005/8/layout/hList1" loCatId="list" qsTypeId="urn:microsoft.com/office/officeart/2005/8/quickstyle/simple1" qsCatId="simple" csTypeId="urn:microsoft.com/office/officeart/2005/8/colors/colorful5" csCatId="colorful"/>
      <dgm:spPr/>
      <dgm:t>
        <a:bodyPr/>
        <a:lstStyle/>
        <a:p>
          <a:endParaRPr lang="en-GB"/>
        </a:p>
      </dgm:t>
    </dgm:pt>
    <dgm:pt modelId="{8D226821-8870-4E86-8CC0-66FF2F0BFA6B}">
      <dgm:prSet/>
      <dgm:spPr/>
      <dgm:t>
        <a:bodyPr/>
        <a:lstStyle/>
        <a:p>
          <a:pPr rtl="0"/>
          <a:r>
            <a:rPr lang="en-US" dirty="0" smtClean="0"/>
            <a:t>Although aging can lead to a slower reasoning through decisions, it can facilitate making a “gut decision”. These “gut decisions” are often the optimal ones.</a:t>
          </a:r>
          <a:endParaRPr lang="en-GB" dirty="0"/>
        </a:p>
      </dgm:t>
    </dgm:pt>
    <dgm:pt modelId="{E7EA73D4-89BE-4715-854F-788D8585D2E4}" type="parTrans" cxnId="{17822522-9384-4BFB-A92B-EDA1ABC8E3B8}">
      <dgm:prSet/>
      <dgm:spPr/>
      <dgm:t>
        <a:bodyPr/>
        <a:lstStyle/>
        <a:p>
          <a:endParaRPr lang="en-GB"/>
        </a:p>
      </dgm:t>
    </dgm:pt>
    <dgm:pt modelId="{13FFFC7A-9CE1-4975-AEF9-C4D46F0A061C}" type="sibTrans" cxnId="{17822522-9384-4BFB-A92B-EDA1ABC8E3B8}">
      <dgm:prSet/>
      <dgm:spPr/>
      <dgm:t>
        <a:bodyPr/>
        <a:lstStyle/>
        <a:p>
          <a:endParaRPr lang="en-GB"/>
        </a:p>
      </dgm:t>
    </dgm:pt>
    <dgm:pt modelId="{8F78FBC3-776B-4622-A8BB-3EA9E833DC08}" type="pres">
      <dgm:prSet presAssocID="{EB42EDC5-F27B-471A-A569-C39271B7C9CF}" presName="Name0" presStyleCnt="0">
        <dgm:presLayoutVars>
          <dgm:dir/>
          <dgm:animLvl val="lvl"/>
          <dgm:resizeHandles val="exact"/>
        </dgm:presLayoutVars>
      </dgm:prSet>
      <dgm:spPr/>
      <dgm:t>
        <a:bodyPr/>
        <a:lstStyle/>
        <a:p>
          <a:endParaRPr lang="en-GB"/>
        </a:p>
      </dgm:t>
    </dgm:pt>
    <dgm:pt modelId="{9C4E5A65-201D-437B-9748-ADC36B7138FB}" type="pres">
      <dgm:prSet presAssocID="{8D226821-8870-4E86-8CC0-66FF2F0BFA6B}" presName="composite" presStyleCnt="0"/>
      <dgm:spPr/>
    </dgm:pt>
    <dgm:pt modelId="{4FC372D2-7BCA-49DB-BFF0-F7D583A5F27C}" type="pres">
      <dgm:prSet presAssocID="{8D226821-8870-4E86-8CC0-66FF2F0BFA6B}" presName="parTx" presStyleLbl="alignNode1" presStyleIdx="0" presStyleCnt="1" custLinFactNeighborX="-41" custLinFactNeighborY="5522">
        <dgm:presLayoutVars>
          <dgm:chMax val="0"/>
          <dgm:chPref val="0"/>
          <dgm:bulletEnabled val="1"/>
        </dgm:presLayoutVars>
      </dgm:prSet>
      <dgm:spPr/>
      <dgm:t>
        <a:bodyPr/>
        <a:lstStyle/>
        <a:p>
          <a:endParaRPr lang="en-GB"/>
        </a:p>
      </dgm:t>
    </dgm:pt>
    <dgm:pt modelId="{32ADF77A-C03D-450C-912C-8F5D6DBF62E8}" type="pres">
      <dgm:prSet presAssocID="{8D226821-8870-4E86-8CC0-66FF2F0BFA6B}" presName="desTx" presStyleLbl="alignAccFollowNode1" presStyleIdx="0" presStyleCnt="1">
        <dgm:presLayoutVars>
          <dgm:bulletEnabled val="1"/>
        </dgm:presLayoutVars>
      </dgm:prSet>
      <dgm:spPr/>
    </dgm:pt>
  </dgm:ptLst>
  <dgm:cxnLst>
    <dgm:cxn modelId="{30F5C124-99B9-4029-B071-DFAE9D7DC99D}" type="presOf" srcId="{EB42EDC5-F27B-471A-A569-C39271B7C9CF}" destId="{8F78FBC3-776B-4622-A8BB-3EA9E833DC08}" srcOrd="0" destOrd="0" presId="urn:microsoft.com/office/officeart/2005/8/layout/hList1"/>
    <dgm:cxn modelId="{17822522-9384-4BFB-A92B-EDA1ABC8E3B8}" srcId="{EB42EDC5-F27B-471A-A569-C39271B7C9CF}" destId="{8D226821-8870-4E86-8CC0-66FF2F0BFA6B}" srcOrd="0" destOrd="0" parTransId="{E7EA73D4-89BE-4715-854F-788D8585D2E4}" sibTransId="{13FFFC7A-9CE1-4975-AEF9-C4D46F0A061C}"/>
    <dgm:cxn modelId="{9E0A44F9-49DA-457D-9900-8D348091297A}" type="presOf" srcId="{8D226821-8870-4E86-8CC0-66FF2F0BFA6B}" destId="{4FC372D2-7BCA-49DB-BFF0-F7D583A5F27C}" srcOrd="0" destOrd="0" presId="urn:microsoft.com/office/officeart/2005/8/layout/hList1"/>
    <dgm:cxn modelId="{59039A39-504E-4B46-B29F-8478848BAA5C}" type="presParOf" srcId="{8F78FBC3-776B-4622-A8BB-3EA9E833DC08}" destId="{9C4E5A65-201D-437B-9748-ADC36B7138FB}" srcOrd="0" destOrd="0" presId="urn:microsoft.com/office/officeart/2005/8/layout/hList1"/>
    <dgm:cxn modelId="{F32E43EE-8FA2-41C4-8B48-969CCC68791E}" type="presParOf" srcId="{9C4E5A65-201D-437B-9748-ADC36B7138FB}" destId="{4FC372D2-7BCA-49DB-BFF0-F7D583A5F27C}" srcOrd="0" destOrd="0" presId="urn:microsoft.com/office/officeart/2005/8/layout/hList1"/>
    <dgm:cxn modelId="{A61592D5-DD88-4713-B7C4-459065A104A9}" type="presParOf" srcId="{9C4E5A65-201D-437B-9748-ADC36B7138FB}" destId="{32ADF77A-C03D-450C-912C-8F5D6DBF62E8}" srcOrd="1" destOrd="0" presId="urn:microsoft.com/office/officeart/2005/8/layout/h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C59D120F-1F57-4491-B2BD-1D89CFF28B0B}"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GB"/>
        </a:p>
      </dgm:t>
    </dgm:pt>
    <dgm:pt modelId="{61A8020D-AEBE-4FA5-80E8-38DB225F3459}">
      <dgm:prSet/>
      <dgm:spPr/>
      <dgm:t>
        <a:bodyPr/>
        <a:lstStyle/>
        <a:p>
          <a:pPr rtl="0"/>
          <a:r>
            <a:rPr lang="en-US" smtClean="0"/>
            <a:t>make information </a:t>
          </a:r>
          <a:r>
            <a:rPr lang="en-US" b="1" smtClean="0"/>
            <a:t>meaningful </a:t>
          </a:r>
          <a:r>
            <a:rPr lang="en-US" smtClean="0"/>
            <a:t>and </a:t>
          </a:r>
          <a:r>
            <a:rPr lang="en-US" b="1" smtClean="0"/>
            <a:t>self-relevant</a:t>
          </a:r>
          <a:endParaRPr lang="en-GB"/>
        </a:p>
      </dgm:t>
    </dgm:pt>
    <dgm:pt modelId="{99FDBCE4-E82B-4E78-B144-BF160641381E}" type="parTrans" cxnId="{B176B461-2BFA-4192-8A3A-1DF6D4DE541C}">
      <dgm:prSet/>
      <dgm:spPr/>
      <dgm:t>
        <a:bodyPr/>
        <a:lstStyle/>
        <a:p>
          <a:endParaRPr lang="en-GB"/>
        </a:p>
      </dgm:t>
    </dgm:pt>
    <dgm:pt modelId="{4A0200B4-0720-441E-8D7E-C125EC75DAAD}" type="sibTrans" cxnId="{B176B461-2BFA-4192-8A3A-1DF6D4DE541C}">
      <dgm:prSet/>
      <dgm:spPr/>
      <dgm:t>
        <a:bodyPr/>
        <a:lstStyle/>
        <a:p>
          <a:endParaRPr lang="en-GB"/>
        </a:p>
      </dgm:t>
    </dgm:pt>
    <dgm:pt modelId="{7F84660A-7B24-42E8-B4A4-D0038BB654C9}" type="pres">
      <dgm:prSet presAssocID="{C59D120F-1F57-4491-B2BD-1D89CFF28B0B}" presName="Name0" presStyleCnt="0">
        <dgm:presLayoutVars>
          <dgm:dir/>
          <dgm:resizeHandles val="exact"/>
        </dgm:presLayoutVars>
      </dgm:prSet>
      <dgm:spPr/>
      <dgm:t>
        <a:bodyPr/>
        <a:lstStyle/>
        <a:p>
          <a:endParaRPr lang="en-GB"/>
        </a:p>
      </dgm:t>
    </dgm:pt>
    <dgm:pt modelId="{D25D262A-D985-4258-B9EE-79CF07C19D97}" type="pres">
      <dgm:prSet presAssocID="{61A8020D-AEBE-4FA5-80E8-38DB225F3459}" presName="node" presStyleLbl="node1" presStyleIdx="0" presStyleCnt="1">
        <dgm:presLayoutVars>
          <dgm:bulletEnabled val="1"/>
        </dgm:presLayoutVars>
      </dgm:prSet>
      <dgm:spPr/>
      <dgm:t>
        <a:bodyPr/>
        <a:lstStyle/>
        <a:p>
          <a:endParaRPr lang="en-GB"/>
        </a:p>
      </dgm:t>
    </dgm:pt>
  </dgm:ptLst>
  <dgm:cxnLst>
    <dgm:cxn modelId="{B176B461-2BFA-4192-8A3A-1DF6D4DE541C}" srcId="{C59D120F-1F57-4491-B2BD-1D89CFF28B0B}" destId="{61A8020D-AEBE-4FA5-80E8-38DB225F3459}" srcOrd="0" destOrd="0" parTransId="{99FDBCE4-E82B-4E78-B144-BF160641381E}" sibTransId="{4A0200B4-0720-441E-8D7E-C125EC75DAAD}"/>
    <dgm:cxn modelId="{A3CD4DFB-913B-4EEA-833E-942D9034C915}" type="presOf" srcId="{61A8020D-AEBE-4FA5-80E8-38DB225F3459}" destId="{D25D262A-D985-4258-B9EE-79CF07C19D97}" srcOrd="0" destOrd="0" presId="urn:microsoft.com/office/officeart/2005/8/layout/process1"/>
    <dgm:cxn modelId="{152AC923-5FF0-4E58-9042-C178845088FC}" type="presOf" srcId="{C59D120F-1F57-4491-B2BD-1D89CFF28B0B}" destId="{7F84660A-7B24-42E8-B4A4-D0038BB654C9}" srcOrd="0" destOrd="0" presId="urn:microsoft.com/office/officeart/2005/8/layout/process1"/>
    <dgm:cxn modelId="{78C69B9E-CBFB-4362-AA8E-14235683C854}" type="presParOf" srcId="{7F84660A-7B24-42E8-B4A4-D0038BB654C9}" destId="{D25D262A-D985-4258-B9EE-79CF07C19D97}"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D47D5A5A-D32A-433A-89BB-56A940433C85}"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GB"/>
        </a:p>
      </dgm:t>
    </dgm:pt>
    <dgm:pt modelId="{ABF1A83F-A94B-4365-8F63-7FF21ECD75B9}">
      <dgm:prSet custT="1"/>
      <dgm:spPr/>
      <dgm:t>
        <a:bodyPr/>
        <a:lstStyle/>
        <a:p>
          <a:pPr rtl="0"/>
          <a:r>
            <a:rPr lang="en-US" sz="2000" b="1" dirty="0" smtClean="0"/>
            <a:t>use it or lose it </a:t>
          </a:r>
          <a:endParaRPr lang="en-GB" sz="2000" dirty="0"/>
        </a:p>
      </dgm:t>
    </dgm:pt>
    <dgm:pt modelId="{EAB02AEB-734F-4033-B964-B92DD3DB6014}" type="parTrans" cxnId="{126DC36E-7922-432B-A63C-526972FF9E6C}">
      <dgm:prSet/>
      <dgm:spPr/>
      <dgm:t>
        <a:bodyPr/>
        <a:lstStyle/>
        <a:p>
          <a:endParaRPr lang="en-GB" sz="1600"/>
        </a:p>
      </dgm:t>
    </dgm:pt>
    <dgm:pt modelId="{AE23EACD-B8F9-4E55-BD88-66562CFB8ACF}" type="sibTrans" cxnId="{126DC36E-7922-432B-A63C-526972FF9E6C}">
      <dgm:prSet/>
      <dgm:spPr/>
      <dgm:t>
        <a:bodyPr/>
        <a:lstStyle/>
        <a:p>
          <a:endParaRPr lang="en-GB" sz="1600"/>
        </a:p>
      </dgm:t>
    </dgm:pt>
    <dgm:pt modelId="{B53D386F-3BCE-494A-A787-8383FB73B07A}">
      <dgm:prSet custT="1"/>
      <dgm:spPr/>
      <dgm:t>
        <a:bodyPr/>
        <a:lstStyle/>
        <a:p>
          <a:pPr rtl="0"/>
          <a:r>
            <a:rPr lang="en-US" sz="2000" dirty="0" smtClean="0"/>
            <a:t>maintain mental flexibility</a:t>
          </a:r>
          <a:endParaRPr lang="en-GB" sz="2000" dirty="0"/>
        </a:p>
      </dgm:t>
    </dgm:pt>
    <dgm:pt modelId="{8805309F-84A7-488A-91E7-504367020AFC}" type="parTrans" cxnId="{74B511AC-BEE1-49F7-8708-36647D1CBAE8}">
      <dgm:prSet/>
      <dgm:spPr/>
      <dgm:t>
        <a:bodyPr/>
        <a:lstStyle/>
        <a:p>
          <a:endParaRPr lang="en-GB" sz="1600"/>
        </a:p>
      </dgm:t>
    </dgm:pt>
    <dgm:pt modelId="{8C927CFB-6A61-473C-9F86-9A8FE23DC916}" type="sibTrans" cxnId="{74B511AC-BEE1-49F7-8708-36647D1CBAE8}">
      <dgm:prSet/>
      <dgm:spPr/>
      <dgm:t>
        <a:bodyPr/>
        <a:lstStyle/>
        <a:p>
          <a:endParaRPr lang="en-GB" sz="1600"/>
        </a:p>
      </dgm:t>
    </dgm:pt>
    <dgm:pt modelId="{6F588B73-05E9-482D-A2B8-05F31D6871C0}">
      <dgm:prSet custT="1"/>
      <dgm:spPr/>
      <dgm:t>
        <a:bodyPr/>
        <a:lstStyle/>
        <a:p>
          <a:pPr rtl="0"/>
          <a:r>
            <a:rPr lang="en-US" sz="2000" smtClean="0"/>
            <a:t>maintain expertise</a:t>
          </a:r>
          <a:endParaRPr lang="en-GB" sz="2000"/>
        </a:p>
      </dgm:t>
    </dgm:pt>
    <dgm:pt modelId="{6CEFEA9E-E47E-47CA-B4EC-A050905EDD11}" type="parTrans" cxnId="{C3B8A69C-1636-4AE5-8047-7B8F6FD29AC0}">
      <dgm:prSet/>
      <dgm:spPr/>
      <dgm:t>
        <a:bodyPr/>
        <a:lstStyle/>
        <a:p>
          <a:endParaRPr lang="en-GB" sz="1600"/>
        </a:p>
      </dgm:t>
    </dgm:pt>
    <dgm:pt modelId="{A16552FC-6B50-46A5-9211-0FEF7E3969BC}" type="sibTrans" cxnId="{C3B8A69C-1636-4AE5-8047-7B8F6FD29AC0}">
      <dgm:prSet/>
      <dgm:spPr/>
      <dgm:t>
        <a:bodyPr/>
        <a:lstStyle/>
        <a:p>
          <a:endParaRPr lang="en-GB" sz="1600"/>
        </a:p>
      </dgm:t>
    </dgm:pt>
    <dgm:pt modelId="{8E30C6BA-3F0A-4CA1-B46C-07EFD4412B6B}" type="pres">
      <dgm:prSet presAssocID="{D47D5A5A-D32A-433A-89BB-56A940433C85}" presName="Name0" presStyleCnt="0">
        <dgm:presLayoutVars>
          <dgm:dir/>
          <dgm:animLvl val="lvl"/>
          <dgm:resizeHandles val="exact"/>
        </dgm:presLayoutVars>
      </dgm:prSet>
      <dgm:spPr/>
      <dgm:t>
        <a:bodyPr/>
        <a:lstStyle/>
        <a:p>
          <a:endParaRPr lang="en-GB"/>
        </a:p>
      </dgm:t>
    </dgm:pt>
    <dgm:pt modelId="{F3A6198A-5C1E-4CD7-8716-1A9D4A318308}" type="pres">
      <dgm:prSet presAssocID="{ABF1A83F-A94B-4365-8F63-7FF21ECD75B9}" presName="linNode" presStyleCnt="0"/>
      <dgm:spPr/>
    </dgm:pt>
    <dgm:pt modelId="{FB49DA9A-44DC-4A32-9E20-40EF91B150C9}" type="pres">
      <dgm:prSet presAssocID="{ABF1A83F-A94B-4365-8F63-7FF21ECD75B9}" presName="parentText" presStyleLbl="node1" presStyleIdx="0" presStyleCnt="1">
        <dgm:presLayoutVars>
          <dgm:chMax val="1"/>
          <dgm:bulletEnabled val="1"/>
        </dgm:presLayoutVars>
      </dgm:prSet>
      <dgm:spPr/>
      <dgm:t>
        <a:bodyPr/>
        <a:lstStyle/>
        <a:p>
          <a:endParaRPr lang="en-GB"/>
        </a:p>
      </dgm:t>
    </dgm:pt>
    <dgm:pt modelId="{27B74F05-A3A7-4E01-AFDE-3FB618F341A1}" type="pres">
      <dgm:prSet presAssocID="{ABF1A83F-A94B-4365-8F63-7FF21ECD75B9}" presName="descendantText" presStyleLbl="alignAccFollowNode1" presStyleIdx="0" presStyleCnt="1">
        <dgm:presLayoutVars>
          <dgm:bulletEnabled val="1"/>
        </dgm:presLayoutVars>
      </dgm:prSet>
      <dgm:spPr/>
      <dgm:t>
        <a:bodyPr/>
        <a:lstStyle/>
        <a:p>
          <a:endParaRPr lang="en-GB"/>
        </a:p>
      </dgm:t>
    </dgm:pt>
  </dgm:ptLst>
  <dgm:cxnLst>
    <dgm:cxn modelId="{C928DEAF-95D0-44E2-B1D4-D0B82B3A1EEF}" type="presOf" srcId="{D47D5A5A-D32A-433A-89BB-56A940433C85}" destId="{8E30C6BA-3F0A-4CA1-B46C-07EFD4412B6B}" srcOrd="0" destOrd="0" presId="urn:microsoft.com/office/officeart/2005/8/layout/vList5"/>
    <dgm:cxn modelId="{39E4965C-77F5-4CCE-A406-989538BBC961}" type="presOf" srcId="{B53D386F-3BCE-494A-A787-8383FB73B07A}" destId="{27B74F05-A3A7-4E01-AFDE-3FB618F341A1}" srcOrd="0" destOrd="0" presId="urn:microsoft.com/office/officeart/2005/8/layout/vList5"/>
    <dgm:cxn modelId="{4D29F624-9FA8-4651-9999-2308B782A9A6}" type="presOf" srcId="{ABF1A83F-A94B-4365-8F63-7FF21ECD75B9}" destId="{FB49DA9A-44DC-4A32-9E20-40EF91B150C9}" srcOrd="0" destOrd="0" presId="urn:microsoft.com/office/officeart/2005/8/layout/vList5"/>
    <dgm:cxn modelId="{DCFADC06-8B13-4F30-A34A-583E8E43981B}" type="presOf" srcId="{6F588B73-05E9-482D-A2B8-05F31D6871C0}" destId="{27B74F05-A3A7-4E01-AFDE-3FB618F341A1}" srcOrd="0" destOrd="1" presId="urn:microsoft.com/office/officeart/2005/8/layout/vList5"/>
    <dgm:cxn modelId="{74B511AC-BEE1-49F7-8708-36647D1CBAE8}" srcId="{ABF1A83F-A94B-4365-8F63-7FF21ECD75B9}" destId="{B53D386F-3BCE-494A-A787-8383FB73B07A}" srcOrd="0" destOrd="0" parTransId="{8805309F-84A7-488A-91E7-504367020AFC}" sibTransId="{8C927CFB-6A61-473C-9F86-9A8FE23DC916}"/>
    <dgm:cxn modelId="{C3B8A69C-1636-4AE5-8047-7B8F6FD29AC0}" srcId="{ABF1A83F-A94B-4365-8F63-7FF21ECD75B9}" destId="{6F588B73-05E9-482D-A2B8-05F31D6871C0}" srcOrd="1" destOrd="0" parTransId="{6CEFEA9E-E47E-47CA-B4EC-A050905EDD11}" sibTransId="{A16552FC-6B50-46A5-9211-0FEF7E3969BC}"/>
    <dgm:cxn modelId="{126DC36E-7922-432B-A63C-526972FF9E6C}" srcId="{D47D5A5A-D32A-433A-89BB-56A940433C85}" destId="{ABF1A83F-A94B-4365-8F63-7FF21ECD75B9}" srcOrd="0" destOrd="0" parTransId="{EAB02AEB-734F-4033-B964-B92DD3DB6014}" sibTransId="{AE23EACD-B8F9-4E55-BD88-66562CFB8ACF}"/>
    <dgm:cxn modelId="{4A6EEDD0-E855-411B-ADCA-D15C8E970514}" type="presParOf" srcId="{8E30C6BA-3F0A-4CA1-B46C-07EFD4412B6B}" destId="{F3A6198A-5C1E-4CD7-8716-1A9D4A318308}" srcOrd="0" destOrd="0" presId="urn:microsoft.com/office/officeart/2005/8/layout/vList5"/>
    <dgm:cxn modelId="{BB002CE2-2650-4B14-A019-F09E53F6511D}" type="presParOf" srcId="{F3A6198A-5C1E-4CD7-8716-1A9D4A318308}" destId="{FB49DA9A-44DC-4A32-9E20-40EF91B150C9}" srcOrd="0" destOrd="0" presId="urn:microsoft.com/office/officeart/2005/8/layout/vList5"/>
    <dgm:cxn modelId="{4B2B3202-C4B1-41D5-84DC-CE401604A456}" type="presParOf" srcId="{F3A6198A-5C1E-4CD7-8716-1A9D4A318308}" destId="{27B74F05-A3A7-4E01-AFDE-3FB618F341A1}"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9950FC16-E7E4-412B-987E-30B82B818442}" type="doc">
      <dgm:prSet loTypeId="urn:microsoft.com/office/officeart/2005/8/layout/pyramid2" loCatId="pyramid" qsTypeId="urn:microsoft.com/office/officeart/2005/8/quickstyle/simple1" qsCatId="simple" csTypeId="urn:microsoft.com/office/officeart/2005/8/colors/colorful4" csCatId="colorful"/>
      <dgm:spPr/>
      <dgm:t>
        <a:bodyPr/>
        <a:lstStyle/>
        <a:p>
          <a:endParaRPr lang="en-GB"/>
        </a:p>
      </dgm:t>
    </dgm:pt>
    <dgm:pt modelId="{EF48EE6E-8F86-4A43-B80C-14323371C619}">
      <dgm:prSet/>
      <dgm:spPr/>
      <dgm:t>
        <a:bodyPr/>
        <a:lstStyle/>
        <a:p>
          <a:pPr rtl="0"/>
          <a:r>
            <a:rPr lang="en-US" smtClean="0"/>
            <a:t>“chunk” information (think of 4 numbers together as a date): 1 9 3 7 1 8 2 4</a:t>
          </a:r>
          <a:endParaRPr lang="en-GB"/>
        </a:p>
      </dgm:t>
    </dgm:pt>
    <dgm:pt modelId="{4B1EDAE2-BB5B-45AB-A7A4-5DA42ACD2C07}" type="parTrans" cxnId="{FF997011-FE7F-42E5-B239-CF5C34D8F7B3}">
      <dgm:prSet/>
      <dgm:spPr/>
      <dgm:t>
        <a:bodyPr/>
        <a:lstStyle/>
        <a:p>
          <a:endParaRPr lang="en-GB"/>
        </a:p>
      </dgm:t>
    </dgm:pt>
    <dgm:pt modelId="{CD9CCFB4-CC66-4F66-BABE-5C807A9FFDAF}" type="sibTrans" cxnId="{FF997011-FE7F-42E5-B239-CF5C34D8F7B3}">
      <dgm:prSet/>
      <dgm:spPr/>
      <dgm:t>
        <a:bodyPr/>
        <a:lstStyle/>
        <a:p>
          <a:endParaRPr lang="en-GB"/>
        </a:p>
      </dgm:t>
    </dgm:pt>
    <dgm:pt modelId="{D79DE8B7-8BFD-49C9-A4C2-728FF6959282}" type="pres">
      <dgm:prSet presAssocID="{9950FC16-E7E4-412B-987E-30B82B818442}" presName="compositeShape" presStyleCnt="0">
        <dgm:presLayoutVars>
          <dgm:dir/>
          <dgm:resizeHandles/>
        </dgm:presLayoutVars>
      </dgm:prSet>
      <dgm:spPr/>
      <dgm:t>
        <a:bodyPr/>
        <a:lstStyle/>
        <a:p>
          <a:endParaRPr lang="en-GB"/>
        </a:p>
      </dgm:t>
    </dgm:pt>
    <dgm:pt modelId="{E117DA8B-6911-4B66-89CF-3D0D8D4FA2C6}" type="pres">
      <dgm:prSet presAssocID="{9950FC16-E7E4-412B-987E-30B82B818442}" presName="pyramid" presStyleLbl="node1" presStyleIdx="0" presStyleCnt="1"/>
      <dgm:spPr/>
    </dgm:pt>
    <dgm:pt modelId="{7D7F9E24-9454-4D4A-8E63-D8581CE9DE14}" type="pres">
      <dgm:prSet presAssocID="{9950FC16-E7E4-412B-987E-30B82B818442}" presName="theList" presStyleCnt="0"/>
      <dgm:spPr/>
    </dgm:pt>
    <dgm:pt modelId="{17B1B8F8-4219-4F17-8280-3633FD557905}" type="pres">
      <dgm:prSet presAssocID="{EF48EE6E-8F86-4A43-B80C-14323371C619}" presName="aNode" presStyleLbl="fgAcc1" presStyleIdx="0" presStyleCnt="1">
        <dgm:presLayoutVars>
          <dgm:bulletEnabled val="1"/>
        </dgm:presLayoutVars>
      </dgm:prSet>
      <dgm:spPr/>
      <dgm:t>
        <a:bodyPr/>
        <a:lstStyle/>
        <a:p>
          <a:endParaRPr lang="en-GB"/>
        </a:p>
      </dgm:t>
    </dgm:pt>
    <dgm:pt modelId="{43FBE3C3-B969-4B0D-AB3C-98D2CAB64C77}" type="pres">
      <dgm:prSet presAssocID="{EF48EE6E-8F86-4A43-B80C-14323371C619}" presName="aSpace" presStyleCnt="0"/>
      <dgm:spPr/>
    </dgm:pt>
  </dgm:ptLst>
  <dgm:cxnLst>
    <dgm:cxn modelId="{24366ABE-9BBD-4823-9F23-FABA7D9B332E}" type="presOf" srcId="{EF48EE6E-8F86-4A43-B80C-14323371C619}" destId="{17B1B8F8-4219-4F17-8280-3633FD557905}" srcOrd="0" destOrd="0" presId="urn:microsoft.com/office/officeart/2005/8/layout/pyramid2"/>
    <dgm:cxn modelId="{BF51A544-A042-41BB-BC15-C768F833601F}" type="presOf" srcId="{9950FC16-E7E4-412B-987E-30B82B818442}" destId="{D79DE8B7-8BFD-49C9-A4C2-728FF6959282}" srcOrd="0" destOrd="0" presId="urn:microsoft.com/office/officeart/2005/8/layout/pyramid2"/>
    <dgm:cxn modelId="{FF997011-FE7F-42E5-B239-CF5C34D8F7B3}" srcId="{9950FC16-E7E4-412B-987E-30B82B818442}" destId="{EF48EE6E-8F86-4A43-B80C-14323371C619}" srcOrd="0" destOrd="0" parTransId="{4B1EDAE2-BB5B-45AB-A7A4-5DA42ACD2C07}" sibTransId="{CD9CCFB4-CC66-4F66-BABE-5C807A9FFDAF}"/>
    <dgm:cxn modelId="{092907FA-016E-4036-A3EA-65271CA67901}" type="presParOf" srcId="{D79DE8B7-8BFD-49C9-A4C2-728FF6959282}" destId="{E117DA8B-6911-4B66-89CF-3D0D8D4FA2C6}" srcOrd="0" destOrd="0" presId="urn:microsoft.com/office/officeart/2005/8/layout/pyramid2"/>
    <dgm:cxn modelId="{34CE87ED-2D95-4AAA-AF6D-FC3C323FFAC8}" type="presParOf" srcId="{D79DE8B7-8BFD-49C9-A4C2-728FF6959282}" destId="{7D7F9E24-9454-4D4A-8E63-D8581CE9DE14}" srcOrd="1" destOrd="0" presId="urn:microsoft.com/office/officeart/2005/8/layout/pyramid2"/>
    <dgm:cxn modelId="{364F8EB4-C059-46AC-8863-577658A6D21B}" type="presParOf" srcId="{7D7F9E24-9454-4D4A-8E63-D8581CE9DE14}" destId="{17B1B8F8-4219-4F17-8280-3633FD557905}" srcOrd="0" destOrd="0" presId="urn:microsoft.com/office/officeart/2005/8/layout/pyramid2"/>
    <dgm:cxn modelId="{23981615-9364-46DC-AC89-C2E8221C8327}" type="presParOf" srcId="{7D7F9E24-9454-4D4A-8E63-D8581CE9DE14}" destId="{43FBE3C3-B969-4B0D-AB3C-98D2CAB64C77}" srcOrd="1" destOrd="0" presId="urn:microsoft.com/office/officeart/2005/8/layout/pyramid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5D04E6BB-9C1B-4399-9D38-BE2B472CAB97}" type="doc">
      <dgm:prSet loTypeId="urn:microsoft.com/office/officeart/2005/8/layout/arrow5" loCatId="relationship" qsTypeId="urn:microsoft.com/office/officeart/2005/8/quickstyle/simple1" qsCatId="simple" csTypeId="urn:microsoft.com/office/officeart/2005/8/colors/colorful3" csCatId="colorful" phldr="1"/>
      <dgm:spPr/>
      <dgm:t>
        <a:bodyPr/>
        <a:lstStyle/>
        <a:p>
          <a:endParaRPr lang="en-GB"/>
        </a:p>
      </dgm:t>
    </dgm:pt>
    <dgm:pt modelId="{479CA2E3-77A2-4D98-BD32-43156FD63016}">
      <dgm:prSet custT="1"/>
      <dgm:spPr/>
      <dgm:t>
        <a:bodyPr/>
        <a:lstStyle/>
        <a:p>
          <a:pPr rtl="0"/>
          <a:r>
            <a:rPr lang="en-US" sz="1400" b="1" dirty="0" smtClean="0"/>
            <a:t>organize </a:t>
          </a:r>
          <a:r>
            <a:rPr lang="en-US" sz="1400" dirty="0" smtClean="0"/>
            <a:t>information </a:t>
          </a:r>
          <a:endParaRPr lang="en-GB" sz="1400" dirty="0"/>
        </a:p>
      </dgm:t>
    </dgm:pt>
    <dgm:pt modelId="{C9DA0FF7-1BBD-4E52-8F34-DC5D442DC545}" type="parTrans" cxnId="{1F94E109-C71B-421F-AE95-63308DB3A4A3}">
      <dgm:prSet/>
      <dgm:spPr/>
      <dgm:t>
        <a:bodyPr/>
        <a:lstStyle/>
        <a:p>
          <a:endParaRPr lang="en-GB"/>
        </a:p>
      </dgm:t>
    </dgm:pt>
    <dgm:pt modelId="{00C56703-DBBB-4F06-8CB1-2E8F3FD2C2EA}" type="sibTrans" cxnId="{1F94E109-C71B-421F-AE95-63308DB3A4A3}">
      <dgm:prSet/>
      <dgm:spPr/>
      <dgm:t>
        <a:bodyPr/>
        <a:lstStyle/>
        <a:p>
          <a:endParaRPr lang="en-GB"/>
        </a:p>
      </dgm:t>
    </dgm:pt>
    <dgm:pt modelId="{603F3598-853B-419A-9595-984F04AF3483}" type="pres">
      <dgm:prSet presAssocID="{5D04E6BB-9C1B-4399-9D38-BE2B472CAB97}" presName="diagram" presStyleCnt="0">
        <dgm:presLayoutVars>
          <dgm:dir/>
          <dgm:resizeHandles val="exact"/>
        </dgm:presLayoutVars>
      </dgm:prSet>
      <dgm:spPr/>
      <dgm:t>
        <a:bodyPr/>
        <a:lstStyle/>
        <a:p>
          <a:endParaRPr lang="en-GB"/>
        </a:p>
      </dgm:t>
    </dgm:pt>
    <dgm:pt modelId="{ABFF6FE1-28AD-4C30-A9C7-43B6144C5A0A}" type="pres">
      <dgm:prSet presAssocID="{479CA2E3-77A2-4D98-BD32-43156FD63016}" presName="arrow" presStyleLbl="node1" presStyleIdx="0" presStyleCnt="1" custScaleX="113464" custRadScaleRad="119900" custRadScaleInc="3017">
        <dgm:presLayoutVars>
          <dgm:bulletEnabled val="1"/>
        </dgm:presLayoutVars>
      </dgm:prSet>
      <dgm:spPr/>
      <dgm:t>
        <a:bodyPr/>
        <a:lstStyle/>
        <a:p>
          <a:endParaRPr lang="en-GB"/>
        </a:p>
      </dgm:t>
    </dgm:pt>
  </dgm:ptLst>
  <dgm:cxnLst>
    <dgm:cxn modelId="{5DF06798-77A3-4C46-AF1A-D75FD03CDB71}" type="presOf" srcId="{5D04E6BB-9C1B-4399-9D38-BE2B472CAB97}" destId="{603F3598-853B-419A-9595-984F04AF3483}" srcOrd="0" destOrd="0" presId="urn:microsoft.com/office/officeart/2005/8/layout/arrow5"/>
    <dgm:cxn modelId="{1F94E109-C71B-421F-AE95-63308DB3A4A3}" srcId="{5D04E6BB-9C1B-4399-9D38-BE2B472CAB97}" destId="{479CA2E3-77A2-4D98-BD32-43156FD63016}" srcOrd="0" destOrd="0" parTransId="{C9DA0FF7-1BBD-4E52-8F34-DC5D442DC545}" sibTransId="{00C56703-DBBB-4F06-8CB1-2E8F3FD2C2EA}"/>
    <dgm:cxn modelId="{3B1A7C3F-794B-4F75-A97B-3A6ABFA4EF16}" type="presOf" srcId="{479CA2E3-77A2-4D98-BD32-43156FD63016}" destId="{ABFF6FE1-28AD-4C30-A9C7-43B6144C5A0A}" srcOrd="0" destOrd="0" presId="urn:microsoft.com/office/officeart/2005/8/layout/arrow5"/>
    <dgm:cxn modelId="{26134D1E-8EF4-48D4-93EF-0717BA14AE64}" type="presParOf" srcId="{603F3598-853B-419A-9595-984F04AF3483}" destId="{ABFF6FE1-28AD-4C30-A9C7-43B6144C5A0A}" srcOrd="0" destOrd="0" presId="urn:microsoft.com/office/officeart/2005/8/layout/arrow5"/>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6C5D838-3C3C-43BA-899F-92E4B6CF8385}"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GB"/>
        </a:p>
      </dgm:t>
    </dgm:pt>
    <dgm:pt modelId="{85AFAF32-3053-49E5-ABEE-5F94F01FD297}">
      <dgm:prSet/>
      <dgm:spPr/>
      <dgm:t>
        <a:bodyPr/>
        <a:lstStyle/>
        <a:p>
          <a:pPr rtl="0"/>
          <a:r>
            <a:rPr lang="en-US" b="1" smtClean="0"/>
            <a:t>eliminate distractions</a:t>
          </a:r>
          <a:endParaRPr lang="en-GB"/>
        </a:p>
      </dgm:t>
    </dgm:pt>
    <dgm:pt modelId="{37A4B674-7024-47D0-99AF-6274A5F62BF2}" type="parTrans" cxnId="{74366733-7D3A-4440-A638-7B0AD685D4BC}">
      <dgm:prSet/>
      <dgm:spPr/>
      <dgm:t>
        <a:bodyPr/>
        <a:lstStyle/>
        <a:p>
          <a:endParaRPr lang="en-GB"/>
        </a:p>
      </dgm:t>
    </dgm:pt>
    <dgm:pt modelId="{D1DF3CFE-08D1-48BC-A1A3-253FCC4CAD6A}" type="sibTrans" cxnId="{74366733-7D3A-4440-A638-7B0AD685D4BC}">
      <dgm:prSet/>
      <dgm:spPr/>
      <dgm:t>
        <a:bodyPr/>
        <a:lstStyle/>
        <a:p>
          <a:endParaRPr lang="en-GB"/>
        </a:p>
      </dgm:t>
    </dgm:pt>
    <dgm:pt modelId="{35982887-6EC2-43F6-A296-B15D1822A8AD}">
      <dgm:prSet/>
      <dgm:spPr/>
      <dgm:t>
        <a:bodyPr/>
        <a:lstStyle/>
        <a:p>
          <a:pPr rtl="0"/>
          <a:r>
            <a:rPr lang="en-US" smtClean="0"/>
            <a:t>reduce attention demands</a:t>
          </a:r>
          <a:endParaRPr lang="en-GB"/>
        </a:p>
      </dgm:t>
    </dgm:pt>
    <dgm:pt modelId="{685AAE9A-5641-404C-BB6D-B5FB49B0375E}" type="parTrans" cxnId="{D83514A0-B160-475D-882A-97321F3BA7D7}">
      <dgm:prSet/>
      <dgm:spPr/>
      <dgm:t>
        <a:bodyPr/>
        <a:lstStyle/>
        <a:p>
          <a:endParaRPr lang="en-GB"/>
        </a:p>
      </dgm:t>
    </dgm:pt>
    <dgm:pt modelId="{1835373E-34A1-444B-B515-64EF09452590}" type="sibTrans" cxnId="{D83514A0-B160-475D-882A-97321F3BA7D7}">
      <dgm:prSet/>
      <dgm:spPr/>
      <dgm:t>
        <a:bodyPr/>
        <a:lstStyle/>
        <a:p>
          <a:endParaRPr lang="en-GB"/>
        </a:p>
      </dgm:t>
    </dgm:pt>
    <dgm:pt modelId="{3D21B436-97B4-4D96-8AA1-B74D52C70802}" type="pres">
      <dgm:prSet presAssocID="{56C5D838-3C3C-43BA-899F-92E4B6CF8385}" presName="cycle" presStyleCnt="0">
        <dgm:presLayoutVars>
          <dgm:dir/>
          <dgm:resizeHandles val="exact"/>
        </dgm:presLayoutVars>
      </dgm:prSet>
      <dgm:spPr/>
      <dgm:t>
        <a:bodyPr/>
        <a:lstStyle/>
        <a:p>
          <a:endParaRPr lang="en-GB"/>
        </a:p>
      </dgm:t>
    </dgm:pt>
    <dgm:pt modelId="{253B307D-F25E-47A1-9A50-28F4995B7285}" type="pres">
      <dgm:prSet presAssocID="{85AFAF32-3053-49E5-ABEE-5F94F01FD297}" presName="node" presStyleLbl="node1" presStyleIdx="0" presStyleCnt="2">
        <dgm:presLayoutVars>
          <dgm:bulletEnabled val="1"/>
        </dgm:presLayoutVars>
      </dgm:prSet>
      <dgm:spPr/>
      <dgm:t>
        <a:bodyPr/>
        <a:lstStyle/>
        <a:p>
          <a:endParaRPr lang="en-GB"/>
        </a:p>
      </dgm:t>
    </dgm:pt>
    <dgm:pt modelId="{E1769570-FA50-4E6D-882F-BD24670400BA}" type="pres">
      <dgm:prSet presAssocID="{D1DF3CFE-08D1-48BC-A1A3-253FCC4CAD6A}" presName="sibTrans" presStyleLbl="sibTrans2D1" presStyleIdx="0" presStyleCnt="2"/>
      <dgm:spPr/>
      <dgm:t>
        <a:bodyPr/>
        <a:lstStyle/>
        <a:p>
          <a:endParaRPr lang="en-GB"/>
        </a:p>
      </dgm:t>
    </dgm:pt>
    <dgm:pt modelId="{0E72FBBE-F6A4-4D43-89A4-B26CA8DD393B}" type="pres">
      <dgm:prSet presAssocID="{D1DF3CFE-08D1-48BC-A1A3-253FCC4CAD6A}" presName="connectorText" presStyleLbl="sibTrans2D1" presStyleIdx="0" presStyleCnt="2"/>
      <dgm:spPr/>
      <dgm:t>
        <a:bodyPr/>
        <a:lstStyle/>
        <a:p>
          <a:endParaRPr lang="en-GB"/>
        </a:p>
      </dgm:t>
    </dgm:pt>
    <dgm:pt modelId="{51A4E89F-5CD0-42DC-A809-B76AA918C38F}" type="pres">
      <dgm:prSet presAssocID="{35982887-6EC2-43F6-A296-B15D1822A8AD}" presName="node" presStyleLbl="node1" presStyleIdx="1" presStyleCnt="2">
        <dgm:presLayoutVars>
          <dgm:bulletEnabled val="1"/>
        </dgm:presLayoutVars>
      </dgm:prSet>
      <dgm:spPr/>
      <dgm:t>
        <a:bodyPr/>
        <a:lstStyle/>
        <a:p>
          <a:endParaRPr lang="en-GB"/>
        </a:p>
      </dgm:t>
    </dgm:pt>
    <dgm:pt modelId="{2E5C62B1-FCDE-4ABF-BBDE-0C4A7FB79CF4}" type="pres">
      <dgm:prSet presAssocID="{1835373E-34A1-444B-B515-64EF09452590}" presName="sibTrans" presStyleLbl="sibTrans2D1" presStyleIdx="1" presStyleCnt="2"/>
      <dgm:spPr/>
      <dgm:t>
        <a:bodyPr/>
        <a:lstStyle/>
        <a:p>
          <a:endParaRPr lang="en-GB"/>
        </a:p>
      </dgm:t>
    </dgm:pt>
    <dgm:pt modelId="{E5035B6F-A9B7-4F33-A17E-434E26EED201}" type="pres">
      <dgm:prSet presAssocID="{1835373E-34A1-444B-B515-64EF09452590}" presName="connectorText" presStyleLbl="sibTrans2D1" presStyleIdx="1" presStyleCnt="2"/>
      <dgm:spPr/>
      <dgm:t>
        <a:bodyPr/>
        <a:lstStyle/>
        <a:p>
          <a:endParaRPr lang="en-GB"/>
        </a:p>
      </dgm:t>
    </dgm:pt>
  </dgm:ptLst>
  <dgm:cxnLst>
    <dgm:cxn modelId="{81D8E548-C5F4-42DB-8AE3-4C163D3951C0}" type="presOf" srcId="{56C5D838-3C3C-43BA-899F-92E4B6CF8385}" destId="{3D21B436-97B4-4D96-8AA1-B74D52C70802}" srcOrd="0" destOrd="0" presId="urn:microsoft.com/office/officeart/2005/8/layout/cycle2"/>
    <dgm:cxn modelId="{B25E9951-D636-45E2-8120-9D43549F8E87}" type="presOf" srcId="{1835373E-34A1-444B-B515-64EF09452590}" destId="{2E5C62B1-FCDE-4ABF-BBDE-0C4A7FB79CF4}" srcOrd="0" destOrd="0" presId="urn:microsoft.com/office/officeart/2005/8/layout/cycle2"/>
    <dgm:cxn modelId="{73E1B3B4-540F-472E-BA8C-1F011A0B6C3E}" type="presOf" srcId="{85AFAF32-3053-49E5-ABEE-5F94F01FD297}" destId="{253B307D-F25E-47A1-9A50-28F4995B7285}" srcOrd="0" destOrd="0" presId="urn:microsoft.com/office/officeart/2005/8/layout/cycle2"/>
    <dgm:cxn modelId="{6B0B7F62-5F77-4A1B-BC0D-F6F91BCF9CF4}" type="presOf" srcId="{35982887-6EC2-43F6-A296-B15D1822A8AD}" destId="{51A4E89F-5CD0-42DC-A809-B76AA918C38F}" srcOrd="0" destOrd="0" presId="urn:microsoft.com/office/officeart/2005/8/layout/cycle2"/>
    <dgm:cxn modelId="{D83514A0-B160-475D-882A-97321F3BA7D7}" srcId="{56C5D838-3C3C-43BA-899F-92E4B6CF8385}" destId="{35982887-6EC2-43F6-A296-B15D1822A8AD}" srcOrd="1" destOrd="0" parTransId="{685AAE9A-5641-404C-BB6D-B5FB49B0375E}" sibTransId="{1835373E-34A1-444B-B515-64EF09452590}"/>
    <dgm:cxn modelId="{7FFBD520-67D8-410F-BD06-A6C946BFA901}" type="presOf" srcId="{D1DF3CFE-08D1-48BC-A1A3-253FCC4CAD6A}" destId="{0E72FBBE-F6A4-4D43-89A4-B26CA8DD393B}" srcOrd="1" destOrd="0" presId="urn:microsoft.com/office/officeart/2005/8/layout/cycle2"/>
    <dgm:cxn modelId="{FAD8B6C8-CF72-4972-A836-6D60E9DC300A}" type="presOf" srcId="{1835373E-34A1-444B-B515-64EF09452590}" destId="{E5035B6F-A9B7-4F33-A17E-434E26EED201}" srcOrd="1" destOrd="0" presId="urn:microsoft.com/office/officeart/2005/8/layout/cycle2"/>
    <dgm:cxn modelId="{8249BE81-03D8-4891-8748-B4EB4E32BAEB}" type="presOf" srcId="{D1DF3CFE-08D1-48BC-A1A3-253FCC4CAD6A}" destId="{E1769570-FA50-4E6D-882F-BD24670400BA}" srcOrd="0" destOrd="0" presId="urn:microsoft.com/office/officeart/2005/8/layout/cycle2"/>
    <dgm:cxn modelId="{74366733-7D3A-4440-A638-7B0AD685D4BC}" srcId="{56C5D838-3C3C-43BA-899F-92E4B6CF8385}" destId="{85AFAF32-3053-49E5-ABEE-5F94F01FD297}" srcOrd="0" destOrd="0" parTransId="{37A4B674-7024-47D0-99AF-6274A5F62BF2}" sibTransId="{D1DF3CFE-08D1-48BC-A1A3-253FCC4CAD6A}"/>
    <dgm:cxn modelId="{50B38ABB-0B4A-4F54-8A12-E445B190174A}" type="presParOf" srcId="{3D21B436-97B4-4D96-8AA1-B74D52C70802}" destId="{253B307D-F25E-47A1-9A50-28F4995B7285}" srcOrd="0" destOrd="0" presId="urn:microsoft.com/office/officeart/2005/8/layout/cycle2"/>
    <dgm:cxn modelId="{E28BFF86-F8E5-4BBC-87F6-342FC985F04F}" type="presParOf" srcId="{3D21B436-97B4-4D96-8AA1-B74D52C70802}" destId="{E1769570-FA50-4E6D-882F-BD24670400BA}" srcOrd="1" destOrd="0" presId="urn:microsoft.com/office/officeart/2005/8/layout/cycle2"/>
    <dgm:cxn modelId="{5A987172-C33C-4BE9-A5B4-DCF428090DDD}" type="presParOf" srcId="{E1769570-FA50-4E6D-882F-BD24670400BA}" destId="{0E72FBBE-F6A4-4D43-89A4-B26CA8DD393B}" srcOrd="0" destOrd="0" presId="urn:microsoft.com/office/officeart/2005/8/layout/cycle2"/>
    <dgm:cxn modelId="{2E3293B7-3AE9-44F8-9E4A-9ECE91E6645F}" type="presParOf" srcId="{3D21B436-97B4-4D96-8AA1-B74D52C70802}" destId="{51A4E89F-5CD0-42DC-A809-B76AA918C38F}" srcOrd="2" destOrd="0" presId="urn:microsoft.com/office/officeart/2005/8/layout/cycle2"/>
    <dgm:cxn modelId="{1B36D12A-CEBD-4F55-B69C-0CFAD747862B}" type="presParOf" srcId="{3D21B436-97B4-4D96-8AA1-B74D52C70802}" destId="{2E5C62B1-FCDE-4ABF-BBDE-0C4A7FB79CF4}" srcOrd="3" destOrd="0" presId="urn:microsoft.com/office/officeart/2005/8/layout/cycle2"/>
    <dgm:cxn modelId="{0B61C648-6478-40A9-A555-03A531FA6E8A}" type="presParOf" srcId="{2E5C62B1-FCDE-4ABF-BBDE-0C4A7FB79CF4}" destId="{E5035B6F-A9B7-4F33-A17E-434E26EED201}" srcOrd="0" destOrd="0" presId="urn:microsoft.com/office/officeart/2005/8/layout/cycle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FC74EDF4-3040-44D3-AD71-EDE068889157}"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8689EE5C-D7C0-47F6-AFC7-BDC19147B6E4}">
      <dgm:prSet/>
      <dgm:spPr/>
      <dgm:t>
        <a:bodyPr/>
        <a:lstStyle/>
        <a:p>
          <a:pPr rtl="0"/>
          <a:r>
            <a:rPr lang="en-GB" dirty="0" smtClean="0"/>
            <a:t>The authors used data from a longitudinal cohort study of &gt;1,000 community dwelling older persons to examine the relation of cognitive aging to psychological well being. Rates of change in cognition and well being were correlated and cognitive level predicted subsequent level of purpose. The results support the hypothesis that cognitive decline in old age leads to decline in well being.</a:t>
          </a:r>
          <a:endParaRPr lang="en-GB" dirty="0"/>
        </a:p>
      </dgm:t>
    </dgm:pt>
    <dgm:pt modelId="{15EAB842-0468-42BA-9361-C5F7F96234FE}" type="parTrans" cxnId="{3D11D111-55B4-48C5-946C-AB905AA22513}">
      <dgm:prSet/>
      <dgm:spPr/>
      <dgm:t>
        <a:bodyPr/>
        <a:lstStyle/>
        <a:p>
          <a:endParaRPr lang="en-US"/>
        </a:p>
      </dgm:t>
    </dgm:pt>
    <dgm:pt modelId="{796646F3-493B-4F7C-B6C5-03868958CBB4}" type="sibTrans" cxnId="{3D11D111-55B4-48C5-946C-AB905AA22513}">
      <dgm:prSet/>
      <dgm:spPr/>
      <dgm:t>
        <a:bodyPr/>
        <a:lstStyle/>
        <a:p>
          <a:endParaRPr lang="en-US"/>
        </a:p>
      </dgm:t>
    </dgm:pt>
    <dgm:pt modelId="{A2F0A1C1-0547-4360-AAB9-A64D72ABE7FD}" type="pres">
      <dgm:prSet presAssocID="{FC74EDF4-3040-44D3-AD71-EDE068889157}" presName="linearFlow" presStyleCnt="0">
        <dgm:presLayoutVars>
          <dgm:dir/>
          <dgm:resizeHandles val="exact"/>
        </dgm:presLayoutVars>
      </dgm:prSet>
      <dgm:spPr/>
    </dgm:pt>
    <dgm:pt modelId="{9B6B771E-E18C-4763-8A3E-EF865E7F03A7}" type="pres">
      <dgm:prSet presAssocID="{8689EE5C-D7C0-47F6-AFC7-BDC19147B6E4}" presName="composite" presStyleCnt="0"/>
      <dgm:spPr/>
    </dgm:pt>
    <dgm:pt modelId="{3046A7BB-DEDA-409F-96F3-BAA74239145B}" type="pres">
      <dgm:prSet presAssocID="{8689EE5C-D7C0-47F6-AFC7-BDC19147B6E4}" presName="imgShp" presStyleLbl="fgImgPlace1" presStyleIdx="0" presStyleCnt="1" custLinFactNeighborX="-291" custLinFactNeighborY="-1553"/>
      <dgm:spPr>
        <a:blipFill rotWithShape="1">
          <a:blip xmlns:r="http://schemas.openxmlformats.org/officeDocument/2006/relationships" r:embed="rId1"/>
          <a:stretch>
            <a:fillRect/>
          </a:stretch>
        </a:blipFill>
      </dgm:spPr>
    </dgm:pt>
    <dgm:pt modelId="{CC9066A8-6E74-46C6-8562-A8E054BAE62E}" type="pres">
      <dgm:prSet presAssocID="{8689EE5C-D7C0-47F6-AFC7-BDC19147B6E4}" presName="txShp" presStyleLbl="node1" presStyleIdx="0" presStyleCnt="1" custScaleX="125038" custScaleY="147516" custLinFactNeighborX="8242" custLinFactNeighborY="0">
        <dgm:presLayoutVars>
          <dgm:bulletEnabled val="1"/>
        </dgm:presLayoutVars>
      </dgm:prSet>
      <dgm:spPr/>
      <dgm:t>
        <a:bodyPr/>
        <a:lstStyle/>
        <a:p>
          <a:endParaRPr lang="en-US"/>
        </a:p>
      </dgm:t>
    </dgm:pt>
  </dgm:ptLst>
  <dgm:cxnLst>
    <dgm:cxn modelId="{CC1AD5FC-D9EF-466C-AEAA-B4C8E83B6375}" type="presOf" srcId="{FC74EDF4-3040-44D3-AD71-EDE068889157}" destId="{A2F0A1C1-0547-4360-AAB9-A64D72ABE7FD}" srcOrd="0" destOrd="0" presId="urn:microsoft.com/office/officeart/2005/8/layout/vList3"/>
    <dgm:cxn modelId="{3D11D111-55B4-48C5-946C-AB905AA22513}" srcId="{FC74EDF4-3040-44D3-AD71-EDE068889157}" destId="{8689EE5C-D7C0-47F6-AFC7-BDC19147B6E4}" srcOrd="0" destOrd="0" parTransId="{15EAB842-0468-42BA-9361-C5F7F96234FE}" sibTransId="{796646F3-493B-4F7C-B6C5-03868958CBB4}"/>
    <dgm:cxn modelId="{5456790D-DD09-4217-A29C-0037BE38B85D}" type="presOf" srcId="{8689EE5C-D7C0-47F6-AFC7-BDC19147B6E4}" destId="{CC9066A8-6E74-46C6-8562-A8E054BAE62E}" srcOrd="0" destOrd="0" presId="urn:microsoft.com/office/officeart/2005/8/layout/vList3"/>
    <dgm:cxn modelId="{1DB6D9F5-0A5D-4917-9A94-38C5FCBD9E62}" type="presParOf" srcId="{A2F0A1C1-0547-4360-AAB9-A64D72ABE7FD}" destId="{9B6B771E-E18C-4763-8A3E-EF865E7F03A7}" srcOrd="0" destOrd="0" presId="urn:microsoft.com/office/officeart/2005/8/layout/vList3"/>
    <dgm:cxn modelId="{30761604-E9C8-45D9-B75E-8E80E7F9F8B0}" type="presParOf" srcId="{9B6B771E-E18C-4763-8A3E-EF865E7F03A7}" destId="{3046A7BB-DEDA-409F-96F3-BAA74239145B}" srcOrd="0" destOrd="0" presId="urn:microsoft.com/office/officeart/2005/8/layout/vList3"/>
    <dgm:cxn modelId="{A243EA1D-609B-46AC-82AB-ADAEDF3D2E79}" type="presParOf" srcId="{9B6B771E-E18C-4763-8A3E-EF865E7F03A7}" destId="{CC9066A8-6E74-46C6-8562-A8E054BAE62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51778A17-5CE2-4E4C-B842-EB444D1F20AE}" type="doc">
      <dgm:prSet loTypeId="urn:microsoft.com/office/officeart/2005/8/layout/process4" loCatId="process" qsTypeId="urn:microsoft.com/office/officeart/2005/8/quickstyle/simple1" qsCatId="simple" csTypeId="urn:microsoft.com/office/officeart/2005/8/colors/colorful3" csCatId="colorful" phldr="1"/>
      <dgm:spPr/>
      <dgm:t>
        <a:bodyPr/>
        <a:lstStyle/>
        <a:p>
          <a:endParaRPr lang="en-US"/>
        </a:p>
      </dgm:t>
    </dgm:pt>
    <dgm:pt modelId="{03723501-D35B-4D51-9ECD-1D1AB6256F2E}">
      <dgm:prSet custT="1"/>
      <dgm:spPr/>
      <dgm:t>
        <a:bodyPr/>
        <a:lstStyle/>
        <a:p>
          <a:pPr rtl="0"/>
          <a:r>
            <a:rPr lang="en-GB" sz="1800" smtClean="0"/>
            <a:t>This study investigates how cognition influences activities of daily living and health-related quality of life in 85-year-olds in Sweden (n=373). </a:t>
          </a:r>
          <a:endParaRPr lang="en-GB" sz="1800"/>
        </a:p>
      </dgm:t>
    </dgm:pt>
    <dgm:pt modelId="{D22A74F0-4A5A-4AFE-B736-C42CF3DED2CB}" type="parTrans" cxnId="{C6C6F350-8BB2-4B8E-B8C4-428F1AD3E935}">
      <dgm:prSet/>
      <dgm:spPr/>
      <dgm:t>
        <a:bodyPr/>
        <a:lstStyle/>
        <a:p>
          <a:endParaRPr lang="en-US" sz="2800"/>
        </a:p>
      </dgm:t>
    </dgm:pt>
    <dgm:pt modelId="{10277F91-6A34-427F-AB93-35EEDC547AF6}" type="sibTrans" cxnId="{C6C6F350-8BB2-4B8E-B8C4-428F1AD3E935}">
      <dgm:prSet/>
      <dgm:spPr/>
      <dgm:t>
        <a:bodyPr/>
        <a:lstStyle/>
        <a:p>
          <a:endParaRPr lang="en-US" sz="2800"/>
        </a:p>
      </dgm:t>
    </dgm:pt>
    <dgm:pt modelId="{B701FEB4-8AC0-42F0-9429-EADEA333950D}">
      <dgm:prSet custT="1"/>
      <dgm:spPr/>
      <dgm:t>
        <a:bodyPr/>
        <a:lstStyle/>
        <a:p>
          <a:pPr rtl="0"/>
          <a:r>
            <a:rPr lang="en-GB" sz="1600" dirty="0" smtClean="0"/>
            <a:t>Postal questionnaire comprising demographics and health-related quality of life measured by the EQ-5D. The ability to perform personal activities of daily living was assessed during a home visit that included administering the Mini Mental State Examination (MMSE). </a:t>
          </a:r>
          <a:endParaRPr lang="en-GB" sz="1600" dirty="0"/>
        </a:p>
      </dgm:t>
    </dgm:pt>
    <dgm:pt modelId="{6DF8A033-3B53-467C-9BD0-0CC12AFD03A2}" type="parTrans" cxnId="{A75708A6-E4B5-4DDB-83D4-44F4D26F9144}">
      <dgm:prSet/>
      <dgm:spPr/>
      <dgm:t>
        <a:bodyPr/>
        <a:lstStyle/>
        <a:p>
          <a:endParaRPr lang="en-US" sz="2800"/>
        </a:p>
      </dgm:t>
    </dgm:pt>
    <dgm:pt modelId="{A3554698-27A5-40DD-82BE-640FA54CCDCB}" type="sibTrans" cxnId="{A75708A6-E4B5-4DDB-83D4-44F4D26F9144}">
      <dgm:prSet/>
      <dgm:spPr/>
      <dgm:t>
        <a:bodyPr/>
        <a:lstStyle/>
        <a:p>
          <a:endParaRPr lang="en-US" sz="2800"/>
        </a:p>
      </dgm:t>
    </dgm:pt>
    <dgm:pt modelId="{E2F0D11D-B121-45E3-985C-0A5040B1E3E5}">
      <dgm:prSet custT="1"/>
      <dgm:spPr/>
      <dgm:t>
        <a:bodyPr/>
        <a:lstStyle/>
        <a:p>
          <a:pPr rtl="0"/>
          <a:r>
            <a:rPr lang="en-GB" sz="1800" dirty="0" smtClean="0"/>
            <a:t>Cognitive impairment was shown in 108 individuals (29%). The majority were independent with respect to personal activities of daily living (PADL). </a:t>
          </a:r>
          <a:endParaRPr lang="en-GB" sz="1800" dirty="0"/>
        </a:p>
      </dgm:t>
    </dgm:pt>
    <dgm:pt modelId="{4FAE91EE-F4E7-46C0-B138-75142E32E9E6}" type="parTrans" cxnId="{D322DC50-259F-4DDF-82C4-70D37412AF16}">
      <dgm:prSet/>
      <dgm:spPr/>
      <dgm:t>
        <a:bodyPr/>
        <a:lstStyle/>
        <a:p>
          <a:endParaRPr lang="en-US" sz="2800"/>
        </a:p>
      </dgm:t>
    </dgm:pt>
    <dgm:pt modelId="{57A8C27B-E9B2-40B3-A30C-58140F9BD4D8}" type="sibTrans" cxnId="{D322DC50-259F-4DDF-82C4-70D37412AF16}">
      <dgm:prSet/>
      <dgm:spPr/>
      <dgm:t>
        <a:bodyPr/>
        <a:lstStyle/>
        <a:p>
          <a:endParaRPr lang="en-US" sz="2800"/>
        </a:p>
      </dgm:t>
    </dgm:pt>
    <dgm:pt modelId="{134F4F15-9313-482A-8B7D-14A080C2352F}">
      <dgm:prSet custT="1"/>
      <dgm:spPr/>
      <dgm:t>
        <a:bodyPr/>
        <a:lstStyle/>
        <a:p>
          <a:pPr rtl="0"/>
          <a:r>
            <a:rPr lang="en-GB" sz="1800" smtClean="0"/>
            <a:t>A larger number of participants with cognitive impairment reported that they needed assistance in instrumental activities of daily living (IADL) compared to the group without cognitive impairment. Impaired cognition was significantly related to problems with IADL. </a:t>
          </a:r>
          <a:endParaRPr lang="en-GB" sz="1800"/>
        </a:p>
      </dgm:t>
    </dgm:pt>
    <dgm:pt modelId="{0073A362-D9F7-49A3-879E-EA96B50550D4}" type="parTrans" cxnId="{496E1109-0956-4B7E-91F8-294765DF24D2}">
      <dgm:prSet/>
      <dgm:spPr/>
      <dgm:t>
        <a:bodyPr/>
        <a:lstStyle/>
        <a:p>
          <a:endParaRPr lang="en-US" sz="2800"/>
        </a:p>
      </dgm:t>
    </dgm:pt>
    <dgm:pt modelId="{4364E8C8-7B3C-420E-AF18-218E7354EE11}" type="sibTrans" cxnId="{496E1109-0956-4B7E-91F8-294765DF24D2}">
      <dgm:prSet/>
      <dgm:spPr/>
      <dgm:t>
        <a:bodyPr/>
        <a:lstStyle/>
        <a:p>
          <a:endParaRPr lang="en-US" sz="2800"/>
        </a:p>
      </dgm:t>
    </dgm:pt>
    <dgm:pt modelId="{7EE016AC-A7D2-4EE3-B0EE-556F853EC3EF}">
      <dgm:prSet custT="1"/>
      <dgm:spPr/>
      <dgm:t>
        <a:bodyPr/>
        <a:lstStyle/>
        <a:p>
          <a:pPr rtl="0"/>
          <a:r>
            <a:rPr lang="en-GB" sz="1800" smtClean="0"/>
            <a:t>Significant but low correlations were found between cognition and health-related quality of life – higher ratings on perceived quality of life correlated with higher results on the MMSE.</a:t>
          </a:r>
          <a:endParaRPr lang="en-GB" sz="1800"/>
        </a:p>
      </dgm:t>
    </dgm:pt>
    <dgm:pt modelId="{6DD17F08-A9A6-49E2-BF3A-40D50519C7AD}" type="parTrans" cxnId="{507F6BB4-FF38-4C57-83D0-E8CE06562BF5}">
      <dgm:prSet/>
      <dgm:spPr/>
      <dgm:t>
        <a:bodyPr/>
        <a:lstStyle/>
        <a:p>
          <a:endParaRPr lang="en-US" sz="2800"/>
        </a:p>
      </dgm:t>
    </dgm:pt>
    <dgm:pt modelId="{4ED05125-781E-4443-9464-C7AAFD43F803}" type="sibTrans" cxnId="{507F6BB4-FF38-4C57-83D0-E8CE06562BF5}">
      <dgm:prSet/>
      <dgm:spPr/>
      <dgm:t>
        <a:bodyPr/>
        <a:lstStyle/>
        <a:p>
          <a:endParaRPr lang="en-US" sz="2800"/>
        </a:p>
      </dgm:t>
    </dgm:pt>
    <dgm:pt modelId="{F821FF47-35DD-44EC-AA36-65DF01DF48B8}" type="pres">
      <dgm:prSet presAssocID="{51778A17-5CE2-4E4C-B842-EB444D1F20AE}" presName="Name0" presStyleCnt="0">
        <dgm:presLayoutVars>
          <dgm:dir/>
          <dgm:animLvl val="lvl"/>
          <dgm:resizeHandles val="exact"/>
        </dgm:presLayoutVars>
      </dgm:prSet>
      <dgm:spPr/>
    </dgm:pt>
    <dgm:pt modelId="{8925C2DB-0BC9-4525-85A5-0257DB58607C}" type="pres">
      <dgm:prSet presAssocID="{7EE016AC-A7D2-4EE3-B0EE-556F853EC3EF}" presName="boxAndChildren" presStyleCnt="0"/>
      <dgm:spPr/>
    </dgm:pt>
    <dgm:pt modelId="{C3BBB0D3-C53C-4D74-9510-8EE3F951DF44}" type="pres">
      <dgm:prSet presAssocID="{7EE016AC-A7D2-4EE3-B0EE-556F853EC3EF}" presName="parentTextBox" presStyleLbl="node1" presStyleIdx="0" presStyleCnt="5"/>
      <dgm:spPr/>
    </dgm:pt>
    <dgm:pt modelId="{D0E6D7C0-9EFD-45C8-9BA5-7B8FAE61F174}" type="pres">
      <dgm:prSet presAssocID="{4364E8C8-7B3C-420E-AF18-218E7354EE11}" presName="sp" presStyleCnt="0"/>
      <dgm:spPr/>
    </dgm:pt>
    <dgm:pt modelId="{E6DB4084-4901-474A-9A98-4ACEDA3C82F3}" type="pres">
      <dgm:prSet presAssocID="{134F4F15-9313-482A-8B7D-14A080C2352F}" presName="arrowAndChildren" presStyleCnt="0"/>
      <dgm:spPr/>
    </dgm:pt>
    <dgm:pt modelId="{CE094734-4F84-4E0D-944C-617B30517819}" type="pres">
      <dgm:prSet presAssocID="{134F4F15-9313-482A-8B7D-14A080C2352F}" presName="parentTextArrow" presStyleLbl="node1" presStyleIdx="1" presStyleCnt="5"/>
      <dgm:spPr/>
    </dgm:pt>
    <dgm:pt modelId="{ACC2014F-4FFB-4294-B16B-8D118C9E9B2F}" type="pres">
      <dgm:prSet presAssocID="{57A8C27B-E9B2-40B3-A30C-58140F9BD4D8}" presName="sp" presStyleCnt="0"/>
      <dgm:spPr/>
    </dgm:pt>
    <dgm:pt modelId="{D69A6933-233E-42F0-9546-7C7BEBE3918C}" type="pres">
      <dgm:prSet presAssocID="{E2F0D11D-B121-45E3-985C-0A5040B1E3E5}" presName="arrowAndChildren" presStyleCnt="0"/>
      <dgm:spPr/>
    </dgm:pt>
    <dgm:pt modelId="{976547AB-2A6D-4C63-99C3-25A3B568720A}" type="pres">
      <dgm:prSet presAssocID="{E2F0D11D-B121-45E3-985C-0A5040B1E3E5}" presName="parentTextArrow" presStyleLbl="node1" presStyleIdx="2" presStyleCnt="5"/>
      <dgm:spPr/>
    </dgm:pt>
    <dgm:pt modelId="{916EAEB9-2BC9-41E2-9E48-5583433AE7D3}" type="pres">
      <dgm:prSet presAssocID="{A3554698-27A5-40DD-82BE-640FA54CCDCB}" presName="sp" presStyleCnt="0"/>
      <dgm:spPr/>
    </dgm:pt>
    <dgm:pt modelId="{15B8DB6A-BECD-4E9E-836A-F892BC9971FB}" type="pres">
      <dgm:prSet presAssocID="{B701FEB4-8AC0-42F0-9429-EADEA333950D}" presName="arrowAndChildren" presStyleCnt="0"/>
      <dgm:spPr/>
    </dgm:pt>
    <dgm:pt modelId="{BEE5466A-3484-496C-8D87-4D711D22039C}" type="pres">
      <dgm:prSet presAssocID="{B701FEB4-8AC0-42F0-9429-EADEA333950D}" presName="parentTextArrow" presStyleLbl="node1" presStyleIdx="3" presStyleCnt="5"/>
      <dgm:spPr/>
      <dgm:t>
        <a:bodyPr/>
        <a:lstStyle/>
        <a:p>
          <a:endParaRPr lang="en-US"/>
        </a:p>
      </dgm:t>
    </dgm:pt>
    <dgm:pt modelId="{06F1B5B3-E1E1-49F5-A694-72AB4B452D97}" type="pres">
      <dgm:prSet presAssocID="{10277F91-6A34-427F-AB93-35EEDC547AF6}" presName="sp" presStyleCnt="0"/>
      <dgm:spPr/>
    </dgm:pt>
    <dgm:pt modelId="{5ED5DDE3-AE3C-46CE-8F67-B9AA21DCD585}" type="pres">
      <dgm:prSet presAssocID="{03723501-D35B-4D51-9ECD-1D1AB6256F2E}" presName="arrowAndChildren" presStyleCnt="0"/>
      <dgm:spPr/>
    </dgm:pt>
    <dgm:pt modelId="{B2062B17-9CEB-4960-8325-0DCE6FC5C114}" type="pres">
      <dgm:prSet presAssocID="{03723501-D35B-4D51-9ECD-1D1AB6256F2E}" presName="parentTextArrow" presStyleLbl="node1" presStyleIdx="4" presStyleCnt="5"/>
      <dgm:spPr/>
    </dgm:pt>
  </dgm:ptLst>
  <dgm:cxnLst>
    <dgm:cxn modelId="{D0F1A9CA-DA7B-4139-82FE-A89850F1591F}" type="presOf" srcId="{03723501-D35B-4D51-9ECD-1D1AB6256F2E}" destId="{B2062B17-9CEB-4960-8325-0DCE6FC5C114}" srcOrd="0" destOrd="0" presId="urn:microsoft.com/office/officeart/2005/8/layout/process4"/>
    <dgm:cxn modelId="{A75708A6-E4B5-4DDB-83D4-44F4D26F9144}" srcId="{51778A17-5CE2-4E4C-B842-EB444D1F20AE}" destId="{B701FEB4-8AC0-42F0-9429-EADEA333950D}" srcOrd="1" destOrd="0" parTransId="{6DF8A033-3B53-467C-9BD0-0CC12AFD03A2}" sibTransId="{A3554698-27A5-40DD-82BE-640FA54CCDCB}"/>
    <dgm:cxn modelId="{C6C6F350-8BB2-4B8E-B8C4-428F1AD3E935}" srcId="{51778A17-5CE2-4E4C-B842-EB444D1F20AE}" destId="{03723501-D35B-4D51-9ECD-1D1AB6256F2E}" srcOrd="0" destOrd="0" parTransId="{D22A74F0-4A5A-4AFE-B736-C42CF3DED2CB}" sibTransId="{10277F91-6A34-427F-AB93-35EEDC547AF6}"/>
    <dgm:cxn modelId="{9A56F40B-1C18-4E2C-A69D-A3CECAB809A3}" type="presOf" srcId="{51778A17-5CE2-4E4C-B842-EB444D1F20AE}" destId="{F821FF47-35DD-44EC-AA36-65DF01DF48B8}" srcOrd="0" destOrd="0" presId="urn:microsoft.com/office/officeart/2005/8/layout/process4"/>
    <dgm:cxn modelId="{D322DC50-259F-4DDF-82C4-70D37412AF16}" srcId="{51778A17-5CE2-4E4C-B842-EB444D1F20AE}" destId="{E2F0D11D-B121-45E3-985C-0A5040B1E3E5}" srcOrd="2" destOrd="0" parTransId="{4FAE91EE-F4E7-46C0-B138-75142E32E9E6}" sibTransId="{57A8C27B-E9B2-40B3-A30C-58140F9BD4D8}"/>
    <dgm:cxn modelId="{496E1109-0956-4B7E-91F8-294765DF24D2}" srcId="{51778A17-5CE2-4E4C-B842-EB444D1F20AE}" destId="{134F4F15-9313-482A-8B7D-14A080C2352F}" srcOrd="3" destOrd="0" parTransId="{0073A362-D9F7-49A3-879E-EA96B50550D4}" sibTransId="{4364E8C8-7B3C-420E-AF18-218E7354EE11}"/>
    <dgm:cxn modelId="{E0CE06BB-B5B7-4993-B819-4D1E81CC2FB1}" type="presOf" srcId="{7EE016AC-A7D2-4EE3-B0EE-556F853EC3EF}" destId="{C3BBB0D3-C53C-4D74-9510-8EE3F951DF44}" srcOrd="0" destOrd="0" presId="urn:microsoft.com/office/officeart/2005/8/layout/process4"/>
    <dgm:cxn modelId="{9C1FD3D5-3819-4A02-9B07-4FD4D9684FB1}" type="presOf" srcId="{E2F0D11D-B121-45E3-985C-0A5040B1E3E5}" destId="{976547AB-2A6D-4C63-99C3-25A3B568720A}" srcOrd="0" destOrd="0" presId="urn:microsoft.com/office/officeart/2005/8/layout/process4"/>
    <dgm:cxn modelId="{507F6BB4-FF38-4C57-83D0-E8CE06562BF5}" srcId="{51778A17-5CE2-4E4C-B842-EB444D1F20AE}" destId="{7EE016AC-A7D2-4EE3-B0EE-556F853EC3EF}" srcOrd="4" destOrd="0" parTransId="{6DD17F08-A9A6-49E2-BF3A-40D50519C7AD}" sibTransId="{4ED05125-781E-4443-9464-C7AAFD43F803}"/>
    <dgm:cxn modelId="{BB3A45B5-0157-4295-B805-363B745E3DC4}" type="presOf" srcId="{B701FEB4-8AC0-42F0-9429-EADEA333950D}" destId="{BEE5466A-3484-496C-8D87-4D711D22039C}" srcOrd="0" destOrd="0" presId="urn:microsoft.com/office/officeart/2005/8/layout/process4"/>
    <dgm:cxn modelId="{B181E698-B69C-4738-AE08-19CF41E2CFA8}" type="presOf" srcId="{134F4F15-9313-482A-8B7D-14A080C2352F}" destId="{CE094734-4F84-4E0D-944C-617B30517819}" srcOrd="0" destOrd="0" presId="urn:microsoft.com/office/officeart/2005/8/layout/process4"/>
    <dgm:cxn modelId="{596654C3-775F-47E7-9FD6-685CA4245DD4}" type="presParOf" srcId="{F821FF47-35DD-44EC-AA36-65DF01DF48B8}" destId="{8925C2DB-0BC9-4525-85A5-0257DB58607C}" srcOrd="0" destOrd="0" presId="urn:microsoft.com/office/officeart/2005/8/layout/process4"/>
    <dgm:cxn modelId="{02A96E33-33BE-4F7F-8E91-F709451B8770}" type="presParOf" srcId="{8925C2DB-0BC9-4525-85A5-0257DB58607C}" destId="{C3BBB0D3-C53C-4D74-9510-8EE3F951DF44}" srcOrd="0" destOrd="0" presId="urn:microsoft.com/office/officeart/2005/8/layout/process4"/>
    <dgm:cxn modelId="{6E7A2717-3D00-4B3B-80EE-FC36F2A04C47}" type="presParOf" srcId="{F821FF47-35DD-44EC-AA36-65DF01DF48B8}" destId="{D0E6D7C0-9EFD-45C8-9BA5-7B8FAE61F174}" srcOrd="1" destOrd="0" presId="urn:microsoft.com/office/officeart/2005/8/layout/process4"/>
    <dgm:cxn modelId="{DBEA2E67-691A-4B67-80BE-808128DB59D5}" type="presParOf" srcId="{F821FF47-35DD-44EC-AA36-65DF01DF48B8}" destId="{E6DB4084-4901-474A-9A98-4ACEDA3C82F3}" srcOrd="2" destOrd="0" presId="urn:microsoft.com/office/officeart/2005/8/layout/process4"/>
    <dgm:cxn modelId="{E917023D-0EF4-4F8B-87C7-9F5364831024}" type="presParOf" srcId="{E6DB4084-4901-474A-9A98-4ACEDA3C82F3}" destId="{CE094734-4F84-4E0D-944C-617B30517819}" srcOrd="0" destOrd="0" presId="urn:microsoft.com/office/officeart/2005/8/layout/process4"/>
    <dgm:cxn modelId="{1FE3C1A2-4167-43CE-B8A2-01B9FAD500EF}" type="presParOf" srcId="{F821FF47-35DD-44EC-AA36-65DF01DF48B8}" destId="{ACC2014F-4FFB-4294-B16B-8D118C9E9B2F}" srcOrd="3" destOrd="0" presId="urn:microsoft.com/office/officeart/2005/8/layout/process4"/>
    <dgm:cxn modelId="{1113F273-03AA-4870-8ACD-41FF321CF0F9}" type="presParOf" srcId="{F821FF47-35DD-44EC-AA36-65DF01DF48B8}" destId="{D69A6933-233E-42F0-9546-7C7BEBE3918C}" srcOrd="4" destOrd="0" presId="urn:microsoft.com/office/officeart/2005/8/layout/process4"/>
    <dgm:cxn modelId="{B3FBB22F-6B12-42FF-831C-8A3162CD49D2}" type="presParOf" srcId="{D69A6933-233E-42F0-9546-7C7BEBE3918C}" destId="{976547AB-2A6D-4C63-99C3-25A3B568720A}" srcOrd="0" destOrd="0" presId="urn:microsoft.com/office/officeart/2005/8/layout/process4"/>
    <dgm:cxn modelId="{85EB19F3-226A-40DD-84D2-A359BF963334}" type="presParOf" srcId="{F821FF47-35DD-44EC-AA36-65DF01DF48B8}" destId="{916EAEB9-2BC9-41E2-9E48-5583433AE7D3}" srcOrd="5" destOrd="0" presId="urn:microsoft.com/office/officeart/2005/8/layout/process4"/>
    <dgm:cxn modelId="{8EE2C179-1D5C-4585-AD74-3A3337DE5BBA}" type="presParOf" srcId="{F821FF47-35DD-44EC-AA36-65DF01DF48B8}" destId="{15B8DB6A-BECD-4E9E-836A-F892BC9971FB}" srcOrd="6" destOrd="0" presId="urn:microsoft.com/office/officeart/2005/8/layout/process4"/>
    <dgm:cxn modelId="{61C8739D-0373-48D1-A7FD-B4C498872FD3}" type="presParOf" srcId="{15B8DB6A-BECD-4E9E-836A-F892BC9971FB}" destId="{BEE5466A-3484-496C-8D87-4D711D22039C}" srcOrd="0" destOrd="0" presId="urn:microsoft.com/office/officeart/2005/8/layout/process4"/>
    <dgm:cxn modelId="{A6CDA35B-C6CF-4C19-A2B9-797DF050755B}" type="presParOf" srcId="{F821FF47-35DD-44EC-AA36-65DF01DF48B8}" destId="{06F1B5B3-E1E1-49F5-A694-72AB4B452D97}" srcOrd="7" destOrd="0" presId="urn:microsoft.com/office/officeart/2005/8/layout/process4"/>
    <dgm:cxn modelId="{E4FCE52A-5D23-4050-8D5D-A0A9D14D58C9}" type="presParOf" srcId="{F821FF47-35DD-44EC-AA36-65DF01DF48B8}" destId="{5ED5DDE3-AE3C-46CE-8F67-B9AA21DCD585}" srcOrd="8" destOrd="0" presId="urn:microsoft.com/office/officeart/2005/8/layout/process4"/>
    <dgm:cxn modelId="{1CE109DE-A5FD-4B9B-A266-6AC5F9524C46}" type="presParOf" srcId="{5ED5DDE3-AE3C-46CE-8F67-B9AA21DCD585}" destId="{B2062B17-9CEB-4960-8325-0DCE6FC5C11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CE918E27-A8D9-4A8D-9A1E-7510B09F86B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397D116-7C6C-4CDF-AFA1-DE00E079C5BE}">
      <dgm:prSet/>
      <dgm:spPr/>
      <dgm:t>
        <a:bodyPr/>
        <a:lstStyle/>
        <a:p>
          <a:pPr rtl="0"/>
          <a:r>
            <a:rPr lang="en-GB" smtClean="0"/>
            <a:t>BACKGROUND:</a:t>
          </a:r>
          <a:endParaRPr lang="en-GB"/>
        </a:p>
      </dgm:t>
    </dgm:pt>
    <dgm:pt modelId="{326E355A-ACAF-44AB-8837-613F9291FD38}" type="parTrans" cxnId="{8F30D5FD-AA1A-450F-9C2E-BD2F0816FE13}">
      <dgm:prSet/>
      <dgm:spPr/>
      <dgm:t>
        <a:bodyPr/>
        <a:lstStyle/>
        <a:p>
          <a:endParaRPr lang="en-US"/>
        </a:p>
      </dgm:t>
    </dgm:pt>
    <dgm:pt modelId="{90174539-02F2-4140-B0E1-CF1370220519}" type="sibTrans" cxnId="{8F30D5FD-AA1A-450F-9C2E-BD2F0816FE13}">
      <dgm:prSet/>
      <dgm:spPr/>
      <dgm:t>
        <a:bodyPr/>
        <a:lstStyle/>
        <a:p>
          <a:endParaRPr lang="en-US"/>
        </a:p>
      </dgm:t>
    </dgm:pt>
    <dgm:pt modelId="{23689322-8910-4433-9781-99405E603962}">
      <dgm:prSet/>
      <dgm:spPr/>
      <dgm:t>
        <a:bodyPr/>
        <a:lstStyle/>
        <a:p>
          <a:pPr rtl="0"/>
          <a:r>
            <a:rPr lang="en-GB" smtClean="0"/>
            <a:t>The aim of this study was to explore experiences of cognitive impairment, its consequences in everyday life and need for support in people with mild cognitive impairment (MCI) or mild dementia and their relatives.</a:t>
          </a:r>
          <a:endParaRPr lang="en-GB"/>
        </a:p>
      </dgm:t>
    </dgm:pt>
    <dgm:pt modelId="{DD76D174-9736-4F79-9302-D8EA8E2E3D90}" type="parTrans" cxnId="{6D933EDE-E385-4A00-A4C7-4FC56D555EB6}">
      <dgm:prSet/>
      <dgm:spPr/>
      <dgm:t>
        <a:bodyPr/>
        <a:lstStyle/>
        <a:p>
          <a:endParaRPr lang="en-US"/>
        </a:p>
      </dgm:t>
    </dgm:pt>
    <dgm:pt modelId="{1F2897D2-1212-4F65-A256-19F921D4A959}" type="sibTrans" cxnId="{6D933EDE-E385-4A00-A4C7-4FC56D555EB6}">
      <dgm:prSet/>
      <dgm:spPr/>
      <dgm:t>
        <a:bodyPr/>
        <a:lstStyle/>
        <a:p>
          <a:endParaRPr lang="en-US"/>
        </a:p>
      </dgm:t>
    </dgm:pt>
    <dgm:pt modelId="{605DAA80-45D2-4E5F-B32F-AEE064DC0360}">
      <dgm:prSet/>
      <dgm:spPr/>
      <dgm:t>
        <a:bodyPr/>
        <a:lstStyle/>
        <a:p>
          <a:pPr rtl="0"/>
          <a:r>
            <a:rPr lang="en-GB" smtClean="0"/>
            <a:t>METHODS:</a:t>
          </a:r>
          <a:endParaRPr lang="en-GB"/>
        </a:p>
      </dgm:t>
    </dgm:pt>
    <dgm:pt modelId="{EDE84AE7-6884-4BE1-AE26-91084EF8176C}" type="parTrans" cxnId="{B59F58E0-594D-47E3-B74C-7AA892960173}">
      <dgm:prSet/>
      <dgm:spPr/>
      <dgm:t>
        <a:bodyPr/>
        <a:lstStyle/>
        <a:p>
          <a:endParaRPr lang="en-US"/>
        </a:p>
      </dgm:t>
    </dgm:pt>
    <dgm:pt modelId="{78A4F912-E25C-4F18-B5F9-B6E2F5612145}" type="sibTrans" cxnId="{B59F58E0-594D-47E3-B74C-7AA892960173}">
      <dgm:prSet/>
      <dgm:spPr/>
      <dgm:t>
        <a:bodyPr/>
        <a:lstStyle/>
        <a:p>
          <a:endParaRPr lang="en-US"/>
        </a:p>
      </dgm:t>
    </dgm:pt>
    <dgm:pt modelId="{2C0EAF5A-A22E-4B35-8970-AD82D7443C2C}">
      <dgm:prSet/>
      <dgm:spPr/>
      <dgm:t>
        <a:bodyPr/>
        <a:lstStyle/>
        <a:p>
          <a:pPr rtl="0"/>
          <a:r>
            <a:rPr lang="en-GB" dirty="0" smtClean="0"/>
            <a:t>A qualitative approach with an explorative design with interviews. The participants included five people with MCI and eight people with mild dementia and their relatives. All participants were recruited at a geriatric memory clinic in Sweden. </a:t>
          </a:r>
          <a:endParaRPr lang="en-GB" dirty="0"/>
        </a:p>
      </dgm:t>
    </dgm:pt>
    <dgm:pt modelId="{D8EED5F9-80F1-4AB5-87BB-53E107FF4733}" type="parTrans" cxnId="{7F7E3F73-D5B3-4F89-81DB-3488BE7A4085}">
      <dgm:prSet/>
      <dgm:spPr/>
      <dgm:t>
        <a:bodyPr/>
        <a:lstStyle/>
        <a:p>
          <a:endParaRPr lang="en-US"/>
        </a:p>
      </dgm:t>
    </dgm:pt>
    <dgm:pt modelId="{992A1EEE-F3F2-4DD4-AD4E-8731080D7DF7}" type="sibTrans" cxnId="{7F7E3F73-D5B3-4F89-81DB-3488BE7A4085}">
      <dgm:prSet/>
      <dgm:spPr/>
      <dgm:t>
        <a:bodyPr/>
        <a:lstStyle/>
        <a:p>
          <a:endParaRPr lang="en-US"/>
        </a:p>
      </dgm:t>
    </dgm:pt>
    <dgm:pt modelId="{35EE2803-7358-4C9A-B1A2-4334BDE77BFE}">
      <dgm:prSet/>
      <dgm:spPr/>
      <dgm:t>
        <a:bodyPr/>
        <a:lstStyle/>
        <a:p>
          <a:pPr rtl="0"/>
          <a:r>
            <a:rPr lang="en-GB" smtClean="0"/>
            <a:t>RESULTS:</a:t>
          </a:r>
          <a:endParaRPr lang="en-GB"/>
        </a:p>
      </dgm:t>
    </dgm:pt>
    <dgm:pt modelId="{51334BA3-1F27-43D8-8A1A-F48F4085789E}" type="parTrans" cxnId="{D05C0A6B-DD4C-4A82-957A-A76699E2CF77}">
      <dgm:prSet/>
      <dgm:spPr/>
      <dgm:t>
        <a:bodyPr/>
        <a:lstStyle/>
        <a:p>
          <a:endParaRPr lang="en-US"/>
        </a:p>
      </dgm:t>
    </dgm:pt>
    <dgm:pt modelId="{61EDBA20-8303-412B-B73B-F085A25E4168}" type="sibTrans" cxnId="{D05C0A6B-DD4C-4A82-957A-A76699E2CF77}">
      <dgm:prSet/>
      <dgm:spPr/>
      <dgm:t>
        <a:bodyPr/>
        <a:lstStyle/>
        <a:p>
          <a:endParaRPr lang="en-US"/>
        </a:p>
      </dgm:t>
    </dgm:pt>
    <dgm:pt modelId="{FE5A1EF0-49F3-40B5-95F8-9986BC99CD75}">
      <dgm:prSet/>
      <dgm:spPr/>
      <dgm:t>
        <a:bodyPr/>
        <a:lstStyle/>
        <a:p>
          <a:pPr rtl="0"/>
          <a:r>
            <a:rPr lang="en-GB" dirty="0" smtClean="0"/>
            <a:t>Themes: noticing cognitive changes; changed activity patterns; coping strategies; uncertainty about own ability and environmental reactions; support in everyday life; support from the healthcare system; consequences in everyday life for relatives; and support for relatives. The main findings were that people with MCI and dementia experienced cognitive changes that could be burdensome and changed activity patterns. Most of them, however, considered themselves capable of coping on their own. The relatives noticed cognitive changes and activity disruptions to a greater extent and tried to be supportive in everyday life. Degree of awareness varied and lack of awareness could lead to many problems in everyday life.</a:t>
          </a:r>
          <a:endParaRPr lang="en-GB" dirty="0"/>
        </a:p>
      </dgm:t>
    </dgm:pt>
    <dgm:pt modelId="{1FB1314C-A122-41CB-8D12-892F2B39F559}" type="parTrans" cxnId="{AABC2894-93A4-4034-8DF4-8341CD0D9407}">
      <dgm:prSet/>
      <dgm:spPr/>
      <dgm:t>
        <a:bodyPr/>
        <a:lstStyle/>
        <a:p>
          <a:endParaRPr lang="en-US"/>
        </a:p>
      </dgm:t>
    </dgm:pt>
    <dgm:pt modelId="{98856D26-45D2-4C5C-ABE8-0A0DE3E27038}" type="sibTrans" cxnId="{AABC2894-93A4-4034-8DF4-8341CD0D9407}">
      <dgm:prSet/>
      <dgm:spPr/>
      <dgm:t>
        <a:bodyPr/>
        <a:lstStyle/>
        <a:p>
          <a:endParaRPr lang="en-US"/>
        </a:p>
      </dgm:t>
    </dgm:pt>
    <dgm:pt modelId="{A9403C89-6F77-409C-B45C-7230805D5360}">
      <dgm:prSet/>
      <dgm:spPr/>
      <dgm:t>
        <a:bodyPr/>
        <a:lstStyle/>
        <a:p>
          <a:pPr rtl="0"/>
          <a:r>
            <a:rPr lang="en-GB" smtClean="0"/>
            <a:t>CONCLUSIONS:</a:t>
          </a:r>
          <a:endParaRPr lang="en-GB"/>
        </a:p>
      </dgm:t>
    </dgm:pt>
    <dgm:pt modelId="{1FEC242E-AD8C-4142-A9F2-5DC2EA2382A0}" type="parTrans" cxnId="{791541AD-1847-4EF2-A349-012D3507AB88}">
      <dgm:prSet/>
      <dgm:spPr/>
      <dgm:t>
        <a:bodyPr/>
        <a:lstStyle/>
        <a:p>
          <a:endParaRPr lang="en-US"/>
        </a:p>
      </dgm:t>
    </dgm:pt>
    <dgm:pt modelId="{C931461E-22CE-45BC-893B-DFBE65D5EF01}" type="sibTrans" cxnId="{791541AD-1847-4EF2-A349-012D3507AB88}">
      <dgm:prSet/>
      <dgm:spPr/>
      <dgm:t>
        <a:bodyPr/>
        <a:lstStyle/>
        <a:p>
          <a:endParaRPr lang="en-US"/>
        </a:p>
      </dgm:t>
    </dgm:pt>
    <dgm:pt modelId="{1297FFE6-9186-467C-AFF3-CF792FFD741A}">
      <dgm:prSet/>
      <dgm:spPr/>
      <dgm:t>
        <a:bodyPr/>
        <a:lstStyle/>
        <a:p>
          <a:pPr rtl="0"/>
          <a:r>
            <a:rPr lang="en-GB" smtClean="0"/>
            <a:t>Perceived cognitive impairment and its consequences in everyday life were individual and differed among people with MCI or dementia and their relatives. Thus, healthcare professionals must listen to both people with cognitive impairment and their relatives for optimal individual care planning. Support such as education groups and day care could be more tailored towards the early stages of dementia.</a:t>
          </a:r>
          <a:endParaRPr lang="en-GB"/>
        </a:p>
      </dgm:t>
    </dgm:pt>
    <dgm:pt modelId="{9622DA7C-8E06-4768-9053-94A57BC97585}" type="parTrans" cxnId="{8EC54CF9-F2E5-4455-9168-FCA96DABABB3}">
      <dgm:prSet/>
      <dgm:spPr/>
      <dgm:t>
        <a:bodyPr/>
        <a:lstStyle/>
        <a:p>
          <a:endParaRPr lang="en-US"/>
        </a:p>
      </dgm:t>
    </dgm:pt>
    <dgm:pt modelId="{E606573A-645A-4BF9-A1EC-808FDA951A52}" type="sibTrans" cxnId="{8EC54CF9-F2E5-4455-9168-FCA96DABABB3}">
      <dgm:prSet/>
      <dgm:spPr/>
      <dgm:t>
        <a:bodyPr/>
        <a:lstStyle/>
        <a:p>
          <a:endParaRPr lang="en-US"/>
        </a:p>
      </dgm:t>
    </dgm:pt>
    <dgm:pt modelId="{19130703-0080-4BD1-89C5-8A1D2B7AA3BE}" type="pres">
      <dgm:prSet presAssocID="{CE918E27-A8D9-4A8D-9A1E-7510B09F86BC}" presName="linear" presStyleCnt="0">
        <dgm:presLayoutVars>
          <dgm:animLvl val="lvl"/>
          <dgm:resizeHandles val="exact"/>
        </dgm:presLayoutVars>
      </dgm:prSet>
      <dgm:spPr/>
    </dgm:pt>
    <dgm:pt modelId="{7C0A0790-68C6-4EE1-B52D-0FECEF50B554}" type="pres">
      <dgm:prSet presAssocID="{0397D116-7C6C-4CDF-AFA1-DE00E079C5BE}" presName="parentText" presStyleLbl="node1" presStyleIdx="0" presStyleCnt="4" custLinFactNeighborX="-668" custLinFactNeighborY="-12526">
        <dgm:presLayoutVars>
          <dgm:chMax val="0"/>
          <dgm:bulletEnabled val="1"/>
        </dgm:presLayoutVars>
      </dgm:prSet>
      <dgm:spPr/>
    </dgm:pt>
    <dgm:pt modelId="{8E69D613-128F-499B-9FCE-5C57557365F5}" type="pres">
      <dgm:prSet presAssocID="{0397D116-7C6C-4CDF-AFA1-DE00E079C5BE}" presName="childText" presStyleLbl="revTx" presStyleIdx="0" presStyleCnt="4">
        <dgm:presLayoutVars>
          <dgm:bulletEnabled val="1"/>
        </dgm:presLayoutVars>
      </dgm:prSet>
      <dgm:spPr/>
    </dgm:pt>
    <dgm:pt modelId="{58D68160-C2C7-4FE2-A03E-28D05E4E67A5}" type="pres">
      <dgm:prSet presAssocID="{605DAA80-45D2-4E5F-B32F-AEE064DC0360}" presName="parentText" presStyleLbl="node1" presStyleIdx="1" presStyleCnt="4">
        <dgm:presLayoutVars>
          <dgm:chMax val="0"/>
          <dgm:bulletEnabled val="1"/>
        </dgm:presLayoutVars>
      </dgm:prSet>
      <dgm:spPr/>
    </dgm:pt>
    <dgm:pt modelId="{C5C3C793-7454-4EFE-B8C5-F27174DECCEA}" type="pres">
      <dgm:prSet presAssocID="{605DAA80-45D2-4E5F-B32F-AEE064DC0360}" presName="childText" presStyleLbl="revTx" presStyleIdx="1" presStyleCnt="4">
        <dgm:presLayoutVars>
          <dgm:bulletEnabled val="1"/>
        </dgm:presLayoutVars>
      </dgm:prSet>
      <dgm:spPr/>
      <dgm:t>
        <a:bodyPr/>
        <a:lstStyle/>
        <a:p>
          <a:endParaRPr lang="en-US"/>
        </a:p>
      </dgm:t>
    </dgm:pt>
    <dgm:pt modelId="{920B193B-89E9-49E1-9BF8-9E2A3FEB1E68}" type="pres">
      <dgm:prSet presAssocID="{35EE2803-7358-4C9A-B1A2-4334BDE77BFE}" presName="parentText" presStyleLbl="node1" presStyleIdx="2" presStyleCnt="4">
        <dgm:presLayoutVars>
          <dgm:chMax val="0"/>
          <dgm:bulletEnabled val="1"/>
        </dgm:presLayoutVars>
      </dgm:prSet>
      <dgm:spPr/>
    </dgm:pt>
    <dgm:pt modelId="{73838998-2A90-4359-954E-A8968645D9A8}" type="pres">
      <dgm:prSet presAssocID="{35EE2803-7358-4C9A-B1A2-4334BDE77BFE}" presName="childText" presStyleLbl="revTx" presStyleIdx="2" presStyleCnt="4">
        <dgm:presLayoutVars>
          <dgm:bulletEnabled val="1"/>
        </dgm:presLayoutVars>
      </dgm:prSet>
      <dgm:spPr/>
    </dgm:pt>
    <dgm:pt modelId="{5113B66F-D8D6-47CB-8E3E-5C560E90E125}" type="pres">
      <dgm:prSet presAssocID="{A9403C89-6F77-409C-B45C-7230805D5360}" presName="parentText" presStyleLbl="node1" presStyleIdx="3" presStyleCnt="4">
        <dgm:presLayoutVars>
          <dgm:chMax val="0"/>
          <dgm:bulletEnabled val="1"/>
        </dgm:presLayoutVars>
      </dgm:prSet>
      <dgm:spPr/>
    </dgm:pt>
    <dgm:pt modelId="{83F46669-D16C-410C-8328-9F1352EACE7E}" type="pres">
      <dgm:prSet presAssocID="{A9403C89-6F77-409C-B45C-7230805D5360}" presName="childText" presStyleLbl="revTx" presStyleIdx="3" presStyleCnt="4">
        <dgm:presLayoutVars>
          <dgm:bulletEnabled val="1"/>
        </dgm:presLayoutVars>
      </dgm:prSet>
      <dgm:spPr/>
    </dgm:pt>
  </dgm:ptLst>
  <dgm:cxnLst>
    <dgm:cxn modelId="{FF877FF9-BDF6-45DE-B93D-4D7570A362F3}" type="presOf" srcId="{CE918E27-A8D9-4A8D-9A1E-7510B09F86BC}" destId="{19130703-0080-4BD1-89C5-8A1D2B7AA3BE}" srcOrd="0" destOrd="0" presId="urn:microsoft.com/office/officeart/2005/8/layout/vList2"/>
    <dgm:cxn modelId="{8EC54CF9-F2E5-4455-9168-FCA96DABABB3}" srcId="{A9403C89-6F77-409C-B45C-7230805D5360}" destId="{1297FFE6-9186-467C-AFF3-CF792FFD741A}" srcOrd="0" destOrd="0" parTransId="{9622DA7C-8E06-4768-9053-94A57BC97585}" sibTransId="{E606573A-645A-4BF9-A1EC-808FDA951A52}"/>
    <dgm:cxn modelId="{0FE90618-B575-43F8-BE63-7DBDD242C0C5}" type="presOf" srcId="{35EE2803-7358-4C9A-B1A2-4334BDE77BFE}" destId="{920B193B-89E9-49E1-9BF8-9E2A3FEB1E68}" srcOrd="0" destOrd="0" presId="urn:microsoft.com/office/officeart/2005/8/layout/vList2"/>
    <dgm:cxn modelId="{B59F58E0-594D-47E3-B74C-7AA892960173}" srcId="{CE918E27-A8D9-4A8D-9A1E-7510B09F86BC}" destId="{605DAA80-45D2-4E5F-B32F-AEE064DC0360}" srcOrd="1" destOrd="0" parTransId="{EDE84AE7-6884-4BE1-AE26-91084EF8176C}" sibTransId="{78A4F912-E25C-4F18-B5F9-B6E2F5612145}"/>
    <dgm:cxn modelId="{42053A25-B8BD-4D93-BAE4-8EAEBEFDD8D3}" type="presOf" srcId="{2C0EAF5A-A22E-4B35-8970-AD82D7443C2C}" destId="{C5C3C793-7454-4EFE-B8C5-F27174DECCEA}" srcOrd="0" destOrd="0" presId="urn:microsoft.com/office/officeart/2005/8/layout/vList2"/>
    <dgm:cxn modelId="{78626B45-A8E7-47D0-9DA8-6B84077A2D0D}" type="presOf" srcId="{A9403C89-6F77-409C-B45C-7230805D5360}" destId="{5113B66F-D8D6-47CB-8E3E-5C560E90E125}" srcOrd="0" destOrd="0" presId="urn:microsoft.com/office/officeart/2005/8/layout/vList2"/>
    <dgm:cxn modelId="{791541AD-1847-4EF2-A349-012D3507AB88}" srcId="{CE918E27-A8D9-4A8D-9A1E-7510B09F86BC}" destId="{A9403C89-6F77-409C-B45C-7230805D5360}" srcOrd="3" destOrd="0" parTransId="{1FEC242E-AD8C-4142-A9F2-5DC2EA2382A0}" sibTransId="{C931461E-22CE-45BC-893B-DFBE65D5EF01}"/>
    <dgm:cxn modelId="{BF0F1772-8B43-4B7D-B43C-096DC855F2B8}" type="presOf" srcId="{FE5A1EF0-49F3-40B5-95F8-9986BC99CD75}" destId="{73838998-2A90-4359-954E-A8968645D9A8}" srcOrd="0" destOrd="0" presId="urn:microsoft.com/office/officeart/2005/8/layout/vList2"/>
    <dgm:cxn modelId="{AABC2894-93A4-4034-8DF4-8341CD0D9407}" srcId="{35EE2803-7358-4C9A-B1A2-4334BDE77BFE}" destId="{FE5A1EF0-49F3-40B5-95F8-9986BC99CD75}" srcOrd="0" destOrd="0" parTransId="{1FB1314C-A122-41CB-8D12-892F2B39F559}" sibTransId="{98856D26-45D2-4C5C-ABE8-0A0DE3E27038}"/>
    <dgm:cxn modelId="{13FA9CAF-72A7-4332-B27B-A906A028533C}" type="presOf" srcId="{605DAA80-45D2-4E5F-B32F-AEE064DC0360}" destId="{58D68160-C2C7-4FE2-A03E-28D05E4E67A5}" srcOrd="0" destOrd="0" presId="urn:microsoft.com/office/officeart/2005/8/layout/vList2"/>
    <dgm:cxn modelId="{8AECD50B-C1D0-4E29-A357-4D67C0A0A69C}" type="presOf" srcId="{23689322-8910-4433-9781-99405E603962}" destId="{8E69D613-128F-499B-9FCE-5C57557365F5}" srcOrd="0" destOrd="0" presId="urn:microsoft.com/office/officeart/2005/8/layout/vList2"/>
    <dgm:cxn modelId="{6D933EDE-E385-4A00-A4C7-4FC56D555EB6}" srcId="{0397D116-7C6C-4CDF-AFA1-DE00E079C5BE}" destId="{23689322-8910-4433-9781-99405E603962}" srcOrd="0" destOrd="0" parTransId="{DD76D174-9736-4F79-9302-D8EA8E2E3D90}" sibTransId="{1F2897D2-1212-4F65-A256-19F921D4A959}"/>
    <dgm:cxn modelId="{D68AF7DE-496A-4F9E-8A9A-81EF6C8A583F}" type="presOf" srcId="{1297FFE6-9186-467C-AFF3-CF792FFD741A}" destId="{83F46669-D16C-410C-8328-9F1352EACE7E}" srcOrd="0" destOrd="0" presId="urn:microsoft.com/office/officeart/2005/8/layout/vList2"/>
    <dgm:cxn modelId="{E567A4EA-5FCC-4B82-A6DD-5C78530E743D}" type="presOf" srcId="{0397D116-7C6C-4CDF-AFA1-DE00E079C5BE}" destId="{7C0A0790-68C6-4EE1-B52D-0FECEF50B554}" srcOrd="0" destOrd="0" presId="urn:microsoft.com/office/officeart/2005/8/layout/vList2"/>
    <dgm:cxn modelId="{8F30D5FD-AA1A-450F-9C2E-BD2F0816FE13}" srcId="{CE918E27-A8D9-4A8D-9A1E-7510B09F86BC}" destId="{0397D116-7C6C-4CDF-AFA1-DE00E079C5BE}" srcOrd="0" destOrd="0" parTransId="{326E355A-ACAF-44AB-8837-613F9291FD38}" sibTransId="{90174539-02F2-4140-B0E1-CF1370220519}"/>
    <dgm:cxn modelId="{7F7E3F73-D5B3-4F89-81DB-3488BE7A4085}" srcId="{605DAA80-45D2-4E5F-B32F-AEE064DC0360}" destId="{2C0EAF5A-A22E-4B35-8970-AD82D7443C2C}" srcOrd="0" destOrd="0" parTransId="{D8EED5F9-80F1-4AB5-87BB-53E107FF4733}" sibTransId="{992A1EEE-F3F2-4DD4-AD4E-8731080D7DF7}"/>
    <dgm:cxn modelId="{D05C0A6B-DD4C-4A82-957A-A76699E2CF77}" srcId="{CE918E27-A8D9-4A8D-9A1E-7510B09F86BC}" destId="{35EE2803-7358-4C9A-B1A2-4334BDE77BFE}" srcOrd="2" destOrd="0" parTransId="{51334BA3-1F27-43D8-8A1A-F48F4085789E}" sibTransId="{61EDBA20-8303-412B-B73B-F085A25E4168}"/>
    <dgm:cxn modelId="{C6607FEE-491B-4696-AA66-043EECDA5A43}" type="presParOf" srcId="{19130703-0080-4BD1-89C5-8A1D2B7AA3BE}" destId="{7C0A0790-68C6-4EE1-B52D-0FECEF50B554}" srcOrd="0" destOrd="0" presId="urn:microsoft.com/office/officeart/2005/8/layout/vList2"/>
    <dgm:cxn modelId="{502E1D37-9397-47E1-BFBE-0D06139A4387}" type="presParOf" srcId="{19130703-0080-4BD1-89C5-8A1D2B7AA3BE}" destId="{8E69D613-128F-499B-9FCE-5C57557365F5}" srcOrd="1" destOrd="0" presId="urn:microsoft.com/office/officeart/2005/8/layout/vList2"/>
    <dgm:cxn modelId="{020ADA65-5CFC-416B-8835-7FF4F9E628ED}" type="presParOf" srcId="{19130703-0080-4BD1-89C5-8A1D2B7AA3BE}" destId="{58D68160-C2C7-4FE2-A03E-28D05E4E67A5}" srcOrd="2" destOrd="0" presId="urn:microsoft.com/office/officeart/2005/8/layout/vList2"/>
    <dgm:cxn modelId="{5DE9F046-77B2-444B-B569-AEF4B42B0EDA}" type="presParOf" srcId="{19130703-0080-4BD1-89C5-8A1D2B7AA3BE}" destId="{C5C3C793-7454-4EFE-B8C5-F27174DECCEA}" srcOrd="3" destOrd="0" presId="urn:microsoft.com/office/officeart/2005/8/layout/vList2"/>
    <dgm:cxn modelId="{4234040E-DCC0-49AF-9730-D931627716FA}" type="presParOf" srcId="{19130703-0080-4BD1-89C5-8A1D2B7AA3BE}" destId="{920B193B-89E9-49E1-9BF8-9E2A3FEB1E68}" srcOrd="4" destOrd="0" presId="urn:microsoft.com/office/officeart/2005/8/layout/vList2"/>
    <dgm:cxn modelId="{A5AB075D-2E88-423D-A0E5-0D53DEBE3CDE}" type="presParOf" srcId="{19130703-0080-4BD1-89C5-8A1D2B7AA3BE}" destId="{73838998-2A90-4359-954E-A8968645D9A8}" srcOrd="5" destOrd="0" presId="urn:microsoft.com/office/officeart/2005/8/layout/vList2"/>
    <dgm:cxn modelId="{87637D11-3E29-412C-9486-B9A7EC6E0C54}" type="presParOf" srcId="{19130703-0080-4BD1-89C5-8A1D2B7AA3BE}" destId="{5113B66F-D8D6-47CB-8E3E-5C560E90E125}" srcOrd="6" destOrd="0" presId="urn:microsoft.com/office/officeart/2005/8/layout/vList2"/>
    <dgm:cxn modelId="{0924A6B7-B8C5-459D-A8C9-64EAE286329A}" type="presParOf" srcId="{19130703-0080-4BD1-89C5-8A1D2B7AA3BE}" destId="{83F46669-D16C-410C-8328-9F1352EACE7E}"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E007F6A7-8041-4434-A432-6B0A7D839A0E}"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8C7AC942-2400-468B-AFF3-953E32573EF9}" type="pres">
      <dgm:prSet presAssocID="{E007F6A7-8041-4434-A432-6B0A7D839A0E}" presName="linear" presStyleCnt="0">
        <dgm:presLayoutVars>
          <dgm:animLvl val="lvl"/>
          <dgm:resizeHandles val="exact"/>
        </dgm:presLayoutVars>
      </dgm:prSet>
      <dgm:spPr/>
      <dgm:t>
        <a:bodyPr/>
        <a:lstStyle/>
        <a:p>
          <a:endParaRPr lang="en-GB"/>
        </a:p>
      </dgm:t>
    </dgm:pt>
  </dgm:ptLst>
  <dgm:cxnLst>
    <dgm:cxn modelId="{2C729CB6-01F7-4AF6-80E0-BAA4BEC6808F}" type="presOf" srcId="{E007F6A7-8041-4434-A432-6B0A7D839A0E}" destId="{8C7AC942-2400-468B-AFF3-953E32573EF9}"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3CA30199-B909-42BB-910C-06CBA299B5F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B193D60E-1DA6-47D2-B67B-C34976FE615D}" type="pres">
      <dgm:prSet presAssocID="{3CA30199-B909-42BB-910C-06CBA299B5F2}" presName="linear" presStyleCnt="0">
        <dgm:presLayoutVars>
          <dgm:animLvl val="lvl"/>
          <dgm:resizeHandles val="exact"/>
        </dgm:presLayoutVars>
      </dgm:prSet>
      <dgm:spPr/>
      <dgm:t>
        <a:bodyPr/>
        <a:lstStyle/>
        <a:p>
          <a:endParaRPr lang="en-GB"/>
        </a:p>
      </dgm:t>
    </dgm:pt>
  </dgm:ptLst>
  <dgm:cxnLst>
    <dgm:cxn modelId="{3038E076-D03A-4EF5-9EBD-624DD59D0D45}" type="presOf" srcId="{3CA30199-B909-42BB-910C-06CBA299B5F2}" destId="{B193D60E-1DA6-47D2-B67B-C34976FE615D}" srcOrd="0" destOrd="0" presId="urn:microsoft.com/office/officeart/2005/8/layout/vList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7116B7DD-2640-49F6-8712-109CE189041B}"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6B886A2E-E996-41C4-8BC7-6A70C21E1888}">
      <dgm:prSet/>
      <dgm:spPr/>
      <dgm:t>
        <a:bodyPr/>
        <a:lstStyle/>
        <a:p>
          <a:pPr rtl="0"/>
          <a:r>
            <a:rPr lang="en-GB" smtClean="0"/>
            <a:t>Not all cognitive function decline in old age</a:t>
          </a:r>
          <a:endParaRPr lang="en-US"/>
        </a:p>
      </dgm:t>
    </dgm:pt>
    <dgm:pt modelId="{7FA3DEEE-6579-4B6A-ACBD-63550CF1B797}" type="parTrans" cxnId="{A99206C3-2A59-43E6-A123-6CFD4BD929FC}">
      <dgm:prSet/>
      <dgm:spPr/>
      <dgm:t>
        <a:bodyPr/>
        <a:lstStyle/>
        <a:p>
          <a:endParaRPr lang="en-US"/>
        </a:p>
      </dgm:t>
    </dgm:pt>
    <dgm:pt modelId="{7446594F-84E3-4048-BD8A-2BF460DD02F4}" type="sibTrans" cxnId="{A99206C3-2A59-43E6-A123-6CFD4BD929FC}">
      <dgm:prSet/>
      <dgm:spPr/>
      <dgm:t>
        <a:bodyPr/>
        <a:lstStyle/>
        <a:p>
          <a:endParaRPr lang="en-US"/>
        </a:p>
      </dgm:t>
    </dgm:pt>
    <dgm:pt modelId="{216FC12F-EC04-4731-B972-94627DB5DBCC}">
      <dgm:prSet/>
      <dgm:spPr/>
      <dgm:t>
        <a:bodyPr/>
        <a:lstStyle/>
        <a:p>
          <a:pPr rtl="0"/>
          <a:r>
            <a:rPr lang="en-GB" smtClean="0"/>
            <a:t>Not all memories decline in old age</a:t>
          </a:r>
          <a:endParaRPr lang="en-US"/>
        </a:p>
      </dgm:t>
    </dgm:pt>
    <dgm:pt modelId="{1375EC06-8608-4DC0-98CE-1668BB76FA4A}" type="parTrans" cxnId="{792E3031-E2E4-4591-B53A-694C3E97C3C2}">
      <dgm:prSet/>
      <dgm:spPr/>
      <dgm:t>
        <a:bodyPr/>
        <a:lstStyle/>
        <a:p>
          <a:endParaRPr lang="en-US"/>
        </a:p>
      </dgm:t>
    </dgm:pt>
    <dgm:pt modelId="{CDFDCD58-70F6-4B7C-B1DA-B514511A372D}" type="sibTrans" cxnId="{792E3031-E2E4-4591-B53A-694C3E97C3C2}">
      <dgm:prSet/>
      <dgm:spPr/>
      <dgm:t>
        <a:bodyPr/>
        <a:lstStyle/>
        <a:p>
          <a:endParaRPr lang="en-US"/>
        </a:p>
      </dgm:t>
    </dgm:pt>
    <dgm:pt modelId="{E9E77AFF-E55C-4EAA-8363-F002B99000AC}">
      <dgm:prSet/>
      <dgm:spPr/>
      <dgm:t>
        <a:bodyPr/>
        <a:lstStyle/>
        <a:p>
          <a:pPr rtl="0"/>
          <a:r>
            <a:rPr lang="en-GB" smtClean="0"/>
            <a:t>Use it or lose it</a:t>
          </a:r>
          <a:endParaRPr lang="en-US"/>
        </a:p>
      </dgm:t>
    </dgm:pt>
    <dgm:pt modelId="{94980967-3B27-42E2-80B1-FA277CDE26B4}" type="parTrans" cxnId="{0AC53DA6-047E-4635-BE67-C2FCC8855997}">
      <dgm:prSet/>
      <dgm:spPr/>
      <dgm:t>
        <a:bodyPr/>
        <a:lstStyle/>
        <a:p>
          <a:endParaRPr lang="en-US"/>
        </a:p>
      </dgm:t>
    </dgm:pt>
    <dgm:pt modelId="{C39C7915-37FF-4178-B21A-F477A1DADD73}" type="sibTrans" cxnId="{0AC53DA6-047E-4635-BE67-C2FCC8855997}">
      <dgm:prSet/>
      <dgm:spPr/>
      <dgm:t>
        <a:bodyPr/>
        <a:lstStyle/>
        <a:p>
          <a:endParaRPr lang="en-US"/>
        </a:p>
      </dgm:t>
    </dgm:pt>
    <dgm:pt modelId="{0BA5DDA5-9156-4D3C-A029-A1783C7BBAA5}" type="pres">
      <dgm:prSet presAssocID="{7116B7DD-2640-49F6-8712-109CE189041B}" presName="linear" presStyleCnt="0">
        <dgm:presLayoutVars>
          <dgm:dir/>
          <dgm:animLvl val="lvl"/>
          <dgm:resizeHandles val="exact"/>
        </dgm:presLayoutVars>
      </dgm:prSet>
      <dgm:spPr/>
      <dgm:t>
        <a:bodyPr/>
        <a:lstStyle/>
        <a:p>
          <a:endParaRPr lang="en-US"/>
        </a:p>
      </dgm:t>
    </dgm:pt>
    <dgm:pt modelId="{BEC96D3D-41D5-4F6A-9EB8-5CBB4CDA81C4}" type="pres">
      <dgm:prSet presAssocID="{6B886A2E-E996-41C4-8BC7-6A70C21E1888}" presName="parentLin" presStyleCnt="0"/>
      <dgm:spPr/>
    </dgm:pt>
    <dgm:pt modelId="{CB3793E1-EB2D-4630-BE27-2E8E67D5288E}" type="pres">
      <dgm:prSet presAssocID="{6B886A2E-E996-41C4-8BC7-6A70C21E1888}" presName="parentLeftMargin" presStyleLbl="node1" presStyleIdx="0" presStyleCnt="3"/>
      <dgm:spPr/>
      <dgm:t>
        <a:bodyPr/>
        <a:lstStyle/>
        <a:p>
          <a:endParaRPr lang="en-US"/>
        </a:p>
      </dgm:t>
    </dgm:pt>
    <dgm:pt modelId="{4347D8F8-C383-4436-BBD7-89A7E8DA5919}" type="pres">
      <dgm:prSet presAssocID="{6B886A2E-E996-41C4-8BC7-6A70C21E1888}" presName="parentText" presStyleLbl="node1" presStyleIdx="0" presStyleCnt="3">
        <dgm:presLayoutVars>
          <dgm:chMax val="0"/>
          <dgm:bulletEnabled val="1"/>
        </dgm:presLayoutVars>
      </dgm:prSet>
      <dgm:spPr/>
      <dgm:t>
        <a:bodyPr/>
        <a:lstStyle/>
        <a:p>
          <a:endParaRPr lang="en-US"/>
        </a:p>
      </dgm:t>
    </dgm:pt>
    <dgm:pt modelId="{2A2034FC-0D48-4A16-9A2C-EAC354238723}" type="pres">
      <dgm:prSet presAssocID="{6B886A2E-E996-41C4-8BC7-6A70C21E1888}" presName="negativeSpace" presStyleCnt="0"/>
      <dgm:spPr/>
    </dgm:pt>
    <dgm:pt modelId="{C634B36A-F029-4A6C-A68C-8B48CEFE672B}" type="pres">
      <dgm:prSet presAssocID="{6B886A2E-E996-41C4-8BC7-6A70C21E1888}" presName="childText" presStyleLbl="conFgAcc1" presStyleIdx="0" presStyleCnt="3">
        <dgm:presLayoutVars>
          <dgm:bulletEnabled val="1"/>
        </dgm:presLayoutVars>
      </dgm:prSet>
      <dgm:spPr/>
    </dgm:pt>
    <dgm:pt modelId="{1165EC32-A873-49BE-8600-54088A102BFC}" type="pres">
      <dgm:prSet presAssocID="{7446594F-84E3-4048-BD8A-2BF460DD02F4}" presName="spaceBetweenRectangles" presStyleCnt="0"/>
      <dgm:spPr/>
    </dgm:pt>
    <dgm:pt modelId="{ECC41596-FD0E-4475-A446-1B1E738995E3}" type="pres">
      <dgm:prSet presAssocID="{216FC12F-EC04-4731-B972-94627DB5DBCC}" presName="parentLin" presStyleCnt="0"/>
      <dgm:spPr/>
    </dgm:pt>
    <dgm:pt modelId="{E697226D-BD0E-4533-8B21-59752E4A4469}" type="pres">
      <dgm:prSet presAssocID="{216FC12F-EC04-4731-B972-94627DB5DBCC}" presName="parentLeftMargin" presStyleLbl="node1" presStyleIdx="0" presStyleCnt="3"/>
      <dgm:spPr/>
      <dgm:t>
        <a:bodyPr/>
        <a:lstStyle/>
        <a:p>
          <a:endParaRPr lang="en-US"/>
        </a:p>
      </dgm:t>
    </dgm:pt>
    <dgm:pt modelId="{51FD6E64-7CB5-4227-A81A-455A3169A980}" type="pres">
      <dgm:prSet presAssocID="{216FC12F-EC04-4731-B972-94627DB5DBCC}" presName="parentText" presStyleLbl="node1" presStyleIdx="1" presStyleCnt="3">
        <dgm:presLayoutVars>
          <dgm:chMax val="0"/>
          <dgm:bulletEnabled val="1"/>
        </dgm:presLayoutVars>
      </dgm:prSet>
      <dgm:spPr/>
      <dgm:t>
        <a:bodyPr/>
        <a:lstStyle/>
        <a:p>
          <a:endParaRPr lang="en-US"/>
        </a:p>
      </dgm:t>
    </dgm:pt>
    <dgm:pt modelId="{2DE02FDF-9BE2-48B0-81F7-EA34514C0EF4}" type="pres">
      <dgm:prSet presAssocID="{216FC12F-EC04-4731-B972-94627DB5DBCC}" presName="negativeSpace" presStyleCnt="0"/>
      <dgm:spPr/>
    </dgm:pt>
    <dgm:pt modelId="{57EE06A0-86C3-4FC0-BAFD-A38F9BB4A36D}" type="pres">
      <dgm:prSet presAssocID="{216FC12F-EC04-4731-B972-94627DB5DBCC}" presName="childText" presStyleLbl="conFgAcc1" presStyleIdx="1" presStyleCnt="3">
        <dgm:presLayoutVars>
          <dgm:bulletEnabled val="1"/>
        </dgm:presLayoutVars>
      </dgm:prSet>
      <dgm:spPr/>
    </dgm:pt>
    <dgm:pt modelId="{A54F83CE-4C10-455E-A2C8-B23795A4CA3F}" type="pres">
      <dgm:prSet presAssocID="{CDFDCD58-70F6-4B7C-B1DA-B514511A372D}" presName="spaceBetweenRectangles" presStyleCnt="0"/>
      <dgm:spPr/>
    </dgm:pt>
    <dgm:pt modelId="{9E48E3D9-E3B1-4EC2-8B86-7FDEB1638ABF}" type="pres">
      <dgm:prSet presAssocID="{E9E77AFF-E55C-4EAA-8363-F002B99000AC}" presName="parentLin" presStyleCnt="0"/>
      <dgm:spPr/>
    </dgm:pt>
    <dgm:pt modelId="{7078C043-6DDF-474F-AA70-8A85745887BD}" type="pres">
      <dgm:prSet presAssocID="{E9E77AFF-E55C-4EAA-8363-F002B99000AC}" presName="parentLeftMargin" presStyleLbl="node1" presStyleIdx="1" presStyleCnt="3"/>
      <dgm:spPr/>
      <dgm:t>
        <a:bodyPr/>
        <a:lstStyle/>
        <a:p>
          <a:endParaRPr lang="en-US"/>
        </a:p>
      </dgm:t>
    </dgm:pt>
    <dgm:pt modelId="{E26E66E5-958D-42B4-A1B3-8D19B65EF04F}" type="pres">
      <dgm:prSet presAssocID="{E9E77AFF-E55C-4EAA-8363-F002B99000AC}" presName="parentText" presStyleLbl="node1" presStyleIdx="2" presStyleCnt="3">
        <dgm:presLayoutVars>
          <dgm:chMax val="0"/>
          <dgm:bulletEnabled val="1"/>
        </dgm:presLayoutVars>
      </dgm:prSet>
      <dgm:spPr/>
      <dgm:t>
        <a:bodyPr/>
        <a:lstStyle/>
        <a:p>
          <a:endParaRPr lang="en-US"/>
        </a:p>
      </dgm:t>
    </dgm:pt>
    <dgm:pt modelId="{D1B02E9E-1417-4F4D-9590-041DCCE033D2}" type="pres">
      <dgm:prSet presAssocID="{E9E77AFF-E55C-4EAA-8363-F002B99000AC}" presName="negativeSpace" presStyleCnt="0"/>
      <dgm:spPr/>
    </dgm:pt>
    <dgm:pt modelId="{63BA884A-475F-4B6F-B4EF-C9A539CFED91}" type="pres">
      <dgm:prSet presAssocID="{E9E77AFF-E55C-4EAA-8363-F002B99000AC}" presName="childText" presStyleLbl="conFgAcc1" presStyleIdx="2" presStyleCnt="3">
        <dgm:presLayoutVars>
          <dgm:bulletEnabled val="1"/>
        </dgm:presLayoutVars>
      </dgm:prSet>
      <dgm:spPr/>
    </dgm:pt>
  </dgm:ptLst>
  <dgm:cxnLst>
    <dgm:cxn modelId="{FB0AE18E-4BB1-4E3C-8143-B638777843DB}" type="presOf" srcId="{6B886A2E-E996-41C4-8BC7-6A70C21E1888}" destId="{4347D8F8-C383-4436-BBD7-89A7E8DA5919}" srcOrd="1" destOrd="0" presId="urn:microsoft.com/office/officeart/2005/8/layout/list1"/>
    <dgm:cxn modelId="{8D644368-EBDF-4760-8B16-8BEA87E7B073}" type="presOf" srcId="{6B886A2E-E996-41C4-8BC7-6A70C21E1888}" destId="{CB3793E1-EB2D-4630-BE27-2E8E67D5288E}" srcOrd="0" destOrd="0" presId="urn:microsoft.com/office/officeart/2005/8/layout/list1"/>
    <dgm:cxn modelId="{A99206C3-2A59-43E6-A123-6CFD4BD929FC}" srcId="{7116B7DD-2640-49F6-8712-109CE189041B}" destId="{6B886A2E-E996-41C4-8BC7-6A70C21E1888}" srcOrd="0" destOrd="0" parTransId="{7FA3DEEE-6579-4B6A-ACBD-63550CF1B797}" sibTransId="{7446594F-84E3-4048-BD8A-2BF460DD02F4}"/>
    <dgm:cxn modelId="{0AC53DA6-047E-4635-BE67-C2FCC8855997}" srcId="{7116B7DD-2640-49F6-8712-109CE189041B}" destId="{E9E77AFF-E55C-4EAA-8363-F002B99000AC}" srcOrd="2" destOrd="0" parTransId="{94980967-3B27-42E2-80B1-FA277CDE26B4}" sibTransId="{C39C7915-37FF-4178-B21A-F477A1DADD73}"/>
    <dgm:cxn modelId="{792E3031-E2E4-4591-B53A-694C3E97C3C2}" srcId="{7116B7DD-2640-49F6-8712-109CE189041B}" destId="{216FC12F-EC04-4731-B972-94627DB5DBCC}" srcOrd="1" destOrd="0" parTransId="{1375EC06-8608-4DC0-98CE-1668BB76FA4A}" sibTransId="{CDFDCD58-70F6-4B7C-B1DA-B514511A372D}"/>
    <dgm:cxn modelId="{66B0E6AD-B335-427B-B2CC-2731D7AF84D0}" type="presOf" srcId="{E9E77AFF-E55C-4EAA-8363-F002B99000AC}" destId="{E26E66E5-958D-42B4-A1B3-8D19B65EF04F}" srcOrd="1" destOrd="0" presId="urn:microsoft.com/office/officeart/2005/8/layout/list1"/>
    <dgm:cxn modelId="{CF2DF9C7-01C7-46FC-BD63-78BBDC7E5CAC}" type="presOf" srcId="{216FC12F-EC04-4731-B972-94627DB5DBCC}" destId="{51FD6E64-7CB5-4227-A81A-455A3169A980}" srcOrd="1" destOrd="0" presId="urn:microsoft.com/office/officeart/2005/8/layout/list1"/>
    <dgm:cxn modelId="{E238AA46-6C6F-4DF9-9212-1FEF42236215}" type="presOf" srcId="{E9E77AFF-E55C-4EAA-8363-F002B99000AC}" destId="{7078C043-6DDF-474F-AA70-8A85745887BD}" srcOrd="0" destOrd="0" presId="urn:microsoft.com/office/officeart/2005/8/layout/list1"/>
    <dgm:cxn modelId="{AF200DB3-209C-4B72-BA2D-9611D03364BE}" type="presOf" srcId="{7116B7DD-2640-49F6-8712-109CE189041B}" destId="{0BA5DDA5-9156-4D3C-A029-A1783C7BBAA5}" srcOrd="0" destOrd="0" presId="urn:microsoft.com/office/officeart/2005/8/layout/list1"/>
    <dgm:cxn modelId="{197D962A-44CA-4493-BA50-1A0A3CF08F3C}" type="presOf" srcId="{216FC12F-EC04-4731-B972-94627DB5DBCC}" destId="{E697226D-BD0E-4533-8B21-59752E4A4469}" srcOrd="0" destOrd="0" presId="urn:microsoft.com/office/officeart/2005/8/layout/list1"/>
    <dgm:cxn modelId="{7DC7035A-A189-4616-9C0B-B39A08B94A0A}" type="presParOf" srcId="{0BA5DDA5-9156-4D3C-A029-A1783C7BBAA5}" destId="{BEC96D3D-41D5-4F6A-9EB8-5CBB4CDA81C4}" srcOrd="0" destOrd="0" presId="urn:microsoft.com/office/officeart/2005/8/layout/list1"/>
    <dgm:cxn modelId="{70C2C4E5-306D-4156-800E-A99ADE7C6077}" type="presParOf" srcId="{BEC96D3D-41D5-4F6A-9EB8-5CBB4CDA81C4}" destId="{CB3793E1-EB2D-4630-BE27-2E8E67D5288E}" srcOrd="0" destOrd="0" presId="urn:microsoft.com/office/officeart/2005/8/layout/list1"/>
    <dgm:cxn modelId="{2E168A9C-EC94-4AD0-8A3B-400C5FE1E36B}" type="presParOf" srcId="{BEC96D3D-41D5-4F6A-9EB8-5CBB4CDA81C4}" destId="{4347D8F8-C383-4436-BBD7-89A7E8DA5919}" srcOrd="1" destOrd="0" presId="urn:microsoft.com/office/officeart/2005/8/layout/list1"/>
    <dgm:cxn modelId="{3A9523A5-3A5D-49B6-9914-317F4C82B787}" type="presParOf" srcId="{0BA5DDA5-9156-4D3C-A029-A1783C7BBAA5}" destId="{2A2034FC-0D48-4A16-9A2C-EAC354238723}" srcOrd="1" destOrd="0" presId="urn:microsoft.com/office/officeart/2005/8/layout/list1"/>
    <dgm:cxn modelId="{BCA46BE3-6488-4929-94F7-99CAB7A7F04E}" type="presParOf" srcId="{0BA5DDA5-9156-4D3C-A029-A1783C7BBAA5}" destId="{C634B36A-F029-4A6C-A68C-8B48CEFE672B}" srcOrd="2" destOrd="0" presId="urn:microsoft.com/office/officeart/2005/8/layout/list1"/>
    <dgm:cxn modelId="{E16D3029-144F-417C-810F-1358FDDE9183}" type="presParOf" srcId="{0BA5DDA5-9156-4D3C-A029-A1783C7BBAA5}" destId="{1165EC32-A873-49BE-8600-54088A102BFC}" srcOrd="3" destOrd="0" presId="urn:microsoft.com/office/officeart/2005/8/layout/list1"/>
    <dgm:cxn modelId="{273C029B-9940-40B2-A393-8AA69E011A0B}" type="presParOf" srcId="{0BA5DDA5-9156-4D3C-A029-A1783C7BBAA5}" destId="{ECC41596-FD0E-4475-A446-1B1E738995E3}" srcOrd="4" destOrd="0" presId="urn:microsoft.com/office/officeart/2005/8/layout/list1"/>
    <dgm:cxn modelId="{5741044D-02D2-4391-BA10-B0DC6E86280C}" type="presParOf" srcId="{ECC41596-FD0E-4475-A446-1B1E738995E3}" destId="{E697226D-BD0E-4533-8B21-59752E4A4469}" srcOrd="0" destOrd="0" presId="urn:microsoft.com/office/officeart/2005/8/layout/list1"/>
    <dgm:cxn modelId="{28093C0E-6B8B-4D3A-A34D-DC965A41DC79}" type="presParOf" srcId="{ECC41596-FD0E-4475-A446-1B1E738995E3}" destId="{51FD6E64-7CB5-4227-A81A-455A3169A980}" srcOrd="1" destOrd="0" presId="urn:microsoft.com/office/officeart/2005/8/layout/list1"/>
    <dgm:cxn modelId="{E64DC4C8-DA6C-4FB7-B554-609954436E13}" type="presParOf" srcId="{0BA5DDA5-9156-4D3C-A029-A1783C7BBAA5}" destId="{2DE02FDF-9BE2-48B0-81F7-EA34514C0EF4}" srcOrd="5" destOrd="0" presId="urn:microsoft.com/office/officeart/2005/8/layout/list1"/>
    <dgm:cxn modelId="{E1F19D6F-4A82-41FE-9EC8-74E0ED294F1E}" type="presParOf" srcId="{0BA5DDA5-9156-4D3C-A029-A1783C7BBAA5}" destId="{57EE06A0-86C3-4FC0-BAFD-A38F9BB4A36D}" srcOrd="6" destOrd="0" presId="urn:microsoft.com/office/officeart/2005/8/layout/list1"/>
    <dgm:cxn modelId="{72F3ECF1-110E-4FE6-B4AB-72B829D298B5}" type="presParOf" srcId="{0BA5DDA5-9156-4D3C-A029-A1783C7BBAA5}" destId="{A54F83CE-4C10-455E-A2C8-B23795A4CA3F}" srcOrd="7" destOrd="0" presId="urn:microsoft.com/office/officeart/2005/8/layout/list1"/>
    <dgm:cxn modelId="{3749AA25-C673-465F-8C26-41B7C3EE288A}" type="presParOf" srcId="{0BA5DDA5-9156-4D3C-A029-A1783C7BBAA5}" destId="{9E48E3D9-E3B1-4EC2-8B86-7FDEB1638ABF}" srcOrd="8" destOrd="0" presId="urn:microsoft.com/office/officeart/2005/8/layout/list1"/>
    <dgm:cxn modelId="{BDAC33C5-DB6D-4B4B-A3A3-3FDF8EA996A0}" type="presParOf" srcId="{9E48E3D9-E3B1-4EC2-8B86-7FDEB1638ABF}" destId="{7078C043-6DDF-474F-AA70-8A85745887BD}" srcOrd="0" destOrd="0" presId="urn:microsoft.com/office/officeart/2005/8/layout/list1"/>
    <dgm:cxn modelId="{1DDC8AAD-0630-4E72-8244-0AA15B73333D}" type="presParOf" srcId="{9E48E3D9-E3B1-4EC2-8B86-7FDEB1638ABF}" destId="{E26E66E5-958D-42B4-A1B3-8D19B65EF04F}" srcOrd="1" destOrd="0" presId="urn:microsoft.com/office/officeart/2005/8/layout/list1"/>
    <dgm:cxn modelId="{5E09D3FB-A742-466F-87B7-E76B0BDFA523}" type="presParOf" srcId="{0BA5DDA5-9156-4D3C-A029-A1783C7BBAA5}" destId="{D1B02E9E-1417-4F4D-9590-041DCCE033D2}" srcOrd="9" destOrd="0" presId="urn:microsoft.com/office/officeart/2005/8/layout/list1"/>
    <dgm:cxn modelId="{CBAF0EA5-3366-4FD0-9198-AC1F8F670ECC}" type="presParOf" srcId="{0BA5DDA5-9156-4D3C-A029-A1783C7BBAA5}" destId="{63BA884A-475F-4B6F-B4EF-C9A539CFED91}" srcOrd="10" destOrd="0" presId="urn:microsoft.com/office/officeart/2005/8/layout/list1"/>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51EF99E8-B542-4530-9D9F-092CCD484D13}" type="doc">
      <dgm:prSet loTypeId="urn:microsoft.com/office/officeart/2005/8/layout/target3" loCatId="relationship" qsTypeId="urn:microsoft.com/office/officeart/2005/8/quickstyle/simple1" qsCatId="simple" csTypeId="urn:microsoft.com/office/officeart/2005/8/colors/accent0_2" csCatId="mainScheme" phldr="1"/>
      <dgm:spPr/>
      <dgm:t>
        <a:bodyPr/>
        <a:lstStyle/>
        <a:p>
          <a:endParaRPr lang="en-US"/>
        </a:p>
      </dgm:t>
    </dgm:pt>
    <dgm:pt modelId="{540DDDDA-E487-49DE-A0AA-E85038355B52}">
      <dgm:prSet/>
      <dgm:spPr/>
      <dgm:t>
        <a:bodyPr/>
        <a:lstStyle/>
        <a:p>
          <a:pPr rtl="0"/>
          <a:r>
            <a:rPr lang="en-GB" dirty="0" smtClean="0"/>
            <a:t>There are clear links </a:t>
          </a:r>
          <a:r>
            <a:rPr lang="en-GB" dirty="0" smtClean="0"/>
            <a:t>between </a:t>
          </a:r>
          <a:r>
            <a:rPr lang="en-GB" dirty="0" smtClean="0"/>
            <a:t>cognitive </a:t>
          </a:r>
          <a:r>
            <a:rPr lang="en-GB" dirty="0" smtClean="0"/>
            <a:t>decline, MCI and </a:t>
          </a:r>
          <a:r>
            <a:rPr lang="en-GB" dirty="0" smtClean="0"/>
            <a:t>dementia</a:t>
          </a:r>
          <a:endParaRPr lang="en-GB" dirty="0"/>
        </a:p>
      </dgm:t>
    </dgm:pt>
    <dgm:pt modelId="{52F18676-94E9-4792-8311-D9FDC9150ABB}" type="parTrans" cxnId="{5FA4C3C1-84E2-40C9-8058-CCA41E4C3C20}">
      <dgm:prSet/>
      <dgm:spPr/>
      <dgm:t>
        <a:bodyPr/>
        <a:lstStyle/>
        <a:p>
          <a:endParaRPr lang="en-US"/>
        </a:p>
      </dgm:t>
    </dgm:pt>
    <dgm:pt modelId="{D11FBCBF-99BF-4B95-9420-69D61F156912}" type="sibTrans" cxnId="{5FA4C3C1-84E2-40C9-8058-CCA41E4C3C20}">
      <dgm:prSet/>
      <dgm:spPr/>
      <dgm:t>
        <a:bodyPr/>
        <a:lstStyle/>
        <a:p>
          <a:endParaRPr lang="en-US"/>
        </a:p>
      </dgm:t>
    </dgm:pt>
    <dgm:pt modelId="{3EF5E2F7-31F4-4E07-BCDB-82A72DF94C08}" type="pres">
      <dgm:prSet presAssocID="{51EF99E8-B542-4530-9D9F-092CCD484D13}" presName="Name0" presStyleCnt="0">
        <dgm:presLayoutVars>
          <dgm:chMax val="7"/>
          <dgm:dir/>
          <dgm:animLvl val="lvl"/>
          <dgm:resizeHandles val="exact"/>
        </dgm:presLayoutVars>
      </dgm:prSet>
      <dgm:spPr/>
      <dgm:t>
        <a:bodyPr/>
        <a:lstStyle/>
        <a:p>
          <a:endParaRPr lang="en-US"/>
        </a:p>
      </dgm:t>
    </dgm:pt>
    <dgm:pt modelId="{D1483F87-DFEF-4F0A-88EB-6BD865D24E93}" type="pres">
      <dgm:prSet presAssocID="{540DDDDA-E487-49DE-A0AA-E85038355B52}" presName="circle1" presStyleLbl="node1" presStyleIdx="0" presStyleCnt="1"/>
      <dgm:spPr/>
    </dgm:pt>
    <dgm:pt modelId="{F8F0C702-EAEE-4B01-9DCA-9DC9D58E7C60}" type="pres">
      <dgm:prSet presAssocID="{540DDDDA-E487-49DE-A0AA-E85038355B52}" presName="space" presStyleCnt="0"/>
      <dgm:spPr/>
    </dgm:pt>
    <dgm:pt modelId="{071E60FB-CD36-4347-A849-3D47C7033ECB}" type="pres">
      <dgm:prSet presAssocID="{540DDDDA-E487-49DE-A0AA-E85038355B52}" presName="rect1" presStyleLbl="alignAcc1" presStyleIdx="0" presStyleCnt="1"/>
      <dgm:spPr/>
      <dgm:t>
        <a:bodyPr/>
        <a:lstStyle/>
        <a:p>
          <a:endParaRPr lang="en-US"/>
        </a:p>
      </dgm:t>
    </dgm:pt>
    <dgm:pt modelId="{1EBBA041-07B8-42F6-858E-EC203DB6633E}" type="pres">
      <dgm:prSet presAssocID="{540DDDDA-E487-49DE-A0AA-E85038355B52}" presName="rect1ParTxNoCh" presStyleLbl="alignAcc1" presStyleIdx="0" presStyleCnt="1">
        <dgm:presLayoutVars>
          <dgm:chMax val="1"/>
          <dgm:bulletEnabled val="1"/>
        </dgm:presLayoutVars>
      </dgm:prSet>
      <dgm:spPr/>
      <dgm:t>
        <a:bodyPr/>
        <a:lstStyle/>
        <a:p>
          <a:endParaRPr lang="en-US"/>
        </a:p>
      </dgm:t>
    </dgm:pt>
  </dgm:ptLst>
  <dgm:cxnLst>
    <dgm:cxn modelId="{5FA4C3C1-84E2-40C9-8058-CCA41E4C3C20}" srcId="{51EF99E8-B542-4530-9D9F-092CCD484D13}" destId="{540DDDDA-E487-49DE-A0AA-E85038355B52}" srcOrd="0" destOrd="0" parTransId="{52F18676-94E9-4792-8311-D9FDC9150ABB}" sibTransId="{D11FBCBF-99BF-4B95-9420-69D61F156912}"/>
    <dgm:cxn modelId="{9F90ADD0-C103-41D5-A2C1-D93655B91AF2}" type="presOf" srcId="{51EF99E8-B542-4530-9D9F-092CCD484D13}" destId="{3EF5E2F7-31F4-4E07-BCDB-82A72DF94C08}" srcOrd="0" destOrd="0" presId="urn:microsoft.com/office/officeart/2005/8/layout/target3"/>
    <dgm:cxn modelId="{2742DBE8-BA4B-4D0C-8864-7B52D7F9AE61}" type="presOf" srcId="{540DDDDA-E487-49DE-A0AA-E85038355B52}" destId="{1EBBA041-07B8-42F6-858E-EC203DB6633E}" srcOrd="1" destOrd="0" presId="urn:microsoft.com/office/officeart/2005/8/layout/target3"/>
    <dgm:cxn modelId="{18EC6D4B-0AFA-4915-A152-80D4D3E4DEC6}" type="presOf" srcId="{540DDDDA-E487-49DE-A0AA-E85038355B52}" destId="{071E60FB-CD36-4347-A849-3D47C7033ECB}" srcOrd="0" destOrd="0" presId="urn:microsoft.com/office/officeart/2005/8/layout/target3"/>
    <dgm:cxn modelId="{8EDCF3A9-81C0-4DE6-AF89-524B607046E0}" type="presParOf" srcId="{3EF5E2F7-31F4-4E07-BCDB-82A72DF94C08}" destId="{D1483F87-DFEF-4F0A-88EB-6BD865D24E93}" srcOrd="0" destOrd="0" presId="urn:microsoft.com/office/officeart/2005/8/layout/target3"/>
    <dgm:cxn modelId="{47678BB8-81C7-48FA-9BD3-95118F75D4A8}" type="presParOf" srcId="{3EF5E2F7-31F4-4E07-BCDB-82A72DF94C08}" destId="{F8F0C702-EAEE-4B01-9DCA-9DC9D58E7C60}" srcOrd="1" destOrd="0" presId="urn:microsoft.com/office/officeart/2005/8/layout/target3"/>
    <dgm:cxn modelId="{7807BE2A-C8AD-46CA-B246-8741144A56F3}" type="presParOf" srcId="{3EF5E2F7-31F4-4E07-BCDB-82A72DF94C08}" destId="{071E60FB-CD36-4347-A849-3D47C7033ECB}" srcOrd="2" destOrd="0" presId="urn:microsoft.com/office/officeart/2005/8/layout/target3"/>
    <dgm:cxn modelId="{E72E15EC-7665-4754-9932-1D2C741253C1}" type="presParOf" srcId="{3EF5E2F7-31F4-4E07-BCDB-82A72DF94C08}" destId="{1EBBA041-07B8-42F6-858E-EC203DB6633E}" srcOrd="3" destOrd="0" presId="urn:microsoft.com/office/officeart/2005/8/layout/target3"/>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CC656-ED85-479B-A504-EF57CA1879AE}">
      <dsp:nvSpPr>
        <dsp:cNvPr id="0" name=""/>
        <dsp:cNvSpPr/>
      </dsp:nvSpPr>
      <dsp:spPr>
        <a:xfrm>
          <a:off x="0" y="0"/>
          <a:ext cx="2404863" cy="240486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66DBD2-4FD0-4670-9C3F-FBCE4BDEAC8C}">
      <dsp:nvSpPr>
        <dsp:cNvPr id="0" name=""/>
        <dsp:cNvSpPr/>
      </dsp:nvSpPr>
      <dsp:spPr>
        <a:xfrm>
          <a:off x="1202431" y="0"/>
          <a:ext cx="7376864" cy="240486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lvl="0" algn="ctr" defTabSz="1466850" rtl="0">
            <a:lnSpc>
              <a:spcPct val="90000"/>
            </a:lnSpc>
            <a:spcBef>
              <a:spcPct val="0"/>
            </a:spcBef>
            <a:spcAft>
              <a:spcPct val="35000"/>
            </a:spcAft>
          </a:pPr>
          <a:r>
            <a:rPr lang="en-GB" sz="3300" kern="1200" smtClean="0"/>
            <a:t>The definition of "normal cognitive aging" includes people who would not meet the criteria for dementia or any of the varieties of "mild cognitive impairment".</a:t>
          </a:r>
          <a:endParaRPr lang="en-GB" sz="3300" kern="1200"/>
        </a:p>
      </dsp:txBody>
      <dsp:txXfrm>
        <a:off x="1202431" y="0"/>
        <a:ext cx="7376864" cy="24048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D24652-05B5-4748-9276-F9D0DC3A01AF}">
      <dsp:nvSpPr>
        <dsp:cNvPr id="0" name=""/>
        <dsp:cNvSpPr/>
      </dsp:nvSpPr>
      <dsp:spPr>
        <a:xfrm>
          <a:off x="0" y="0"/>
          <a:ext cx="820891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4A0EFC-BF9C-4431-ADF2-1FE436D2400B}">
      <dsp:nvSpPr>
        <dsp:cNvPr id="0" name=""/>
        <dsp:cNvSpPr/>
      </dsp:nvSpPr>
      <dsp:spPr>
        <a:xfrm>
          <a:off x="0" y="0"/>
          <a:ext cx="8208912" cy="186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rtl="0">
            <a:lnSpc>
              <a:spcPct val="90000"/>
            </a:lnSpc>
            <a:spcBef>
              <a:spcPct val="0"/>
            </a:spcBef>
            <a:spcAft>
              <a:spcPct val="35000"/>
            </a:spcAft>
          </a:pPr>
          <a:r>
            <a:rPr lang="en-GB" sz="2400" kern="1200" dirty="0" smtClean="0"/>
            <a:t>People differ greatly in the degree to which their brains decline with age. Identifying the risk factors for cognitive decline and the mechanisms of individual differences in age-associated cognitive decline is among the greatest challenges to improve the well-being of older people.</a:t>
          </a:r>
          <a:endParaRPr lang="en-GB" sz="2400" kern="1200" dirty="0"/>
        </a:p>
      </dsp:txBody>
      <dsp:txXfrm>
        <a:off x="0" y="0"/>
        <a:ext cx="8208912" cy="18608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4DD26-2E4A-4071-85A8-5DB3C4B309E2}">
      <dsp:nvSpPr>
        <dsp:cNvPr id="0" name=""/>
        <dsp:cNvSpPr/>
      </dsp:nvSpPr>
      <dsp:spPr>
        <a:xfrm>
          <a:off x="144019" y="5"/>
          <a:ext cx="3443101" cy="206586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Using data from twins and families with adopted children - have estimated that the heritability of general cognitive ability is 50%, increasing from childhood to adulthood into old age. </a:t>
          </a:r>
          <a:endParaRPr lang="en-GB" sz="1800" kern="1200"/>
        </a:p>
      </dsp:txBody>
      <dsp:txXfrm>
        <a:off x="204526" y="60512"/>
        <a:ext cx="3322087" cy="1944847"/>
      </dsp:txXfrm>
    </dsp:sp>
    <dsp:sp modelId="{4D36CC2C-13A1-4EFC-A4E0-BB3EE2E11025}">
      <dsp:nvSpPr>
        <dsp:cNvPr id="0" name=""/>
        <dsp:cNvSpPr/>
      </dsp:nvSpPr>
      <dsp:spPr>
        <a:xfrm rot="486">
          <a:off x="3890788" y="606329"/>
          <a:ext cx="731561" cy="85388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US" sz="1500" kern="1200"/>
        </a:p>
      </dsp:txBody>
      <dsp:txXfrm>
        <a:off x="3890788" y="777091"/>
        <a:ext cx="512093" cy="512333"/>
      </dsp:txXfrm>
    </dsp:sp>
    <dsp:sp modelId="{54A6EF81-EC48-4D94-B9CE-61A79A5EAA91}">
      <dsp:nvSpPr>
        <dsp:cNvPr id="0" name=""/>
        <dsp:cNvSpPr/>
      </dsp:nvSpPr>
      <dsp:spPr>
        <a:xfrm>
          <a:off x="4967426" y="687"/>
          <a:ext cx="3443101" cy="2065861"/>
        </a:xfrm>
        <a:prstGeom prst="roundRect">
          <a:avLst>
            <a:gd name="adj" fmla="val 10000"/>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Some studies have shown that heritability decreases in very old age though the contribution of genes to cognitive ability remains above 50%.</a:t>
          </a:r>
          <a:endParaRPr lang="en-GB" sz="1800" kern="1200"/>
        </a:p>
      </dsp:txBody>
      <dsp:txXfrm>
        <a:off x="5027933" y="61194"/>
        <a:ext cx="3322087" cy="1944847"/>
      </dsp:txXfrm>
    </dsp:sp>
    <dsp:sp modelId="{BF4EB52D-8663-45E5-8F80-41B0644D9333}">
      <dsp:nvSpPr>
        <dsp:cNvPr id="0" name=""/>
        <dsp:cNvSpPr/>
      </dsp:nvSpPr>
      <dsp:spPr>
        <a:xfrm rot="5400000">
          <a:off x="6324008" y="2307565"/>
          <a:ext cx="729937" cy="853889"/>
        </a:xfrm>
        <a:prstGeom prst="rightArrow">
          <a:avLst>
            <a:gd name="adj1" fmla="val 60000"/>
            <a:gd name="adj2" fmla="val 50000"/>
          </a:avLst>
        </a:prstGeom>
        <a:solidFill>
          <a:schemeClr val="accent2">
            <a:hueOff val="4681519"/>
            <a:satOff val="-5839"/>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US" sz="1500" kern="1200"/>
        </a:p>
      </dsp:txBody>
      <dsp:txXfrm rot="-5400000">
        <a:off x="6432811" y="2369541"/>
        <a:ext cx="512333" cy="510956"/>
      </dsp:txXfrm>
    </dsp:sp>
    <dsp:sp modelId="{0718D573-AF9E-44A6-8F26-35DEE72A6F59}">
      <dsp:nvSpPr>
        <dsp:cNvPr id="0" name=""/>
        <dsp:cNvSpPr/>
      </dsp:nvSpPr>
      <dsp:spPr>
        <a:xfrm>
          <a:off x="4967426" y="3443788"/>
          <a:ext cx="3443101" cy="2065861"/>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It is likely that there are genetic influences on both the lifelong trait of intelligence and specifically on age-associated cognitive decline.</a:t>
          </a:r>
          <a:endParaRPr lang="en-GB" sz="1800" kern="1200"/>
        </a:p>
      </dsp:txBody>
      <dsp:txXfrm>
        <a:off x="5027933" y="3504295"/>
        <a:ext cx="3322087" cy="19448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DE9DF-2ACB-45DF-B680-7F7785895DFC}">
      <dsp:nvSpPr>
        <dsp:cNvPr id="0" name=""/>
        <dsp:cNvSpPr/>
      </dsp:nvSpPr>
      <dsp:spPr>
        <a:xfrm>
          <a:off x="0" y="0"/>
          <a:ext cx="3025582" cy="78975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GB" sz="2000" kern="1200" dirty="0" smtClean="0"/>
            <a:t>Biological changes can lead to damage from…</a:t>
          </a:r>
          <a:endParaRPr lang="en-GB" sz="2000" kern="1200" dirty="0"/>
        </a:p>
      </dsp:txBody>
      <dsp:txXfrm>
        <a:off x="38552" y="38552"/>
        <a:ext cx="2948478" cy="712646"/>
      </dsp:txXfrm>
    </dsp:sp>
    <dsp:sp modelId="{0D293BC9-D5BF-4FAC-A11B-BE24CF519970}">
      <dsp:nvSpPr>
        <dsp:cNvPr id="0" name=""/>
        <dsp:cNvSpPr/>
      </dsp:nvSpPr>
      <dsp:spPr>
        <a:xfrm>
          <a:off x="0" y="874818"/>
          <a:ext cx="3025582" cy="4582979"/>
        </a:xfrm>
        <a:prstGeom prst="rect">
          <a:avLst/>
        </a:prstGeom>
        <a:solidFill>
          <a:schemeClr val="accent3">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96062"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dirty="0" smtClean="0"/>
            <a:t>oxidative stress</a:t>
          </a:r>
          <a:endParaRPr lang="en-GB" sz="2100" kern="1200" dirty="0"/>
        </a:p>
        <a:p>
          <a:pPr marL="228600" lvl="1" indent="-228600" algn="l" defTabSz="933450" rtl="0">
            <a:lnSpc>
              <a:spcPct val="90000"/>
            </a:lnSpc>
            <a:spcBef>
              <a:spcPct val="0"/>
            </a:spcBef>
            <a:spcAft>
              <a:spcPct val="20000"/>
            </a:spcAft>
            <a:buChar char="••"/>
          </a:pPr>
          <a:r>
            <a:rPr lang="en-GB" sz="2100" kern="1200" dirty="0" smtClean="0"/>
            <a:t>diminished ability to detoxify free radicals</a:t>
          </a:r>
          <a:endParaRPr lang="en-GB" sz="2100" kern="1200" dirty="0"/>
        </a:p>
        <a:p>
          <a:pPr marL="228600" lvl="1" indent="-228600" algn="l" defTabSz="933450" rtl="0">
            <a:lnSpc>
              <a:spcPct val="90000"/>
            </a:lnSpc>
            <a:spcBef>
              <a:spcPct val="0"/>
            </a:spcBef>
            <a:spcAft>
              <a:spcPct val="20000"/>
            </a:spcAft>
            <a:buChar char="••"/>
          </a:pPr>
          <a:r>
            <a:rPr lang="en-GB" sz="2100" kern="1200" dirty="0" smtClean="0"/>
            <a:t>decline in mitochondrial function</a:t>
          </a:r>
          <a:endParaRPr lang="en-GB" sz="2100" kern="1200" dirty="0"/>
        </a:p>
        <a:p>
          <a:pPr marL="228600" lvl="1" indent="-228600" algn="l" defTabSz="933450" rtl="0">
            <a:lnSpc>
              <a:spcPct val="90000"/>
            </a:lnSpc>
            <a:spcBef>
              <a:spcPct val="0"/>
            </a:spcBef>
            <a:spcAft>
              <a:spcPct val="20000"/>
            </a:spcAft>
            <a:buChar char="••"/>
          </a:pPr>
          <a:r>
            <a:rPr lang="en-GB" sz="2100" kern="1200" smtClean="0"/>
            <a:t>accumulation of amyloid-β peptide and tau protein</a:t>
          </a:r>
          <a:endParaRPr lang="en-GB" sz="2100" kern="1200"/>
        </a:p>
        <a:p>
          <a:pPr marL="228600" lvl="1" indent="-228600" algn="l" defTabSz="933450" rtl="0">
            <a:lnSpc>
              <a:spcPct val="90000"/>
            </a:lnSpc>
            <a:spcBef>
              <a:spcPct val="0"/>
            </a:spcBef>
            <a:spcAft>
              <a:spcPct val="20000"/>
            </a:spcAft>
            <a:buChar char="••"/>
          </a:pPr>
          <a:r>
            <a:rPr lang="en-GB" sz="2100" kern="1200" smtClean="0"/>
            <a:t>decrease integrity of neuronal membranes</a:t>
          </a:r>
          <a:endParaRPr lang="en-GB" sz="2100" kern="1200"/>
        </a:p>
        <a:p>
          <a:pPr marL="228600" lvl="1" indent="-228600" algn="l" defTabSz="933450" rtl="0">
            <a:lnSpc>
              <a:spcPct val="90000"/>
            </a:lnSpc>
            <a:spcBef>
              <a:spcPct val="0"/>
            </a:spcBef>
            <a:spcAft>
              <a:spcPct val="20000"/>
            </a:spcAft>
            <a:buChar char="••"/>
          </a:pPr>
          <a:r>
            <a:rPr lang="en-GB" sz="2100" kern="1200" smtClean="0"/>
            <a:t>loss of neurons and synapses</a:t>
          </a:r>
          <a:endParaRPr lang="en-GB" sz="2100" kern="1200"/>
        </a:p>
        <a:p>
          <a:pPr marL="228600" lvl="1" indent="-228600" algn="l" defTabSz="933450" rtl="0">
            <a:lnSpc>
              <a:spcPct val="90000"/>
            </a:lnSpc>
            <a:spcBef>
              <a:spcPct val="0"/>
            </a:spcBef>
            <a:spcAft>
              <a:spcPct val="20000"/>
            </a:spcAft>
            <a:buChar char="••"/>
          </a:pPr>
          <a:r>
            <a:rPr lang="en-GB" sz="2100" kern="1200" smtClean="0"/>
            <a:t>altered metabolic functions to cell death.</a:t>
          </a:r>
          <a:endParaRPr lang="en-GB" sz="2100" kern="1200"/>
        </a:p>
      </dsp:txBody>
      <dsp:txXfrm>
        <a:off x="0" y="874818"/>
        <a:ext cx="3025582" cy="45829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177A5-1610-404D-8757-E9ED6F1A351D}">
      <dsp:nvSpPr>
        <dsp:cNvPr id="0" name=""/>
        <dsp:cNvSpPr/>
      </dsp:nvSpPr>
      <dsp:spPr>
        <a:xfrm>
          <a:off x="0" y="0"/>
          <a:ext cx="3491880" cy="12694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en-GB" sz="1800" kern="1200" dirty="0" smtClean="0"/>
            <a:t>Imaging studies - changes with healthy aging occurs in frontal regions. But – correlated with poor cognitive performance are….  </a:t>
          </a:r>
          <a:endParaRPr lang="en-GB" sz="1800" kern="1200" dirty="0"/>
        </a:p>
      </dsp:txBody>
      <dsp:txXfrm>
        <a:off x="61969" y="61969"/>
        <a:ext cx="3367942" cy="1145511"/>
      </dsp:txXfrm>
    </dsp:sp>
    <dsp:sp modelId="{04F1206C-9529-4B5B-9FDE-C7843D0D203A}">
      <dsp:nvSpPr>
        <dsp:cNvPr id="0" name=""/>
        <dsp:cNvSpPr/>
      </dsp:nvSpPr>
      <dsp:spPr>
        <a:xfrm>
          <a:off x="0" y="1288548"/>
          <a:ext cx="3491880" cy="4235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67" tIns="39370" rIns="220472" bIns="39370" numCol="1" spcCol="1270" anchor="t" anchorCtr="0">
          <a:noAutofit/>
        </a:bodyPr>
        <a:lstStyle/>
        <a:p>
          <a:pPr marL="228600" lvl="1" indent="-228600" algn="l" defTabSz="1066800" rtl="0">
            <a:lnSpc>
              <a:spcPct val="90000"/>
            </a:lnSpc>
            <a:spcBef>
              <a:spcPct val="0"/>
            </a:spcBef>
            <a:spcAft>
              <a:spcPct val="20000"/>
            </a:spcAft>
            <a:buChar char="••"/>
          </a:pPr>
          <a:r>
            <a:rPr lang="en-GB" sz="2400" kern="1200" smtClean="0"/>
            <a:t>whole brain- white matter volume, </a:t>
          </a:r>
          <a:endParaRPr lang="en-GB" sz="2400" kern="1200"/>
        </a:p>
        <a:p>
          <a:pPr marL="228600" lvl="1" indent="-228600" algn="l" defTabSz="1066800" rtl="0">
            <a:lnSpc>
              <a:spcPct val="90000"/>
            </a:lnSpc>
            <a:spcBef>
              <a:spcPct val="0"/>
            </a:spcBef>
            <a:spcAft>
              <a:spcPct val="20000"/>
            </a:spcAft>
            <a:buChar char="••"/>
          </a:pPr>
          <a:r>
            <a:rPr lang="en-GB" sz="2400" kern="1200" smtClean="0"/>
            <a:t>prefrontal cortex</a:t>
          </a:r>
          <a:endParaRPr lang="en-GB" sz="2400" kern="1200"/>
        </a:p>
        <a:p>
          <a:pPr marL="228600" lvl="1" indent="-228600" algn="l" defTabSz="1066800" rtl="0">
            <a:lnSpc>
              <a:spcPct val="90000"/>
            </a:lnSpc>
            <a:spcBef>
              <a:spcPct val="0"/>
            </a:spcBef>
            <a:spcAft>
              <a:spcPct val="20000"/>
            </a:spcAft>
            <a:buChar char="••"/>
          </a:pPr>
          <a:r>
            <a:rPr lang="en-GB" sz="2400" kern="1200" dirty="0" smtClean="0"/>
            <a:t>hippocampus</a:t>
          </a:r>
          <a:endParaRPr lang="en-GB" sz="2400" kern="1200" dirty="0"/>
        </a:p>
        <a:p>
          <a:pPr marL="228600" lvl="1" indent="-228600" algn="l" defTabSz="1066800" rtl="0">
            <a:lnSpc>
              <a:spcPct val="90000"/>
            </a:lnSpc>
            <a:spcBef>
              <a:spcPct val="0"/>
            </a:spcBef>
            <a:spcAft>
              <a:spcPct val="20000"/>
            </a:spcAft>
            <a:buChar char="••"/>
          </a:pPr>
          <a:r>
            <a:rPr lang="en-GB" sz="2400" kern="1200" smtClean="0"/>
            <a:t>sub cortical regions (thalamus, putamen, caudate, nucleus accumbens) </a:t>
          </a:r>
          <a:endParaRPr lang="en-GB" sz="2400" kern="1200"/>
        </a:p>
        <a:p>
          <a:pPr marL="228600" lvl="1" indent="-228600" algn="l" defTabSz="1066800" rtl="0">
            <a:lnSpc>
              <a:spcPct val="90000"/>
            </a:lnSpc>
            <a:spcBef>
              <a:spcPct val="0"/>
            </a:spcBef>
            <a:spcAft>
              <a:spcPct val="20000"/>
            </a:spcAft>
            <a:buChar char="••"/>
          </a:pPr>
          <a:r>
            <a:rPr lang="en-GB" sz="2400" kern="1200" dirty="0" smtClean="0"/>
            <a:t>parietal and temporal lobe volume</a:t>
          </a:r>
          <a:endParaRPr lang="en-GB" sz="2400" kern="1200" dirty="0"/>
        </a:p>
        <a:p>
          <a:pPr marL="228600" lvl="1" indent="-228600" algn="l" defTabSz="1066800" rtl="0">
            <a:lnSpc>
              <a:spcPct val="90000"/>
            </a:lnSpc>
            <a:spcBef>
              <a:spcPct val="0"/>
            </a:spcBef>
            <a:spcAft>
              <a:spcPct val="20000"/>
            </a:spcAft>
            <a:buChar char="••"/>
          </a:pPr>
          <a:r>
            <a:rPr lang="en-GB" sz="2400" kern="1200" smtClean="0"/>
            <a:t>ventricular expansion</a:t>
          </a:r>
          <a:endParaRPr lang="en-GB" sz="2400" kern="1200"/>
        </a:p>
      </dsp:txBody>
      <dsp:txXfrm>
        <a:off x="0" y="1288548"/>
        <a:ext cx="3491880" cy="42352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8EE7BB-7DBA-4E76-A650-FA14F5898194}">
      <dsp:nvSpPr>
        <dsp:cNvPr id="0" name=""/>
        <dsp:cNvSpPr/>
      </dsp:nvSpPr>
      <dsp:spPr>
        <a:xfrm>
          <a:off x="1529" y="0"/>
          <a:ext cx="1491297" cy="264118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smtClean="0"/>
            <a:t>These changes may be related to gender. </a:t>
          </a:r>
          <a:endParaRPr lang="en-GB" sz="1600" kern="1200"/>
        </a:p>
      </dsp:txBody>
      <dsp:txXfrm>
        <a:off x="45208" y="43679"/>
        <a:ext cx="1403939" cy="2553822"/>
      </dsp:txXfrm>
    </dsp:sp>
    <dsp:sp modelId="{A696A485-CDF0-4F91-B0D5-845378260751}">
      <dsp:nvSpPr>
        <dsp:cNvPr id="0" name=""/>
        <dsp:cNvSpPr/>
      </dsp:nvSpPr>
      <dsp:spPr>
        <a:xfrm>
          <a:off x="1743365" y="0"/>
          <a:ext cx="1491297" cy="264118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dirty="0" smtClean="0"/>
            <a:t>In men, the frontal and temporal lobes are the most affected.</a:t>
          </a:r>
          <a:endParaRPr lang="en-GB" sz="1600" kern="1200" dirty="0"/>
        </a:p>
      </dsp:txBody>
      <dsp:txXfrm>
        <a:off x="1787044" y="43679"/>
        <a:ext cx="1403939" cy="2553822"/>
      </dsp:txXfrm>
    </dsp:sp>
    <dsp:sp modelId="{6B490244-F4BB-456D-9397-EDAA1C6C5232}">
      <dsp:nvSpPr>
        <dsp:cNvPr id="0" name=""/>
        <dsp:cNvSpPr/>
      </dsp:nvSpPr>
      <dsp:spPr>
        <a:xfrm>
          <a:off x="3454808" y="0"/>
          <a:ext cx="1491297" cy="264118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smtClean="0"/>
            <a:t>Whereas in women is the hippocampus and parietal lobes. </a:t>
          </a:r>
          <a:endParaRPr lang="en-GB" sz="1600" kern="1200"/>
        </a:p>
      </dsp:txBody>
      <dsp:txXfrm>
        <a:off x="3498487" y="43679"/>
        <a:ext cx="1403939" cy="2553822"/>
      </dsp:txXfrm>
    </dsp:sp>
    <dsp:sp modelId="{011F0287-FD18-4864-8D9E-7CA68DD7E680}">
      <dsp:nvSpPr>
        <dsp:cNvPr id="0" name=""/>
        <dsp:cNvSpPr/>
      </dsp:nvSpPr>
      <dsp:spPr>
        <a:xfrm>
          <a:off x="5227037" y="0"/>
          <a:ext cx="1491297" cy="264118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smtClean="0"/>
            <a:t>The reduction in dopamine and acetylcholine seems to be related with difficulties in planning and small declines in memory, respectively. </a:t>
          </a:r>
          <a:endParaRPr lang="en-GB" sz="1600" kern="1200"/>
        </a:p>
      </dsp:txBody>
      <dsp:txXfrm>
        <a:off x="5270716" y="43679"/>
        <a:ext cx="1403939" cy="25538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4B196-5053-4765-BE01-6F3E0D2C4AC2}">
      <dsp:nvSpPr>
        <dsp:cNvPr id="0" name=""/>
        <dsp:cNvSpPr/>
      </dsp:nvSpPr>
      <dsp:spPr>
        <a:xfrm>
          <a:off x="0" y="947133"/>
          <a:ext cx="6498977" cy="1262844"/>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71068-B1D2-47F8-ABC3-1B6624C9D927}">
      <dsp:nvSpPr>
        <dsp:cNvPr id="0" name=""/>
        <dsp:cNvSpPr/>
      </dsp:nvSpPr>
      <dsp:spPr>
        <a:xfrm>
          <a:off x="73171" y="18652"/>
          <a:ext cx="5849079" cy="1262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lvl="0" algn="ctr" defTabSz="889000" rtl="0">
            <a:lnSpc>
              <a:spcPct val="90000"/>
            </a:lnSpc>
            <a:spcBef>
              <a:spcPct val="0"/>
            </a:spcBef>
            <a:spcAft>
              <a:spcPct val="35000"/>
            </a:spcAft>
          </a:pPr>
          <a:r>
            <a:rPr lang="en-GB" sz="2000" kern="1200" dirty="0" smtClean="0"/>
            <a:t>Over time, some cognitive abilities stabilize and other may even increase. The fluid abilities are the most affected cognitive abilities by advancing of age.</a:t>
          </a:r>
          <a:endParaRPr lang="en-GB" sz="2000" kern="1200" dirty="0"/>
        </a:p>
      </dsp:txBody>
      <dsp:txXfrm>
        <a:off x="73171" y="18652"/>
        <a:ext cx="5849079" cy="1262844"/>
      </dsp:txXfrm>
    </dsp:sp>
    <dsp:sp modelId="{56E6151A-C29A-4700-8C90-29D6C70ED8AC}">
      <dsp:nvSpPr>
        <dsp:cNvPr id="0" name=""/>
        <dsp:cNvSpPr/>
      </dsp:nvSpPr>
      <dsp:spPr>
        <a:xfrm>
          <a:off x="2766684" y="1420699"/>
          <a:ext cx="315711" cy="31571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AC868-5075-4E55-A455-E9944678EB92}">
      <dsp:nvSpPr>
        <dsp:cNvPr id="0" name=""/>
        <dsp:cNvSpPr/>
      </dsp:nvSpPr>
      <dsp:spPr>
        <a:xfrm>
          <a:off x="2012037" y="3266"/>
          <a:ext cx="3416142" cy="255007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68580" rIns="22860" bIns="22860" numCol="1" spcCol="1270" anchor="t" anchorCtr="0">
          <a:noAutofit/>
        </a:bodyPr>
        <a:lstStyle/>
        <a:p>
          <a:pPr marL="171450" lvl="1" indent="-171450" algn="l" defTabSz="800100" rtl="0">
            <a:lnSpc>
              <a:spcPct val="90000"/>
            </a:lnSpc>
            <a:spcBef>
              <a:spcPct val="0"/>
            </a:spcBef>
            <a:spcAft>
              <a:spcPct val="15000"/>
            </a:spcAft>
            <a:buChar char="••"/>
          </a:pPr>
          <a:r>
            <a:rPr lang="en-GB" sz="1800" kern="1200" smtClean="0"/>
            <a:t>episodic memory</a:t>
          </a:r>
          <a:endParaRPr lang="en-GB" sz="1800" kern="1200"/>
        </a:p>
        <a:p>
          <a:pPr marL="171450" lvl="1" indent="-171450" algn="l" defTabSz="800100" rtl="0">
            <a:lnSpc>
              <a:spcPct val="90000"/>
            </a:lnSpc>
            <a:spcBef>
              <a:spcPct val="0"/>
            </a:spcBef>
            <a:spcAft>
              <a:spcPct val="15000"/>
            </a:spcAft>
            <a:buChar char="••"/>
          </a:pPr>
          <a:r>
            <a:rPr lang="en-GB" sz="1800" kern="1200" smtClean="0"/>
            <a:t>attention</a:t>
          </a:r>
          <a:endParaRPr lang="en-GB" sz="1800" kern="1200"/>
        </a:p>
        <a:p>
          <a:pPr marL="171450" lvl="1" indent="-171450" algn="l" defTabSz="800100" rtl="0">
            <a:lnSpc>
              <a:spcPct val="90000"/>
            </a:lnSpc>
            <a:spcBef>
              <a:spcPct val="0"/>
            </a:spcBef>
            <a:spcAft>
              <a:spcPct val="15000"/>
            </a:spcAft>
            <a:buChar char="••"/>
          </a:pPr>
          <a:r>
            <a:rPr lang="en-GB" sz="1800" kern="1200" smtClean="0"/>
            <a:t>verbal fluency</a:t>
          </a:r>
          <a:endParaRPr lang="en-GB" sz="1800" kern="1200"/>
        </a:p>
        <a:p>
          <a:pPr marL="171450" lvl="1" indent="-171450" algn="l" defTabSz="800100" rtl="0">
            <a:lnSpc>
              <a:spcPct val="90000"/>
            </a:lnSpc>
            <a:spcBef>
              <a:spcPct val="0"/>
            </a:spcBef>
            <a:spcAft>
              <a:spcPct val="15000"/>
            </a:spcAft>
            <a:buChar char="••"/>
          </a:pPr>
          <a:r>
            <a:rPr lang="en-GB" sz="1800" kern="1200" smtClean="0"/>
            <a:t>processing speed</a:t>
          </a:r>
          <a:endParaRPr lang="en-GB" sz="1800" kern="1200"/>
        </a:p>
        <a:p>
          <a:pPr marL="171450" lvl="1" indent="-171450" algn="l" defTabSz="800100" rtl="0">
            <a:lnSpc>
              <a:spcPct val="90000"/>
            </a:lnSpc>
            <a:spcBef>
              <a:spcPct val="0"/>
            </a:spcBef>
            <a:spcAft>
              <a:spcPct val="15000"/>
            </a:spcAft>
            <a:buChar char="••"/>
          </a:pPr>
          <a:r>
            <a:rPr lang="en-GB" sz="1800" kern="1200" smtClean="0"/>
            <a:t>explicit memory</a:t>
          </a:r>
          <a:endParaRPr lang="en-GB" sz="1800" kern="1200"/>
        </a:p>
        <a:p>
          <a:pPr marL="171450" lvl="1" indent="-171450" algn="l" defTabSz="800100" rtl="0">
            <a:lnSpc>
              <a:spcPct val="90000"/>
            </a:lnSpc>
            <a:spcBef>
              <a:spcPct val="0"/>
            </a:spcBef>
            <a:spcAft>
              <a:spcPct val="15000"/>
            </a:spcAft>
            <a:buChar char="••"/>
          </a:pPr>
          <a:r>
            <a:rPr lang="en-GB" sz="1800" kern="1200" smtClean="0"/>
            <a:t>executive functions</a:t>
          </a:r>
          <a:endParaRPr lang="en-GB" sz="1800" kern="1200"/>
        </a:p>
        <a:p>
          <a:pPr marL="171450" lvl="1" indent="-171450" algn="l" defTabSz="800100" rtl="0">
            <a:lnSpc>
              <a:spcPct val="90000"/>
            </a:lnSpc>
            <a:spcBef>
              <a:spcPct val="0"/>
            </a:spcBef>
            <a:spcAft>
              <a:spcPct val="15000"/>
            </a:spcAft>
            <a:buChar char="••"/>
          </a:pPr>
          <a:r>
            <a:rPr lang="en-GB" sz="1800" kern="1200" smtClean="0"/>
            <a:t>working memory </a:t>
          </a:r>
          <a:endParaRPr lang="en-GB" sz="1800" kern="1200"/>
        </a:p>
        <a:p>
          <a:pPr marL="171450" lvl="1" indent="-171450" algn="l" defTabSz="800100" rtl="0">
            <a:lnSpc>
              <a:spcPct val="90000"/>
            </a:lnSpc>
            <a:spcBef>
              <a:spcPct val="0"/>
            </a:spcBef>
            <a:spcAft>
              <a:spcPct val="15000"/>
            </a:spcAft>
            <a:buChar char="••"/>
          </a:pPr>
          <a:r>
            <a:rPr lang="en-GB" sz="1800" kern="1200" smtClean="0"/>
            <a:t>Language</a:t>
          </a:r>
          <a:endParaRPr lang="en-GB" sz="1800" kern="1200"/>
        </a:p>
      </dsp:txBody>
      <dsp:txXfrm>
        <a:off x="2071788" y="63017"/>
        <a:ext cx="3296640" cy="2490327"/>
      </dsp:txXfrm>
    </dsp:sp>
    <dsp:sp modelId="{8CC4F941-7FA2-4A3F-A348-286C53DCE3FF}">
      <dsp:nvSpPr>
        <dsp:cNvPr id="0" name=""/>
        <dsp:cNvSpPr/>
      </dsp:nvSpPr>
      <dsp:spPr>
        <a:xfrm>
          <a:off x="2012037" y="2553344"/>
          <a:ext cx="3416142" cy="109653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0" rIns="25400" bIns="0" numCol="1" spcCol="1270" anchor="ctr" anchorCtr="0">
          <a:noAutofit/>
        </a:bodyPr>
        <a:lstStyle/>
        <a:p>
          <a:pPr lvl="0" algn="l" defTabSz="889000" rtl="0">
            <a:lnSpc>
              <a:spcPct val="90000"/>
            </a:lnSpc>
            <a:spcBef>
              <a:spcPct val="0"/>
            </a:spcBef>
            <a:spcAft>
              <a:spcPct val="35000"/>
            </a:spcAft>
          </a:pPr>
          <a:r>
            <a:rPr lang="en-GB" sz="2000" kern="1200" smtClean="0"/>
            <a:t>Significant changes in cognition can occur in multiple domains</a:t>
          </a:r>
          <a:endParaRPr lang="en-GB" sz="2000" kern="1200"/>
        </a:p>
      </dsp:txBody>
      <dsp:txXfrm>
        <a:off x="2012037" y="2553344"/>
        <a:ext cx="2405734" cy="1096533"/>
      </dsp:txXfrm>
    </dsp:sp>
    <dsp:sp modelId="{9A492BFF-780A-4533-A408-39E0AC49610F}">
      <dsp:nvSpPr>
        <dsp:cNvPr id="0" name=""/>
        <dsp:cNvSpPr/>
      </dsp:nvSpPr>
      <dsp:spPr>
        <a:xfrm>
          <a:off x="4514408" y="2727519"/>
          <a:ext cx="1195649" cy="1195649"/>
        </a:xfrm>
        <a:prstGeom prst="ellipse">
          <a:avLst/>
        </a:prstGeom>
        <a:blipFill rotWithShape="1">
          <a:blip xmlns:r="http://schemas.openxmlformats.org/officeDocument/2006/relationships" r:embed="rId1"/>
          <a:stretch>
            <a:fillRect/>
          </a:stretch>
        </a:blip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4A723-C131-4118-A8A1-F2DF1EA959C3}">
      <dsp:nvSpPr>
        <dsp:cNvPr id="0" name=""/>
        <dsp:cNvSpPr/>
      </dsp:nvSpPr>
      <dsp:spPr>
        <a:xfrm>
          <a:off x="0" y="0"/>
          <a:ext cx="235902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AB9F67-FDFD-4FB0-9209-31AA50737EE9}">
      <dsp:nvSpPr>
        <dsp:cNvPr id="0" name=""/>
        <dsp:cNvSpPr/>
      </dsp:nvSpPr>
      <dsp:spPr>
        <a:xfrm>
          <a:off x="0" y="0"/>
          <a:ext cx="2359024" cy="203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rtl="0">
            <a:lnSpc>
              <a:spcPct val="90000"/>
            </a:lnSpc>
            <a:spcBef>
              <a:spcPct val="0"/>
            </a:spcBef>
            <a:spcAft>
              <a:spcPct val="35000"/>
            </a:spcAft>
          </a:pPr>
          <a:r>
            <a:rPr lang="en-GB" sz="1900" kern="1200" dirty="0" smtClean="0"/>
            <a:t>Another important consideration is that some aspects of cognition remains stable, or even improves, across lifetime </a:t>
          </a:r>
          <a:endParaRPr lang="en-GB" sz="1900" kern="1200" dirty="0"/>
        </a:p>
      </dsp:txBody>
      <dsp:txXfrm>
        <a:off x="0" y="0"/>
        <a:ext cx="2359024" cy="203132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3965B-15FF-4063-A880-4DA224DB03A2}">
      <dsp:nvSpPr>
        <dsp:cNvPr id="0" name=""/>
        <dsp:cNvSpPr/>
      </dsp:nvSpPr>
      <dsp:spPr>
        <a:xfrm>
          <a:off x="0" y="947"/>
          <a:ext cx="6848094" cy="630731"/>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GB" sz="1500" kern="1200" dirty="0" smtClean="0"/>
            <a:t>Relatively spared until late in life are knowledge-based verbal abilities and verbal production, implicit memory and autobiographical memory </a:t>
          </a:r>
          <a:endParaRPr lang="en-GB" sz="1500" kern="1200" dirty="0"/>
        </a:p>
      </dsp:txBody>
      <dsp:txXfrm>
        <a:off x="30790" y="31737"/>
        <a:ext cx="6786514" cy="5691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B8CFB-A1F6-4B2C-95D0-6FD9A9A3F870}">
      <dsp:nvSpPr>
        <dsp:cNvPr id="0" name=""/>
        <dsp:cNvSpPr/>
      </dsp:nvSpPr>
      <dsp:spPr>
        <a:xfrm rot="5400000">
          <a:off x="1491480" y="-202382"/>
          <a:ext cx="1932191" cy="3215122"/>
        </a:xfrm>
        <a:prstGeom prst="corner">
          <a:avLst>
            <a:gd name="adj1" fmla="val 16120"/>
            <a:gd name="adj2" fmla="val 16110"/>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F1BFF8-5A18-48EB-B81D-8B433FCCED7A}">
      <dsp:nvSpPr>
        <dsp:cNvPr id="0" name=""/>
        <dsp:cNvSpPr/>
      </dsp:nvSpPr>
      <dsp:spPr>
        <a:xfrm>
          <a:off x="1168950" y="758246"/>
          <a:ext cx="2902630" cy="2544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rtl="0">
            <a:lnSpc>
              <a:spcPct val="90000"/>
            </a:lnSpc>
            <a:spcBef>
              <a:spcPct val="0"/>
            </a:spcBef>
            <a:spcAft>
              <a:spcPct val="35000"/>
            </a:spcAft>
          </a:pPr>
          <a:r>
            <a:rPr lang="en-GB" sz="1700" kern="1200" smtClean="0"/>
            <a:t>In terms of life-course perceptive there is a continuum between cognitive deficits, childhood IQ and brain cortical thickness], which may be a predictor of a successful cognitive aging and also reduce the chance of developing vascular dementia.</a:t>
          </a:r>
          <a:endParaRPr lang="en-GB" sz="1700" kern="1200"/>
        </a:p>
      </dsp:txBody>
      <dsp:txXfrm>
        <a:off x="1168950" y="758246"/>
        <a:ext cx="2902630" cy="254432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A2A2C-9B62-4605-BD68-6093C577A693}">
      <dsp:nvSpPr>
        <dsp:cNvPr id="0" name=""/>
        <dsp:cNvSpPr/>
      </dsp:nvSpPr>
      <dsp:spPr>
        <a:xfrm>
          <a:off x="550138" y="0"/>
          <a:ext cx="6234903" cy="2380146"/>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ED85EF-B238-4C22-A950-25061D87658E}">
      <dsp:nvSpPr>
        <dsp:cNvPr id="0" name=""/>
        <dsp:cNvSpPr/>
      </dsp:nvSpPr>
      <dsp:spPr>
        <a:xfrm>
          <a:off x="481371" y="714043"/>
          <a:ext cx="6372437" cy="952058"/>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dirty="0" smtClean="0"/>
            <a:t>Education may influence the cognitive trajectory by promoting health consciousness, more physical exercise, better stress management, meaningful social network and mentally-stimulating activities .</a:t>
          </a:r>
          <a:endParaRPr lang="en-GB" sz="1700" kern="1200" dirty="0"/>
        </a:p>
      </dsp:txBody>
      <dsp:txXfrm>
        <a:off x="527847" y="760519"/>
        <a:ext cx="6279485" cy="85910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AA9D4-5D36-4E28-A387-AA4F00136F46}">
      <dsp:nvSpPr>
        <dsp:cNvPr id="0" name=""/>
        <dsp:cNvSpPr/>
      </dsp:nvSpPr>
      <dsp:spPr>
        <a:xfrm>
          <a:off x="609914" y="0"/>
          <a:ext cx="3352172" cy="335217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066800" rtl="0">
            <a:lnSpc>
              <a:spcPct val="90000"/>
            </a:lnSpc>
            <a:spcBef>
              <a:spcPct val="0"/>
            </a:spcBef>
            <a:spcAft>
              <a:spcPct val="35000"/>
            </a:spcAft>
          </a:pPr>
          <a:r>
            <a:rPr lang="en-GB" sz="2400" kern="1200" dirty="0" smtClean="0"/>
            <a:t>Education and brain volume are measures of cognitive reserve and predict slower progression to cognitive decline. </a:t>
          </a:r>
          <a:endParaRPr lang="en-GB" sz="2400" kern="1200" dirty="0"/>
        </a:p>
      </dsp:txBody>
      <dsp:txXfrm>
        <a:off x="1100828" y="490914"/>
        <a:ext cx="2370344" cy="237034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27CBF-D483-4DA9-99F0-9B2711995BD6}">
      <dsp:nvSpPr>
        <dsp:cNvPr id="0" name=""/>
        <dsp:cNvSpPr/>
      </dsp:nvSpPr>
      <dsp:spPr>
        <a:xfrm>
          <a:off x="812" y="1414082"/>
          <a:ext cx="3169293" cy="190157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smtClean="0"/>
            <a:t>The complexity of brain, neural and cognitive function makes the exact mapping of this cognitive decline extraordinarily difficult. </a:t>
          </a:r>
          <a:endParaRPr lang="en-GB" sz="1600" kern="1200"/>
        </a:p>
      </dsp:txBody>
      <dsp:txXfrm>
        <a:off x="812" y="1414082"/>
        <a:ext cx="3169293" cy="1901576"/>
      </dsp:txXfrm>
    </dsp:sp>
    <dsp:sp modelId="{F41EDC82-9503-4164-BEF6-A6CAAE1BCA1B}">
      <dsp:nvSpPr>
        <dsp:cNvPr id="0" name=""/>
        <dsp:cNvSpPr/>
      </dsp:nvSpPr>
      <dsp:spPr>
        <a:xfrm>
          <a:off x="3487035" y="1414082"/>
          <a:ext cx="3169293" cy="190157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smtClean="0"/>
            <a:t>The etiology of the change, the chronological point when this becomes evident, its magnitude and rate of progression varies with cognitive function and among individuals. </a:t>
          </a:r>
          <a:endParaRPr lang="en-GB" sz="1600" kern="1200"/>
        </a:p>
      </dsp:txBody>
      <dsp:txXfrm>
        <a:off x="3487035" y="1414082"/>
        <a:ext cx="3169293" cy="1901576"/>
      </dsp:txXfrm>
    </dsp:sp>
    <dsp:sp modelId="{C507CC95-FBCA-4D49-98F8-A1564C6EDD49}">
      <dsp:nvSpPr>
        <dsp:cNvPr id="0" name=""/>
        <dsp:cNvSpPr/>
      </dsp:nvSpPr>
      <dsp:spPr>
        <a:xfrm>
          <a:off x="812" y="3632588"/>
          <a:ext cx="3169293" cy="190157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smtClean="0"/>
            <a:t>Accordingly, some older adults experience cognitive decline, others perform as well or better than younger adults and the same individual may perform differently in different domains. </a:t>
          </a:r>
          <a:endParaRPr lang="en-GB" sz="1600" kern="1200"/>
        </a:p>
      </dsp:txBody>
      <dsp:txXfrm>
        <a:off x="812" y="3632588"/>
        <a:ext cx="3169293" cy="1901576"/>
      </dsp:txXfrm>
    </dsp:sp>
    <dsp:sp modelId="{A2CCE0BD-C75B-4D25-9093-9540864B9C46}">
      <dsp:nvSpPr>
        <dsp:cNvPr id="0" name=""/>
        <dsp:cNvSpPr/>
      </dsp:nvSpPr>
      <dsp:spPr>
        <a:xfrm>
          <a:off x="3487035" y="3632588"/>
          <a:ext cx="3169293" cy="190157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dirty="0" smtClean="0"/>
            <a:t>Owing to the normal processes of aging, the older adults exhibit more activity in the right hemispheres, the ventral or dorsal prefrontal cortex during memory tasks and the frontal and parietal throughout attention tasks. </a:t>
          </a:r>
          <a:endParaRPr lang="en-GB" sz="1600" kern="1200" dirty="0"/>
        </a:p>
      </dsp:txBody>
      <dsp:txXfrm>
        <a:off x="3487035" y="3632588"/>
        <a:ext cx="3169293" cy="190157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422E66-C85C-4E98-B23F-A4E2E2369DCC}">
      <dsp:nvSpPr>
        <dsp:cNvPr id="0" name=""/>
        <dsp:cNvSpPr/>
      </dsp:nvSpPr>
      <dsp:spPr>
        <a:xfrm>
          <a:off x="0" y="144307"/>
          <a:ext cx="6620272" cy="79150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rtl="0">
            <a:lnSpc>
              <a:spcPct val="90000"/>
            </a:lnSpc>
            <a:spcBef>
              <a:spcPct val="0"/>
            </a:spcBef>
            <a:spcAft>
              <a:spcPct val="35000"/>
            </a:spcAft>
          </a:pPr>
          <a:r>
            <a:rPr lang="en-GB" sz="3300" kern="1200" smtClean="0"/>
            <a:t>Concerns about memory and ageing </a:t>
          </a:r>
          <a:endParaRPr lang="en-GB" sz="3300" kern="1200"/>
        </a:p>
      </dsp:txBody>
      <dsp:txXfrm>
        <a:off x="38638" y="182945"/>
        <a:ext cx="6542996" cy="71422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83628-0CB8-4C23-9B30-AA1FDD857411}">
      <dsp:nvSpPr>
        <dsp:cNvPr id="0" name=""/>
        <dsp:cNvSpPr/>
      </dsp:nvSpPr>
      <dsp:spPr>
        <a:xfrm rot="904301">
          <a:off x="0" y="185"/>
          <a:ext cx="5112568" cy="50368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GB" sz="2100" kern="1200" smtClean="0"/>
            <a:t>Memory is not as good as it used to be </a:t>
          </a:r>
          <a:endParaRPr lang="en-GB" sz="2100" kern="1200"/>
        </a:p>
      </dsp:txBody>
      <dsp:txXfrm>
        <a:off x="24588" y="24773"/>
        <a:ext cx="5063392" cy="45450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148B0-6C36-40DC-B37F-FD0198F97330}">
      <dsp:nvSpPr>
        <dsp:cNvPr id="0" name=""/>
        <dsp:cNvSpPr/>
      </dsp:nvSpPr>
      <dsp:spPr>
        <a:xfrm>
          <a:off x="0" y="262570"/>
          <a:ext cx="5256583" cy="38376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dirty="0" smtClean="0"/>
            <a:t>Losing things – not remembering where you put something</a:t>
          </a:r>
          <a:endParaRPr lang="en-GB" sz="1600" kern="1200" dirty="0"/>
        </a:p>
      </dsp:txBody>
      <dsp:txXfrm>
        <a:off x="18734" y="281304"/>
        <a:ext cx="5219115" cy="34629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1D8D59-BBBF-4555-B701-2B4D0AE40C0F}">
      <dsp:nvSpPr>
        <dsp:cNvPr id="0" name=""/>
        <dsp:cNvSpPr/>
      </dsp:nvSpPr>
      <dsp:spPr>
        <a:xfrm>
          <a:off x="0" y="101479"/>
          <a:ext cx="1690976" cy="720077"/>
        </a:xfrm>
        <a:prstGeom prst="roundRect">
          <a:avLst/>
        </a:prstGeom>
        <a:solidFill>
          <a:schemeClr val="accent3">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GB" sz="2000" kern="1200" dirty="0" smtClean="0"/>
            <a:t>Senior moment </a:t>
          </a:r>
          <a:endParaRPr lang="en-GB" sz="2000" kern="1200" dirty="0"/>
        </a:p>
      </dsp:txBody>
      <dsp:txXfrm>
        <a:off x="35151" y="136630"/>
        <a:ext cx="1620674" cy="64977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0DE75-7336-4B40-9F63-A07373383CC9}">
      <dsp:nvSpPr>
        <dsp:cNvPr id="0" name=""/>
        <dsp:cNvSpPr/>
      </dsp:nvSpPr>
      <dsp:spPr>
        <a:xfrm>
          <a:off x="0" y="590"/>
          <a:ext cx="6347048" cy="100693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4400" kern="1200" dirty="0" smtClean="0"/>
            <a:t>The Aging Brain</a:t>
          </a:r>
        </a:p>
        <a:p>
          <a:pPr lvl="0" algn="ctr" defTabSz="2711450" rtl="0">
            <a:lnSpc>
              <a:spcPct val="90000"/>
            </a:lnSpc>
            <a:spcBef>
              <a:spcPct val="0"/>
            </a:spcBef>
            <a:spcAft>
              <a:spcPct val="35000"/>
            </a:spcAft>
          </a:pPr>
          <a:endParaRPr lang="en-GB" sz="2700" kern="1200" dirty="0"/>
        </a:p>
      </dsp:txBody>
      <dsp:txXfrm>
        <a:off x="49154" y="49744"/>
        <a:ext cx="6248740" cy="90862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23376-745D-4CBF-ABF9-C142FA607C0D}">
      <dsp:nvSpPr>
        <dsp:cNvPr id="0" name=""/>
        <dsp:cNvSpPr/>
      </dsp:nvSpPr>
      <dsp:spPr>
        <a:xfrm>
          <a:off x="239300" y="0"/>
          <a:ext cx="5328591" cy="5328591"/>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B9A0C1-879C-424A-9BED-9C8F05C44463}">
      <dsp:nvSpPr>
        <dsp:cNvPr id="0" name=""/>
        <dsp:cNvSpPr/>
      </dsp:nvSpPr>
      <dsp:spPr>
        <a:xfrm>
          <a:off x="2903595" y="533379"/>
          <a:ext cx="3463584" cy="947073"/>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smtClean="0"/>
            <a:t>As individuals age, their brains shrink. </a:t>
          </a:r>
          <a:endParaRPr lang="en-GB" sz="1700" kern="1200"/>
        </a:p>
      </dsp:txBody>
      <dsp:txXfrm>
        <a:off x="2949827" y="579611"/>
        <a:ext cx="3371120" cy="854609"/>
      </dsp:txXfrm>
    </dsp:sp>
    <dsp:sp modelId="{101D5D41-0C4F-42FF-B97C-A123B50B88D1}">
      <dsp:nvSpPr>
        <dsp:cNvPr id="0" name=""/>
        <dsp:cNvSpPr/>
      </dsp:nvSpPr>
      <dsp:spPr>
        <a:xfrm>
          <a:off x="2903595" y="1598837"/>
          <a:ext cx="3463584" cy="947073"/>
        </a:xfrm>
        <a:prstGeom prst="roundRect">
          <a:avLst/>
        </a:prstGeom>
        <a:solidFill>
          <a:schemeClr val="lt1">
            <a:alpha val="90000"/>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smtClean="0"/>
            <a:t>They gradually lose nerve cells that they had from birth and process information more slowly. </a:t>
          </a:r>
          <a:endParaRPr lang="en-GB" sz="1700" kern="1200"/>
        </a:p>
      </dsp:txBody>
      <dsp:txXfrm>
        <a:off x="2949827" y="1645069"/>
        <a:ext cx="3371120" cy="854609"/>
      </dsp:txXfrm>
    </dsp:sp>
    <dsp:sp modelId="{52463C3D-1EBD-43FB-AD4B-F064FE5CEAF0}">
      <dsp:nvSpPr>
        <dsp:cNvPr id="0" name=""/>
        <dsp:cNvSpPr/>
      </dsp:nvSpPr>
      <dsp:spPr>
        <a:xfrm>
          <a:off x="2903595" y="2664295"/>
          <a:ext cx="3463584" cy="947073"/>
        </a:xfrm>
        <a:prstGeom prst="roundRect">
          <a:avLst/>
        </a:prstGeom>
        <a:solidFill>
          <a:schemeClr val="lt1">
            <a:alpha val="90000"/>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smtClean="0"/>
            <a:t>As a consequence, learning new concepts and patterns becomes more difficult. </a:t>
          </a:r>
          <a:endParaRPr lang="en-GB" sz="1700" kern="1200"/>
        </a:p>
      </dsp:txBody>
      <dsp:txXfrm>
        <a:off x="2949827" y="2710527"/>
        <a:ext cx="3371120" cy="854609"/>
      </dsp:txXfrm>
    </dsp:sp>
    <dsp:sp modelId="{DFBA5AF2-0783-4DBF-9AA5-EEEB9CE1FF4C}">
      <dsp:nvSpPr>
        <dsp:cNvPr id="0" name=""/>
        <dsp:cNvSpPr/>
      </dsp:nvSpPr>
      <dsp:spPr>
        <a:xfrm>
          <a:off x="2903595" y="3729753"/>
          <a:ext cx="3463584" cy="947073"/>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smtClean="0"/>
            <a:t>Memory also begins to fail.</a:t>
          </a:r>
          <a:endParaRPr lang="en-GB" sz="1700" kern="1200"/>
        </a:p>
      </dsp:txBody>
      <dsp:txXfrm>
        <a:off x="2949827" y="3775985"/>
        <a:ext cx="3371120" cy="85460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0DE75-7336-4B40-9F63-A07373383CC9}">
      <dsp:nvSpPr>
        <dsp:cNvPr id="0" name=""/>
        <dsp:cNvSpPr/>
      </dsp:nvSpPr>
      <dsp:spPr>
        <a:xfrm>
          <a:off x="0" y="5288"/>
          <a:ext cx="6347048" cy="7675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rtl="0">
            <a:lnSpc>
              <a:spcPct val="90000"/>
            </a:lnSpc>
            <a:spcBef>
              <a:spcPct val="0"/>
            </a:spcBef>
            <a:spcAft>
              <a:spcPct val="35000"/>
            </a:spcAft>
          </a:pPr>
          <a:r>
            <a:rPr lang="en-GB" sz="3200" kern="1200" dirty="0" smtClean="0"/>
            <a:t>Memory</a:t>
          </a:r>
          <a:endParaRPr lang="en-GB" sz="3200" kern="1200" dirty="0"/>
        </a:p>
      </dsp:txBody>
      <dsp:txXfrm>
        <a:off x="37467" y="42755"/>
        <a:ext cx="6272114" cy="69258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E3F8A-095F-419B-A604-EA035ECC4718}">
      <dsp:nvSpPr>
        <dsp:cNvPr id="0" name=""/>
        <dsp:cNvSpPr/>
      </dsp:nvSpPr>
      <dsp:spPr>
        <a:xfrm>
          <a:off x="0" y="190524"/>
          <a:ext cx="9144000" cy="5276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rtl="0">
            <a:lnSpc>
              <a:spcPct val="90000"/>
            </a:lnSpc>
            <a:spcBef>
              <a:spcPct val="0"/>
            </a:spcBef>
            <a:spcAft>
              <a:spcPct val="35000"/>
            </a:spcAft>
          </a:pPr>
          <a:r>
            <a:rPr lang="en-GB" sz="2200" kern="1200" dirty="0" smtClean="0"/>
            <a:t>Effortful memories are more likely to decline than those requiring less effort</a:t>
          </a:r>
          <a:endParaRPr lang="en-US" sz="2200" kern="1200" dirty="0"/>
        </a:p>
      </dsp:txBody>
      <dsp:txXfrm>
        <a:off x="25759" y="216283"/>
        <a:ext cx="9092482" cy="47615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2D920-5E94-4CB3-829C-172E38E83C6D}">
      <dsp:nvSpPr>
        <dsp:cNvPr id="0" name=""/>
        <dsp:cNvSpPr/>
      </dsp:nvSpPr>
      <dsp:spPr>
        <a:xfrm>
          <a:off x="0" y="40751"/>
          <a:ext cx="8394796" cy="576000"/>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rtl="0">
            <a:lnSpc>
              <a:spcPct val="90000"/>
            </a:lnSpc>
            <a:spcBef>
              <a:spcPct val="0"/>
            </a:spcBef>
            <a:spcAft>
              <a:spcPct val="35000"/>
            </a:spcAft>
          </a:pPr>
          <a:r>
            <a:rPr lang="en-GB" sz="2000" kern="1200" dirty="0" smtClean="0"/>
            <a:t>Craik (1983)</a:t>
          </a:r>
          <a:r>
            <a:rPr lang="en-US" sz="2000" kern="1200" dirty="0" smtClean="0"/>
            <a:t> – environmental support hypothesis</a:t>
          </a:r>
          <a:endParaRPr lang="en-US" sz="2000" kern="1200" dirty="0"/>
        </a:p>
      </dsp:txBody>
      <dsp:txXfrm>
        <a:off x="0" y="40751"/>
        <a:ext cx="8394796" cy="576000"/>
      </dsp:txXfrm>
    </dsp:sp>
    <dsp:sp modelId="{2D9D7368-64AB-415C-8155-1B861AF4C0E8}">
      <dsp:nvSpPr>
        <dsp:cNvPr id="0" name=""/>
        <dsp:cNvSpPr/>
      </dsp:nvSpPr>
      <dsp:spPr>
        <a:xfrm>
          <a:off x="0" y="616751"/>
          <a:ext cx="8394796" cy="1756800"/>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GB" sz="2000" kern="1200" dirty="0" smtClean="0"/>
            <a:t>tasks requiring less effortful processing are well preserved with age because performance is supported by elements in the test environment</a:t>
          </a:r>
          <a:endParaRPr lang="en-US" sz="2000" kern="1200" dirty="0"/>
        </a:p>
        <a:p>
          <a:pPr marL="228600" lvl="1" indent="-228600" algn="l" defTabSz="889000" rtl="0">
            <a:lnSpc>
              <a:spcPct val="90000"/>
            </a:lnSpc>
            <a:spcBef>
              <a:spcPct val="0"/>
            </a:spcBef>
            <a:spcAft>
              <a:spcPct val="15000"/>
            </a:spcAft>
            <a:buChar char="••"/>
          </a:pPr>
          <a:endParaRPr lang="en-US" sz="2000" kern="1200" dirty="0"/>
        </a:p>
        <a:p>
          <a:pPr marL="228600" lvl="1" indent="-228600" algn="l" defTabSz="889000" rtl="0">
            <a:lnSpc>
              <a:spcPct val="90000"/>
            </a:lnSpc>
            <a:spcBef>
              <a:spcPct val="0"/>
            </a:spcBef>
            <a:spcAft>
              <a:spcPct val="15000"/>
            </a:spcAft>
            <a:buChar char="••"/>
          </a:pPr>
          <a:r>
            <a:rPr lang="en-GB" sz="2000" kern="1200" dirty="0" smtClean="0"/>
            <a:t>e.g., recognition tests provide memory items themselves – no need to generate the item from memory – only assess its familiarity = less work</a:t>
          </a:r>
          <a:endParaRPr lang="en-US" sz="2000" kern="1200" dirty="0"/>
        </a:p>
      </dsp:txBody>
      <dsp:txXfrm>
        <a:off x="0" y="616751"/>
        <a:ext cx="8394796" cy="175680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53DAB7-D578-4728-B353-4DD5DB9CC446}">
      <dsp:nvSpPr>
        <dsp:cNvPr id="0" name=""/>
        <dsp:cNvSpPr/>
      </dsp:nvSpPr>
      <dsp:spPr>
        <a:xfrm>
          <a:off x="0" y="22589"/>
          <a:ext cx="8579297" cy="83099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l" defTabSz="1600200" rtl="0">
            <a:lnSpc>
              <a:spcPct val="90000"/>
            </a:lnSpc>
            <a:spcBef>
              <a:spcPct val="0"/>
            </a:spcBef>
            <a:spcAft>
              <a:spcPct val="35000"/>
            </a:spcAft>
          </a:pPr>
          <a:r>
            <a:rPr lang="en-GB" sz="3600" kern="1200" dirty="0" smtClean="0"/>
            <a:t>The more steps the more information is lost</a:t>
          </a:r>
          <a:endParaRPr lang="en-US" sz="3600" kern="1200" dirty="0"/>
        </a:p>
      </dsp:txBody>
      <dsp:txXfrm>
        <a:off x="40566" y="63155"/>
        <a:ext cx="8498165" cy="74986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862AC-B0C9-4F3D-BC93-FF6A7C92E669}">
      <dsp:nvSpPr>
        <dsp:cNvPr id="0" name=""/>
        <dsp:cNvSpPr/>
      </dsp:nvSpPr>
      <dsp:spPr>
        <a:xfrm>
          <a:off x="0" y="88595"/>
          <a:ext cx="2520280" cy="1855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rtl="0">
            <a:lnSpc>
              <a:spcPct val="90000"/>
            </a:lnSpc>
            <a:spcBef>
              <a:spcPct val="0"/>
            </a:spcBef>
            <a:spcAft>
              <a:spcPct val="35000"/>
            </a:spcAft>
          </a:pPr>
          <a:r>
            <a:rPr lang="en-GB" sz="2600" kern="1200" smtClean="0"/>
            <a:t>Laborious tasks have many processing steps </a:t>
          </a:r>
          <a:endParaRPr lang="en-US" sz="2600" kern="1200"/>
        </a:p>
      </dsp:txBody>
      <dsp:txXfrm>
        <a:off x="90584" y="179179"/>
        <a:ext cx="2339112" cy="167445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0DE75-7336-4B40-9F63-A07373383CC9}">
      <dsp:nvSpPr>
        <dsp:cNvPr id="0" name=""/>
        <dsp:cNvSpPr/>
      </dsp:nvSpPr>
      <dsp:spPr>
        <a:xfrm>
          <a:off x="0" y="5315"/>
          <a:ext cx="6480719" cy="839474"/>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rtl="0">
            <a:lnSpc>
              <a:spcPct val="90000"/>
            </a:lnSpc>
            <a:spcBef>
              <a:spcPct val="0"/>
            </a:spcBef>
            <a:spcAft>
              <a:spcPct val="35000"/>
            </a:spcAft>
          </a:pPr>
          <a:r>
            <a:rPr lang="en-GB" sz="3500" kern="1200" smtClean="0"/>
            <a:t>Memory</a:t>
          </a:r>
          <a:endParaRPr lang="en-GB" sz="3500" kern="1200"/>
        </a:p>
      </dsp:txBody>
      <dsp:txXfrm>
        <a:off x="40980" y="46295"/>
        <a:ext cx="6398759" cy="757514"/>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E8639-945F-47CB-AA8D-8D44835220AE}">
      <dsp:nvSpPr>
        <dsp:cNvPr id="0" name=""/>
        <dsp:cNvSpPr/>
      </dsp:nvSpPr>
      <dsp:spPr>
        <a:xfrm>
          <a:off x="0" y="0"/>
          <a:ext cx="8640960" cy="99516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GB" sz="2000" kern="1200" dirty="0" smtClean="0"/>
            <a:t>When older adults were asked to perform the same cognitive tasks as young adults, brain scans showed that different or more parts of the brain lit up (</a:t>
          </a:r>
          <a:r>
            <a:rPr lang="en-GB" sz="2000" kern="1200" dirty="0" err="1" smtClean="0"/>
            <a:t>Cabeza</a:t>
          </a:r>
          <a:r>
            <a:rPr lang="en-GB" sz="2000" kern="1200" dirty="0" smtClean="0"/>
            <a:t> </a:t>
          </a:r>
          <a:r>
            <a:rPr lang="en-GB" sz="2000" kern="1200" dirty="0" smtClean="0"/>
            <a:t>2002)</a:t>
          </a:r>
          <a:endParaRPr lang="en-GB" sz="2000" kern="1200" dirty="0"/>
        </a:p>
      </dsp:txBody>
      <dsp:txXfrm>
        <a:off x="1827708" y="0"/>
        <a:ext cx="6813251" cy="995164"/>
      </dsp:txXfrm>
    </dsp:sp>
    <dsp:sp modelId="{3CF775E4-ED1B-4335-9962-A93D223403B3}">
      <dsp:nvSpPr>
        <dsp:cNvPr id="0" name=""/>
        <dsp:cNvSpPr/>
      </dsp:nvSpPr>
      <dsp:spPr>
        <a:xfrm>
          <a:off x="99516" y="99516"/>
          <a:ext cx="1728192" cy="796131"/>
        </a:xfrm>
        <a:prstGeom prst="roundRect">
          <a:avLst>
            <a:gd name="adj" fmla="val 10000"/>
          </a:avLst>
        </a:prstGeom>
        <a:solidFill>
          <a:schemeClr val="accent2">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18FE6B-FDEC-44C5-A197-637F809B56B9}">
      <dsp:nvSpPr>
        <dsp:cNvPr id="0" name=""/>
        <dsp:cNvSpPr/>
      </dsp:nvSpPr>
      <dsp:spPr>
        <a:xfrm>
          <a:off x="1656191" y="50732"/>
          <a:ext cx="4248456" cy="2805780"/>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GB" sz="1400" kern="1200" dirty="0" smtClean="0"/>
            <a:t>Cognitive tasks heavily dependent on the frontal cortex (matching faces and recalling words) neuroimaging showed distinct age differences in which area of the brain is accessed. </a:t>
          </a:r>
          <a:endParaRPr lang="en-GB" sz="1400" kern="1200" dirty="0"/>
        </a:p>
      </dsp:txBody>
      <dsp:txXfrm>
        <a:off x="2718305" y="50732"/>
        <a:ext cx="2124228" cy="2314769"/>
      </dsp:txXfrm>
    </dsp:sp>
    <dsp:sp modelId="{743A40F7-79A2-4B31-82A3-5EB3DBDFCC51}">
      <dsp:nvSpPr>
        <dsp:cNvPr id="0" name=""/>
        <dsp:cNvSpPr/>
      </dsp:nvSpPr>
      <dsp:spPr>
        <a:xfrm rot="7200000">
          <a:off x="4000161" y="2810661"/>
          <a:ext cx="2805780" cy="2805780"/>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rtl="0">
            <a:lnSpc>
              <a:spcPct val="90000"/>
            </a:lnSpc>
            <a:spcBef>
              <a:spcPct val="0"/>
            </a:spcBef>
            <a:spcAft>
              <a:spcPct val="35000"/>
            </a:spcAft>
          </a:pPr>
          <a:r>
            <a:rPr lang="en-GB" sz="1100" kern="1200" dirty="0" smtClean="0"/>
            <a:t>Older adults sometimes used additional areas in the same region of the brain. E.g., young adults performed a cognitive task by activating the left hemisphere of the prefrontal cortex, older adults activated both the right and left hemispheres.</a:t>
          </a:r>
          <a:endParaRPr lang="en-GB" sz="1100" kern="1200" dirty="0"/>
        </a:p>
      </dsp:txBody>
      <dsp:txXfrm rot="-5400000">
        <a:off x="4458281" y="3634858"/>
        <a:ext cx="2314769" cy="1402890"/>
      </dsp:txXfrm>
    </dsp:sp>
    <dsp:sp modelId="{2D3A79E8-752F-430C-8E8B-DCD5936895DA}">
      <dsp:nvSpPr>
        <dsp:cNvPr id="0" name=""/>
        <dsp:cNvSpPr/>
      </dsp:nvSpPr>
      <dsp:spPr>
        <a:xfrm rot="14400000">
          <a:off x="754898" y="2810661"/>
          <a:ext cx="2805780" cy="2805780"/>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GB" sz="1400" kern="1200" dirty="0" smtClean="0"/>
            <a:t>Older adults sometimes used an entirely different part of the brain than younger adults use for the same task</a:t>
          </a:r>
          <a:endParaRPr lang="en-GB" sz="1400" kern="1200" dirty="0"/>
        </a:p>
      </dsp:txBody>
      <dsp:txXfrm rot="5400000">
        <a:off x="787790" y="3634858"/>
        <a:ext cx="2314769" cy="140289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59A279-8EF3-4F79-873C-7A96B695B400}">
      <dsp:nvSpPr>
        <dsp:cNvPr id="0" name=""/>
        <dsp:cNvSpPr/>
      </dsp:nvSpPr>
      <dsp:spPr>
        <a:xfrm>
          <a:off x="0" y="17698"/>
          <a:ext cx="8164140" cy="7956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smtClean="0"/>
            <a:t>Reliant on prefrontal cortex…a region that undergoes cell shrinkage &amp; cell loss with age</a:t>
          </a:r>
          <a:endParaRPr lang="en-GB" sz="2000" kern="1200"/>
        </a:p>
      </dsp:txBody>
      <dsp:txXfrm>
        <a:off x="38838" y="56536"/>
        <a:ext cx="8086464" cy="717924"/>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16118-49E4-48F0-9358-C8C78015F5FF}">
      <dsp:nvSpPr>
        <dsp:cNvPr id="0" name=""/>
        <dsp:cNvSpPr/>
      </dsp:nvSpPr>
      <dsp:spPr>
        <a:xfrm>
          <a:off x="3008802" y="6"/>
          <a:ext cx="2519049" cy="15114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smtClean="0"/>
            <a:t>Working memory declines with aging because of reductions in processing speed</a:t>
          </a:r>
          <a:endParaRPr lang="en-GB" sz="2000" kern="1200"/>
        </a:p>
      </dsp:txBody>
      <dsp:txXfrm>
        <a:off x="3008802" y="6"/>
        <a:ext cx="2519049" cy="1511429"/>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F0DCEC-2B97-4C65-A906-F621B7120FA0}">
      <dsp:nvSpPr>
        <dsp:cNvPr id="0" name=""/>
        <dsp:cNvSpPr/>
      </dsp:nvSpPr>
      <dsp:spPr>
        <a:xfrm>
          <a:off x="0" y="0"/>
          <a:ext cx="260336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9D7595-1BDC-4BDA-8C7B-C51953B3A775}">
      <dsp:nvSpPr>
        <dsp:cNvPr id="0" name=""/>
        <dsp:cNvSpPr/>
      </dsp:nvSpPr>
      <dsp:spPr>
        <a:xfrm>
          <a:off x="0" y="0"/>
          <a:ext cx="2603365" cy="141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kern="1200" dirty="0" smtClean="0"/>
            <a:t>Aging results in slowing of reaction time (the time it takes to respond to an event)</a:t>
          </a:r>
          <a:endParaRPr lang="en-GB" sz="2000" kern="1200" dirty="0"/>
        </a:p>
      </dsp:txBody>
      <dsp:txXfrm>
        <a:off x="0" y="0"/>
        <a:ext cx="2603365" cy="1416353"/>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89388-B811-4ACD-A0EE-7ACBD1F8F829}">
      <dsp:nvSpPr>
        <dsp:cNvPr id="0" name=""/>
        <dsp:cNvSpPr/>
      </dsp:nvSpPr>
      <dsp:spPr>
        <a:xfrm>
          <a:off x="0" y="299112"/>
          <a:ext cx="4896544" cy="2365183"/>
        </a:xfrm>
        <a:prstGeom prst="roundRect">
          <a:avLst/>
        </a:prstGeom>
        <a:solidFill>
          <a:schemeClr val="accent3">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US" sz="2000" kern="1200" dirty="0" smtClean="0"/>
            <a:t>Changes in the speed of </a:t>
          </a:r>
          <a:r>
            <a:rPr lang="en-US" sz="2000" u="sng" kern="1200" dirty="0" smtClean="0"/>
            <a:t>neurotransmission</a:t>
          </a:r>
          <a:r>
            <a:rPr lang="en-US" sz="2000" kern="1200" dirty="0" smtClean="0"/>
            <a:t> (the passing of chemical and electrical signals from one brain cell to another) likely underlie these age-related changes in processing speed</a:t>
          </a:r>
          <a:endParaRPr lang="en-GB" sz="2000" kern="1200" dirty="0"/>
        </a:p>
      </dsp:txBody>
      <dsp:txXfrm>
        <a:off x="115459" y="414571"/>
        <a:ext cx="4665626" cy="2134265"/>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372D2-7BCA-49DB-BFF0-F7D583A5F27C}">
      <dsp:nvSpPr>
        <dsp:cNvPr id="0" name=""/>
        <dsp:cNvSpPr/>
      </dsp:nvSpPr>
      <dsp:spPr>
        <a:xfrm>
          <a:off x="0" y="216024"/>
          <a:ext cx="9144000" cy="795599"/>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lvl="0" algn="ctr" defTabSz="933450" rtl="0">
            <a:lnSpc>
              <a:spcPct val="90000"/>
            </a:lnSpc>
            <a:spcBef>
              <a:spcPct val="0"/>
            </a:spcBef>
            <a:spcAft>
              <a:spcPct val="35000"/>
            </a:spcAft>
          </a:pPr>
          <a:r>
            <a:rPr lang="en-US" sz="2100" kern="1200" dirty="0" smtClean="0"/>
            <a:t>Although aging can lead to a slower reasoning through decisions, it can facilitate making a “gut decision”. These “gut decisions” are often the optimal ones.</a:t>
          </a:r>
          <a:endParaRPr lang="en-GB" sz="2100" kern="1200" dirty="0"/>
        </a:p>
      </dsp:txBody>
      <dsp:txXfrm>
        <a:off x="0" y="216024"/>
        <a:ext cx="9144000" cy="795599"/>
      </dsp:txXfrm>
    </dsp:sp>
    <dsp:sp modelId="{32ADF77A-C03D-450C-912C-8F5D6DBF62E8}">
      <dsp:nvSpPr>
        <dsp:cNvPr id="0" name=""/>
        <dsp:cNvSpPr/>
      </dsp:nvSpPr>
      <dsp:spPr>
        <a:xfrm>
          <a:off x="0" y="967691"/>
          <a:ext cx="9144000" cy="922320"/>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D262A-D985-4258-B9EE-79CF07C19D97}">
      <dsp:nvSpPr>
        <dsp:cNvPr id="0" name=""/>
        <dsp:cNvSpPr/>
      </dsp:nvSpPr>
      <dsp:spPr>
        <a:xfrm>
          <a:off x="1722" y="0"/>
          <a:ext cx="3524946" cy="1384994"/>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rtl="0">
            <a:lnSpc>
              <a:spcPct val="90000"/>
            </a:lnSpc>
            <a:spcBef>
              <a:spcPct val="0"/>
            </a:spcBef>
            <a:spcAft>
              <a:spcPct val="35000"/>
            </a:spcAft>
          </a:pPr>
          <a:r>
            <a:rPr lang="en-US" sz="2600" kern="1200" smtClean="0"/>
            <a:t>make information </a:t>
          </a:r>
          <a:r>
            <a:rPr lang="en-US" sz="2600" b="1" kern="1200" smtClean="0"/>
            <a:t>meaningful </a:t>
          </a:r>
          <a:r>
            <a:rPr lang="en-US" sz="2600" kern="1200" smtClean="0"/>
            <a:t>and </a:t>
          </a:r>
          <a:r>
            <a:rPr lang="en-US" sz="2600" b="1" kern="1200" smtClean="0"/>
            <a:t>self-relevant</a:t>
          </a:r>
          <a:endParaRPr lang="en-GB" sz="2600" kern="1200"/>
        </a:p>
      </dsp:txBody>
      <dsp:txXfrm>
        <a:off x="42287" y="40565"/>
        <a:ext cx="3443816" cy="1303864"/>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74F05-A3A7-4E01-AFDE-3FB618F341A1}">
      <dsp:nvSpPr>
        <dsp:cNvPr id="0" name=""/>
        <dsp:cNvSpPr/>
      </dsp:nvSpPr>
      <dsp:spPr>
        <a:xfrm rot="5400000">
          <a:off x="2056269" y="-394077"/>
          <a:ext cx="1469520" cy="2626851"/>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rtl="0">
            <a:lnSpc>
              <a:spcPct val="90000"/>
            </a:lnSpc>
            <a:spcBef>
              <a:spcPct val="0"/>
            </a:spcBef>
            <a:spcAft>
              <a:spcPct val="15000"/>
            </a:spcAft>
            <a:buChar char="••"/>
          </a:pPr>
          <a:r>
            <a:rPr lang="en-US" sz="2000" kern="1200" dirty="0" smtClean="0"/>
            <a:t>maintain mental flexibility</a:t>
          </a:r>
          <a:endParaRPr lang="en-GB" sz="2000" kern="1200" dirty="0"/>
        </a:p>
        <a:p>
          <a:pPr marL="228600" lvl="1" indent="-228600" algn="l" defTabSz="889000" rtl="0">
            <a:lnSpc>
              <a:spcPct val="90000"/>
            </a:lnSpc>
            <a:spcBef>
              <a:spcPct val="0"/>
            </a:spcBef>
            <a:spcAft>
              <a:spcPct val="15000"/>
            </a:spcAft>
            <a:buChar char="••"/>
          </a:pPr>
          <a:r>
            <a:rPr lang="en-US" sz="2000" kern="1200" smtClean="0"/>
            <a:t>maintain expertise</a:t>
          </a:r>
          <a:endParaRPr lang="en-GB" sz="2000" kern="1200"/>
        </a:p>
      </dsp:txBody>
      <dsp:txXfrm rot="-5400000">
        <a:off x="1477604" y="256324"/>
        <a:ext cx="2555115" cy="1326048"/>
      </dsp:txXfrm>
    </dsp:sp>
    <dsp:sp modelId="{FB49DA9A-44DC-4A32-9E20-40EF91B150C9}">
      <dsp:nvSpPr>
        <dsp:cNvPr id="0" name=""/>
        <dsp:cNvSpPr/>
      </dsp:nvSpPr>
      <dsp:spPr>
        <a:xfrm>
          <a:off x="0" y="897"/>
          <a:ext cx="1477604" cy="18369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b="1" kern="1200" dirty="0" smtClean="0"/>
            <a:t>use it or lose it </a:t>
          </a:r>
          <a:endParaRPr lang="en-GB" sz="2000" kern="1200" dirty="0"/>
        </a:p>
      </dsp:txBody>
      <dsp:txXfrm>
        <a:off x="72131" y="73028"/>
        <a:ext cx="1333342" cy="1692638"/>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7DA8B-6911-4B66-89CF-3D0D8D4FA2C6}">
      <dsp:nvSpPr>
        <dsp:cNvPr id="0" name=""/>
        <dsp:cNvSpPr/>
      </dsp:nvSpPr>
      <dsp:spPr>
        <a:xfrm>
          <a:off x="0" y="0"/>
          <a:ext cx="2326107" cy="3726641"/>
        </a:xfrm>
        <a:prstGeom prst="triangl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B1B8F8-4219-4F17-8280-3633FD557905}">
      <dsp:nvSpPr>
        <dsp:cNvPr id="0" name=""/>
        <dsp:cNvSpPr/>
      </dsp:nvSpPr>
      <dsp:spPr>
        <a:xfrm>
          <a:off x="1163053" y="373028"/>
          <a:ext cx="1511970" cy="2649408"/>
        </a:xfrm>
        <a:prstGeom prst="round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ctr" defTabSz="844550" rtl="0">
            <a:lnSpc>
              <a:spcPct val="90000"/>
            </a:lnSpc>
            <a:spcBef>
              <a:spcPct val="0"/>
            </a:spcBef>
            <a:spcAft>
              <a:spcPct val="35000"/>
            </a:spcAft>
          </a:pPr>
          <a:r>
            <a:rPr lang="en-US" sz="1900" kern="1200" smtClean="0"/>
            <a:t>“chunk” information (think of 4 numbers together as a date): 1 9 3 7 1 8 2 4</a:t>
          </a:r>
          <a:endParaRPr lang="en-GB" sz="1900" kern="1200"/>
        </a:p>
      </dsp:txBody>
      <dsp:txXfrm>
        <a:off x="1236861" y="446836"/>
        <a:ext cx="1364354" cy="2501792"/>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FF6FE1-28AD-4C30-A9C7-43B6144C5A0A}">
      <dsp:nvSpPr>
        <dsp:cNvPr id="0" name=""/>
        <dsp:cNvSpPr/>
      </dsp:nvSpPr>
      <dsp:spPr>
        <a:xfrm>
          <a:off x="761758" y="0"/>
          <a:ext cx="2175124" cy="1917016"/>
        </a:xfrm>
        <a:prstGeom prst="downArrow">
          <a:avLst>
            <a:gd name="adj1" fmla="val 50000"/>
            <a:gd name="adj2" fmla="val 35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US" sz="1400" b="1" kern="1200" dirty="0" smtClean="0"/>
            <a:t>organize </a:t>
          </a:r>
          <a:r>
            <a:rPr lang="en-US" sz="1400" kern="1200" dirty="0" smtClean="0"/>
            <a:t>information </a:t>
          </a:r>
          <a:endParaRPr lang="en-GB" sz="1400" kern="1200" dirty="0"/>
        </a:p>
      </dsp:txBody>
      <dsp:txXfrm>
        <a:off x="1305539" y="0"/>
        <a:ext cx="1087562" cy="1581538"/>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B307D-F25E-47A1-9A50-28F4995B7285}">
      <dsp:nvSpPr>
        <dsp:cNvPr id="0" name=""/>
        <dsp:cNvSpPr/>
      </dsp:nvSpPr>
      <dsp:spPr>
        <a:xfrm>
          <a:off x="517" y="564293"/>
          <a:ext cx="1698973" cy="169897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en-US" sz="1800" b="1" kern="1200" smtClean="0"/>
            <a:t>eliminate distractions</a:t>
          </a:r>
          <a:endParaRPr lang="en-GB" sz="1800" kern="1200"/>
        </a:p>
      </dsp:txBody>
      <dsp:txXfrm>
        <a:off x="249326" y="813102"/>
        <a:ext cx="1201355" cy="1201355"/>
      </dsp:txXfrm>
    </dsp:sp>
    <dsp:sp modelId="{E1769570-FA50-4E6D-882F-BD24670400BA}">
      <dsp:nvSpPr>
        <dsp:cNvPr id="0" name=""/>
        <dsp:cNvSpPr/>
      </dsp:nvSpPr>
      <dsp:spPr>
        <a:xfrm>
          <a:off x="1566317" y="324350"/>
          <a:ext cx="1056060" cy="57340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1566317" y="439031"/>
        <a:ext cx="884039" cy="344041"/>
      </dsp:txXfrm>
    </dsp:sp>
    <dsp:sp modelId="{51A4E89F-5CD0-42DC-A809-B76AA918C38F}">
      <dsp:nvSpPr>
        <dsp:cNvPr id="0" name=""/>
        <dsp:cNvSpPr/>
      </dsp:nvSpPr>
      <dsp:spPr>
        <a:xfrm>
          <a:off x="2548980" y="564293"/>
          <a:ext cx="1698973" cy="169897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en-US" sz="1800" kern="1200" smtClean="0"/>
            <a:t>reduce attention demands</a:t>
          </a:r>
          <a:endParaRPr lang="en-GB" sz="1800" kern="1200"/>
        </a:p>
      </dsp:txBody>
      <dsp:txXfrm>
        <a:off x="2797789" y="813102"/>
        <a:ext cx="1201355" cy="1201355"/>
      </dsp:txXfrm>
    </dsp:sp>
    <dsp:sp modelId="{2E5C62B1-FCDE-4ABF-BBDE-0C4A7FB79CF4}">
      <dsp:nvSpPr>
        <dsp:cNvPr id="0" name=""/>
        <dsp:cNvSpPr/>
      </dsp:nvSpPr>
      <dsp:spPr>
        <a:xfrm rot="10800000">
          <a:off x="1626094" y="1929807"/>
          <a:ext cx="1056060" cy="57340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rot="10800000">
        <a:off x="1798115" y="2044488"/>
        <a:ext cx="884039" cy="344041"/>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066A8-6E74-46C6-8562-A8E054BAE62E}">
      <dsp:nvSpPr>
        <dsp:cNvPr id="0" name=""/>
        <dsp:cNvSpPr/>
      </dsp:nvSpPr>
      <dsp:spPr>
        <a:xfrm rot="10800000">
          <a:off x="1506253" y="851525"/>
          <a:ext cx="7433082" cy="441762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0570" tIns="95250" rIns="177800" bIns="95250" numCol="1" spcCol="1270" anchor="ctr" anchorCtr="0">
          <a:noAutofit/>
        </a:bodyPr>
        <a:lstStyle/>
        <a:p>
          <a:pPr lvl="0" algn="ctr" defTabSz="1111250" rtl="0">
            <a:lnSpc>
              <a:spcPct val="90000"/>
            </a:lnSpc>
            <a:spcBef>
              <a:spcPct val="0"/>
            </a:spcBef>
            <a:spcAft>
              <a:spcPct val="35000"/>
            </a:spcAft>
          </a:pPr>
          <a:r>
            <a:rPr lang="en-GB" sz="2500" kern="1200" dirty="0" smtClean="0"/>
            <a:t>The authors used data from a longitudinal cohort study of &gt;1,000 community dwelling older persons to examine the relation of cognitive aging to psychological well being. Rates of change in cognition and well being were correlated and cognitive level predicted subsequent level of purpose. The results support the hypothesis that cognitive decline in old age leads to decline in well being.</a:t>
          </a:r>
          <a:endParaRPr lang="en-GB" sz="2500" kern="1200" dirty="0"/>
        </a:p>
      </dsp:txBody>
      <dsp:txXfrm rot="10800000">
        <a:off x="2610660" y="851525"/>
        <a:ext cx="6328675" cy="4417628"/>
      </dsp:txXfrm>
    </dsp:sp>
    <dsp:sp modelId="{3046A7BB-DEDA-409F-96F3-BAA74239145B}">
      <dsp:nvSpPr>
        <dsp:cNvPr id="0" name=""/>
        <dsp:cNvSpPr/>
      </dsp:nvSpPr>
      <dsp:spPr>
        <a:xfrm>
          <a:off x="367848" y="1516493"/>
          <a:ext cx="2994677" cy="2994677"/>
        </a:xfrm>
        <a:prstGeom prst="ellipse">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BBB0D3-C53C-4D74-9510-8EE3F951DF44}">
      <dsp:nvSpPr>
        <dsp:cNvPr id="0" name=""/>
        <dsp:cNvSpPr/>
      </dsp:nvSpPr>
      <dsp:spPr>
        <a:xfrm>
          <a:off x="0" y="5089698"/>
          <a:ext cx="8856984" cy="835007"/>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0">
            <a:lnSpc>
              <a:spcPct val="90000"/>
            </a:lnSpc>
            <a:spcBef>
              <a:spcPct val="0"/>
            </a:spcBef>
            <a:spcAft>
              <a:spcPct val="35000"/>
            </a:spcAft>
          </a:pPr>
          <a:r>
            <a:rPr lang="en-GB" sz="1800" kern="1200" smtClean="0"/>
            <a:t>Significant but low correlations were found between cognition and health-related quality of life – higher ratings on perceived quality of life correlated with higher results on the MMSE.</a:t>
          </a:r>
          <a:endParaRPr lang="en-GB" sz="1800" kern="1200"/>
        </a:p>
      </dsp:txBody>
      <dsp:txXfrm>
        <a:off x="0" y="5089698"/>
        <a:ext cx="8856984" cy="835007"/>
      </dsp:txXfrm>
    </dsp:sp>
    <dsp:sp modelId="{CE094734-4F84-4E0D-944C-617B30517819}">
      <dsp:nvSpPr>
        <dsp:cNvPr id="0" name=""/>
        <dsp:cNvSpPr/>
      </dsp:nvSpPr>
      <dsp:spPr>
        <a:xfrm rot="10800000">
          <a:off x="0" y="3817981"/>
          <a:ext cx="8856984" cy="1284241"/>
        </a:xfrm>
        <a:prstGeom prst="upArrowCallou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0">
            <a:lnSpc>
              <a:spcPct val="90000"/>
            </a:lnSpc>
            <a:spcBef>
              <a:spcPct val="0"/>
            </a:spcBef>
            <a:spcAft>
              <a:spcPct val="35000"/>
            </a:spcAft>
          </a:pPr>
          <a:r>
            <a:rPr lang="en-GB" sz="1800" kern="1200" smtClean="0"/>
            <a:t>A larger number of participants with cognitive impairment reported that they needed assistance in instrumental activities of daily living (IADL) compared to the group without cognitive impairment. Impaired cognition was significantly related to problems with IADL. </a:t>
          </a:r>
          <a:endParaRPr lang="en-GB" sz="1800" kern="1200"/>
        </a:p>
      </dsp:txBody>
      <dsp:txXfrm rot="10800000">
        <a:off x="0" y="3817981"/>
        <a:ext cx="8856984" cy="834461"/>
      </dsp:txXfrm>
    </dsp:sp>
    <dsp:sp modelId="{976547AB-2A6D-4C63-99C3-25A3B568720A}">
      <dsp:nvSpPr>
        <dsp:cNvPr id="0" name=""/>
        <dsp:cNvSpPr/>
      </dsp:nvSpPr>
      <dsp:spPr>
        <a:xfrm rot="10800000">
          <a:off x="0" y="2546265"/>
          <a:ext cx="8856984" cy="1284241"/>
        </a:xfrm>
        <a:prstGeom prst="upArrowCallou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0">
            <a:lnSpc>
              <a:spcPct val="90000"/>
            </a:lnSpc>
            <a:spcBef>
              <a:spcPct val="0"/>
            </a:spcBef>
            <a:spcAft>
              <a:spcPct val="35000"/>
            </a:spcAft>
          </a:pPr>
          <a:r>
            <a:rPr lang="en-GB" sz="1800" kern="1200" dirty="0" smtClean="0"/>
            <a:t>Cognitive impairment was shown in 108 individuals (29%). The majority were independent with respect to personal activities of daily living (PADL). </a:t>
          </a:r>
          <a:endParaRPr lang="en-GB" sz="1800" kern="1200" dirty="0"/>
        </a:p>
      </dsp:txBody>
      <dsp:txXfrm rot="10800000">
        <a:off x="0" y="2546265"/>
        <a:ext cx="8856984" cy="834461"/>
      </dsp:txXfrm>
    </dsp:sp>
    <dsp:sp modelId="{BEE5466A-3484-496C-8D87-4D711D22039C}">
      <dsp:nvSpPr>
        <dsp:cNvPr id="0" name=""/>
        <dsp:cNvSpPr/>
      </dsp:nvSpPr>
      <dsp:spPr>
        <a:xfrm rot="10800000">
          <a:off x="0" y="1274549"/>
          <a:ext cx="8856984" cy="1284241"/>
        </a:xfrm>
        <a:prstGeom prst="upArrowCallou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rtl="0">
            <a:lnSpc>
              <a:spcPct val="90000"/>
            </a:lnSpc>
            <a:spcBef>
              <a:spcPct val="0"/>
            </a:spcBef>
            <a:spcAft>
              <a:spcPct val="35000"/>
            </a:spcAft>
          </a:pPr>
          <a:r>
            <a:rPr lang="en-GB" sz="1600" kern="1200" dirty="0" smtClean="0"/>
            <a:t>Postal questionnaire comprising demographics and health-related quality of life measured by the EQ-5D. The ability to perform personal activities of daily living was assessed during a home visit that included administering the Mini Mental State Examination (MMSE). </a:t>
          </a:r>
          <a:endParaRPr lang="en-GB" sz="1600" kern="1200" dirty="0"/>
        </a:p>
      </dsp:txBody>
      <dsp:txXfrm rot="10800000">
        <a:off x="0" y="1274549"/>
        <a:ext cx="8856984" cy="834461"/>
      </dsp:txXfrm>
    </dsp:sp>
    <dsp:sp modelId="{B2062B17-9CEB-4960-8325-0DCE6FC5C114}">
      <dsp:nvSpPr>
        <dsp:cNvPr id="0" name=""/>
        <dsp:cNvSpPr/>
      </dsp:nvSpPr>
      <dsp:spPr>
        <a:xfrm rot="10800000">
          <a:off x="0" y="2833"/>
          <a:ext cx="8856984" cy="1284241"/>
        </a:xfrm>
        <a:prstGeom prst="upArrowCallou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0">
            <a:lnSpc>
              <a:spcPct val="90000"/>
            </a:lnSpc>
            <a:spcBef>
              <a:spcPct val="0"/>
            </a:spcBef>
            <a:spcAft>
              <a:spcPct val="35000"/>
            </a:spcAft>
          </a:pPr>
          <a:r>
            <a:rPr lang="en-GB" sz="1800" kern="1200" smtClean="0"/>
            <a:t>This study investigates how cognition influences activities of daily living and health-related quality of life in 85-year-olds in Sweden (n=373). </a:t>
          </a:r>
          <a:endParaRPr lang="en-GB" sz="1800" kern="1200"/>
        </a:p>
      </dsp:txBody>
      <dsp:txXfrm rot="10800000">
        <a:off x="0" y="2833"/>
        <a:ext cx="8856984" cy="834461"/>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0A0790-68C6-4EE1-B52D-0FECEF50B554}">
      <dsp:nvSpPr>
        <dsp:cNvPr id="0" name=""/>
        <dsp:cNvSpPr/>
      </dsp:nvSpPr>
      <dsp:spPr>
        <a:xfrm>
          <a:off x="0" y="312756"/>
          <a:ext cx="8928992" cy="45571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kern="1200" smtClean="0"/>
            <a:t>BACKGROUND:</a:t>
          </a:r>
          <a:endParaRPr lang="en-GB" sz="1900" kern="1200"/>
        </a:p>
      </dsp:txBody>
      <dsp:txXfrm>
        <a:off x="22246" y="335002"/>
        <a:ext cx="8884500" cy="411223"/>
      </dsp:txXfrm>
    </dsp:sp>
    <dsp:sp modelId="{8E69D613-128F-499B-9FCE-5C57557365F5}">
      <dsp:nvSpPr>
        <dsp:cNvPr id="0" name=""/>
        <dsp:cNvSpPr/>
      </dsp:nvSpPr>
      <dsp:spPr>
        <a:xfrm>
          <a:off x="0" y="827589"/>
          <a:ext cx="8928992"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495" tIns="24130" rIns="135128" bIns="24130" numCol="1" spcCol="1270" anchor="t" anchorCtr="0">
          <a:noAutofit/>
        </a:bodyPr>
        <a:lstStyle/>
        <a:p>
          <a:pPr marL="114300" lvl="1" indent="-114300" algn="l" defTabSz="666750" rtl="0">
            <a:lnSpc>
              <a:spcPct val="90000"/>
            </a:lnSpc>
            <a:spcBef>
              <a:spcPct val="0"/>
            </a:spcBef>
            <a:spcAft>
              <a:spcPct val="20000"/>
            </a:spcAft>
            <a:buChar char="••"/>
          </a:pPr>
          <a:r>
            <a:rPr lang="en-GB" sz="1500" kern="1200" smtClean="0"/>
            <a:t>The aim of this study was to explore experiences of cognitive impairment, its consequences in everyday life and need for support in people with mild cognitive impairment (MCI) or mild dementia and their relatives.</a:t>
          </a:r>
          <a:endParaRPr lang="en-GB" sz="1500" kern="1200"/>
        </a:p>
      </dsp:txBody>
      <dsp:txXfrm>
        <a:off x="0" y="827589"/>
        <a:ext cx="8928992" cy="471960"/>
      </dsp:txXfrm>
    </dsp:sp>
    <dsp:sp modelId="{58D68160-C2C7-4FE2-A03E-28D05E4E67A5}">
      <dsp:nvSpPr>
        <dsp:cNvPr id="0" name=""/>
        <dsp:cNvSpPr/>
      </dsp:nvSpPr>
      <dsp:spPr>
        <a:xfrm>
          <a:off x="0" y="1299549"/>
          <a:ext cx="8928992" cy="455715"/>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kern="1200" smtClean="0"/>
            <a:t>METHODS:</a:t>
          </a:r>
          <a:endParaRPr lang="en-GB" sz="1900" kern="1200"/>
        </a:p>
      </dsp:txBody>
      <dsp:txXfrm>
        <a:off x="22246" y="1321795"/>
        <a:ext cx="8884500" cy="411223"/>
      </dsp:txXfrm>
    </dsp:sp>
    <dsp:sp modelId="{C5C3C793-7454-4EFE-B8C5-F27174DECCEA}">
      <dsp:nvSpPr>
        <dsp:cNvPr id="0" name=""/>
        <dsp:cNvSpPr/>
      </dsp:nvSpPr>
      <dsp:spPr>
        <a:xfrm>
          <a:off x="0" y="1755264"/>
          <a:ext cx="8928992" cy="688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495" tIns="24130" rIns="135128" bIns="24130" numCol="1" spcCol="1270" anchor="t" anchorCtr="0">
          <a:noAutofit/>
        </a:bodyPr>
        <a:lstStyle/>
        <a:p>
          <a:pPr marL="114300" lvl="1" indent="-114300" algn="l" defTabSz="666750" rtl="0">
            <a:lnSpc>
              <a:spcPct val="90000"/>
            </a:lnSpc>
            <a:spcBef>
              <a:spcPct val="0"/>
            </a:spcBef>
            <a:spcAft>
              <a:spcPct val="20000"/>
            </a:spcAft>
            <a:buChar char="••"/>
          </a:pPr>
          <a:r>
            <a:rPr lang="en-GB" sz="1500" kern="1200" dirty="0" smtClean="0"/>
            <a:t>A qualitative approach with an explorative design with interviews. The participants included five people with MCI and eight people with mild dementia and their relatives. All participants were recruited at a geriatric memory clinic in Sweden. </a:t>
          </a:r>
          <a:endParaRPr lang="en-GB" sz="1500" kern="1200" dirty="0"/>
        </a:p>
      </dsp:txBody>
      <dsp:txXfrm>
        <a:off x="0" y="1755264"/>
        <a:ext cx="8928992" cy="688274"/>
      </dsp:txXfrm>
    </dsp:sp>
    <dsp:sp modelId="{920B193B-89E9-49E1-9BF8-9E2A3FEB1E68}">
      <dsp:nvSpPr>
        <dsp:cNvPr id="0" name=""/>
        <dsp:cNvSpPr/>
      </dsp:nvSpPr>
      <dsp:spPr>
        <a:xfrm>
          <a:off x="0" y="2443539"/>
          <a:ext cx="8928992" cy="455715"/>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kern="1200" smtClean="0"/>
            <a:t>RESULTS:</a:t>
          </a:r>
          <a:endParaRPr lang="en-GB" sz="1900" kern="1200"/>
        </a:p>
      </dsp:txBody>
      <dsp:txXfrm>
        <a:off x="22246" y="2465785"/>
        <a:ext cx="8884500" cy="411223"/>
      </dsp:txXfrm>
    </dsp:sp>
    <dsp:sp modelId="{73838998-2A90-4359-954E-A8968645D9A8}">
      <dsp:nvSpPr>
        <dsp:cNvPr id="0" name=""/>
        <dsp:cNvSpPr/>
      </dsp:nvSpPr>
      <dsp:spPr>
        <a:xfrm>
          <a:off x="0" y="2899254"/>
          <a:ext cx="8928992" cy="1533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495" tIns="24130" rIns="135128" bIns="24130" numCol="1" spcCol="1270" anchor="t" anchorCtr="0">
          <a:noAutofit/>
        </a:bodyPr>
        <a:lstStyle/>
        <a:p>
          <a:pPr marL="114300" lvl="1" indent="-114300" algn="l" defTabSz="666750" rtl="0">
            <a:lnSpc>
              <a:spcPct val="90000"/>
            </a:lnSpc>
            <a:spcBef>
              <a:spcPct val="0"/>
            </a:spcBef>
            <a:spcAft>
              <a:spcPct val="20000"/>
            </a:spcAft>
            <a:buChar char="••"/>
          </a:pPr>
          <a:r>
            <a:rPr lang="en-GB" sz="1500" kern="1200" dirty="0" smtClean="0"/>
            <a:t>Themes: noticing cognitive changes; changed activity patterns; coping strategies; uncertainty about own ability and environmental reactions; support in everyday life; support from the healthcare system; consequences in everyday life for relatives; and support for relatives. The main findings were that people with MCI and dementia experienced cognitive changes that could be burdensome and changed activity patterns. Most of them, however, considered themselves capable of coping on their own. The relatives noticed cognitive changes and activity disruptions to a greater extent and tried to be supportive in everyday life. Degree of awareness varied and lack of awareness could lead to many problems in everyday life.</a:t>
          </a:r>
          <a:endParaRPr lang="en-GB" sz="1500" kern="1200" dirty="0"/>
        </a:p>
      </dsp:txBody>
      <dsp:txXfrm>
        <a:off x="0" y="2899254"/>
        <a:ext cx="8928992" cy="1533870"/>
      </dsp:txXfrm>
    </dsp:sp>
    <dsp:sp modelId="{5113B66F-D8D6-47CB-8E3E-5C560E90E125}">
      <dsp:nvSpPr>
        <dsp:cNvPr id="0" name=""/>
        <dsp:cNvSpPr/>
      </dsp:nvSpPr>
      <dsp:spPr>
        <a:xfrm>
          <a:off x="0" y="4433124"/>
          <a:ext cx="8928992" cy="455715"/>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kern="1200" smtClean="0"/>
            <a:t>CONCLUSIONS:</a:t>
          </a:r>
          <a:endParaRPr lang="en-GB" sz="1900" kern="1200"/>
        </a:p>
      </dsp:txBody>
      <dsp:txXfrm>
        <a:off x="22246" y="4455370"/>
        <a:ext cx="8884500" cy="411223"/>
      </dsp:txXfrm>
    </dsp:sp>
    <dsp:sp modelId="{83F46669-D16C-410C-8328-9F1352EACE7E}">
      <dsp:nvSpPr>
        <dsp:cNvPr id="0" name=""/>
        <dsp:cNvSpPr/>
      </dsp:nvSpPr>
      <dsp:spPr>
        <a:xfrm>
          <a:off x="0" y="4888839"/>
          <a:ext cx="8928992" cy="904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495" tIns="24130" rIns="135128" bIns="24130" numCol="1" spcCol="1270" anchor="t" anchorCtr="0">
          <a:noAutofit/>
        </a:bodyPr>
        <a:lstStyle/>
        <a:p>
          <a:pPr marL="114300" lvl="1" indent="-114300" algn="l" defTabSz="666750" rtl="0">
            <a:lnSpc>
              <a:spcPct val="90000"/>
            </a:lnSpc>
            <a:spcBef>
              <a:spcPct val="0"/>
            </a:spcBef>
            <a:spcAft>
              <a:spcPct val="20000"/>
            </a:spcAft>
            <a:buChar char="••"/>
          </a:pPr>
          <a:r>
            <a:rPr lang="en-GB" sz="1500" kern="1200" smtClean="0"/>
            <a:t>Perceived cognitive impairment and its consequences in everyday life were individual and differed among people with MCI or dementia and their relatives. Thus, healthcare professionals must listen to both people with cognitive impairment and their relatives for optimal individual care planning. Support such as education groups and day care could be more tailored towards the early stages of dementia.</a:t>
          </a:r>
          <a:endParaRPr lang="en-GB" sz="1500" kern="1200"/>
        </a:p>
      </dsp:txBody>
      <dsp:txXfrm>
        <a:off x="0" y="4888839"/>
        <a:ext cx="8928992" cy="904590"/>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4B36A-F029-4A6C-A68C-8B48CEFE672B}">
      <dsp:nvSpPr>
        <dsp:cNvPr id="0" name=""/>
        <dsp:cNvSpPr/>
      </dsp:nvSpPr>
      <dsp:spPr>
        <a:xfrm>
          <a:off x="0" y="1810630"/>
          <a:ext cx="6263946" cy="453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347D8F8-C383-4436-BBD7-89A7E8DA5919}">
      <dsp:nvSpPr>
        <dsp:cNvPr id="0" name=""/>
        <dsp:cNvSpPr/>
      </dsp:nvSpPr>
      <dsp:spPr>
        <a:xfrm>
          <a:off x="313197" y="1544950"/>
          <a:ext cx="4384762" cy="5313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34" tIns="0" rIns="165734" bIns="0" numCol="1" spcCol="1270" anchor="ctr" anchorCtr="0">
          <a:noAutofit/>
        </a:bodyPr>
        <a:lstStyle/>
        <a:p>
          <a:pPr lvl="0" algn="l" defTabSz="800100" rtl="0">
            <a:lnSpc>
              <a:spcPct val="90000"/>
            </a:lnSpc>
            <a:spcBef>
              <a:spcPct val="0"/>
            </a:spcBef>
            <a:spcAft>
              <a:spcPct val="35000"/>
            </a:spcAft>
          </a:pPr>
          <a:r>
            <a:rPr lang="en-GB" sz="1800" kern="1200" smtClean="0"/>
            <a:t>Not all cognitive function decline in old age</a:t>
          </a:r>
          <a:endParaRPr lang="en-US" sz="1800" kern="1200"/>
        </a:p>
      </dsp:txBody>
      <dsp:txXfrm>
        <a:off x="339136" y="1570889"/>
        <a:ext cx="4332884" cy="479482"/>
      </dsp:txXfrm>
    </dsp:sp>
    <dsp:sp modelId="{57EE06A0-86C3-4FC0-BAFD-A38F9BB4A36D}">
      <dsp:nvSpPr>
        <dsp:cNvPr id="0" name=""/>
        <dsp:cNvSpPr/>
      </dsp:nvSpPr>
      <dsp:spPr>
        <a:xfrm>
          <a:off x="0" y="2627110"/>
          <a:ext cx="6263946" cy="453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FD6E64-7CB5-4227-A81A-455A3169A980}">
      <dsp:nvSpPr>
        <dsp:cNvPr id="0" name=""/>
        <dsp:cNvSpPr/>
      </dsp:nvSpPr>
      <dsp:spPr>
        <a:xfrm>
          <a:off x="313197" y="2361430"/>
          <a:ext cx="4384762" cy="5313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34" tIns="0" rIns="165734" bIns="0" numCol="1" spcCol="1270" anchor="ctr" anchorCtr="0">
          <a:noAutofit/>
        </a:bodyPr>
        <a:lstStyle/>
        <a:p>
          <a:pPr lvl="0" algn="l" defTabSz="800100" rtl="0">
            <a:lnSpc>
              <a:spcPct val="90000"/>
            </a:lnSpc>
            <a:spcBef>
              <a:spcPct val="0"/>
            </a:spcBef>
            <a:spcAft>
              <a:spcPct val="35000"/>
            </a:spcAft>
          </a:pPr>
          <a:r>
            <a:rPr lang="en-GB" sz="1800" kern="1200" smtClean="0"/>
            <a:t>Not all memories decline in old age</a:t>
          </a:r>
          <a:endParaRPr lang="en-US" sz="1800" kern="1200"/>
        </a:p>
      </dsp:txBody>
      <dsp:txXfrm>
        <a:off x="339136" y="2387369"/>
        <a:ext cx="4332884" cy="479482"/>
      </dsp:txXfrm>
    </dsp:sp>
    <dsp:sp modelId="{63BA884A-475F-4B6F-B4EF-C9A539CFED91}">
      <dsp:nvSpPr>
        <dsp:cNvPr id="0" name=""/>
        <dsp:cNvSpPr/>
      </dsp:nvSpPr>
      <dsp:spPr>
        <a:xfrm>
          <a:off x="0" y="3443590"/>
          <a:ext cx="6263946" cy="453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26E66E5-958D-42B4-A1B3-8D19B65EF04F}">
      <dsp:nvSpPr>
        <dsp:cNvPr id="0" name=""/>
        <dsp:cNvSpPr/>
      </dsp:nvSpPr>
      <dsp:spPr>
        <a:xfrm>
          <a:off x="313197" y="3177910"/>
          <a:ext cx="4384762" cy="5313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34" tIns="0" rIns="165734" bIns="0" numCol="1" spcCol="1270" anchor="ctr" anchorCtr="0">
          <a:noAutofit/>
        </a:bodyPr>
        <a:lstStyle/>
        <a:p>
          <a:pPr lvl="0" algn="l" defTabSz="800100" rtl="0">
            <a:lnSpc>
              <a:spcPct val="90000"/>
            </a:lnSpc>
            <a:spcBef>
              <a:spcPct val="0"/>
            </a:spcBef>
            <a:spcAft>
              <a:spcPct val="35000"/>
            </a:spcAft>
          </a:pPr>
          <a:r>
            <a:rPr lang="en-GB" sz="1800" kern="1200" smtClean="0"/>
            <a:t>Use it or lose it</a:t>
          </a:r>
          <a:endParaRPr lang="en-US" sz="1800" kern="1200"/>
        </a:p>
      </dsp:txBody>
      <dsp:txXfrm>
        <a:off x="339136" y="3203849"/>
        <a:ext cx="4332884" cy="479482"/>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83F87-DFEF-4F0A-88EB-6BD865D24E93}">
      <dsp:nvSpPr>
        <dsp:cNvPr id="0" name=""/>
        <dsp:cNvSpPr/>
      </dsp:nvSpPr>
      <dsp:spPr>
        <a:xfrm>
          <a:off x="0" y="0"/>
          <a:ext cx="1765826" cy="1765826"/>
        </a:xfrm>
        <a:prstGeom prst="pie">
          <a:avLst>
            <a:gd name="adj1" fmla="val 5400000"/>
            <a:gd name="adj2" fmla="val 1620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1E60FB-CD36-4347-A849-3D47C7033ECB}">
      <dsp:nvSpPr>
        <dsp:cNvPr id="0" name=""/>
        <dsp:cNvSpPr/>
      </dsp:nvSpPr>
      <dsp:spPr>
        <a:xfrm>
          <a:off x="882913" y="0"/>
          <a:ext cx="4421102" cy="1765826"/>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lvl="0" algn="ctr" defTabSz="1333500" rtl="0">
            <a:lnSpc>
              <a:spcPct val="90000"/>
            </a:lnSpc>
            <a:spcBef>
              <a:spcPct val="0"/>
            </a:spcBef>
            <a:spcAft>
              <a:spcPct val="35000"/>
            </a:spcAft>
          </a:pPr>
          <a:r>
            <a:rPr lang="en-GB" sz="3000" kern="1200" dirty="0" smtClean="0"/>
            <a:t>There are clear links </a:t>
          </a:r>
          <a:r>
            <a:rPr lang="en-GB" sz="3000" kern="1200" dirty="0" smtClean="0"/>
            <a:t>between </a:t>
          </a:r>
          <a:r>
            <a:rPr lang="en-GB" sz="3000" kern="1200" dirty="0" smtClean="0"/>
            <a:t>cognitive </a:t>
          </a:r>
          <a:r>
            <a:rPr lang="en-GB" sz="3000" kern="1200" dirty="0" smtClean="0"/>
            <a:t>decline, MCI and </a:t>
          </a:r>
          <a:r>
            <a:rPr lang="en-GB" sz="3000" kern="1200" dirty="0" smtClean="0"/>
            <a:t>dementia</a:t>
          </a:r>
          <a:endParaRPr lang="en-GB" sz="3000" kern="1200" dirty="0"/>
        </a:p>
      </dsp:txBody>
      <dsp:txXfrm>
        <a:off x="882913" y="0"/>
        <a:ext cx="4421102" cy="1765826"/>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34608DD-4EFE-4531-806F-ADCF9460D670}" type="datetimeFigureOut">
              <a:rPr lang="en-GB" smtClean="0"/>
              <a:t>20/09/2018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D7D8E2-0597-4400-B133-13C5B4411BE6}" type="slidenum">
              <a:rPr lang="en-GB" smtClean="0"/>
              <a:t>‹#›</a:t>
            </a:fld>
            <a:endParaRPr lang="en-GB"/>
          </a:p>
        </p:txBody>
      </p:sp>
    </p:spTree>
    <p:extLst>
      <p:ext uri="{BB962C8B-B14F-4D97-AF65-F5344CB8AC3E}">
        <p14:creationId xmlns:p14="http://schemas.microsoft.com/office/powerpoint/2010/main" val="2755529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fld id="{D4230629-5888-4D1C-A4CE-839FFE8D6DEC}" type="slidenum">
              <a:rPr lang="en-US" sz="1200" smtClean="0"/>
              <a:pPr/>
              <a:t>17</a:t>
            </a:fld>
            <a:endParaRPr lang="en-US" sz="1200" smtClean="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smtClean="0">
                <a:latin typeface="Times" pitchFamily="18" charset="0"/>
                <a:ea typeface="ＭＳ Ｐゴシック" pitchFamily="34" charset="-128"/>
              </a:rPr>
              <a:t>Doesn’t mean that we perform worse on all cognitive tasks with advancing age -- we can use our world knowledge in order to make better decisions and to offset these changes in RT -- but it does often mean that with advancing age we take longer to make a decision</a:t>
            </a:r>
          </a:p>
        </p:txBody>
      </p:sp>
    </p:spTree>
    <p:extLst>
      <p:ext uri="{BB962C8B-B14F-4D97-AF65-F5344CB8AC3E}">
        <p14:creationId xmlns:p14="http://schemas.microsoft.com/office/powerpoint/2010/main" val="679473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fld id="{6ACA42FB-A7B0-4571-86F4-36A23AF74860}" type="slidenum">
              <a:rPr lang="en-US" sz="1200" smtClean="0"/>
              <a:pPr/>
              <a:t>18</a:t>
            </a:fld>
            <a:endParaRPr lang="en-US" sz="1200" smtClean="0"/>
          </a:p>
        </p:txBody>
      </p:sp>
      <p:sp>
        <p:nvSpPr>
          <p:cNvPr id="60419" name="Rectangle 2"/>
          <p:cNvSpPr>
            <a:spLocks noGrp="1" noRot="1" noChangeAspect="1" noChangeArrowheads="1" noTextEdit="1"/>
          </p:cNvSpPr>
          <p:nvPr>
            <p:ph type="sldImg"/>
          </p:nvPr>
        </p:nvSpPr>
        <p:spPr>
          <a:solidFill>
            <a:srgbClr val="FFFFFF"/>
          </a:solidFill>
          <a:ln/>
        </p:spPr>
      </p:sp>
      <p:sp>
        <p:nvSpPr>
          <p:cNvPr id="6042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smtClean="0">
                <a:latin typeface="Times" pitchFamily="18" charset="0"/>
                <a:ea typeface="ＭＳ Ｐゴシック" pitchFamily="34" charset="-128"/>
              </a:rPr>
              <a:t>Read numbers: 1 3 8 9 1 7 2 6  </a:t>
            </a:r>
          </a:p>
        </p:txBody>
      </p:sp>
    </p:spTree>
    <p:extLst>
      <p:ext uri="{BB962C8B-B14F-4D97-AF65-F5344CB8AC3E}">
        <p14:creationId xmlns:p14="http://schemas.microsoft.com/office/powerpoint/2010/main" val="343284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fld id="{07B03B40-38D0-4F34-B4BE-E953EC830B80}" type="slidenum">
              <a:rPr lang="en-US" sz="1200" smtClean="0"/>
              <a:pPr/>
              <a:t>20</a:t>
            </a:fld>
            <a:endParaRPr lang="en-US" sz="1200" smtClean="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smtClean="0">
                <a:latin typeface="Times" pitchFamily="18" charset="0"/>
                <a:ea typeface="ＭＳ Ｐゴシック" pitchFamily="34" charset="-128"/>
              </a:rPr>
              <a:t>1 9 3 7 1 8 2 3 </a:t>
            </a:r>
          </a:p>
        </p:txBody>
      </p:sp>
    </p:spTree>
    <p:extLst>
      <p:ext uri="{BB962C8B-B14F-4D97-AF65-F5344CB8AC3E}">
        <p14:creationId xmlns:p14="http://schemas.microsoft.com/office/powerpoint/2010/main" val="3297939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20/09/2018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3987726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20/09/2018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381458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D9F517-2AE9-46F3-8D62-91169C47ED3F}" type="datetimeFigureOut">
              <a:rPr lang="en-GB" smtClean="0"/>
              <a:t>20/09/2018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2396000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8D9F517-2AE9-46F3-8D62-91169C47ED3F}" type="datetimeFigureOut">
              <a:rPr lang="en-GB" smtClean="0"/>
              <a:t>20/09/2018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1133183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8D9F517-2AE9-46F3-8D62-91169C47ED3F}" type="datetimeFigureOut">
              <a:rPr lang="en-GB" smtClean="0"/>
              <a:t>20/09/2018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2988101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8D9F517-2AE9-46F3-8D62-91169C47ED3F}" type="datetimeFigureOut">
              <a:rPr lang="en-GB" smtClean="0"/>
              <a:t>20/09/2018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2750385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D9F517-2AE9-46F3-8D62-91169C47ED3F}" type="datetimeFigureOut">
              <a:rPr lang="en-GB" smtClean="0"/>
              <a:t>20/09/2018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1465101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D9F517-2AE9-46F3-8D62-91169C47ED3F}" type="datetimeFigureOut">
              <a:rPr lang="en-GB" smtClean="0"/>
              <a:t>20/09/2018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1317434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D9F517-2AE9-46F3-8D62-91169C47ED3F}" type="datetimeFigureOut">
              <a:rPr lang="en-GB" smtClean="0"/>
              <a:t>20/09/2018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739290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20/09/2018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4011594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D9F517-2AE9-46F3-8D62-91169C47ED3F}" type="datetimeFigureOut">
              <a:rPr lang="en-GB" smtClean="0"/>
              <a:t>20/09/2018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60B7D-0724-4120-8635-97D5E309968D}" type="slidenum">
              <a:rPr lang="en-GB" smtClean="0"/>
              <a:t>‹#›</a:t>
            </a:fld>
            <a:endParaRPr lang="en-GB"/>
          </a:p>
        </p:txBody>
      </p:sp>
    </p:spTree>
    <p:extLst>
      <p:ext uri="{BB962C8B-B14F-4D97-AF65-F5344CB8AC3E}">
        <p14:creationId xmlns:p14="http://schemas.microsoft.com/office/powerpoint/2010/main" val="1848857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8488C4"/>
            </a:gs>
            <a:gs pos="23000">
              <a:srgbClr val="D4DEFF"/>
            </a:gs>
            <a:gs pos="100000">
              <a:srgbClr val="96AB94"/>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D9F517-2AE9-46F3-8D62-91169C47ED3F}" type="datetimeFigureOut">
              <a:rPr lang="en-GB" smtClean="0"/>
              <a:t>20/09/2018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60B7D-0724-4120-8635-97D5E309968D}" type="slidenum">
              <a:rPr lang="en-GB" smtClean="0"/>
              <a:t>‹#›</a:t>
            </a:fld>
            <a:endParaRPr lang="en-GB"/>
          </a:p>
        </p:txBody>
      </p:sp>
    </p:spTree>
    <p:extLst>
      <p:ext uri="{BB962C8B-B14F-4D97-AF65-F5344CB8AC3E}">
        <p14:creationId xmlns:p14="http://schemas.microsoft.com/office/powerpoint/2010/main" val="4038513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4.xml"/><Relationship Id="rId13" Type="http://schemas.openxmlformats.org/officeDocument/2006/relationships/diagramQuickStyle" Target="../diagrams/quickStyle5.xml"/><Relationship Id="rId3" Type="http://schemas.openxmlformats.org/officeDocument/2006/relationships/image" Target="../media/image2.png"/><Relationship Id="rId7" Type="http://schemas.openxmlformats.org/officeDocument/2006/relationships/diagramLayout" Target="../diagrams/layout4.xml"/><Relationship Id="rId12" Type="http://schemas.openxmlformats.org/officeDocument/2006/relationships/diagramLayout" Target="../diagrams/layout5.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Data" Target="../diagrams/data4.xml"/><Relationship Id="rId11" Type="http://schemas.openxmlformats.org/officeDocument/2006/relationships/diagramData" Target="../diagrams/data5.xml"/><Relationship Id="rId5" Type="http://schemas.openxmlformats.org/officeDocument/2006/relationships/image" Target="../media/image4.png"/><Relationship Id="rId15" Type="http://schemas.microsoft.com/office/2007/relationships/diagramDrawing" Target="../diagrams/drawing5.xml"/><Relationship Id="rId10" Type="http://schemas.microsoft.com/office/2007/relationships/diagramDrawing" Target="../diagrams/drawing4.xml"/><Relationship Id="rId4" Type="http://schemas.openxmlformats.org/officeDocument/2006/relationships/image" Target="../media/image3.png"/><Relationship Id="rId9" Type="http://schemas.openxmlformats.org/officeDocument/2006/relationships/diagramColors" Target="../diagrams/colors4.xml"/><Relationship Id="rId14" Type="http://schemas.openxmlformats.org/officeDocument/2006/relationships/diagramColors" Target="../diagrams/colors5.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6.xml"/><Relationship Id="rId13" Type="http://schemas.openxmlformats.org/officeDocument/2006/relationships/diagramQuickStyle" Target="../diagrams/quickStyle7.xml"/><Relationship Id="rId3" Type="http://schemas.openxmlformats.org/officeDocument/2006/relationships/image" Target="../media/image2.png"/><Relationship Id="rId7" Type="http://schemas.openxmlformats.org/officeDocument/2006/relationships/diagramLayout" Target="../diagrams/layout6.xml"/><Relationship Id="rId12" Type="http://schemas.openxmlformats.org/officeDocument/2006/relationships/diagramLayout" Target="../diagrams/layout7.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Data" Target="../diagrams/data6.xml"/><Relationship Id="rId11" Type="http://schemas.openxmlformats.org/officeDocument/2006/relationships/diagramData" Target="../diagrams/data7.xml"/><Relationship Id="rId5" Type="http://schemas.openxmlformats.org/officeDocument/2006/relationships/image" Target="../media/image4.png"/><Relationship Id="rId15" Type="http://schemas.microsoft.com/office/2007/relationships/diagramDrawing" Target="../diagrams/drawing7.xml"/><Relationship Id="rId10" Type="http://schemas.microsoft.com/office/2007/relationships/diagramDrawing" Target="../diagrams/drawing6.xml"/><Relationship Id="rId4" Type="http://schemas.openxmlformats.org/officeDocument/2006/relationships/image" Target="../media/image3.png"/><Relationship Id="rId9" Type="http://schemas.openxmlformats.org/officeDocument/2006/relationships/diagramColors" Target="../diagrams/colors6.xml"/><Relationship Id="rId14" Type="http://schemas.openxmlformats.org/officeDocument/2006/relationships/diagramColors" Target="../diagrams/colors7.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8.xml"/><Relationship Id="rId13" Type="http://schemas.openxmlformats.org/officeDocument/2006/relationships/diagramQuickStyle" Target="../diagrams/quickStyle9.xml"/><Relationship Id="rId18" Type="http://schemas.openxmlformats.org/officeDocument/2006/relationships/diagramLayout" Target="../diagrams/layout10.xml"/><Relationship Id="rId3" Type="http://schemas.openxmlformats.org/officeDocument/2006/relationships/image" Target="../media/image2.png"/><Relationship Id="rId21" Type="http://schemas.microsoft.com/office/2007/relationships/diagramDrawing" Target="../diagrams/drawing10.xml"/><Relationship Id="rId7" Type="http://schemas.openxmlformats.org/officeDocument/2006/relationships/diagramLayout" Target="../diagrams/layout8.xml"/><Relationship Id="rId12" Type="http://schemas.openxmlformats.org/officeDocument/2006/relationships/diagramLayout" Target="../diagrams/layout9.xml"/><Relationship Id="rId17" Type="http://schemas.openxmlformats.org/officeDocument/2006/relationships/diagramData" Target="../diagrams/data10.xml"/><Relationship Id="rId2" Type="http://schemas.openxmlformats.org/officeDocument/2006/relationships/image" Target="../media/image1.png"/><Relationship Id="rId16" Type="http://schemas.openxmlformats.org/officeDocument/2006/relationships/image" Target="../media/image7.png"/><Relationship Id="rId20" Type="http://schemas.openxmlformats.org/officeDocument/2006/relationships/diagramColors" Target="../diagrams/colors10.xml"/><Relationship Id="rId1" Type="http://schemas.openxmlformats.org/officeDocument/2006/relationships/slideLayout" Target="../slideLayouts/slideLayout1.xml"/><Relationship Id="rId6" Type="http://schemas.openxmlformats.org/officeDocument/2006/relationships/diagramData" Target="../diagrams/data8.xml"/><Relationship Id="rId11" Type="http://schemas.openxmlformats.org/officeDocument/2006/relationships/diagramData" Target="../diagrams/data9.xml"/><Relationship Id="rId5" Type="http://schemas.openxmlformats.org/officeDocument/2006/relationships/image" Target="../media/image4.png"/><Relationship Id="rId15" Type="http://schemas.microsoft.com/office/2007/relationships/diagramDrawing" Target="../diagrams/drawing9.xml"/><Relationship Id="rId10" Type="http://schemas.microsoft.com/office/2007/relationships/diagramDrawing" Target="../diagrams/drawing8.xml"/><Relationship Id="rId19" Type="http://schemas.openxmlformats.org/officeDocument/2006/relationships/diagramQuickStyle" Target="../diagrams/quickStyle10.xml"/><Relationship Id="rId4" Type="http://schemas.openxmlformats.org/officeDocument/2006/relationships/image" Target="../media/image3.png"/><Relationship Id="rId9" Type="http://schemas.openxmlformats.org/officeDocument/2006/relationships/diagramColors" Target="../diagrams/colors8.xml"/><Relationship Id="rId14" Type="http://schemas.openxmlformats.org/officeDocument/2006/relationships/diagramColors" Target="../diagrams/colors9.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11.xml"/><Relationship Id="rId13" Type="http://schemas.openxmlformats.org/officeDocument/2006/relationships/diagramQuickStyle" Target="../diagrams/quickStyle12.xml"/><Relationship Id="rId18" Type="http://schemas.openxmlformats.org/officeDocument/2006/relationships/diagramQuickStyle" Target="../diagrams/quickStyle13.xml"/><Relationship Id="rId3" Type="http://schemas.openxmlformats.org/officeDocument/2006/relationships/image" Target="../media/image2.png"/><Relationship Id="rId7" Type="http://schemas.openxmlformats.org/officeDocument/2006/relationships/diagramLayout" Target="../diagrams/layout11.xml"/><Relationship Id="rId12" Type="http://schemas.openxmlformats.org/officeDocument/2006/relationships/diagramLayout" Target="../diagrams/layout12.xml"/><Relationship Id="rId17" Type="http://schemas.openxmlformats.org/officeDocument/2006/relationships/diagramLayout" Target="../diagrams/layout13.xml"/><Relationship Id="rId2" Type="http://schemas.openxmlformats.org/officeDocument/2006/relationships/image" Target="../media/image1.png"/><Relationship Id="rId16" Type="http://schemas.openxmlformats.org/officeDocument/2006/relationships/diagramData" Target="../diagrams/data13.xml"/><Relationship Id="rId20" Type="http://schemas.microsoft.com/office/2007/relationships/diagramDrawing" Target="../diagrams/drawing13.xml"/><Relationship Id="rId1" Type="http://schemas.openxmlformats.org/officeDocument/2006/relationships/slideLayout" Target="../slideLayouts/slideLayout1.xml"/><Relationship Id="rId6" Type="http://schemas.openxmlformats.org/officeDocument/2006/relationships/diagramData" Target="../diagrams/data11.xml"/><Relationship Id="rId11" Type="http://schemas.openxmlformats.org/officeDocument/2006/relationships/diagramData" Target="../diagrams/data12.xml"/><Relationship Id="rId5" Type="http://schemas.openxmlformats.org/officeDocument/2006/relationships/image" Target="../media/image4.png"/><Relationship Id="rId15" Type="http://schemas.microsoft.com/office/2007/relationships/diagramDrawing" Target="../diagrams/drawing12.xml"/><Relationship Id="rId10" Type="http://schemas.microsoft.com/office/2007/relationships/diagramDrawing" Target="../diagrams/drawing11.xml"/><Relationship Id="rId19" Type="http://schemas.openxmlformats.org/officeDocument/2006/relationships/diagramColors" Target="../diagrams/colors13.xml"/><Relationship Id="rId4" Type="http://schemas.openxmlformats.org/officeDocument/2006/relationships/image" Target="../media/image3.png"/><Relationship Id="rId9" Type="http://schemas.openxmlformats.org/officeDocument/2006/relationships/diagramColors" Target="../diagrams/colors11.xml"/><Relationship Id="rId14" Type="http://schemas.openxmlformats.org/officeDocument/2006/relationships/diagramColors" Target="../diagrams/colors12.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14.xml"/><Relationship Id="rId3" Type="http://schemas.openxmlformats.org/officeDocument/2006/relationships/image" Target="../media/image2.png"/><Relationship Id="rId7" Type="http://schemas.openxmlformats.org/officeDocument/2006/relationships/diagramLayout" Target="../diagrams/layout14.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Data" Target="../diagrams/data14.xml"/><Relationship Id="rId5" Type="http://schemas.openxmlformats.org/officeDocument/2006/relationships/image" Target="../media/image4.png"/><Relationship Id="rId10" Type="http://schemas.microsoft.com/office/2007/relationships/diagramDrawing" Target="../diagrams/drawing14.xml"/><Relationship Id="rId4" Type="http://schemas.openxmlformats.org/officeDocument/2006/relationships/image" Target="../media/image3.png"/><Relationship Id="rId9" Type="http://schemas.openxmlformats.org/officeDocument/2006/relationships/diagramColors" Target="../diagrams/colors14.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15.xml"/><Relationship Id="rId13" Type="http://schemas.openxmlformats.org/officeDocument/2006/relationships/diagramQuickStyle" Target="../diagrams/quickStyle16.xml"/><Relationship Id="rId18" Type="http://schemas.openxmlformats.org/officeDocument/2006/relationships/diagramQuickStyle" Target="../diagrams/quickStyle17.xml"/><Relationship Id="rId26" Type="http://schemas.openxmlformats.org/officeDocument/2006/relationships/image" Target="../media/image8.gif"/><Relationship Id="rId3" Type="http://schemas.openxmlformats.org/officeDocument/2006/relationships/image" Target="../media/image2.png"/><Relationship Id="rId21" Type="http://schemas.openxmlformats.org/officeDocument/2006/relationships/diagramData" Target="../diagrams/data18.xml"/><Relationship Id="rId7" Type="http://schemas.openxmlformats.org/officeDocument/2006/relationships/diagramLayout" Target="../diagrams/layout15.xml"/><Relationship Id="rId12" Type="http://schemas.openxmlformats.org/officeDocument/2006/relationships/diagramLayout" Target="../diagrams/layout16.xml"/><Relationship Id="rId17" Type="http://schemas.openxmlformats.org/officeDocument/2006/relationships/diagramLayout" Target="../diagrams/layout17.xml"/><Relationship Id="rId25" Type="http://schemas.microsoft.com/office/2007/relationships/diagramDrawing" Target="../diagrams/drawing18.xml"/><Relationship Id="rId2" Type="http://schemas.openxmlformats.org/officeDocument/2006/relationships/image" Target="../media/image1.png"/><Relationship Id="rId16" Type="http://schemas.openxmlformats.org/officeDocument/2006/relationships/diagramData" Target="../diagrams/data17.xml"/><Relationship Id="rId20" Type="http://schemas.microsoft.com/office/2007/relationships/diagramDrawing" Target="../diagrams/drawing17.xml"/><Relationship Id="rId1" Type="http://schemas.openxmlformats.org/officeDocument/2006/relationships/slideLayout" Target="../slideLayouts/slideLayout1.xml"/><Relationship Id="rId6" Type="http://schemas.openxmlformats.org/officeDocument/2006/relationships/diagramData" Target="../diagrams/data15.xml"/><Relationship Id="rId11" Type="http://schemas.openxmlformats.org/officeDocument/2006/relationships/diagramData" Target="../diagrams/data16.xml"/><Relationship Id="rId24" Type="http://schemas.openxmlformats.org/officeDocument/2006/relationships/diagramColors" Target="../diagrams/colors18.xml"/><Relationship Id="rId5" Type="http://schemas.openxmlformats.org/officeDocument/2006/relationships/image" Target="../media/image4.png"/><Relationship Id="rId15" Type="http://schemas.microsoft.com/office/2007/relationships/diagramDrawing" Target="../diagrams/drawing16.xml"/><Relationship Id="rId23" Type="http://schemas.openxmlformats.org/officeDocument/2006/relationships/diagramQuickStyle" Target="../diagrams/quickStyle18.xml"/><Relationship Id="rId10" Type="http://schemas.microsoft.com/office/2007/relationships/diagramDrawing" Target="../diagrams/drawing15.xml"/><Relationship Id="rId19" Type="http://schemas.openxmlformats.org/officeDocument/2006/relationships/diagramColors" Target="../diagrams/colors17.xml"/><Relationship Id="rId4" Type="http://schemas.openxmlformats.org/officeDocument/2006/relationships/image" Target="../media/image3.png"/><Relationship Id="rId9" Type="http://schemas.openxmlformats.org/officeDocument/2006/relationships/diagramColors" Target="../diagrams/colors15.xml"/><Relationship Id="rId14" Type="http://schemas.openxmlformats.org/officeDocument/2006/relationships/diagramColors" Target="../diagrams/colors16.xml"/><Relationship Id="rId22" Type="http://schemas.openxmlformats.org/officeDocument/2006/relationships/diagramLayout" Target="../diagrams/layout18.xml"/><Relationship Id="rId27" Type="http://schemas.openxmlformats.org/officeDocument/2006/relationships/image" Target="../media/image9.gif"/></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20.xml"/><Relationship Id="rId3" Type="http://schemas.openxmlformats.org/officeDocument/2006/relationships/diagramLayout" Target="../diagrams/layout19.xml"/><Relationship Id="rId7" Type="http://schemas.openxmlformats.org/officeDocument/2006/relationships/image" Target="../media/image10.png"/><Relationship Id="rId12" Type="http://schemas.microsoft.com/office/2007/relationships/diagramDrawing" Target="../diagrams/drawing20.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11" Type="http://schemas.openxmlformats.org/officeDocument/2006/relationships/diagramColors" Target="../diagrams/colors20.xml"/><Relationship Id="rId5" Type="http://schemas.openxmlformats.org/officeDocument/2006/relationships/diagramColors" Target="../diagrams/colors19.xml"/><Relationship Id="rId10" Type="http://schemas.openxmlformats.org/officeDocument/2006/relationships/diagramQuickStyle" Target="../diagrams/quickStyle20.xml"/><Relationship Id="rId4" Type="http://schemas.openxmlformats.org/officeDocument/2006/relationships/diagramQuickStyle" Target="../diagrams/quickStyle19.xml"/><Relationship Id="rId9" Type="http://schemas.openxmlformats.org/officeDocument/2006/relationships/diagramLayout" Target="../diagrams/layout20.xml"/></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Layout" Target="../diagrams/layout21.xml"/><Relationship Id="rId7" Type="http://schemas.openxmlformats.org/officeDocument/2006/relationships/image" Target="../media/image10.png"/><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23.xml"/><Relationship Id="rId3" Type="http://schemas.openxmlformats.org/officeDocument/2006/relationships/diagramData" Target="../diagrams/data22.xml"/><Relationship Id="rId7" Type="http://schemas.microsoft.com/office/2007/relationships/diagramDrawing" Target="../diagrams/drawing22.xml"/><Relationship Id="rId12" Type="http://schemas.microsoft.com/office/2007/relationships/diagramDrawing" Target="../diagrams/drawing23.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22.xml"/><Relationship Id="rId11" Type="http://schemas.openxmlformats.org/officeDocument/2006/relationships/diagramColors" Target="../diagrams/colors23.xml"/><Relationship Id="rId5" Type="http://schemas.openxmlformats.org/officeDocument/2006/relationships/diagramQuickStyle" Target="../diagrams/quickStyle22.xml"/><Relationship Id="rId10" Type="http://schemas.openxmlformats.org/officeDocument/2006/relationships/diagramQuickStyle" Target="../diagrams/quickStyle23.xml"/><Relationship Id="rId4" Type="http://schemas.openxmlformats.org/officeDocument/2006/relationships/diagramLayout" Target="../diagrams/layout22.xml"/><Relationship Id="rId9" Type="http://schemas.openxmlformats.org/officeDocument/2006/relationships/diagramLayout" Target="../diagrams/layout23.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25.xml"/><Relationship Id="rId13" Type="http://schemas.openxmlformats.org/officeDocument/2006/relationships/image" Target="../media/image14.gif"/><Relationship Id="rId3" Type="http://schemas.openxmlformats.org/officeDocument/2006/relationships/diagramData" Target="../diagrams/data24.xml"/><Relationship Id="rId7" Type="http://schemas.microsoft.com/office/2007/relationships/diagramDrawing" Target="../diagrams/drawing24.xml"/><Relationship Id="rId12" Type="http://schemas.microsoft.com/office/2007/relationships/diagramDrawing" Target="../diagrams/drawing25.xml"/><Relationship Id="rId2" Type="http://schemas.openxmlformats.org/officeDocument/2006/relationships/image" Target="../media/image13.gif"/><Relationship Id="rId1" Type="http://schemas.openxmlformats.org/officeDocument/2006/relationships/slideLayout" Target="../slideLayouts/slideLayout2.xml"/><Relationship Id="rId6" Type="http://schemas.openxmlformats.org/officeDocument/2006/relationships/diagramColors" Target="../diagrams/colors24.xml"/><Relationship Id="rId11" Type="http://schemas.openxmlformats.org/officeDocument/2006/relationships/diagramColors" Target="../diagrams/colors25.xml"/><Relationship Id="rId5" Type="http://schemas.openxmlformats.org/officeDocument/2006/relationships/diagramQuickStyle" Target="../diagrams/quickStyle24.xml"/><Relationship Id="rId10" Type="http://schemas.openxmlformats.org/officeDocument/2006/relationships/diagramQuickStyle" Target="../diagrams/quickStyle25.xml"/><Relationship Id="rId4" Type="http://schemas.openxmlformats.org/officeDocument/2006/relationships/diagramLayout" Target="../diagrams/layout24.xml"/><Relationship Id="rId9" Type="http://schemas.openxmlformats.org/officeDocument/2006/relationships/diagramLayout" Target="../diagrams/layout2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6.xml"/><Relationship Id="rId7" Type="http://schemas.openxmlformats.org/officeDocument/2006/relationships/image" Target="../media/image10.png"/><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28.xml"/><Relationship Id="rId3" Type="http://schemas.openxmlformats.org/officeDocument/2006/relationships/diagramLayout" Target="../diagrams/layout27.xml"/><Relationship Id="rId7" Type="http://schemas.openxmlformats.org/officeDocument/2006/relationships/diagramData" Target="../diagrams/data28.xml"/><Relationship Id="rId12" Type="http://schemas.openxmlformats.org/officeDocument/2006/relationships/image" Target="../media/image15.gif"/><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11" Type="http://schemas.microsoft.com/office/2007/relationships/diagramDrawing" Target="../diagrams/drawing28.xml"/><Relationship Id="rId5" Type="http://schemas.openxmlformats.org/officeDocument/2006/relationships/diagramColors" Target="../diagrams/colors27.xml"/><Relationship Id="rId10" Type="http://schemas.openxmlformats.org/officeDocument/2006/relationships/diagramColors" Target="../diagrams/colors28.xml"/><Relationship Id="rId4" Type="http://schemas.openxmlformats.org/officeDocument/2006/relationships/diagramQuickStyle" Target="../diagrams/quickStyle27.xml"/><Relationship Id="rId9" Type="http://schemas.openxmlformats.org/officeDocument/2006/relationships/diagramQuickStyle" Target="../diagrams/quickStyle28.xml"/></Relationships>
</file>

<file path=ppt/slides/_rels/slide1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image" Target="../media/image16.jpeg"/><Relationship Id="rId1" Type="http://schemas.openxmlformats.org/officeDocument/2006/relationships/slideLayout" Target="../slideLayouts/slideLayout6.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 Id="rId9" Type="http://schemas.openxmlformats.org/officeDocument/2006/relationships/image" Target="../media/image18.png"/></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30.xml"/><Relationship Id="rId13" Type="http://schemas.openxmlformats.org/officeDocument/2006/relationships/diagramQuickStyle" Target="../diagrams/quickStyle31.xml"/><Relationship Id="rId3" Type="http://schemas.openxmlformats.org/officeDocument/2006/relationships/image" Target="../media/image19.png"/><Relationship Id="rId7" Type="http://schemas.openxmlformats.org/officeDocument/2006/relationships/diagramQuickStyle" Target="../diagrams/quickStyle30.xml"/><Relationship Id="rId12" Type="http://schemas.openxmlformats.org/officeDocument/2006/relationships/diagramLayout" Target="../diagrams/layout3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30.xml"/><Relationship Id="rId11" Type="http://schemas.openxmlformats.org/officeDocument/2006/relationships/diagramData" Target="../diagrams/data31.xml"/><Relationship Id="rId5" Type="http://schemas.openxmlformats.org/officeDocument/2006/relationships/diagramData" Target="../diagrams/data30.xml"/><Relationship Id="rId15" Type="http://schemas.microsoft.com/office/2007/relationships/diagramDrawing" Target="../diagrams/drawing31.xml"/><Relationship Id="rId10" Type="http://schemas.openxmlformats.org/officeDocument/2006/relationships/image" Target="../media/image10.png"/><Relationship Id="rId4" Type="http://schemas.openxmlformats.org/officeDocument/2006/relationships/image" Target="../media/image20.jpeg"/><Relationship Id="rId9" Type="http://schemas.microsoft.com/office/2007/relationships/diagramDrawing" Target="../diagrams/drawing30.xml"/><Relationship Id="rId14" Type="http://schemas.openxmlformats.org/officeDocument/2006/relationships/diagramColors" Target="../diagrams/colors3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33.xml"/><Relationship Id="rId3" Type="http://schemas.openxmlformats.org/officeDocument/2006/relationships/diagramLayout" Target="../diagrams/layout32.xml"/><Relationship Id="rId7" Type="http://schemas.openxmlformats.org/officeDocument/2006/relationships/image" Target="../media/image21.png"/><Relationship Id="rId12" Type="http://schemas.microsoft.com/office/2007/relationships/diagramDrawing" Target="../diagrams/drawing33.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11" Type="http://schemas.openxmlformats.org/officeDocument/2006/relationships/diagramColors" Target="../diagrams/colors33.xml"/><Relationship Id="rId5" Type="http://schemas.openxmlformats.org/officeDocument/2006/relationships/diagramColors" Target="../diagrams/colors32.xml"/><Relationship Id="rId10" Type="http://schemas.openxmlformats.org/officeDocument/2006/relationships/diagramQuickStyle" Target="../diagrams/quickStyle33.xml"/><Relationship Id="rId4" Type="http://schemas.openxmlformats.org/officeDocument/2006/relationships/diagramQuickStyle" Target="../diagrams/quickStyle32.xml"/><Relationship Id="rId9" Type="http://schemas.openxmlformats.org/officeDocument/2006/relationships/diagramLayout" Target="../diagrams/layout33.xm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35.xml"/><Relationship Id="rId13" Type="http://schemas.openxmlformats.org/officeDocument/2006/relationships/diagramData" Target="../diagrams/data36.xml"/><Relationship Id="rId18" Type="http://schemas.openxmlformats.org/officeDocument/2006/relationships/diagramData" Target="../diagrams/data37.xml"/><Relationship Id="rId26" Type="http://schemas.openxmlformats.org/officeDocument/2006/relationships/diagramColors" Target="../diagrams/colors38.xml"/><Relationship Id="rId3" Type="http://schemas.openxmlformats.org/officeDocument/2006/relationships/diagramData" Target="../diagrams/data34.xml"/><Relationship Id="rId21" Type="http://schemas.openxmlformats.org/officeDocument/2006/relationships/diagramColors" Target="../diagrams/colors37.xml"/><Relationship Id="rId7" Type="http://schemas.microsoft.com/office/2007/relationships/diagramDrawing" Target="../diagrams/drawing34.xml"/><Relationship Id="rId12" Type="http://schemas.microsoft.com/office/2007/relationships/diagramDrawing" Target="../diagrams/drawing35.xml"/><Relationship Id="rId17" Type="http://schemas.microsoft.com/office/2007/relationships/diagramDrawing" Target="../diagrams/drawing36.xml"/><Relationship Id="rId25" Type="http://schemas.openxmlformats.org/officeDocument/2006/relationships/diagramQuickStyle" Target="../diagrams/quickStyle38.xml"/><Relationship Id="rId2" Type="http://schemas.openxmlformats.org/officeDocument/2006/relationships/notesSlide" Target="../notesSlides/notesSlide3.xml"/><Relationship Id="rId16" Type="http://schemas.openxmlformats.org/officeDocument/2006/relationships/diagramColors" Target="../diagrams/colors36.xml"/><Relationship Id="rId20" Type="http://schemas.openxmlformats.org/officeDocument/2006/relationships/diagramQuickStyle" Target="../diagrams/quickStyle37.xml"/><Relationship Id="rId1" Type="http://schemas.openxmlformats.org/officeDocument/2006/relationships/slideLayout" Target="../slideLayouts/slideLayout6.xml"/><Relationship Id="rId6" Type="http://schemas.openxmlformats.org/officeDocument/2006/relationships/diagramColors" Target="../diagrams/colors34.xml"/><Relationship Id="rId11" Type="http://schemas.openxmlformats.org/officeDocument/2006/relationships/diagramColors" Target="../diagrams/colors35.xml"/><Relationship Id="rId24" Type="http://schemas.openxmlformats.org/officeDocument/2006/relationships/diagramLayout" Target="../diagrams/layout38.xml"/><Relationship Id="rId5" Type="http://schemas.openxmlformats.org/officeDocument/2006/relationships/diagramQuickStyle" Target="../diagrams/quickStyle34.xml"/><Relationship Id="rId15" Type="http://schemas.openxmlformats.org/officeDocument/2006/relationships/diagramQuickStyle" Target="../diagrams/quickStyle36.xml"/><Relationship Id="rId23" Type="http://schemas.openxmlformats.org/officeDocument/2006/relationships/diagramData" Target="../diagrams/data38.xml"/><Relationship Id="rId10" Type="http://schemas.openxmlformats.org/officeDocument/2006/relationships/diagramQuickStyle" Target="../diagrams/quickStyle35.xml"/><Relationship Id="rId19" Type="http://schemas.openxmlformats.org/officeDocument/2006/relationships/diagramLayout" Target="../diagrams/layout37.xml"/><Relationship Id="rId4" Type="http://schemas.openxmlformats.org/officeDocument/2006/relationships/diagramLayout" Target="../diagrams/layout34.xml"/><Relationship Id="rId9" Type="http://schemas.openxmlformats.org/officeDocument/2006/relationships/diagramLayout" Target="../diagrams/layout35.xml"/><Relationship Id="rId14" Type="http://schemas.openxmlformats.org/officeDocument/2006/relationships/diagramLayout" Target="../diagrams/layout36.xml"/><Relationship Id="rId22" Type="http://schemas.microsoft.com/office/2007/relationships/diagramDrawing" Target="../diagrams/drawing37.xml"/><Relationship Id="rId27" Type="http://schemas.microsoft.com/office/2007/relationships/diagramDrawing" Target="../diagrams/drawing3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0.xml"/><Relationship Id="rId7" Type="http://schemas.openxmlformats.org/officeDocument/2006/relationships/hyperlink" Target="https://pdfs.semanticscholar.org/b26a/045d25435a1956f18cbcbbe601369e7bc6fb.pdf" TargetMode="External"/><Relationship Id="rId2" Type="http://schemas.openxmlformats.org/officeDocument/2006/relationships/diagramData" Target="../diagrams/data40.xml"/><Relationship Id="rId1" Type="http://schemas.openxmlformats.org/officeDocument/2006/relationships/slideLayout" Target="../slideLayouts/slideLayout2.xml"/><Relationship Id="rId6" Type="http://schemas.microsoft.com/office/2007/relationships/diagramDrawing" Target="../diagrams/drawing40.xml"/><Relationship Id="rId5" Type="http://schemas.openxmlformats.org/officeDocument/2006/relationships/diagramColors" Target="../diagrams/colors40.xml"/><Relationship Id="rId4" Type="http://schemas.openxmlformats.org/officeDocument/2006/relationships/diagramQuickStyle" Target="../diagrams/quickStyle4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1.xml"/><Relationship Id="rId7" Type="http://schemas.openxmlformats.org/officeDocument/2006/relationships/hyperlink" Target="https://pdfs.semanticscholar.org/7072/ff98ea9dc63f6bcdae187ffc4d8390f868a6.pdf" TargetMode="Externa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24.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alzheimersanddementia.com/article/S1552-5260(15)00197-1/pdf" TargetMode="External"/><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diagramQuickStyle" Target="../diagrams/quickStyle42.xml"/><Relationship Id="rId13" Type="http://schemas.openxmlformats.org/officeDocument/2006/relationships/diagramQuickStyle" Target="../diagrams/quickStyle43.xml"/><Relationship Id="rId18" Type="http://schemas.openxmlformats.org/officeDocument/2006/relationships/diagramQuickStyle" Target="../diagrams/quickStyle44.xml"/><Relationship Id="rId3" Type="http://schemas.openxmlformats.org/officeDocument/2006/relationships/image" Target="../media/image2.png"/><Relationship Id="rId21" Type="http://schemas.openxmlformats.org/officeDocument/2006/relationships/diagramData" Target="../diagrams/data45.xml"/><Relationship Id="rId7" Type="http://schemas.openxmlformats.org/officeDocument/2006/relationships/diagramLayout" Target="../diagrams/layout42.xml"/><Relationship Id="rId12" Type="http://schemas.openxmlformats.org/officeDocument/2006/relationships/diagramLayout" Target="../diagrams/layout43.xml"/><Relationship Id="rId17" Type="http://schemas.openxmlformats.org/officeDocument/2006/relationships/diagramLayout" Target="../diagrams/layout44.xml"/><Relationship Id="rId25" Type="http://schemas.microsoft.com/office/2007/relationships/diagramDrawing" Target="../diagrams/drawing45.xml"/><Relationship Id="rId2" Type="http://schemas.openxmlformats.org/officeDocument/2006/relationships/image" Target="../media/image1.png"/><Relationship Id="rId16" Type="http://schemas.openxmlformats.org/officeDocument/2006/relationships/diagramData" Target="../diagrams/data44.xml"/><Relationship Id="rId20" Type="http://schemas.microsoft.com/office/2007/relationships/diagramDrawing" Target="../diagrams/drawing44.xml"/><Relationship Id="rId1" Type="http://schemas.openxmlformats.org/officeDocument/2006/relationships/slideLayout" Target="../slideLayouts/slideLayout1.xml"/><Relationship Id="rId6" Type="http://schemas.openxmlformats.org/officeDocument/2006/relationships/diagramData" Target="../diagrams/data42.xml"/><Relationship Id="rId11" Type="http://schemas.openxmlformats.org/officeDocument/2006/relationships/diagramData" Target="../diagrams/data43.xml"/><Relationship Id="rId24" Type="http://schemas.openxmlformats.org/officeDocument/2006/relationships/diagramColors" Target="../diagrams/colors45.xml"/><Relationship Id="rId5" Type="http://schemas.openxmlformats.org/officeDocument/2006/relationships/image" Target="../media/image4.png"/><Relationship Id="rId15" Type="http://schemas.microsoft.com/office/2007/relationships/diagramDrawing" Target="../diagrams/drawing43.xml"/><Relationship Id="rId23" Type="http://schemas.openxmlformats.org/officeDocument/2006/relationships/diagramQuickStyle" Target="../diagrams/quickStyle45.xml"/><Relationship Id="rId10" Type="http://schemas.microsoft.com/office/2007/relationships/diagramDrawing" Target="../diagrams/drawing42.xml"/><Relationship Id="rId19" Type="http://schemas.openxmlformats.org/officeDocument/2006/relationships/diagramColors" Target="../diagrams/colors44.xml"/><Relationship Id="rId4" Type="http://schemas.openxmlformats.org/officeDocument/2006/relationships/image" Target="../media/image3.png"/><Relationship Id="rId9" Type="http://schemas.openxmlformats.org/officeDocument/2006/relationships/diagramColors" Target="../diagrams/colors42.xml"/><Relationship Id="rId14" Type="http://schemas.openxmlformats.org/officeDocument/2006/relationships/diagramColors" Target="../diagrams/colors43.xml"/><Relationship Id="rId22" Type="http://schemas.openxmlformats.org/officeDocument/2006/relationships/diagramLayout" Target="../diagrams/layout4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2339752" y="4869160"/>
            <a:ext cx="6692280" cy="1470025"/>
          </a:xfrm>
          <a:solidFill>
            <a:schemeClr val="accent2">
              <a:lumMod val="60000"/>
              <a:lumOff val="40000"/>
            </a:schemeClr>
          </a:solidFill>
          <a:ln>
            <a:solidFill>
              <a:schemeClr val="tx1"/>
            </a:solidFill>
          </a:ln>
        </p:spPr>
        <p:txBody>
          <a:bodyPr/>
          <a:lstStyle/>
          <a:p>
            <a:r>
              <a:rPr lang="en-GB" dirty="0" smtClean="0"/>
              <a:t>Dr Charlotte Greenway</a:t>
            </a:r>
            <a:br>
              <a:rPr lang="en-GB" dirty="0" smtClean="0"/>
            </a:br>
            <a:endParaRPr lang="en-GB" sz="2800" dirty="0"/>
          </a:p>
        </p:txBody>
      </p:sp>
      <p:sp>
        <p:nvSpPr>
          <p:cNvPr id="3" name="Subtitle 2"/>
          <p:cNvSpPr>
            <a:spLocks noGrp="1"/>
          </p:cNvSpPr>
          <p:nvPr>
            <p:ph type="subTitle" idx="1"/>
          </p:nvPr>
        </p:nvSpPr>
        <p:spPr>
          <a:xfrm>
            <a:off x="3059832" y="2420888"/>
            <a:ext cx="5032648" cy="1810099"/>
          </a:xfrm>
          <a:solidFill>
            <a:schemeClr val="accent3">
              <a:lumMod val="20000"/>
              <a:lumOff val="80000"/>
            </a:schemeClr>
          </a:solidFill>
          <a:ln>
            <a:solidFill>
              <a:schemeClr val="tx1"/>
            </a:solidFill>
          </a:ln>
        </p:spPr>
        <p:txBody>
          <a:bodyPr>
            <a:normAutofit/>
          </a:bodyPr>
          <a:lstStyle/>
          <a:p>
            <a:r>
              <a:rPr lang="en-US" sz="4700" dirty="0">
                <a:solidFill>
                  <a:schemeClr val="tx1"/>
                </a:solidFill>
              </a:rPr>
              <a:t>Cognitive </a:t>
            </a:r>
            <a:r>
              <a:rPr lang="en-US" sz="4700" dirty="0" smtClean="0">
                <a:solidFill>
                  <a:schemeClr val="tx1"/>
                </a:solidFill>
              </a:rPr>
              <a:t>Decline in old age</a:t>
            </a:r>
          </a:p>
          <a:p>
            <a:endParaRPr lang="en-GB" dirty="0">
              <a:solidFill>
                <a:schemeClr val="tx1"/>
              </a:solidFill>
            </a:endParaRPr>
          </a:p>
          <a:p>
            <a:pPr algn="l"/>
            <a:endParaRPr lang="en-GB" dirty="0"/>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98523"/>
            <a:ext cx="2163331"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049"/>
            <a:ext cx="216333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65960"/>
            <a:ext cx="2166089" cy="1585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60649"/>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087085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1621040476"/>
              </p:ext>
            </p:extLst>
          </p:nvPr>
        </p:nvGraphicFramePr>
        <p:xfrm>
          <a:off x="107504" y="1600200"/>
          <a:ext cx="8579296" cy="2404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ubtitle 2"/>
          <p:cNvSpPr txBox="1">
            <a:spLocks/>
          </p:cNvSpPr>
          <p:nvPr/>
        </p:nvSpPr>
        <p:spPr>
          <a:xfrm>
            <a:off x="251520" y="332656"/>
            <a:ext cx="8316416" cy="1008112"/>
          </a:xfrm>
          <a:prstGeom prst="rect">
            <a:avLst/>
          </a:prstGeom>
          <a:solidFill>
            <a:schemeClr val="accent3">
              <a:lumMod val="20000"/>
              <a:lumOff val="8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4700" dirty="0" smtClean="0"/>
              <a:t>Cognitive Decline in old age</a:t>
            </a:r>
          </a:p>
          <a:p>
            <a:pPr algn="ctr"/>
            <a:endParaRPr lang="en-GB" dirty="0" smtClean="0"/>
          </a:p>
          <a:p>
            <a:pPr algn="ctr"/>
            <a:endParaRPr lang="en-GB" dirty="0"/>
          </a:p>
        </p:txBody>
      </p:sp>
      <p:graphicFrame>
        <p:nvGraphicFramePr>
          <p:cNvPr id="9" name="Diagram 8"/>
          <p:cNvGraphicFramePr/>
          <p:nvPr>
            <p:extLst>
              <p:ext uri="{D42A27DB-BD31-4B8C-83A1-F6EECF244321}">
                <p14:modId xmlns:p14="http://schemas.microsoft.com/office/powerpoint/2010/main" val="3845389440"/>
              </p:ext>
            </p:extLst>
          </p:nvPr>
        </p:nvGraphicFramePr>
        <p:xfrm>
          <a:off x="683568" y="4581128"/>
          <a:ext cx="8208912" cy="18608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938953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1143000"/>
          </a:xfrm>
        </p:spPr>
        <p:txBody>
          <a:bodyPr/>
          <a:lstStyle/>
          <a:p>
            <a:r>
              <a:rPr lang="en-GB" dirty="0">
                <a:solidFill>
                  <a:srgbClr val="000000"/>
                </a:solidFill>
                <a:latin typeface="Arial" panose="020B0604020202020204" pitchFamily="34" charset="0"/>
              </a:rPr>
              <a:t>Heritability studies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00337893"/>
              </p:ext>
            </p:extLst>
          </p:nvPr>
        </p:nvGraphicFramePr>
        <p:xfrm>
          <a:off x="159522" y="1112168"/>
          <a:ext cx="8557612" cy="5510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33822" y="6488668"/>
            <a:ext cx="3098092" cy="338554"/>
          </a:xfrm>
          <a:prstGeom prst="rect">
            <a:avLst/>
          </a:prstGeom>
        </p:spPr>
        <p:txBody>
          <a:bodyPr wrap="none">
            <a:spAutoFit/>
          </a:bodyPr>
          <a:lstStyle/>
          <a:p>
            <a:r>
              <a:rPr lang="en-GB" sz="1600" dirty="0" err="1" smtClean="0">
                <a:solidFill>
                  <a:srgbClr val="000000"/>
                </a:solidFill>
                <a:latin typeface="Arial" panose="020B0604020202020204" pitchFamily="34" charset="0"/>
              </a:rPr>
              <a:t>Deary</a:t>
            </a:r>
            <a:r>
              <a:rPr lang="en-GB" sz="1600" dirty="0" smtClean="0">
                <a:solidFill>
                  <a:srgbClr val="000000"/>
                </a:solidFill>
                <a:latin typeface="Arial" panose="020B0604020202020204" pitchFamily="34" charset="0"/>
              </a:rPr>
              <a:t>, Johnson, </a:t>
            </a:r>
            <a:r>
              <a:rPr lang="en-GB" sz="1600" dirty="0" err="1">
                <a:solidFill>
                  <a:srgbClr val="000000"/>
                </a:solidFill>
                <a:latin typeface="Arial" panose="020B0604020202020204" pitchFamily="34" charset="0"/>
              </a:rPr>
              <a:t>Houlihan</a:t>
            </a:r>
            <a:r>
              <a:rPr lang="en-GB" sz="1600" dirty="0">
                <a:solidFill>
                  <a:srgbClr val="000000"/>
                </a:solidFill>
                <a:latin typeface="Arial" panose="020B0604020202020204" pitchFamily="34" charset="0"/>
              </a:rPr>
              <a:t> </a:t>
            </a:r>
            <a:r>
              <a:rPr lang="en-GB" sz="1600" dirty="0" smtClean="0">
                <a:solidFill>
                  <a:srgbClr val="000000"/>
                </a:solidFill>
                <a:latin typeface="Arial" panose="020B0604020202020204" pitchFamily="34" charset="0"/>
              </a:rPr>
              <a:t>2009.</a:t>
            </a:r>
            <a:endParaRPr lang="en-GB" sz="1600" dirty="0"/>
          </a:p>
        </p:txBody>
      </p:sp>
      <p:pic>
        <p:nvPicPr>
          <p:cNvPr id="6" name="Picture 5"/>
          <p:cNvPicPr>
            <a:picLocks noChangeAspect="1"/>
          </p:cNvPicPr>
          <p:nvPr/>
        </p:nvPicPr>
        <p:blipFill>
          <a:blip r:embed="rId7"/>
          <a:stretch>
            <a:fillRect/>
          </a:stretch>
        </p:blipFill>
        <p:spPr>
          <a:xfrm>
            <a:off x="327853" y="3593294"/>
            <a:ext cx="4176464" cy="2690238"/>
          </a:xfrm>
          <a:prstGeom prst="rect">
            <a:avLst/>
          </a:prstGeom>
        </p:spPr>
      </p:pic>
    </p:spTree>
    <p:extLst>
      <p:ext uri="{BB962C8B-B14F-4D97-AF65-F5344CB8AC3E}">
        <p14:creationId xmlns:p14="http://schemas.microsoft.com/office/powerpoint/2010/main" val="657973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98523"/>
            <a:ext cx="2163331"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049"/>
            <a:ext cx="216333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65960"/>
            <a:ext cx="2166089" cy="1585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60649"/>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1" name="Diagram 10"/>
          <p:cNvGraphicFramePr/>
          <p:nvPr>
            <p:extLst>
              <p:ext uri="{D42A27DB-BD31-4B8C-83A1-F6EECF244321}">
                <p14:modId xmlns:p14="http://schemas.microsoft.com/office/powerpoint/2010/main" val="4206374273"/>
              </p:ext>
            </p:extLst>
          </p:nvPr>
        </p:nvGraphicFramePr>
        <p:xfrm>
          <a:off x="2411760" y="764704"/>
          <a:ext cx="3025582" cy="554286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2" name="Subtitle 2"/>
          <p:cNvSpPr txBox="1">
            <a:spLocks/>
          </p:cNvSpPr>
          <p:nvPr/>
        </p:nvSpPr>
        <p:spPr>
          <a:xfrm>
            <a:off x="2185870" y="2153"/>
            <a:ext cx="6958129" cy="618535"/>
          </a:xfrm>
          <a:prstGeom prst="rect">
            <a:avLst/>
          </a:prstGeom>
          <a:solidFill>
            <a:schemeClr val="accent3">
              <a:lumMod val="20000"/>
              <a:lumOff val="80000"/>
            </a:schemeClr>
          </a:solidFill>
          <a:ln>
            <a:solidFill>
              <a:schemeClr val="tx1"/>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US" sz="3600" smtClean="0">
                <a:solidFill>
                  <a:schemeClr val="tx1"/>
                </a:solidFill>
              </a:rPr>
              <a:t>Cognitive Decline</a:t>
            </a:r>
            <a:endParaRPr lang="en-GB" sz="2000" dirty="0"/>
          </a:p>
        </p:txBody>
      </p:sp>
      <p:sp>
        <p:nvSpPr>
          <p:cNvPr id="7" name="Rectangle 6"/>
          <p:cNvSpPr/>
          <p:nvPr/>
        </p:nvSpPr>
        <p:spPr>
          <a:xfrm>
            <a:off x="2185870" y="6307571"/>
            <a:ext cx="6858000" cy="461665"/>
          </a:xfrm>
          <a:prstGeom prst="rect">
            <a:avLst/>
          </a:prstGeom>
        </p:spPr>
        <p:txBody>
          <a:bodyPr wrap="square">
            <a:spAutoFit/>
          </a:bodyPr>
          <a:lstStyle/>
          <a:p>
            <a:r>
              <a:rPr lang="en-GB" sz="1200" dirty="0">
                <a:solidFill>
                  <a:srgbClr val="222222"/>
                </a:solidFill>
                <a:latin typeface="Arial" panose="020B0604020202020204" pitchFamily="34" charset="0"/>
              </a:rPr>
              <a:t>Monica, S., </a:t>
            </a:r>
            <a:r>
              <a:rPr lang="en-GB" sz="1200" dirty="0" err="1">
                <a:solidFill>
                  <a:srgbClr val="222222"/>
                </a:solidFill>
                <a:latin typeface="Arial" panose="020B0604020202020204" pitchFamily="34" charset="0"/>
              </a:rPr>
              <a:t>Anabela</a:t>
            </a:r>
            <a:r>
              <a:rPr lang="en-GB" sz="1200" dirty="0">
                <a:solidFill>
                  <a:srgbClr val="222222"/>
                </a:solidFill>
                <a:latin typeface="Arial" panose="020B0604020202020204" pitchFamily="34" charset="0"/>
              </a:rPr>
              <a:t>, P., &amp; </a:t>
            </a:r>
            <a:r>
              <a:rPr lang="en-GB" sz="1200" dirty="0" err="1">
                <a:solidFill>
                  <a:srgbClr val="222222"/>
                </a:solidFill>
                <a:latin typeface="Arial" panose="020B0604020202020204" pitchFamily="34" charset="0"/>
              </a:rPr>
              <a:t>Rui</a:t>
            </a:r>
            <a:r>
              <a:rPr lang="en-GB" sz="1200" dirty="0">
                <a:solidFill>
                  <a:srgbClr val="222222"/>
                </a:solidFill>
                <a:latin typeface="Arial" panose="020B0604020202020204" pitchFamily="34" charset="0"/>
              </a:rPr>
              <a:t>, C. (2015). The Continuing Challenge of Cognitive Decline: An Individual Process of Aging. </a:t>
            </a:r>
            <a:r>
              <a:rPr lang="en-GB" sz="1200" i="1" dirty="0">
                <a:solidFill>
                  <a:srgbClr val="222222"/>
                </a:solidFill>
                <a:latin typeface="Arial" panose="020B0604020202020204" pitchFamily="34" charset="0"/>
              </a:rPr>
              <a:t>Austin </a:t>
            </a:r>
            <a:r>
              <a:rPr lang="en-GB" sz="1200" i="1" dirty="0" err="1">
                <a:solidFill>
                  <a:srgbClr val="222222"/>
                </a:solidFill>
                <a:latin typeface="Arial" panose="020B0604020202020204" pitchFamily="34" charset="0"/>
              </a:rPr>
              <a:t>Alzheimers</a:t>
            </a:r>
            <a:r>
              <a:rPr lang="en-GB" sz="1200" i="1" dirty="0">
                <a:solidFill>
                  <a:srgbClr val="222222"/>
                </a:solidFill>
                <a:latin typeface="Arial" panose="020B0604020202020204" pitchFamily="34" charset="0"/>
              </a:rPr>
              <a:t> J </a:t>
            </a:r>
            <a:r>
              <a:rPr lang="en-GB" sz="1200" i="1" dirty="0" err="1">
                <a:solidFill>
                  <a:srgbClr val="222222"/>
                </a:solidFill>
                <a:latin typeface="Arial" panose="020B0604020202020204" pitchFamily="34" charset="0"/>
              </a:rPr>
              <a:t>Parkinsons</a:t>
            </a:r>
            <a:r>
              <a:rPr lang="en-GB" sz="1200" i="1" dirty="0">
                <a:solidFill>
                  <a:srgbClr val="222222"/>
                </a:solidFill>
                <a:latin typeface="Arial" panose="020B0604020202020204" pitchFamily="34" charset="0"/>
              </a:rPr>
              <a:t> Dis</a:t>
            </a:r>
            <a:r>
              <a:rPr lang="en-GB" sz="1200" dirty="0">
                <a:solidFill>
                  <a:srgbClr val="222222"/>
                </a:solidFill>
                <a:latin typeface="Arial" panose="020B0604020202020204" pitchFamily="34" charset="0"/>
              </a:rPr>
              <a:t>, </a:t>
            </a:r>
            <a:r>
              <a:rPr lang="en-GB" sz="1200" i="1" dirty="0">
                <a:solidFill>
                  <a:srgbClr val="222222"/>
                </a:solidFill>
                <a:latin typeface="Arial" panose="020B0604020202020204" pitchFamily="34" charset="0"/>
              </a:rPr>
              <a:t>2</a:t>
            </a:r>
            <a:r>
              <a:rPr lang="en-GB" sz="1200" dirty="0">
                <a:solidFill>
                  <a:srgbClr val="222222"/>
                </a:solidFill>
                <a:latin typeface="Arial" panose="020B0604020202020204" pitchFamily="34" charset="0"/>
              </a:rPr>
              <a:t>(1), 1024.</a:t>
            </a:r>
            <a:endParaRPr lang="en-GB" sz="1200" dirty="0"/>
          </a:p>
        </p:txBody>
      </p:sp>
      <p:graphicFrame>
        <p:nvGraphicFramePr>
          <p:cNvPr id="14" name="Diagram 13"/>
          <p:cNvGraphicFramePr/>
          <p:nvPr>
            <p:extLst>
              <p:ext uri="{D42A27DB-BD31-4B8C-83A1-F6EECF244321}">
                <p14:modId xmlns:p14="http://schemas.microsoft.com/office/powerpoint/2010/main" val="3390355256"/>
              </p:ext>
            </p:extLst>
          </p:nvPr>
        </p:nvGraphicFramePr>
        <p:xfrm>
          <a:off x="5583719" y="764704"/>
          <a:ext cx="3491880" cy="554286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829425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131840" y="174407"/>
            <a:ext cx="5032648" cy="864096"/>
          </a:xfrm>
          <a:solidFill>
            <a:schemeClr val="accent3">
              <a:lumMod val="20000"/>
              <a:lumOff val="80000"/>
            </a:schemeClr>
          </a:solidFill>
          <a:ln>
            <a:solidFill>
              <a:schemeClr val="tx1"/>
            </a:solidFill>
          </a:ln>
        </p:spPr>
        <p:txBody>
          <a:bodyPr>
            <a:normAutofit/>
          </a:bodyPr>
          <a:lstStyle/>
          <a:p>
            <a:r>
              <a:rPr lang="en-US" sz="4700" dirty="0">
                <a:solidFill>
                  <a:schemeClr val="tx1"/>
                </a:solidFill>
              </a:rPr>
              <a:t>Cognitive </a:t>
            </a:r>
            <a:r>
              <a:rPr lang="en-US" sz="4700" dirty="0" smtClean="0">
                <a:solidFill>
                  <a:schemeClr val="tx1"/>
                </a:solidFill>
              </a:rPr>
              <a:t>Decline</a:t>
            </a:r>
            <a:endParaRPr lang="en-GB" dirty="0"/>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98523"/>
            <a:ext cx="2163331"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049"/>
            <a:ext cx="216333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65960"/>
            <a:ext cx="2166089" cy="1585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60649"/>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6" name="Diagram 5"/>
          <p:cNvGraphicFramePr/>
          <p:nvPr>
            <p:extLst>
              <p:ext uri="{D42A27DB-BD31-4B8C-83A1-F6EECF244321}">
                <p14:modId xmlns:p14="http://schemas.microsoft.com/office/powerpoint/2010/main" val="3069213301"/>
              </p:ext>
            </p:extLst>
          </p:nvPr>
        </p:nvGraphicFramePr>
        <p:xfrm>
          <a:off x="2417220" y="1556792"/>
          <a:ext cx="6719864" cy="264118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8" name="Diagram 7"/>
          <p:cNvGraphicFramePr/>
          <p:nvPr>
            <p:extLst>
              <p:ext uri="{D42A27DB-BD31-4B8C-83A1-F6EECF244321}">
                <p14:modId xmlns:p14="http://schemas.microsoft.com/office/powerpoint/2010/main" val="3448707330"/>
              </p:ext>
            </p:extLst>
          </p:nvPr>
        </p:nvGraphicFramePr>
        <p:xfrm>
          <a:off x="2527663" y="4480295"/>
          <a:ext cx="6498977" cy="315711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19199121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915816" y="151885"/>
            <a:ext cx="5032648" cy="732464"/>
          </a:xfrm>
          <a:solidFill>
            <a:schemeClr val="accent3">
              <a:lumMod val="20000"/>
              <a:lumOff val="80000"/>
            </a:schemeClr>
          </a:solidFill>
          <a:ln>
            <a:solidFill>
              <a:schemeClr val="tx1"/>
            </a:solidFill>
          </a:ln>
        </p:spPr>
        <p:txBody>
          <a:bodyPr>
            <a:normAutofit fontScale="92500" lnSpcReduction="10000"/>
          </a:bodyPr>
          <a:lstStyle/>
          <a:p>
            <a:r>
              <a:rPr lang="en-US" sz="4700" dirty="0">
                <a:solidFill>
                  <a:schemeClr val="tx1"/>
                </a:solidFill>
              </a:rPr>
              <a:t>Cognitive </a:t>
            </a:r>
            <a:r>
              <a:rPr lang="en-US" sz="4700" dirty="0" smtClean="0">
                <a:solidFill>
                  <a:schemeClr val="tx1"/>
                </a:solidFill>
              </a:rPr>
              <a:t>Decline</a:t>
            </a:r>
            <a:endParaRPr lang="en-GB" dirty="0">
              <a:solidFill>
                <a:schemeClr val="tx1"/>
              </a:solidFill>
            </a:endParaRPr>
          </a:p>
          <a:p>
            <a:pPr algn="l"/>
            <a:endParaRPr lang="en-GB" dirty="0"/>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98523"/>
            <a:ext cx="2163331"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049"/>
            <a:ext cx="216333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65960"/>
            <a:ext cx="2166089" cy="1585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60649"/>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7" name="Diagram 6"/>
          <p:cNvGraphicFramePr/>
          <p:nvPr>
            <p:extLst>
              <p:ext uri="{D42A27DB-BD31-4B8C-83A1-F6EECF244321}">
                <p14:modId xmlns:p14="http://schemas.microsoft.com/office/powerpoint/2010/main" val="987135326"/>
              </p:ext>
            </p:extLst>
          </p:nvPr>
        </p:nvGraphicFramePr>
        <p:xfrm>
          <a:off x="755576" y="1107353"/>
          <a:ext cx="7722096" cy="392643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Rectangle 5"/>
          <p:cNvSpPr/>
          <p:nvPr/>
        </p:nvSpPr>
        <p:spPr>
          <a:xfrm>
            <a:off x="2639703" y="4858521"/>
            <a:ext cx="6623022" cy="1200329"/>
          </a:xfrm>
          <a:prstGeom prst="rect">
            <a:avLst/>
          </a:prstGeom>
        </p:spPr>
        <p:txBody>
          <a:bodyPr wrap="square">
            <a:spAutoFit/>
          </a:bodyPr>
          <a:lstStyle/>
          <a:p>
            <a:pPr marL="285750" indent="-285750">
              <a:buFont typeface="Arial" panose="020B0604020202020204" pitchFamily="34" charset="0"/>
              <a:buChar char="•"/>
            </a:pPr>
            <a:r>
              <a:rPr lang="en-GB" dirty="0" smtClean="0">
                <a:solidFill>
                  <a:srgbClr val="000000"/>
                </a:solidFill>
                <a:latin typeface="Minion Pro"/>
              </a:rPr>
              <a:t>crystallized </a:t>
            </a:r>
            <a:r>
              <a:rPr lang="en-GB" dirty="0">
                <a:solidFill>
                  <a:srgbClr val="000000"/>
                </a:solidFill>
                <a:latin typeface="Minion Pro"/>
              </a:rPr>
              <a:t>intelligence </a:t>
            </a:r>
            <a:endParaRPr lang="en-GB" dirty="0" smtClean="0">
              <a:solidFill>
                <a:srgbClr val="000000"/>
              </a:solidFill>
              <a:latin typeface="Minion Pro"/>
            </a:endParaRPr>
          </a:p>
          <a:p>
            <a:pPr marL="285750" indent="-285750">
              <a:buFont typeface="Arial" panose="020B0604020202020204" pitchFamily="34" charset="0"/>
              <a:buChar char="•"/>
            </a:pPr>
            <a:r>
              <a:rPr lang="en-GB" dirty="0" smtClean="0">
                <a:solidFill>
                  <a:srgbClr val="000000"/>
                </a:solidFill>
                <a:latin typeface="Minion Pro"/>
              </a:rPr>
              <a:t>emotion </a:t>
            </a:r>
            <a:r>
              <a:rPr lang="en-GB" dirty="0">
                <a:solidFill>
                  <a:srgbClr val="000000"/>
                </a:solidFill>
                <a:latin typeface="Minion Pro"/>
              </a:rPr>
              <a:t>regulation </a:t>
            </a:r>
            <a:endParaRPr lang="en-GB" dirty="0" smtClean="0">
              <a:solidFill>
                <a:srgbClr val="000000"/>
              </a:solidFill>
              <a:latin typeface="Minion Pro"/>
            </a:endParaRPr>
          </a:p>
          <a:p>
            <a:pPr marL="285750" indent="-285750">
              <a:buFont typeface="Arial" panose="020B0604020202020204" pitchFamily="34" charset="0"/>
              <a:buChar char="•"/>
            </a:pPr>
            <a:r>
              <a:rPr lang="en-GB" dirty="0" smtClean="0">
                <a:solidFill>
                  <a:srgbClr val="000000"/>
                </a:solidFill>
                <a:latin typeface="Minion Pro"/>
              </a:rPr>
              <a:t>semantic </a:t>
            </a:r>
            <a:r>
              <a:rPr lang="en-GB" dirty="0">
                <a:solidFill>
                  <a:srgbClr val="000000"/>
                </a:solidFill>
                <a:latin typeface="Minion Pro"/>
              </a:rPr>
              <a:t>memory can remain stable throughout the life trajectory or, in some cases, develop with age. </a:t>
            </a:r>
            <a:endParaRPr lang="en-GB" dirty="0"/>
          </a:p>
        </p:txBody>
      </p:sp>
      <p:graphicFrame>
        <p:nvGraphicFramePr>
          <p:cNvPr id="9" name="Diagram 8"/>
          <p:cNvGraphicFramePr/>
          <p:nvPr>
            <p:extLst>
              <p:ext uri="{D42A27DB-BD31-4B8C-83A1-F6EECF244321}">
                <p14:modId xmlns:p14="http://schemas.microsoft.com/office/powerpoint/2010/main" val="902882496"/>
              </p:ext>
            </p:extLst>
          </p:nvPr>
        </p:nvGraphicFramePr>
        <p:xfrm>
          <a:off x="6499425" y="3326281"/>
          <a:ext cx="2359024" cy="2031325"/>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10" name="Picture 9"/>
          <p:cNvPicPr>
            <a:picLocks noChangeAspect="1"/>
          </p:cNvPicPr>
          <p:nvPr/>
        </p:nvPicPr>
        <p:blipFill>
          <a:blip r:embed="rId16"/>
          <a:stretch>
            <a:fillRect/>
          </a:stretch>
        </p:blipFill>
        <p:spPr>
          <a:xfrm>
            <a:off x="6444208" y="1115111"/>
            <a:ext cx="2414241" cy="2012427"/>
          </a:xfrm>
          <a:prstGeom prst="rect">
            <a:avLst/>
          </a:prstGeom>
        </p:spPr>
      </p:pic>
      <p:graphicFrame>
        <p:nvGraphicFramePr>
          <p:cNvPr id="12" name="Diagram 11"/>
          <p:cNvGraphicFramePr/>
          <p:nvPr>
            <p:extLst>
              <p:ext uri="{D42A27DB-BD31-4B8C-83A1-F6EECF244321}">
                <p14:modId xmlns:p14="http://schemas.microsoft.com/office/powerpoint/2010/main" val="2329159535"/>
              </p:ext>
            </p:extLst>
          </p:nvPr>
        </p:nvGraphicFramePr>
        <p:xfrm>
          <a:off x="2286340" y="6133092"/>
          <a:ext cx="6848094" cy="631679"/>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6540208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169568" y="188640"/>
            <a:ext cx="5032648" cy="864096"/>
          </a:xfrm>
          <a:solidFill>
            <a:schemeClr val="accent3">
              <a:lumMod val="20000"/>
              <a:lumOff val="80000"/>
            </a:schemeClr>
          </a:solidFill>
          <a:ln>
            <a:solidFill>
              <a:schemeClr val="tx1"/>
            </a:solidFill>
          </a:ln>
        </p:spPr>
        <p:txBody>
          <a:bodyPr>
            <a:normAutofit/>
          </a:bodyPr>
          <a:lstStyle/>
          <a:p>
            <a:r>
              <a:rPr lang="en-US" sz="4700" dirty="0">
                <a:solidFill>
                  <a:schemeClr val="tx1"/>
                </a:solidFill>
              </a:rPr>
              <a:t>Cognitive </a:t>
            </a:r>
            <a:r>
              <a:rPr lang="en-US" sz="4700" dirty="0" smtClean="0">
                <a:solidFill>
                  <a:schemeClr val="tx1"/>
                </a:solidFill>
              </a:rPr>
              <a:t>Decline</a:t>
            </a:r>
            <a:endParaRPr lang="en-GB" dirty="0">
              <a:solidFill>
                <a:schemeClr val="tx1"/>
              </a:solidFill>
            </a:endParaRPr>
          </a:p>
          <a:p>
            <a:pPr algn="l"/>
            <a:endParaRPr lang="en-GB" dirty="0"/>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98523"/>
            <a:ext cx="2163331"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049"/>
            <a:ext cx="216333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65960"/>
            <a:ext cx="2166089" cy="1585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60649"/>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9" name="Diagram 8"/>
          <p:cNvGraphicFramePr/>
          <p:nvPr>
            <p:extLst>
              <p:ext uri="{D42A27DB-BD31-4B8C-83A1-F6EECF244321}">
                <p14:modId xmlns:p14="http://schemas.microsoft.com/office/powerpoint/2010/main" val="2319447579"/>
              </p:ext>
            </p:extLst>
          </p:nvPr>
        </p:nvGraphicFramePr>
        <p:xfrm>
          <a:off x="4932040" y="1518624"/>
          <a:ext cx="4921596" cy="374165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0" name="Diagram 9"/>
          <p:cNvGraphicFramePr/>
          <p:nvPr>
            <p:extLst>
              <p:ext uri="{D42A27DB-BD31-4B8C-83A1-F6EECF244321}">
                <p14:modId xmlns:p14="http://schemas.microsoft.com/office/powerpoint/2010/main" val="2508793467"/>
              </p:ext>
            </p:extLst>
          </p:nvPr>
        </p:nvGraphicFramePr>
        <p:xfrm>
          <a:off x="2018302" y="4650376"/>
          <a:ext cx="7335180" cy="238014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aphicFrame>
        <p:nvGraphicFramePr>
          <p:cNvPr id="8" name="Diagram 7"/>
          <p:cNvGraphicFramePr/>
          <p:nvPr>
            <p:extLst>
              <p:ext uri="{D42A27DB-BD31-4B8C-83A1-F6EECF244321}">
                <p14:modId xmlns:p14="http://schemas.microsoft.com/office/powerpoint/2010/main" val="2962158591"/>
              </p:ext>
            </p:extLst>
          </p:nvPr>
        </p:nvGraphicFramePr>
        <p:xfrm>
          <a:off x="1680345" y="1336377"/>
          <a:ext cx="4572000" cy="3352172"/>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spTree>
    <p:extLst>
      <p:ext uri="{BB962C8B-B14F-4D97-AF65-F5344CB8AC3E}">
        <p14:creationId xmlns:p14="http://schemas.microsoft.com/office/powerpoint/2010/main" val="15629628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975577" y="259881"/>
            <a:ext cx="5032648" cy="757047"/>
          </a:xfrm>
          <a:solidFill>
            <a:schemeClr val="accent3">
              <a:lumMod val="20000"/>
              <a:lumOff val="80000"/>
            </a:schemeClr>
          </a:solidFill>
          <a:ln>
            <a:solidFill>
              <a:schemeClr val="tx1"/>
            </a:solidFill>
          </a:ln>
        </p:spPr>
        <p:txBody>
          <a:bodyPr>
            <a:normAutofit lnSpcReduction="10000"/>
          </a:bodyPr>
          <a:lstStyle/>
          <a:p>
            <a:r>
              <a:rPr lang="en-US" sz="4700" dirty="0">
                <a:solidFill>
                  <a:schemeClr val="tx1"/>
                </a:solidFill>
              </a:rPr>
              <a:t>Cognitive </a:t>
            </a:r>
            <a:r>
              <a:rPr lang="en-US" sz="4700" dirty="0" smtClean="0">
                <a:solidFill>
                  <a:schemeClr val="tx1"/>
                </a:solidFill>
              </a:rPr>
              <a:t>Decline</a:t>
            </a:r>
            <a:endParaRPr lang="en-GB" dirty="0">
              <a:solidFill>
                <a:schemeClr val="tx1"/>
              </a:solidFill>
            </a:endParaRPr>
          </a:p>
          <a:p>
            <a:pPr algn="l"/>
            <a:endParaRPr lang="en-GB" dirty="0"/>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98523"/>
            <a:ext cx="2163331"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049"/>
            <a:ext cx="216333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65960"/>
            <a:ext cx="2166089" cy="1585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60649"/>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6" name="Diagram 5"/>
          <p:cNvGraphicFramePr/>
          <p:nvPr>
            <p:extLst>
              <p:ext uri="{D42A27DB-BD31-4B8C-83A1-F6EECF244321}">
                <p14:modId xmlns:p14="http://schemas.microsoft.com/office/powerpoint/2010/main" val="2782736538"/>
              </p:ext>
            </p:extLst>
          </p:nvPr>
        </p:nvGraphicFramePr>
        <p:xfrm>
          <a:off x="2339752" y="259881"/>
          <a:ext cx="6657142" cy="694824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17681885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98523"/>
            <a:ext cx="2163331"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049"/>
            <a:ext cx="216333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65960"/>
            <a:ext cx="2166089" cy="1585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60649"/>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9" name="Diagram 18"/>
          <p:cNvGraphicFramePr/>
          <p:nvPr>
            <p:extLst>
              <p:ext uri="{D42A27DB-BD31-4B8C-83A1-F6EECF244321}">
                <p14:modId xmlns:p14="http://schemas.microsoft.com/office/powerpoint/2010/main" val="2071309298"/>
              </p:ext>
            </p:extLst>
          </p:nvPr>
        </p:nvGraphicFramePr>
        <p:xfrm>
          <a:off x="2339752" y="344288"/>
          <a:ext cx="6620272" cy="108012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6" name="Diagram 5"/>
          <p:cNvGraphicFramePr/>
          <p:nvPr>
            <p:extLst>
              <p:ext uri="{D42A27DB-BD31-4B8C-83A1-F6EECF244321}">
                <p14:modId xmlns:p14="http://schemas.microsoft.com/office/powerpoint/2010/main" val="3898970366"/>
              </p:ext>
            </p:extLst>
          </p:nvPr>
        </p:nvGraphicFramePr>
        <p:xfrm>
          <a:off x="2411760" y="2348880"/>
          <a:ext cx="5112568" cy="50405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pSp>
        <p:nvGrpSpPr>
          <p:cNvPr id="11" name="Group 10"/>
          <p:cNvGrpSpPr/>
          <p:nvPr/>
        </p:nvGrpSpPr>
        <p:grpSpPr>
          <a:xfrm rot="20975546">
            <a:off x="2659093" y="4314869"/>
            <a:ext cx="5328592" cy="503685"/>
            <a:chOff x="0" y="185"/>
            <a:chExt cx="5112568" cy="503685"/>
          </a:xfrm>
        </p:grpSpPr>
        <p:sp>
          <p:nvSpPr>
            <p:cNvPr id="12" name="Rounded Rectangle 11"/>
            <p:cNvSpPr/>
            <p:nvPr/>
          </p:nvSpPr>
          <p:spPr>
            <a:xfrm>
              <a:off x="0" y="185"/>
              <a:ext cx="5112568" cy="503685"/>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3" name="Rounded Rectangle 4"/>
            <p:cNvSpPr/>
            <p:nvPr/>
          </p:nvSpPr>
          <p:spPr>
            <a:xfrm>
              <a:off x="24588" y="24773"/>
              <a:ext cx="5063392" cy="454509"/>
            </a:xfrm>
            <a:prstGeom prst="rect">
              <a:avLst/>
            </a:prstGeom>
            <a:solidFill>
              <a:schemeClr val="bg2">
                <a:lumMod val="75000"/>
              </a:schemeClr>
            </a:solidFill>
          </p:spPr>
          <p:style>
            <a:lnRef idx="0">
              <a:scrgbClr r="0" g="0" b="0"/>
            </a:lnRef>
            <a:fillRef idx="0">
              <a:scrgbClr r="0" g="0" b="0"/>
            </a:fillRef>
            <a:effectRef idx="0">
              <a:scrgbClr r="0" g="0" b="0"/>
            </a:effectRef>
            <a:fontRef idx="minor">
              <a:schemeClr val="lt1"/>
            </a:fontRef>
          </p:style>
          <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GB" sz="2100" kern="1200" dirty="0" smtClean="0"/>
                <a:t>Difficulty finding, remembering words, names</a:t>
              </a:r>
              <a:endParaRPr lang="en-GB" sz="2100" kern="1200" dirty="0"/>
            </a:p>
          </p:txBody>
        </p:sp>
      </p:grpSp>
      <p:graphicFrame>
        <p:nvGraphicFramePr>
          <p:cNvPr id="8" name="Diagram 7"/>
          <p:cNvGraphicFramePr/>
          <p:nvPr>
            <p:extLst>
              <p:ext uri="{D42A27DB-BD31-4B8C-83A1-F6EECF244321}">
                <p14:modId xmlns:p14="http://schemas.microsoft.com/office/powerpoint/2010/main" val="3420853172"/>
              </p:ext>
            </p:extLst>
          </p:nvPr>
        </p:nvGraphicFramePr>
        <p:xfrm>
          <a:off x="2483768" y="5661248"/>
          <a:ext cx="5256584" cy="646331"/>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graphicFrame>
        <p:nvGraphicFramePr>
          <p:cNvPr id="10" name="Diagram 9"/>
          <p:cNvGraphicFramePr/>
          <p:nvPr>
            <p:extLst>
              <p:ext uri="{D42A27DB-BD31-4B8C-83A1-F6EECF244321}">
                <p14:modId xmlns:p14="http://schemas.microsoft.com/office/powerpoint/2010/main" val="473165645"/>
              </p:ext>
            </p:extLst>
          </p:nvPr>
        </p:nvGraphicFramePr>
        <p:xfrm>
          <a:off x="6948264" y="4657252"/>
          <a:ext cx="1690976" cy="864096"/>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pic>
        <p:nvPicPr>
          <p:cNvPr id="17" name="Picture 16"/>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7498120" y="1484784"/>
            <a:ext cx="1355204" cy="1355204"/>
          </a:xfrm>
          <a:prstGeom prst="rect">
            <a:avLst/>
          </a:prstGeom>
        </p:spPr>
      </p:pic>
      <p:pic>
        <p:nvPicPr>
          <p:cNvPr id="20" name="Picture 19"/>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2411760" y="2730478"/>
            <a:ext cx="1859260" cy="1658632"/>
          </a:xfrm>
          <a:prstGeom prst="rect">
            <a:avLst/>
          </a:prstGeom>
        </p:spPr>
      </p:pic>
    </p:spTree>
    <p:extLst>
      <p:ext uri="{BB962C8B-B14F-4D97-AF65-F5344CB8AC3E}">
        <p14:creationId xmlns:p14="http://schemas.microsoft.com/office/powerpoint/2010/main" val="3508413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354802534"/>
              </p:ext>
            </p:extLst>
          </p:nvPr>
        </p:nvGraphicFramePr>
        <p:xfrm>
          <a:off x="2286000" y="260648"/>
          <a:ext cx="6347048" cy="1008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p:cNvPicPr>
            <a:picLocks noGrp="1" noChangeAspect="1" noChangeArrowheads="1"/>
          </p:cNvPicPr>
          <p:nvPr>
            <p:ph idx="1"/>
          </p:nvPr>
        </p:nvPicPr>
        <p:blipFill>
          <a:blip r:embed="rId7">
            <a:extLst>
              <a:ext uri="{28A0092B-C50C-407E-A947-70E740481C1C}">
                <a14:useLocalDpi xmlns:a14="http://schemas.microsoft.com/office/drawing/2010/main" val="0"/>
              </a:ext>
            </a:extLst>
          </a:blip>
          <a:srcRect/>
          <a:stretch>
            <a:fillRect/>
          </a:stretch>
        </p:blipFill>
        <p:spPr bwMode="auto">
          <a:xfrm>
            <a:off x="0" y="0"/>
            <a:ext cx="216793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Diagram 4"/>
          <p:cNvGraphicFramePr/>
          <p:nvPr>
            <p:extLst>
              <p:ext uri="{D42A27DB-BD31-4B8C-83A1-F6EECF244321}">
                <p14:modId xmlns:p14="http://schemas.microsoft.com/office/powerpoint/2010/main" val="3024043677"/>
              </p:ext>
            </p:extLst>
          </p:nvPr>
        </p:nvGraphicFramePr>
        <p:xfrm>
          <a:off x="2483768" y="1412776"/>
          <a:ext cx="6606480" cy="532859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226408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425767742"/>
              </p:ext>
            </p:extLst>
          </p:nvPr>
        </p:nvGraphicFramePr>
        <p:xfrm>
          <a:off x="2411760" y="116632"/>
          <a:ext cx="6347048" cy="7780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p:cNvPicPr>
            <a:picLocks noGrp="1" noChangeAspect="1" noChangeArrowheads="1"/>
          </p:cNvPicPr>
          <p:nvPr>
            <p:ph idx="1"/>
          </p:nvPr>
        </p:nvPicPr>
        <p:blipFill>
          <a:blip r:embed="rId7">
            <a:extLst>
              <a:ext uri="{28A0092B-C50C-407E-A947-70E740481C1C}">
                <a14:useLocalDpi xmlns:a14="http://schemas.microsoft.com/office/drawing/2010/main" val="0"/>
              </a:ext>
            </a:extLst>
          </a:blip>
          <a:srcRect/>
          <a:stretch>
            <a:fillRect/>
          </a:stretch>
        </p:blipFill>
        <p:spPr bwMode="auto">
          <a:xfrm>
            <a:off x="0" y="0"/>
            <a:ext cx="216793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2552998" y="1521657"/>
            <a:ext cx="6462464" cy="707886"/>
          </a:xfrm>
          <a:prstGeom prst="rect">
            <a:avLst/>
          </a:prstGeom>
        </p:spPr>
        <p:txBody>
          <a:bodyPr wrap="square">
            <a:spAutoFit/>
          </a:bodyPr>
          <a:lstStyle/>
          <a:p>
            <a:r>
              <a:rPr lang="en-GB" sz="2000" dirty="0" smtClean="0"/>
              <a:t>Fewer </a:t>
            </a:r>
            <a:r>
              <a:rPr lang="en-GB" sz="2000" dirty="0"/>
              <a:t>than 1 in 5 adults over age 65 </a:t>
            </a:r>
            <a:r>
              <a:rPr lang="en-GB" sz="2000" dirty="0" smtClean="0"/>
              <a:t>experiences moderate </a:t>
            </a:r>
            <a:r>
              <a:rPr lang="en-GB" sz="2000" dirty="0"/>
              <a:t>to severe memory impairment.</a:t>
            </a:r>
          </a:p>
        </p:txBody>
      </p:sp>
      <p:sp>
        <p:nvSpPr>
          <p:cNvPr id="5" name="Rectangle 4"/>
          <p:cNvSpPr/>
          <p:nvPr/>
        </p:nvSpPr>
        <p:spPr>
          <a:xfrm>
            <a:off x="2386938" y="6309320"/>
            <a:ext cx="6462464" cy="415498"/>
          </a:xfrm>
          <a:prstGeom prst="rect">
            <a:avLst/>
          </a:prstGeom>
        </p:spPr>
        <p:txBody>
          <a:bodyPr wrap="square">
            <a:spAutoFit/>
          </a:bodyPr>
          <a:lstStyle/>
          <a:p>
            <a:r>
              <a:rPr lang="en-GB" sz="1050" dirty="0" smtClean="0"/>
              <a:t>Source: Federal Interagency Forum on Aging-Related Statistics, Older Americans Update 2006: Key Indicators of Well-Being (Washington, DC:  Federal Interagency Forum on Aging-Related Statistics, 2006).</a:t>
            </a:r>
            <a:endParaRPr lang="en-GB" sz="1050" dirty="0"/>
          </a:p>
        </p:txBody>
      </p:sp>
      <p:sp>
        <p:nvSpPr>
          <p:cNvPr id="6" name="Rectangle 5"/>
          <p:cNvSpPr/>
          <p:nvPr/>
        </p:nvSpPr>
        <p:spPr>
          <a:xfrm rot="16200000">
            <a:off x="1555921" y="3979728"/>
            <a:ext cx="2934072" cy="646331"/>
          </a:xfrm>
          <a:prstGeom prst="rect">
            <a:avLst/>
          </a:prstGeom>
        </p:spPr>
        <p:txBody>
          <a:bodyPr wrap="square">
            <a:spAutoFit/>
          </a:bodyPr>
          <a:lstStyle/>
          <a:p>
            <a:pPr algn="ctr"/>
            <a:r>
              <a:rPr lang="en-GB" dirty="0" err="1" smtClean="0"/>
              <a:t>Percent</a:t>
            </a:r>
            <a:r>
              <a:rPr lang="en-GB" dirty="0" smtClean="0"/>
              <a:t> with moderate to severe memory impairment</a:t>
            </a:r>
            <a:endParaRPr lang="en-GB" dirty="0"/>
          </a:p>
        </p:txBody>
      </p:sp>
      <p:pic>
        <p:nvPicPr>
          <p:cNvPr id="307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91879" y="2835857"/>
            <a:ext cx="4794729" cy="2882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26408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0473" y="-243408"/>
            <a:ext cx="8229600" cy="1143000"/>
          </a:xfrm>
        </p:spPr>
        <p:txBody>
          <a:bodyPr/>
          <a:lstStyle/>
          <a:p>
            <a:r>
              <a:rPr lang="en-GB" dirty="0" smtClean="0"/>
              <a:t>Memory Decline</a:t>
            </a:r>
            <a:endParaRPr lang="en-US" dirty="0"/>
          </a:p>
        </p:txBody>
      </p:sp>
      <p:pic>
        <p:nvPicPr>
          <p:cNvPr id="1026" name="img372438" descr="8d736cf8-52bb-4686-888a-ac8c5d513c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157" y="764704"/>
            <a:ext cx="8419964" cy="2941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Diagram 4"/>
          <p:cNvGraphicFramePr/>
          <p:nvPr>
            <p:extLst>
              <p:ext uri="{D42A27DB-BD31-4B8C-83A1-F6EECF244321}">
                <p14:modId xmlns:p14="http://schemas.microsoft.com/office/powerpoint/2010/main" val="3395018337"/>
              </p:ext>
            </p:extLst>
          </p:nvPr>
        </p:nvGraphicFramePr>
        <p:xfrm>
          <a:off x="125" y="5949280"/>
          <a:ext cx="9144000" cy="908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Content Placeholder 3"/>
          <p:cNvGraphicFramePr>
            <a:graphicFrameLocks noGrp="1"/>
          </p:cNvGraphicFramePr>
          <p:nvPr>
            <p:ph idx="1"/>
            <p:extLst>
              <p:ext uri="{D42A27DB-BD31-4B8C-83A1-F6EECF244321}">
                <p14:modId xmlns:p14="http://schemas.microsoft.com/office/powerpoint/2010/main" val="243214203"/>
              </p:ext>
            </p:extLst>
          </p:nvPr>
        </p:nvGraphicFramePr>
        <p:xfrm>
          <a:off x="457325" y="3706503"/>
          <a:ext cx="8394796" cy="241430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6343652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91680" y="1258686"/>
            <a:ext cx="8229600" cy="1700115"/>
          </a:xfrm>
        </p:spPr>
        <p:txBody>
          <a:bodyPr>
            <a:normAutofit/>
          </a:bodyPr>
          <a:lstStyle/>
          <a:p>
            <a:r>
              <a:rPr lang="en-GB" dirty="0" smtClean="0"/>
              <a:t>Myerson and Hale (1990)</a:t>
            </a:r>
          </a:p>
          <a:p>
            <a:pPr lvl="1"/>
            <a:r>
              <a:rPr lang="en-GB" dirty="0" smtClean="0"/>
              <a:t>Decline due to speed of cognitive operations slows with age</a:t>
            </a:r>
          </a:p>
          <a:p>
            <a:pPr marL="457200" lvl="1" indent="0">
              <a:buNone/>
            </a:pPr>
            <a:endParaRPr lang="en-GB" dirty="0" smtClean="0"/>
          </a:p>
          <a:p>
            <a:pPr lvl="1"/>
            <a:endParaRPr lang="en-GB" dirty="0" smtClean="0"/>
          </a:p>
        </p:txBody>
      </p:sp>
      <p:sp>
        <p:nvSpPr>
          <p:cNvPr id="4" name="Title 1"/>
          <p:cNvSpPr>
            <a:spLocks noGrp="1"/>
          </p:cNvSpPr>
          <p:nvPr>
            <p:ph type="title"/>
          </p:nvPr>
        </p:nvSpPr>
        <p:spPr>
          <a:xfrm>
            <a:off x="395536" y="-76296"/>
            <a:ext cx="8229600" cy="1143000"/>
          </a:xfrm>
        </p:spPr>
        <p:txBody>
          <a:bodyPr>
            <a:normAutofit/>
          </a:bodyPr>
          <a:lstStyle/>
          <a:p>
            <a:pPr lvl="0"/>
            <a:r>
              <a:rPr lang="en-GB" sz="4000" dirty="0"/>
              <a:t>Effortful </a:t>
            </a:r>
            <a:r>
              <a:rPr lang="en-GB" sz="4000" dirty="0" smtClean="0"/>
              <a:t>vs. Effortless Processing</a:t>
            </a:r>
            <a:endParaRPr lang="en-US" sz="4000" dirty="0"/>
          </a:p>
        </p:txBody>
      </p:sp>
      <p:pic>
        <p:nvPicPr>
          <p:cNvPr id="1026" name="Picture 2" descr="ID# 5744 - Arrow Elevator Up Runner - PowerPoint Animation"/>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3117753"/>
            <a:ext cx="2430419" cy="243042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 6"/>
          <p:cNvGraphicFramePr/>
          <p:nvPr>
            <p:extLst>
              <p:ext uri="{D42A27DB-BD31-4B8C-83A1-F6EECF244321}">
                <p14:modId xmlns:p14="http://schemas.microsoft.com/office/powerpoint/2010/main" val="2899891692"/>
              </p:ext>
            </p:extLst>
          </p:nvPr>
        </p:nvGraphicFramePr>
        <p:xfrm>
          <a:off x="282351" y="5839974"/>
          <a:ext cx="8579297" cy="876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p:cNvGraphicFramePr/>
          <p:nvPr>
            <p:extLst>
              <p:ext uri="{D42A27DB-BD31-4B8C-83A1-F6EECF244321}">
                <p14:modId xmlns:p14="http://schemas.microsoft.com/office/powerpoint/2010/main" val="1866491765"/>
              </p:ext>
            </p:extLst>
          </p:nvPr>
        </p:nvGraphicFramePr>
        <p:xfrm>
          <a:off x="1187624" y="3284984"/>
          <a:ext cx="2520280" cy="19442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028" name="Picture 4" descr="ID# 5028 - Stick Figure Sad Walk  - PowerPoint Animation"/>
          <p:cNvPicPr>
            <a:picLocks noChangeAspect="1" noChangeArrowheads="1" noCrop="1"/>
          </p:cNvPicPr>
          <p:nvPr/>
        </p:nvPicPr>
        <p:blipFill>
          <a:blip r:embed="rId13">
            <a:extLst>
              <a:ext uri="{28A0092B-C50C-407E-A947-70E740481C1C}">
                <a14:useLocalDpi xmlns:a14="http://schemas.microsoft.com/office/drawing/2010/main" val="0"/>
              </a:ext>
            </a:extLst>
          </a:blip>
          <a:srcRect/>
          <a:stretch>
            <a:fillRect/>
          </a:stretch>
        </p:blipFill>
        <p:spPr bwMode="auto">
          <a:xfrm>
            <a:off x="251520" y="1388662"/>
            <a:ext cx="1440160" cy="1440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715807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018772439"/>
              </p:ext>
            </p:extLst>
          </p:nvPr>
        </p:nvGraphicFramePr>
        <p:xfrm>
          <a:off x="2339751" y="274638"/>
          <a:ext cx="6480719" cy="850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p:cNvPicPr>
            <a:picLocks noGrp="1" noChangeAspect="1" noChangeArrowheads="1"/>
          </p:cNvPicPr>
          <p:nvPr>
            <p:ph idx="1"/>
          </p:nvPr>
        </p:nvPicPr>
        <p:blipFill>
          <a:blip r:embed="rId7">
            <a:extLst>
              <a:ext uri="{28A0092B-C50C-407E-A947-70E740481C1C}">
                <a14:useLocalDpi xmlns:a14="http://schemas.microsoft.com/office/drawing/2010/main" val="0"/>
              </a:ext>
            </a:extLst>
          </a:blip>
          <a:srcRect/>
          <a:stretch>
            <a:fillRect/>
          </a:stretch>
        </p:blipFill>
        <p:spPr bwMode="auto">
          <a:xfrm>
            <a:off x="0" y="0"/>
            <a:ext cx="216793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2339751" y="1126537"/>
            <a:ext cx="4032448" cy="5355312"/>
          </a:xfrm>
          <a:prstGeom prst="rect">
            <a:avLst/>
          </a:prstGeom>
          <a:solidFill>
            <a:schemeClr val="accent5">
              <a:lumMod val="60000"/>
              <a:lumOff val="40000"/>
            </a:schemeClr>
          </a:solidFill>
          <a:ln>
            <a:solidFill>
              <a:schemeClr val="tx2">
                <a:lumMod val="75000"/>
              </a:schemeClr>
            </a:solidFill>
          </a:ln>
        </p:spPr>
        <p:txBody>
          <a:bodyPr wrap="square" rtlCol="0">
            <a:spAutoFit/>
          </a:bodyPr>
          <a:lstStyle/>
          <a:p>
            <a:r>
              <a:rPr lang="en-GB" b="1" dirty="0" smtClean="0"/>
              <a:t>Sensory memory </a:t>
            </a:r>
            <a:endParaRPr lang="en-GB" dirty="0"/>
          </a:p>
          <a:p>
            <a:r>
              <a:rPr lang="en-GB" dirty="0" smtClean="0"/>
              <a:t>More fleeting in older adults –but because this store holds information so briefly it is hard to compare younger with older adults (</a:t>
            </a:r>
            <a:r>
              <a:rPr lang="en-GB" dirty="0" err="1" smtClean="0"/>
              <a:t>Botwinick</a:t>
            </a:r>
            <a:r>
              <a:rPr lang="en-GB" dirty="0" smtClean="0"/>
              <a:t>, 1984).</a:t>
            </a:r>
          </a:p>
          <a:p>
            <a:endParaRPr lang="en-GB" dirty="0"/>
          </a:p>
          <a:p>
            <a:r>
              <a:rPr lang="en-GB" b="1" dirty="0" smtClean="0"/>
              <a:t>STM</a:t>
            </a:r>
          </a:p>
          <a:p>
            <a:r>
              <a:rPr lang="en-GB" i="1" dirty="0" smtClean="0"/>
              <a:t>Working memory </a:t>
            </a:r>
            <a:r>
              <a:rPr lang="en-GB" dirty="0" smtClean="0"/>
              <a:t>is reduced in older adulthood. The more complex the mental manipulations, the more difficulty older adults will experience.</a:t>
            </a:r>
          </a:p>
          <a:p>
            <a:endParaRPr lang="en-GB" dirty="0" smtClean="0"/>
          </a:p>
          <a:p>
            <a:r>
              <a:rPr lang="en-GB" b="1" dirty="0" smtClean="0"/>
              <a:t>LTM</a:t>
            </a:r>
          </a:p>
          <a:p>
            <a:r>
              <a:rPr lang="en-GB" i="1" dirty="0" smtClean="0"/>
              <a:t>Procedural memory </a:t>
            </a:r>
            <a:r>
              <a:rPr lang="en-GB" dirty="0" smtClean="0"/>
              <a:t>– older adults may be slower than younger adults in recovering these memories but, given a little more time, they are just as capable as younger adults.</a:t>
            </a:r>
          </a:p>
          <a:p>
            <a:endParaRPr lang="en-GB" dirty="0"/>
          </a:p>
        </p:txBody>
      </p:sp>
      <p:sp>
        <p:nvSpPr>
          <p:cNvPr id="5" name="Rectangle 4"/>
          <p:cNvSpPr/>
          <p:nvPr/>
        </p:nvSpPr>
        <p:spPr>
          <a:xfrm>
            <a:off x="6372199" y="1124744"/>
            <a:ext cx="2448271" cy="5386090"/>
          </a:xfrm>
          <a:prstGeom prst="rect">
            <a:avLst/>
          </a:prstGeom>
          <a:solidFill>
            <a:schemeClr val="accent5">
              <a:lumMod val="60000"/>
              <a:lumOff val="40000"/>
            </a:schemeClr>
          </a:solidFill>
          <a:ln>
            <a:solidFill>
              <a:schemeClr val="tx2">
                <a:lumMod val="75000"/>
              </a:schemeClr>
            </a:solidFill>
          </a:ln>
        </p:spPr>
        <p:txBody>
          <a:bodyPr wrap="square">
            <a:spAutoFit/>
          </a:bodyPr>
          <a:lstStyle/>
          <a:p>
            <a:r>
              <a:rPr lang="en-GB" sz="1600" b="1" dirty="0" smtClean="0"/>
              <a:t>LTM</a:t>
            </a:r>
          </a:p>
          <a:p>
            <a:r>
              <a:rPr lang="en-GB" sz="1600" i="1" dirty="0" smtClean="0"/>
              <a:t>Semantic memory </a:t>
            </a:r>
            <a:r>
              <a:rPr lang="en-GB" sz="1600" dirty="0" smtClean="0"/>
              <a:t>– older adults do not differ from younger adults in the content or organisation of linguistic knowledge in their semantic store (</a:t>
            </a:r>
            <a:r>
              <a:rPr lang="en-GB" sz="1600" dirty="0" err="1" smtClean="0"/>
              <a:t>Wingfield</a:t>
            </a:r>
            <a:r>
              <a:rPr lang="en-GB" sz="1600" dirty="0" smtClean="0"/>
              <a:t>, 1995). Although word-finding differs = tip of the tongue experiences (Kemper, </a:t>
            </a:r>
            <a:r>
              <a:rPr lang="en-GB" sz="1600" dirty="0" smtClean="0"/>
              <a:t>2004).</a:t>
            </a:r>
            <a:endParaRPr lang="en-GB" sz="1600" dirty="0" smtClean="0"/>
          </a:p>
          <a:p>
            <a:endParaRPr lang="en-GB" sz="1600" dirty="0" smtClean="0"/>
          </a:p>
          <a:p>
            <a:r>
              <a:rPr lang="en-GB" sz="1600" i="1" dirty="0" smtClean="0"/>
              <a:t>Episodic memory </a:t>
            </a:r>
            <a:r>
              <a:rPr lang="en-GB" sz="1600" dirty="0" smtClean="0"/>
              <a:t>– actions and activities - where we put the keys etc. differs between older and younger adults. Better for motor activities than cognitive activities (</a:t>
            </a:r>
            <a:r>
              <a:rPr lang="en-GB" sz="1600" dirty="0" err="1" smtClean="0"/>
              <a:t>Kausler</a:t>
            </a:r>
            <a:r>
              <a:rPr lang="en-GB" sz="1600" dirty="0" smtClean="0"/>
              <a:t>, 1994). </a:t>
            </a:r>
          </a:p>
          <a:p>
            <a:endParaRPr lang="en-GB" sz="800" dirty="0"/>
          </a:p>
        </p:txBody>
      </p:sp>
    </p:spTree>
    <p:extLst>
      <p:ext uri="{BB962C8B-B14F-4D97-AF65-F5344CB8AC3E}">
        <p14:creationId xmlns:p14="http://schemas.microsoft.com/office/powerpoint/2010/main" val="5226408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12776" y="620688"/>
            <a:ext cx="8229600" cy="819668"/>
          </a:xfrm>
        </p:spPr>
        <p:txBody>
          <a:bodyPr>
            <a:normAutofit/>
          </a:bodyPr>
          <a:lstStyle/>
          <a:p>
            <a:r>
              <a:rPr lang="en-GB" sz="3200" dirty="0" smtClean="0"/>
              <a:t>More recently…</a:t>
            </a:r>
            <a:endParaRPr lang="en-GB" sz="3200" dirty="0"/>
          </a:p>
        </p:txBody>
      </p:sp>
      <p:graphicFrame>
        <p:nvGraphicFramePr>
          <p:cNvPr id="6" name="Diagram 5"/>
          <p:cNvGraphicFramePr/>
          <p:nvPr>
            <p:extLst>
              <p:ext uri="{D42A27DB-BD31-4B8C-83A1-F6EECF244321}">
                <p14:modId xmlns:p14="http://schemas.microsoft.com/office/powerpoint/2010/main" val="1698581956"/>
              </p:ext>
            </p:extLst>
          </p:nvPr>
        </p:nvGraphicFramePr>
        <p:xfrm>
          <a:off x="323528" y="5775794"/>
          <a:ext cx="8640960" cy="9951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4150099603"/>
              </p:ext>
            </p:extLst>
          </p:nvPr>
        </p:nvGraphicFramePr>
        <p:xfrm>
          <a:off x="1115616" y="166007"/>
          <a:ext cx="756084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 name="Picture 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95536" y="5877271"/>
            <a:ext cx="1800200" cy="819897"/>
          </a:xfrm>
          <a:prstGeom prst="rect">
            <a:avLst/>
          </a:prstGeom>
        </p:spPr>
      </p:pic>
    </p:spTree>
    <p:extLst>
      <p:ext uri="{BB962C8B-B14F-4D97-AF65-F5344CB8AC3E}">
        <p14:creationId xmlns:p14="http://schemas.microsoft.com/office/powerpoint/2010/main" val="28917727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85800" y="76200"/>
            <a:ext cx="7772400" cy="760512"/>
          </a:xfrm>
        </p:spPr>
        <p:txBody>
          <a:bodyPr>
            <a:normAutofit fontScale="90000"/>
          </a:bodyPr>
          <a:lstStyle/>
          <a:p>
            <a:pPr eaLnBrk="1" hangingPunct="1"/>
            <a:r>
              <a:rPr lang="en-US" dirty="0" smtClean="0">
                <a:latin typeface="Arial" charset="0"/>
                <a:ea typeface="ＭＳ Ｐゴシック" pitchFamily="34" charset="-128"/>
                <a:cs typeface="Arial" charset="0"/>
              </a:rPr>
              <a:t>Working Memory</a:t>
            </a:r>
          </a:p>
        </p:txBody>
      </p:sp>
      <p:pic>
        <p:nvPicPr>
          <p:cNvPr id="19459" name="Picture 5" descr="&#10;brainstem.jpg                                                  0005E5F7Macintosh HD                   BD75303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763712"/>
            <a:ext cx="3526308" cy="2521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Line 6"/>
          <p:cNvSpPr>
            <a:spLocks noChangeShapeType="1"/>
          </p:cNvSpPr>
          <p:nvPr/>
        </p:nvSpPr>
        <p:spPr bwMode="auto">
          <a:xfrm flipH="1">
            <a:off x="2771800" y="1763712"/>
            <a:ext cx="862012" cy="587375"/>
          </a:xfrm>
          <a:prstGeom prst="line">
            <a:avLst/>
          </a:prstGeom>
          <a:noFill/>
          <a:ln w="5715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aphicFrame>
        <p:nvGraphicFramePr>
          <p:cNvPr id="2" name="Diagram 1"/>
          <p:cNvGraphicFramePr/>
          <p:nvPr>
            <p:extLst>
              <p:ext uri="{D42A27DB-BD31-4B8C-83A1-F6EECF244321}">
                <p14:modId xmlns:p14="http://schemas.microsoft.com/office/powerpoint/2010/main" val="3613984876"/>
              </p:ext>
            </p:extLst>
          </p:nvPr>
        </p:nvGraphicFramePr>
        <p:xfrm>
          <a:off x="467544" y="849559"/>
          <a:ext cx="8164140" cy="8309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462"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00600" y="1981200"/>
            <a:ext cx="3975100" cy="40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3" name="TextBox 8"/>
          <p:cNvSpPr txBox="1">
            <a:spLocks noChangeArrowheads="1"/>
          </p:cNvSpPr>
          <p:nvPr/>
        </p:nvSpPr>
        <p:spPr bwMode="auto">
          <a:xfrm>
            <a:off x="4953000" y="6096000"/>
            <a:ext cx="1828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t>Young adult</a:t>
            </a:r>
          </a:p>
        </p:txBody>
      </p:sp>
      <p:sp>
        <p:nvSpPr>
          <p:cNvPr id="19464" name="TextBox 9"/>
          <p:cNvSpPr txBox="1">
            <a:spLocks noChangeArrowheads="1"/>
          </p:cNvSpPr>
          <p:nvPr/>
        </p:nvSpPr>
        <p:spPr bwMode="auto">
          <a:xfrm>
            <a:off x="6934200" y="6096000"/>
            <a:ext cx="1828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a:t>Older adult</a:t>
            </a:r>
          </a:p>
        </p:txBody>
      </p:sp>
      <p:pic>
        <p:nvPicPr>
          <p:cNvPr id="1026" name="Picture 2"/>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7504" y="4422990"/>
            <a:ext cx="4301490" cy="2434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222671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259632" y="-243408"/>
            <a:ext cx="8763000" cy="1143000"/>
          </a:xfrm>
        </p:spPr>
        <p:txBody>
          <a:bodyPr>
            <a:normAutofit/>
          </a:bodyPr>
          <a:lstStyle/>
          <a:p>
            <a:pPr eaLnBrk="1" hangingPunct="1"/>
            <a:r>
              <a:rPr lang="en-US" sz="2800" b="1" dirty="0" smtClean="0">
                <a:latin typeface="Arial" charset="0"/>
                <a:ea typeface="ＭＳ Ｐゴシック" pitchFamily="34" charset="-128"/>
              </a:rPr>
              <a:t>Working Memory &amp; Processing Speed</a:t>
            </a:r>
            <a:endParaRPr lang="en-US" sz="3600" dirty="0" smtClean="0">
              <a:ea typeface="ＭＳ Ｐゴシック" pitchFamily="34" charset="-128"/>
            </a:endParaRPr>
          </a:p>
        </p:txBody>
      </p:sp>
      <p:grpSp>
        <p:nvGrpSpPr>
          <p:cNvPr id="2" name="Group 9"/>
          <p:cNvGrpSpPr>
            <a:grpSpLocks/>
          </p:cNvGrpSpPr>
          <p:nvPr/>
        </p:nvGrpSpPr>
        <p:grpSpPr bwMode="auto">
          <a:xfrm>
            <a:off x="1979624" y="3334139"/>
            <a:ext cx="7164376" cy="2286000"/>
            <a:chOff x="1208" y="2304"/>
            <a:chExt cx="4157" cy="1440"/>
          </a:xfrm>
        </p:grpSpPr>
        <p:sp>
          <p:nvSpPr>
            <p:cNvPr id="22537" name="Text Box 5"/>
            <p:cNvSpPr txBox="1">
              <a:spLocks noChangeArrowheads="1"/>
            </p:cNvSpPr>
            <p:nvPr/>
          </p:nvSpPr>
          <p:spPr bwMode="auto">
            <a:xfrm>
              <a:off x="1208" y="2304"/>
              <a:ext cx="3096" cy="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pitchFamily="34" charset="-128"/>
                </a:defRPr>
              </a:lvl1pPr>
              <a:lvl2pPr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lvl="1">
                <a:lnSpc>
                  <a:spcPct val="90000"/>
                </a:lnSpc>
              </a:pPr>
              <a:r>
                <a:rPr lang="en-US" dirty="0"/>
                <a:t>Somewhat slower on “simple associative” tasks (e.g., hitting brakes in response to red light) </a:t>
              </a:r>
            </a:p>
            <a:p>
              <a:pPr>
                <a:spcBef>
                  <a:spcPct val="50000"/>
                </a:spcBef>
              </a:pPr>
              <a:endParaRPr lang="en-US" sz="2000" b="1" dirty="0">
                <a:solidFill>
                  <a:srgbClr val="00FF00"/>
                </a:solidFill>
              </a:endParaRPr>
            </a:p>
          </p:txBody>
        </p:sp>
        <p:pic>
          <p:nvPicPr>
            <p:cNvPr id="22538" name="Picture 7" descr="&#10;redlight.tiff                                                  0007C875Macintosh HD                   BE95DC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4" y="2352"/>
              <a:ext cx="901" cy="1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 name="Group 10"/>
          <p:cNvGrpSpPr>
            <a:grpSpLocks/>
          </p:cNvGrpSpPr>
          <p:nvPr/>
        </p:nvGrpSpPr>
        <p:grpSpPr bwMode="auto">
          <a:xfrm>
            <a:off x="2167820" y="3415146"/>
            <a:ext cx="6960156" cy="2466975"/>
            <a:chOff x="1893332" y="3352800"/>
            <a:chExt cx="6960156" cy="2467285"/>
          </a:xfrm>
        </p:grpSpPr>
        <p:sp>
          <p:nvSpPr>
            <p:cNvPr id="22535" name="Rectangle 8"/>
            <p:cNvSpPr>
              <a:spLocks noChangeArrowheads="1"/>
            </p:cNvSpPr>
            <p:nvPr/>
          </p:nvSpPr>
          <p:spPr bwMode="auto">
            <a:xfrm>
              <a:off x="1893332" y="4724400"/>
              <a:ext cx="4720728" cy="109568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p>
              <a:pPr lvl="1" eaLnBrk="0" hangingPunct="0">
                <a:lnSpc>
                  <a:spcPct val="90000"/>
                </a:lnSpc>
              </a:pPr>
              <a:r>
                <a:rPr lang="en-US" dirty="0"/>
                <a:t>Even more pronounced slowing on “complex choice” tasks (e.g., deciding whether to accelerate or brake at a yellow light)</a:t>
              </a:r>
            </a:p>
          </p:txBody>
        </p:sp>
        <p:pic>
          <p:nvPicPr>
            <p:cNvPr id="22536" name="Picture 5" descr="traffic-light_yellow.jpg                                       0010E1AEMacintosh HD                   BE95DCA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91400" y="3352800"/>
              <a:ext cx="1462088" cy="222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2534" name="TextBox 9"/>
          <p:cNvSpPr txBox="1">
            <a:spLocks noChangeArrowheads="1"/>
          </p:cNvSpPr>
          <p:nvPr/>
        </p:nvSpPr>
        <p:spPr bwMode="auto">
          <a:xfrm>
            <a:off x="609600" y="6248400"/>
            <a:ext cx="83820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r"/>
            <a:r>
              <a:rPr lang="en-US" sz="1200" dirty="0" smtClean="0"/>
              <a:t>T. </a:t>
            </a:r>
            <a:r>
              <a:rPr lang="en-US" sz="1200" dirty="0" err="1"/>
              <a:t>Salthouse</a:t>
            </a:r>
            <a:endParaRPr lang="en-US" sz="1200" dirty="0"/>
          </a:p>
        </p:txBody>
      </p:sp>
      <p:graphicFrame>
        <p:nvGraphicFramePr>
          <p:cNvPr id="4" name="Diagram 3"/>
          <p:cNvGraphicFramePr/>
          <p:nvPr>
            <p:extLst>
              <p:ext uri="{D42A27DB-BD31-4B8C-83A1-F6EECF244321}">
                <p14:modId xmlns:p14="http://schemas.microsoft.com/office/powerpoint/2010/main" val="3715181943"/>
              </p:ext>
            </p:extLst>
          </p:nvPr>
        </p:nvGraphicFramePr>
        <p:xfrm>
          <a:off x="-597050" y="908720"/>
          <a:ext cx="8280920" cy="15121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50"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057" y="11113"/>
            <a:ext cx="2163763" cy="6846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6" name="Diagram 5"/>
          <p:cNvGraphicFramePr/>
          <p:nvPr>
            <p:extLst>
              <p:ext uri="{D42A27DB-BD31-4B8C-83A1-F6EECF244321}">
                <p14:modId xmlns:p14="http://schemas.microsoft.com/office/powerpoint/2010/main" val="2876068504"/>
              </p:ext>
            </p:extLst>
          </p:nvPr>
        </p:nvGraphicFramePr>
        <p:xfrm>
          <a:off x="6054953" y="1268760"/>
          <a:ext cx="2603365" cy="1416353"/>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36196822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2000"/>
                                        <p:tgtEl>
                                          <p:spTgt spid="3"/>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171400"/>
            <a:ext cx="9144000" cy="1143000"/>
          </a:xfrm>
        </p:spPr>
        <p:txBody>
          <a:bodyPr>
            <a:normAutofit/>
          </a:bodyPr>
          <a:lstStyle/>
          <a:p>
            <a:pPr eaLnBrk="1" hangingPunct="1"/>
            <a:r>
              <a:rPr lang="en-US" sz="2800" b="1" dirty="0" smtClean="0">
                <a:latin typeface="Arial" charset="0"/>
                <a:ea typeface="ＭＳ Ｐゴシック" pitchFamily="34" charset="-128"/>
                <a:cs typeface="Arial" charset="0"/>
              </a:rPr>
              <a:t>Working Memory &amp; Processing Speed</a:t>
            </a:r>
            <a:endParaRPr lang="en-US" sz="2800" dirty="0" smtClean="0">
              <a:latin typeface="Arial" charset="0"/>
              <a:ea typeface="ＭＳ Ｐゴシック" pitchFamily="34" charset="-128"/>
              <a:cs typeface="Arial" charset="0"/>
            </a:endParaRPr>
          </a:p>
        </p:txBody>
      </p:sp>
      <p:sp>
        <p:nvSpPr>
          <p:cNvPr id="7" name="Rectangle 3"/>
          <p:cNvSpPr txBox="1">
            <a:spLocks noChangeArrowheads="1"/>
          </p:cNvSpPr>
          <p:nvPr/>
        </p:nvSpPr>
        <p:spPr bwMode="auto">
          <a:xfrm>
            <a:off x="114300" y="1913814"/>
            <a:ext cx="8915400" cy="2962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spcBef>
                <a:spcPct val="20000"/>
              </a:spcBef>
              <a:buClr>
                <a:schemeClr val="accent1"/>
              </a:buClr>
              <a:buFontTx/>
              <a:buChar char="•"/>
            </a:pPr>
            <a:r>
              <a:rPr lang="en-US" dirty="0" smtClean="0"/>
              <a:t>Fred </a:t>
            </a:r>
            <a:r>
              <a:rPr lang="en-US" dirty="0"/>
              <a:t>walks up to a store counter with 3 packs of </a:t>
            </a:r>
            <a:r>
              <a:rPr lang="en-US" dirty="0" smtClean="0"/>
              <a:t>sweets, </a:t>
            </a:r>
            <a:r>
              <a:rPr lang="en-US" dirty="0"/>
              <a:t>each costing </a:t>
            </a:r>
            <a:r>
              <a:rPr lang="en-US" dirty="0" smtClean="0"/>
              <a:t>50p.  </a:t>
            </a:r>
            <a:endParaRPr lang="en-US" dirty="0"/>
          </a:p>
          <a:p>
            <a:pPr eaLnBrk="1" hangingPunct="1">
              <a:spcBef>
                <a:spcPct val="20000"/>
              </a:spcBef>
              <a:buClr>
                <a:schemeClr val="accent1"/>
              </a:buClr>
              <a:buFontTx/>
              <a:buChar char="•"/>
            </a:pPr>
            <a:r>
              <a:rPr lang="en-US" dirty="0"/>
              <a:t>He gives the sales clerk </a:t>
            </a:r>
            <a:r>
              <a:rPr lang="en-US" dirty="0" smtClean="0"/>
              <a:t>£5</a:t>
            </a:r>
            <a:r>
              <a:rPr lang="en-US" dirty="0"/>
              <a:t>.  </a:t>
            </a:r>
          </a:p>
          <a:p>
            <a:pPr eaLnBrk="1" hangingPunct="1">
              <a:spcBef>
                <a:spcPct val="20000"/>
              </a:spcBef>
              <a:buClr>
                <a:schemeClr val="accent1"/>
              </a:buClr>
              <a:buFontTx/>
              <a:buChar char="•"/>
            </a:pPr>
            <a:r>
              <a:rPr lang="en-US" dirty="0"/>
              <a:t>Because the clerk is out of </a:t>
            </a:r>
            <a:r>
              <a:rPr lang="en-US" dirty="0" smtClean="0"/>
              <a:t>pound coins, </a:t>
            </a:r>
            <a:r>
              <a:rPr lang="en-US" dirty="0"/>
              <a:t>she </a:t>
            </a:r>
            <a:r>
              <a:rPr lang="en-US" dirty="0" smtClean="0"/>
              <a:t>gives Fred </a:t>
            </a:r>
            <a:r>
              <a:rPr lang="en-US" dirty="0"/>
              <a:t>his change in </a:t>
            </a:r>
            <a:r>
              <a:rPr lang="en-US" dirty="0" smtClean="0"/>
              <a:t>50p coins.  </a:t>
            </a:r>
            <a:endParaRPr lang="en-US" dirty="0"/>
          </a:p>
          <a:p>
            <a:pPr eaLnBrk="1" hangingPunct="1">
              <a:spcBef>
                <a:spcPct val="20000"/>
              </a:spcBef>
              <a:buClr>
                <a:schemeClr val="accent1"/>
              </a:buClr>
              <a:buFontTx/>
              <a:buChar char="•"/>
            </a:pPr>
            <a:r>
              <a:rPr lang="en-US" dirty="0"/>
              <a:t>How many </a:t>
            </a:r>
            <a:r>
              <a:rPr lang="en-US" dirty="0" smtClean="0"/>
              <a:t>50p coins </a:t>
            </a:r>
            <a:r>
              <a:rPr lang="en-US" dirty="0"/>
              <a:t>does </a:t>
            </a:r>
            <a:r>
              <a:rPr lang="en-US" dirty="0" smtClean="0"/>
              <a:t>Fred </a:t>
            </a:r>
            <a:r>
              <a:rPr lang="en-US" dirty="0"/>
              <a:t>receive from the sales clerk?</a:t>
            </a:r>
          </a:p>
        </p:txBody>
      </p:sp>
      <p:sp>
        <p:nvSpPr>
          <p:cNvPr id="9" name="Text Box 4"/>
          <p:cNvSpPr txBox="1">
            <a:spLocks noChangeArrowheads="1"/>
          </p:cNvSpPr>
          <p:nvPr/>
        </p:nvSpPr>
        <p:spPr bwMode="auto">
          <a:xfrm>
            <a:off x="539552" y="5013176"/>
            <a:ext cx="3505200" cy="1616075"/>
          </a:xfrm>
          <a:prstGeom prst="rect">
            <a:avLst/>
          </a:prstGeom>
          <a:solidFill>
            <a:schemeClr val="tx2">
              <a:lumMod val="20000"/>
              <a:lumOff val="80000"/>
            </a:schemeClr>
          </a:solidFill>
          <a:ln w="9525">
            <a:solidFill>
              <a:srgbClr val="000000"/>
            </a:solidFill>
            <a:miter lim="800000"/>
            <a:headEnd/>
            <a:tailEnd/>
          </a:ln>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spcBef>
                <a:spcPct val="50000"/>
              </a:spcBef>
            </a:pPr>
            <a:r>
              <a:rPr lang="en-US" sz="2000" dirty="0"/>
              <a:t>If it takes you longer to process </a:t>
            </a:r>
            <a:r>
              <a:rPr lang="en-US" sz="2000" dirty="0" smtClean="0"/>
              <a:t>“Fred </a:t>
            </a:r>
            <a:r>
              <a:rPr lang="en-US" sz="2000" dirty="0"/>
              <a:t>walks up to a store counter with 3 packs of </a:t>
            </a:r>
            <a:r>
              <a:rPr lang="en-US" sz="2000" dirty="0" smtClean="0"/>
              <a:t>sweets”, </a:t>
            </a:r>
            <a:r>
              <a:rPr lang="en-US" sz="2000" dirty="0"/>
              <a:t>you may miss that they each cost </a:t>
            </a:r>
            <a:r>
              <a:rPr lang="en-US" sz="2000" dirty="0" smtClean="0"/>
              <a:t>50p.</a:t>
            </a:r>
            <a:endParaRPr lang="en-US" sz="2000" dirty="0"/>
          </a:p>
        </p:txBody>
      </p:sp>
      <p:sp>
        <p:nvSpPr>
          <p:cNvPr id="10" name="Text Box 8"/>
          <p:cNvSpPr txBox="1">
            <a:spLocks noChangeArrowheads="1"/>
          </p:cNvSpPr>
          <p:nvPr/>
        </p:nvSpPr>
        <p:spPr bwMode="auto">
          <a:xfrm>
            <a:off x="4716016" y="5013176"/>
            <a:ext cx="3505200" cy="1600438"/>
          </a:xfrm>
          <a:prstGeom prst="rect">
            <a:avLst/>
          </a:prstGeom>
          <a:solidFill>
            <a:schemeClr val="tx2">
              <a:lumMod val="20000"/>
              <a:lumOff val="80000"/>
            </a:schemeClr>
          </a:solidFill>
          <a:ln>
            <a:solidFill>
              <a:schemeClr val="accent1"/>
            </a:solidFill>
          </a:ln>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algn="ctr">
              <a:spcBef>
                <a:spcPct val="50000"/>
              </a:spcBef>
            </a:pPr>
            <a:r>
              <a:rPr lang="en-US" sz="2000" dirty="0"/>
              <a:t>If it takes you longer to multiply 3 by 50, you may have already forgotten that he gave the clerk </a:t>
            </a:r>
            <a:r>
              <a:rPr lang="en-US" sz="2000" dirty="0" smtClean="0"/>
              <a:t>£5.</a:t>
            </a:r>
          </a:p>
          <a:p>
            <a:pPr algn="ctr">
              <a:spcBef>
                <a:spcPct val="50000"/>
              </a:spcBef>
            </a:pPr>
            <a:endParaRPr lang="en-US" sz="1100" dirty="0"/>
          </a:p>
        </p:txBody>
      </p:sp>
      <p:sp>
        <p:nvSpPr>
          <p:cNvPr id="6" name="Rectangle 3"/>
          <p:cNvSpPr txBox="1">
            <a:spLocks noChangeArrowheads="1"/>
          </p:cNvSpPr>
          <p:nvPr/>
        </p:nvSpPr>
        <p:spPr>
          <a:xfrm>
            <a:off x="395536" y="764704"/>
            <a:ext cx="8352928" cy="936104"/>
          </a:xfrm>
          <a:prstGeom prst="rect">
            <a:avLst/>
          </a:prstGeom>
          <a:solidFill>
            <a:schemeClr val="tx2">
              <a:lumMod val="20000"/>
              <a:lumOff val="80000"/>
            </a:schemeClr>
          </a:solidFill>
          <a:ln>
            <a:solidFill>
              <a:schemeClr val="accent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Font typeface="Arial" pitchFamily="34" charset="0"/>
              <a:buNone/>
            </a:pPr>
            <a:r>
              <a:rPr lang="en-US" sz="1800" dirty="0" smtClean="0">
                <a:latin typeface="Arial" charset="0"/>
                <a:ea typeface="ＭＳ Ｐゴシック" pitchFamily="34" charset="-128"/>
                <a:cs typeface="Arial" charset="0"/>
              </a:rPr>
              <a:t>Processing speed can affect the ability to hold information in mind, because by the time one part of a problem has been completed, other aspects of the problem may have been forgotten.</a:t>
            </a:r>
          </a:p>
          <a:p>
            <a:pPr algn="ctr">
              <a:lnSpc>
                <a:spcPct val="90000"/>
              </a:lnSpc>
            </a:pPr>
            <a:endParaRPr lang="en-US" sz="1800" dirty="0" smtClean="0">
              <a:latin typeface="Arial" charset="0"/>
              <a:ea typeface="ＭＳ Ｐゴシック" pitchFamily="34" charset="-128"/>
              <a:cs typeface="Arial" charset="0"/>
            </a:endParaRPr>
          </a:p>
          <a:p>
            <a:pPr algn="ctr">
              <a:lnSpc>
                <a:spcPct val="90000"/>
              </a:lnSpc>
            </a:pPr>
            <a:endParaRPr lang="en-US" sz="1800" dirty="0" smtClean="0">
              <a:latin typeface="Arial" charset="0"/>
              <a:ea typeface="ＭＳ Ｐゴシック" pitchFamily="34" charset="-128"/>
              <a:cs typeface="Arial" charset="0"/>
            </a:endParaRPr>
          </a:p>
        </p:txBody>
      </p:sp>
    </p:spTree>
    <p:extLst>
      <p:ext uri="{BB962C8B-B14F-4D97-AF65-F5344CB8AC3E}">
        <p14:creationId xmlns:p14="http://schemas.microsoft.com/office/powerpoint/2010/main" val="19870160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subTnLst>
                                    <p:set>
                                      <p:cBhvr override="childStyle">
                                        <p:cTn dur="1" fill="hold" display="0" masterRel="nextClick" afterEffect="1"/>
                                        <p:tgtEl>
                                          <p:spTgt spid="7">
                                            <p:txEl>
                                              <p:pRg st="0" end="0"/>
                                            </p:txEl>
                                          </p:spTgt>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subTnLst>
                                    <p:set>
                                      <p:cBhvr override="childStyle">
                                        <p:cTn dur="1" fill="hold" display="0" masterRel="nextClick" afterEffect="1"/>
                                        <p:tgtEl>
                                          <p:spTgt spid="7">
                                            <p:txEl>
                                              <p:pRg st="1" end="1"/>
                                            </p:txEl>
                                          </p:spTgt>
                                        </p:tgtEl>
                                        <p:attrNameLst>
                                          <p:attrName>style.visibility</p:attrName>
                                        </p:attrNameLst>
                                      </p:cBhvr>
                                      <p:to>
                                        <p:strVal val="hidden"/>
                                      </p:to>
                                    </p:set>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set>
                                      <p:cBhvr override="childStyle">
                                        <p:cTn dur="1" fill="hold" display="0" masterRel="nextClick" afterEffect="1"/>
                                        <p:tgtEl>
                                          <p:spTgt spid="7">
                                            <p:txEl>
                                              <p:pRg st="2" end="2"/>
                                            </p:txEl>
                                          </p:spTgt>
                                        </p:tgtEl>
                                        <p:attrNameLst>
                                          <p:attrName>style.visibility</p:attrName>
                                        </p:attrNameLst>
                                      </p:cBhvr>
                                      <p:to>
                                        <p:strVal val="hidden"/>
                                      </p:to>
                                    </p:set>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set>
                                      <p:cBhvr override="childStyle">
                                        <p:cTn dur="1" fill="hold" display="0" masterRel="nextClick" afterEffect="1"/>
                                        <p:tgtEl>
                                          <p:spTgt spid="7">
                                            <p:txEl>
                                              <p:pRg st="3" end="3"/>
                                            </p:txEl>
                                          </p:spTgt>
                                        </p:tgtEl>
                                        <p:attrNameLst>
                                          <p:attrName>style.visibility</p:attrName>
                                        </p:attrNameLst>
                                      </p:cBhvr>
                                      <p:to>
                                        <p:strVal val="hidden"/>
                                      </p:to>
                                    </p:set>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
                                            <p:txEl>
                                              <p:pRg st="0" end="0"/>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build="p" autoUpdateAnimBg="0"/>
      <p:bldP spid="10"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23528" y="-243408"/>
            <a:ext cx="8610600" cy="1143000"/>
          </a:xfrm>
        </p:spPr>
        <p:txBody>
          <a:bodyPr>
            <a:normAutofit/>
          </a:bodyPr>
          <a:lstStyle/>
          <a:p>
            <a:pPr eaLnBrk="1" hangingPunct="1"/>
            <a:r>
              <a:rPr lang="en-US" sz="2800" b="1" dirty="0" smtClean="0">
                <a:latin typeface="Arial" charset="0"/>
                <a:ea typeface="ＭＳ Ｐゴシック" pitchFamily="34" charset="-128"/>
                <a:cs typeface="Arial" charset="0"/>
              </a:rPr>
              <a:t>The Aging Brain: Slowing Down</a:t>
            </a:r>
            <a:endParaRPr lang="en-US" sz="2800" dirty="0" smtClean="0">
              <a:latin typeface="Arial" charset="0"/>
              <a:ea typeface="ＭＳ Ｐゴシック" pitchFamily="34" charset="-128"/>
              <a:cs typeface="Arial" charset="0"/>
            </a:endParaRPr>
          </a:p>
        </p:txBody>
      </p:sp>
      <p:graphicFrame>
        <p:nvGraphicFramePr>
          <p:cNvPr id="2" name="Diagram 1"/>
          <p:cNvGraphicFramePr/>
          <p:nvPr>
            <p:extLst>
              <p:ext uri="{D42A27DB-BD31-4B8C-83A1-F6EECF244321}">
                <p14:modId xmlns:p14="http://schemas.microsoft.com/office/powerpoint/2010/main" val="28087424"/>
              </p:ext>
            </p:extLst>
          </p:nvPr>
        </p:nvGraphicFramePr>
        <p:xfrm>
          <a:off x="467544" y="620688"/>
          <a:ext cx="4896544" cy="26642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6628" name="Picture 4" descr="&#10;neuron.gif                                                     0005E5F7Macintosh HD                   BD75303C:"/>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37281" y="625067"/>
            <a:ext cx="3024336" cy="5155701"/>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8" name="Rectangle 3"/>
          <p:cNvSpPr txBox="1">
            <a:spLocks noChangeArrowheads="1"/>
          </p:cNvSpPr>
          <p:nvPr/>
        </p:nvSpPr>
        <p:spPr>
          <a:xfrm>
            <a:off x="683568" y="3861048"/>
            <a:ext cx="4343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US" sz="2000" dirty="0" smtClean="0">
                <a:latin typeface="Arial" charset="0"/>
                <a:ea typeface="ＭＳ Ｐゴシック" pitchFamily="34" charset="-128"/>
              </a:rPr>
              <a:t>These neurotransmission changes are particularly pronounced in the prefrontal cortex</a:t>
            </a:r>
          </a:p>
        </p:txBody>
      </p:sp>
      <p:graphicFrame>
        <p:nvGraphicFramePr>
          <p:cNvPr id="9" name="Diagram 8"/>
          <p:cNvGraphicFramePr/>
          <p:nvPr>
            <p:extLst>
              <p:ext uri="{D42A27DB-BD31-4B8C-83A1-F6EECF244321}">
                <p14:modId xmlns:p14="http://schemas.microsoft.com/office/powerpoint/2010/main" val="3243812150"/>
              </p:ext>
            </p:extLst>
          </p:nvPr>
        </p:nvGraphicFramePr>
        <p:xfrm>
          <a:off x="0" y="5474814"/>
          <a:ext cx="9144000" cy="206210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TextBox 4"/>
          <p:cNvSpPr txBox="1">
            <a:spLocks noChangeArrowheads="1"/>
          </p:cNvSpPr>
          <p:nvPr/>
        </p:nvSpPr>
        <p:spPr bwMode="auto">
          <a:xfrm>
            <a:off x="2267744" y="6505866"/>
            <a:ext cx="8229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r>
              <a:rPr lang="en-US" sz="1600" dirty="0" smtClean="0"/>
              <a:t>(T</a:t>
            </a:r>
            <a:r>
              <a:rPr lang="en-US" sz="1600" dirty="0"/>
              <a:t>. Hess, F. Blanchard-Fields, A. </a:t>
            </a:r>
            <a:r>
              <a:rPr lang="en-US" sz="1600" dirty="0" err="1" smtClean="0"/>
              <a:t>Damasio</a:t>
            </a:r>
            <a:r>
              <a:rPr lang="en-US" sz="1600" dirty="0" smtClean="0"/>
              <a:t>)</a:t>
            </a:r>
            <a:endParaRPr lang="en-US" sz="1600" dirty="0"/>
          </a:p>
        </p:txBody>
      </p:sp>
    </p:spTree>
    <p:extLst>
      <p:ext uri="{BB962C8B-B14F-4D97-AF65-F5344CB8AC3E}">
        <p14:creationId xmlns:p14="http://schemas.microsoft.com/office/powerpoint/2010/main" val="182304605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375" y="-79375"/>
            <a:ext cx="9296400" cy="1143000"/>
          </a:xfrm>
        </p:spPr>
        <p:txBody>
          <a:bodyPr>
            <a:normAutofit/>
          </a:bodyPr>
          <a:lstStyle/>
          <a:p>
            <a:pPr eaLnBrk="1" hangingPunct="1"/>
            <a:r>
              <a:rPr lang="en-US" sz="2800" b="1" dirty="0" smtClean="0">
                <a:latin typeface="Arial" charset="0"/>
                <a:ea typeface="ＭＳ Ｐゴシック" pitchFamily="34" charset="-128"/>
                <a:cs typeface="Arial" charset="0"/>
              </a:rPr>
              <a:t>Successful aging &amp; working memory </a:t>
            </a:r>
          </a:p>
        </p:txBody>
      </p:sp>
      <p:graphicFrame>
        <p:nvGraphicFramePr>
          <p:cNvPr id="10" name="Diagram 9"/>
          <p:cNvGraphicFramePr/>
          <p:nvPr>
            <p:extLst>
              <p:ext uri="{D42A27DB-BD31-4B8C-83A1-F6EECF244321}">
                <p14:modId xmlns:p14="http://schemas.microsoft.com/office/powerpoint/2010/main" val="3917772312"/>
              </p:ext>
            </p:extLst>
          </p:nvPr>
        </p:nvGraphicFramePr>
        <p:xfrm>
          <a:off x="5508104" y="5301208"/>
          <a:ext cx="3528392" cy="13849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3798063523"/>
              </p:ext>
            </p:extLst>
          </p:nvPr>
        </p:nvGraphicFramePr>
        <p:xfrm>
          <a:off x="323528" y="1052736"/>
          <a:ext cx="4104456" cy="18386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5" name="Diagram 4"/>
          <p:cNvGraphicFramePr/>
          <p:nvPr>
            <p:extLst>
              <p:ext uri="{D42A27DB-BD31-4B8C-83A1-F6EECF244321}">
                <p14:modId xmlns:p14="http://schemas.microsoft.com/office/powerpoint/2010/main" val="3716013476"/>
              </p:ext>
            </p:extLst>
          </p:nvPr>
        </p:nvGraphicFramePr>
        <p:xfrm>
          <a:off x="6300192" y="1052736"/>
          <a:ext cx="2675024" cy="372664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7" name="Diagram 6"/>
          <p:cNvGraphicFramePr/>
          <p:nvPr>
            <p:extLst>
              <p:ext uri="{D42A27DB-BD31-4B8C-83A1-F6EECF244321}">
                <p14:modId xmlns:p14="http://schemas.microsoft.com/office/powerpoint/2010/main" val="3001280885"/>
              </p:ext>
            </p:extLst>
          </p:nvPr>
        </p:nvGraphicFramePr>
        <p:xfrm>
          <a:off x="3303135" y="2636912"/>
          <a:ext cx="2965295" cy="1917164"/>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9" name="Diagram 8"/>
          <p:cNvGraphicFramePr/>
          <p:nvPr>
            <p:extLst>
              <p:ext uri="{D42A27DB-BD31-4B8C-83A1-F6EECF244321}">
                <p14:modId xmlns:p14="http://schemas.microsoft.com/office/powerpoint/2010/main" val="824476071"/>
              </p:ext>
            </p:extLst>
          </p:nvPr>
        </p:nvGraphicFramePr>
        <p:xfrm>
          <a:off x="395536" y="4149080"/>
          <a:ext cx="4248472" cy="2827561"/>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Tree>
    <p:extLst>
      <p:ext uri="{BB962C8B-B14F-4D97-AF65-F5344CB8AC3E}">
        <p14:creationId xmlns:p14="http://schemas.microsoft.com/office/powerpoint/2010/main" val="31232222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65820"/>
            <a:ext cx="8229600" cy="1143000"/>
          </a:xfrm>
        </p:spPr>
        <p:txBody>
          <a:bodyPr>
            <a:noAutofit/>
          </a:bodyPr>
          <a:lstStyle/>
          <a:p>
            <a:r>
              <a:rPr lang="en-GB" sz="2800" dirty="0" smtClean="0"/>
              <a:t>Wilson</a:t>
            </a:r>
            <a:r>
              <a:rPr lang="en-GB" sz="2800" dirty="0"/>
              <a:t>, </a:t>
            </a:r>
            <a:r>
              <a:rPr lang="en-GB" sz="2800" dirty="0" smtClean="0"/>
              <a:t>Boyle</a:t>
            </a:r>
            <a:r>
              <a:rPr lang="en-GB" sz="2800" dirty="0"/>
              <a:t>, </a:t>
            </a:r>
            <a:r>
              <a:rPr lang="en-GB" sz="2800" dirty="0" err="1" smtClean="0"/>
              <a:t>Segawa</a:t>
            </a:r>
            <a:r>
              <a:rPr lang="en-GB" sz="2800" dirty="0"/>
              <a:t>, </a:t>
            </a:r>
            <a:r>
              <a:rPr lang="en-GB" sz="2800" dirty="0" smtClean="0"/>
              <a:t>Yu</a:t>
            </a:r>
            <a:r>
              <a:rPr lang="en-GB" sz="2800" dirty="0"/>
              <a:t>, </a:t>
            </a:r>
            <a:r>
              <a:rPr lang="en-GB" sz="2800" dirty="0" err="1" smtClean="0"/>
              <a:t>Begeny</a:t>
            </a:r>
            <a:r>
              <a:rPr lang="en-GB" sz="2800" dirty="0"/>
              <a:t>, </a:t>
            </a:r>
            <a:r>
              <a:rPr lang="en-GB" sz="2800" dirty="0" err="1" smtClean="0"/>
              <a:t>Anagnos</a:t>
            </a:r>
            <a:r>
              <a:rPr lang="en-GB" sz="2800" dirty="0"/>
              <a:t>, </a:t>
            </a:r>
            <a:r>
              <a:rPr lang="en-GB" sz="2800" dirty="0" smtClean="0"/>
              <a:t>and Bennett (2013)</a:t>
            </a:r>
            <a:endParaRPr lang="en-GB" sz="2800"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076404918"/>
              </p:ext>
            </p:extLst>
          </p:nvPr>
        </p:nvGraphicFramePr>
        <p:xfrm>
          <a:off x="-180528" y="737320"/>
          <a:ext cx="8939336" cy="612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93080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71400"/>
            <a:ext cx="8229600" cy="1339552"/>
          </a:xfrm>
        </p:spPr>
        <p:txBody>
          <a:bodyPr>
            <a:noAutofit/>
          </a:bodyPr>
          <a:lstStyle/>
          <a:p>
            <a:r>
              <a:rPr lang="en-GB" sz="3200" dirty="0" smtClean="0"/>
              <a:t>Johansson</a:t>
            </a:r>
            <a:r>
              <a:rPr lang="en-GB" sz="3200" dirty="0"/>
              <a:t>, </a:t>
            </a:r>
            <a:r>
              <a:rPr lang="en-GB" sz="3200" dirty="0" err="1" smtClean="0"/>
              <a:t>Wressle</a:t>
            </a:r>
            <a:r>
              <a:rPr lang="en-GB" sz="3200" dirty="0" smtClean="0"/>
              <a:t> </a:t>
            </a:r>
            <a:r>
              <a:rPr lang="en-GB" sz="3200" dirty="0"/>
              <a:t>and </a:t>
            </a:r>
            <a:r>
              <a:rPr lang="en-GB" sz="3200" dirty="0" err="1" smtClean="0"/>
              <a:t>Marcusson</a:t>
            </a:r>
            <a:r>
              <a:rPr lang="en-GB" sz="3200" dirty="0" smtClean="0"/>
              <a:t> (2012)</a:t>
            </a:r>
            <a:r>
              <a:rPr lang="en-GB" sz="3200" dirty="0"/>
              <a:t/>
            </a:r>
            <a:br>
              <a:rPr lang="en-GB" sz="3200" dirty="0"/>
            </a:br>
            <a:r>
              <a:rPr lang="en-GB" sz="3200" dirty="0" smtClean="0"/>
              <a:t> </a:t>
            </a: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19645802"/>
              </p:ext>
            </p:extLst>
          </p:nvPr>
        </p:nvGraphicFramePr>
        <p:xfrm>
          <a:off x="179512" y="764704"/>
          <a:ext cx="8856984" cy="59275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1820868" y="498376"/>
            <a:ext cx="7326560" cy="261610"/>
          </a:xfrm>
          <a:prstGeom prst="rect">
            <a:avLst/>
          </a:prstGeom>
        </p:spPr>
        <p:txBody>
          <a:bodyPr wrap="square">
            <a:spAutoFit/>
          </a:bodyPr>
          <a:lstStyle/>
          <a:p>
            <a:r>
              <a:rPr lang="en-GB" sz="1100" dirty="0">
                <a:hlinkClick r:id="rId7"/>
              </a:rPr>
              <a:t>https://</a:t>
            </a:r>
            <a:r>
              <a:rPr lang="en-GB" sz="1100" dirty="0" smtClean="0">
                <a:hlinkClick r:id="rId7"/>
              </a:rPr>
              <a:t>pdfs.semanticscholar.org/b26a/045d25435a1956f18cbcbbe601369e7bc6fb.pdf</a:t>
            </a:r>
            <a:r>
              <a:rPr lang="en-GB" sz="1100" dirty="0" smtClean="0"/>
              <a:t> </a:t>
            </a:r>
            <a:endParaRPr lang="en-GB" sz="1100" dirty="0"/>
          </a:p>
        </p:txBody>
      </p:sp>
    </p:spTree>
    <p:extLst>
      <p:ext uri="{BB962C8B-B14F-4D97-AF65-F5344CB8AC3E}">
        <p14:creationId xmlns:p14="http://schemas.microsoft.com/office/powerpoint/2010/main" val="158083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084" y="182653"/>
            <a:ext cx="8229600" cy="772616"/>
          </a:xfrm>
        </p:spPr>
        <p:txBody>
          <a:bodyPr>
            <a:noAutofit/>
          </a:bodyPr>
          <a:lstStyle/>
          <a:p>
            <a:r>
              <a:rPr lang="en-GB" sz="3600" dirty="0"/>
              <a:t>Johansson, </a:t>
            </a:r>
            <a:r>
              <a:rPr lang="en-GB" sz="3600" dirty="0" err="1"/>
              <a:t>Wressle</a:t>
            </a:r>
            <a:r>
              <a:rPr lang="en-GB" sz="3600" dirty="0"/>
              <a:t> and </a:t>
            </a:r>
            <a:r>
              <a:rPr lang="en-GB" sz="3600" dirty="0" err="1"/>
              <a:t>Marcusson</a:t>
            </a:r>
            <a:r>
              <a:rPr lang="en-GB" sz="3600" dirty="0"/>
              <a:t> (</a:t>
            </a:r>
            <a:r>
              <a:rPr lang="en-GB" sz="3600" dirty="0" smtClean="0"/>
              <a:t>2015)</a:t>
            </a:r>
            <a:r>
              <a:rPr lang="en-GB" sz="3600" dirty="0"/>
              <a:t/>
            </a:r>
            <a:br>
              <a:rPr lang="en-GB" sz="3600" dirty="0"/>
            </a:br>
            <a:endParaRPr lang="en-GB" sz="36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59250851"/>
              </p:ext>
            </p:extLst>
          </p:nvPr>
        </p:nvGraphicFramePr>
        <p:xfrm>
          <a:off x="107504" y="692697"/>
          <a:ext cx="8928992" cy="6165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1187624" y="539642"/>
            <a:ext cx="6966520" cy="307777"/>
          </a:xfrm>
          <a:prstGeom prst="rect">
            <a:avLst/>
          </a:prstGeom>
        </p:spPr>
        <p:txBody>
          <a:bodyPr wrap="square">
            <a:spAutoFit/>
          </a:bodyPr>
          <a:lstStyle/>
          <a:p>
            <a:r>
              <a:rPr lang="en-GB" sz="1400" dirty="0">
                <a:hlinkClick r:id="rId7"/>
              </a:rPr>
              <a:t>https://</a:t>
            </a:r>
            <a:r>
              <a:rPr lang="en-GB" sz="1400" dirty="0" smtClean="0">
                <a:hlinkClick r:id="rId7"/>
              </a:rPr>
              <a:t>pdfs.semanticscholar.org/7072/ff98ea9dc63f6bcdae187ffc4d8390f868a6.pdf</a:t>
            </a:r>
            <a:r>
              <a:rPr lang="en-GB" sz="1400" dirty="0" smtClean="0"/>
              <a:t> </a:t>
            </a:r>
            <a:endParaRPr lang="en-GB" sz="1400" dirty="0"/>
          </a:p>
        </p:txBody>
      </p:sp>
    </p:spTree>
    <p:extLst>
      <p:ext uri="{BB962C8B-B14F-4D97-AF65-F5344CB8AC3E}">
        <p14:creationId xmlns:p14="http://schemas.microsoft.com/office/powerpoint/2010/main" val="5091282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factors: cog decline </a:t>
            </a:r>
            <a:endParaRPr lang="en-GB" dirty="0"/>
          </a:p>
        </p:txBody>
      </p:sp>
      <p:pic>
        <p:nvPicPr>
          <p:cNvPr id="4" name="Content Placeholder 3"/>
          <p:cNvPicPr>
            <a:picLocks noGrp="1" noChangeAspect="1"/>
          </p:cNvPicPr>
          <p:nvPr>
            <p:ph idx="1"/>
          </p:nvPr>
        </p:nvPicPr>
        <p:blipFill>
          <a:blip r:embed="rId2"/>
          <a:stretch>
            <a:fillRect/>
          </a:stretch>
        </p:blipFill>
        <p:spPr>
          <a:xfrm>
            <a:off x="664327" y="1437987"/>
            <a:ext cx="8002463" cy="5118596"/>
          </a:xfrm>
          <a:prstGeom prst="rect">
            <a:avLst/>
          </a:prstGeom>
        </p:spPr>
      </p:pic>
    </p:spTree>
    <p:extLst>
      <p:ext uri="{BB962C8B-B14F-4D97-AF65-F5344CB8AC3E}">
        <p14:creationId xmlns:p14="http://schemas.microsoft.com/office/powerpoint/2010/main" val="33203877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26422" y="1417638"/>
            <a:ext cx="7860378" cy="5001419"/>
          </a:xfrm>
          <a:prstGeom prst="rect">
            <a:avLst/>
          </a:prstGeom>
        </p:spPr>
      </p:pic>
      <p:sp>
        <p:nvSpPr>
          <p:cNvPr id="5" name="Title 1"/>
          <p:cNvSpPr>
            <a:spLocks noGrp="1"/>
          </p:cNvSpPr>
          <p:nvPr>
            <p:ph type="title"/>
          </p:nvPr>
        </p:nvSpPr>
        <p:spPr/>
        <p:txBody>
          <a:bodyPr/>
          <a:lstStyle/>
          <a:p>
            <a:r>
              <a:rPr lang="en-GB" dirty="0" smtClean="0"/>
              <a:t>Risk factors: dementia</a:t>
            </a:r>
            <a:endParaRPr lang="en-GB" dirty="0"/>
          </a:p>
        </p:txBody>
      </p:sp>
      <p:sp>
        <p:nvSpPr>
          <p:cNvPr id="6" name="Rectangle 5"/>
          <p:cNvSpPr/>
          <p:nvPr/>
        </p:nvSpPr>
        <p:spPr>
          <a:xfrm>
            <a:off x="1043608" y="6488668"/>
            <a:ext cx="9211925" cy="369332"/>
          </a:xfrm>
          <a:prstGeom prst="rect">
            <a:avLst/>
          </a:prstGeom>
        </p:spPr>
        <p:txBody>
          <a:bodyPr wrap="square">
            <a:spAutoFit/>
          </a:bodyPr>
          <a:lstStyle/>
          <a:p>
            <a:r>
              <a:rPr lang="en-GB" dirty="0">
                <a:hlinkClick r:id="rId3"/>
              </a:rPr>
              <a:t>https://</a:t>
            </a:r>
            <a:r>
              <a:rPr lang="en-GB" dirty="0" smtClean="0">
                <a:hlinkClick r:id="rId3"/>
              </a:rPr>
              <a:t>www.alzheimersanddementia.com/article/S1552-5260(15)00197-1/pdf</a:t>
            </a:r>
            <a:r>
              <a:rPr lang="en-GB" dirty="0" smtClean="0"/>
              <a:t> </a:t>
            </a:r>
            <a:endParaRPr lang="en-GB" dirty="0"/>
          </a:p>
        </p:txBody>
      </p:sp>
    </p:spTree>
    <p:extLst>
      <p:ext uri="{BB962C8B-B14F-4D97-AF65-F5344CB8AC3E}">
        <p14:creationId xmlns:p14="http://schemas.microsoft.com/office/powerpoint/2010/main" val="2813516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498523"/>
            <a:ext cx="2163331"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049"/>
            <a:ext cx="2163331"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65960"/>
            <a:ext cx="2166089" cy="1585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60649"/>
            <a:ext cx="2163331"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9" name="Diagram 18"/>
          <p:cNvGraphicFramePr/>
          <p:nvPr>
            <p:extLst/>
          </p:nvPr>
        </p:nvGraphicFramePr>
        <p:xfrm>
          <a:off x="2339752" y="344288"/>
          <a:ext cx="6620272" cy="108012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6" name="Diagram 5"/>
          <p:cNvGraphicFramePr/>
          <p:nvPr>
            <p:extLst/>
          </p:nvPr>
        </p:nvGraphicFramePr>
        <p:xfrm>
          <a:off x="2411760" y="2348880"/>
          <a:ext cx="5112568" cy="50405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6" name="Subtitle 2"/>
          <p:cNvSpPr>
            <a:spLocks noGrp="1"/>
          </p:cNvSpPr>
          <p:nvPr>
            <p:ph type="subTitle" idx="1"/>
          </p:nvPr>
        </p:nvSpPr>
        <p:spPr>
          <a:xfrm>
            <a:off x="2915816" y="151885"/>
            <a:ext cx="5032648" cy="732464"/>
          </a:xfrm>
          <a:solidFill>
            <a:schemeClr val="accent3">
              <a:lumMod val="20000"/>
              <a:lumOff val="80000"/>
            </a:schemeClr>
          </a:solidFill>
          <a:ln>
            <a:solidFill>
              <a:schemeClr val="tx1"/>
            </a:solidFill>
          </a:ln>
        </p:spPr>
        <p:txBody>
          <a:bodyPr>
            <a:normAutofit fontScale="92500" lnSpcReduction="10000"/>
          </a:bodyPr>
          <a:lstStyle/>
          <a:p>
            <a:r>
              <a:rPr lang="en-US" sz="4700" dirty="0">
                <a:solidFill>
                  <a:schemeClr val="tx1"/>
                </a:solidFill>
              </a:rPr>
              <a:t>Cognitive </a:t>
            </a:r>
            <a:r>
              <a:rPr lang="en-US" sz="4700" dirty="0" smtClean="0">
                <a:solidFill>
                  <a:schemeClr val="tx1"/>
                </a:solidFill>
              </a:rPr>
              <a:t>Decline</a:t>
            </a:r>
            <a:endParaRPr lang="en-GB" dirty="0">
              <a:solidFill>
                <a:schemeClr val="tx1"/>
              </a:solidFill>
            </a:endParaRPr>
          </a:p>
          <a:p>
            <a:pPr algn="l"/>
            <a:endParaRPr lang="en-GB" dirty="0"/>
          </a:p>
        </p:txBody>
      </p:sp>
      <p:graphicFrame>
        <p:nvGraphicFramePr>
          <p:cNvPr id="10" name="Content Placeholder 3"/>
          <p:cNvGraphicFramePr>
            <a:graphicFrameLocks/>
          </p:cNvGraphicFramePr>
          <p:nvPr>
            <p:extLst/>
          </p:nvPr>
        </p:nvGraphicFramePr>
        <p:xfrm>
          <a:off x="2462941" y="131865"/>
          <a:ext cx="6263946" cy="5442141"/>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graphicFrame>
        <p:nvGraphicFramePr>
          <p:cNvPr id="3" name="Diagram 2"/>
          <p:cNvGraphicFramePr/>
          <p:nvPr>
            <p:extLst>
              <p:ext uri="{D42A27DB-BD31-4B8C-83A1-F6EECF244321}">
                <p14:modId xmlns:p14="http://schemas.microsoft.com/office/powerpoint/2010/main" val="4243810310"/>
              </p:ext>
            </p:extLst>
          </p:nvPr>
        </p:nvGraphicFramePr>
        <p:xfrm>
          <a:off x="2665295" y="4581128"/>
          <a:ext cx="5304016" cy="1765827"/>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spTree>
    <p:extLst>
      <p:ext uri="{BB962C8B-B14F-4D97-AF65-F5344CB8AC3E}">
        <p14:creationId xmlns:p14="http://schemas.microsoft.com/office/powerpoint/2010/main" val="8024940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283" y="-99392"/>
            <a:ext cx="8229600" cy="1143000"/>
          </a:xfrm>
        </p:spPr>
        <p:txBody>
          <a:bodyPr>
            <a:normAutofit/>
          </a:bodyPr>
          <a:lstStyle/>
          <a:p>
            <a:pPr algn="l"/>
            <a:r>
              <a:rPr lang="en-GB" sz="2800" dirty="0" smtClean="0"/>
              <a:t>References </a:t>
            </a:r>
            <a:endParaRPr lang="en-GB" sz="2800" dirty="0"/>
          </a:p>
        </p:txBody>
      </p:sp>
      <p:sp>
        <p:nvSpPr>
          <p:cNvPr id="3" name="Content Placeholder 2"/>
          <p:cNvSpPr>
            <a:spLocks noGrp="1"/>
          </p:cNvSpPr>
          <p:nvPr>
            <p:ph idx="1"/>
          </p:nvPr>
        </p:nvSpPr>
        <p:spPr>
          <a:xfrm>
            <a:off x="432825" y="1043608"/>
            <a:ext cx="8229600" cy="5472608"/>
          </a:xfrm>
        </p:spPr>
        <p:txBody>
          <a:bodyPr>
            <a:normAutofit/>
          </a:bodyPr>
          <a:lstStyle/>
          <a:p>
            <a:r>
              <a:rPr lang="en-GB" sz="1800" dirty="0" err="1" smtClean="0"/>
              <a:t>Deary</a:t>
            </a:r>
            <a:r>
              <a:rPr lang="en-GB" sz="1800" dirty="0" smtClean="0"/>
              <a:t>, I. J., Johnson, W., &amp; </a:t>
            </a:r>
            <a:r>
              <a:rPr lang="en-GB" sz="1800" dirty="0" err="1" smtClean="0"/>
              <a:t>Houlihan</a:t>
            </a:r>
            <a:r>
              <a:rPr lang="en-GB" sz="1800" dirty="0" smtClean="0"/>
              <a:t>, L. M. (2009). Genetic foundations of human intelligence. Human genetics, 126(1), 215-232.</a:t>
            </a:r>
          </a:p>
          <a:p>
            <a:r>
              <a:rPr lang="en-GB" sz="1800" dirty="0" smtClean="0"/>
              <a:t>Johansson, M. M., </a:t>
            </a:r>
            <a:r>
              <a:rPr lang="en-GB" sz="1800" dirty="0" err="1" smtClean="0"/>
              <a:t>Marcusson</a:t>
            </a:r>
            <a:r>
              <a:rPr lang="en-GB" sz="1800" dirty="0" smtClean="0"/>
              <a:t>, J., &amp; </a:t>
            </a:r>
            <a:r>
              <a:rPr lang="en-GB" sz="1800" dirty="0" err="1" smtClean="0"/>
              <a:t>Wressle</a:t>
            </a:r>
            <a:r>
              <a:rPr lang="en-GB" sz="1800" dirty="0" smtClean="0"/>
              <a:t>, E. (2015). Cognitive impairment and its consequences in everyday life: experiences of people with mild cognitive impairment or mild dementia and their relatives. International </a:t>
            </a:r>
            <a:r>
              <a:rPr lang="en-GB" sz="1800" dirty="0" err="1" smtClean="0"/>
              <a:t>psychogeriatrics</a:t>
            </a:r>
            <a:r>
              <a:rPr lang="en-GB" sz="1800" dirty="0" smtClean="0"/>
              <a:t>, 27(6), 949-958.</a:t>
            </a:r>
          </a:p>
          <a:p>
            <a:r>
              <a:rPr lang="en-GB" sz="1800" dirty="0" err="1" smtClean="0"/>
              <a:t>Baumgart</a:t>
            </a:r>
            <a:r>
              <a:rPr lang="en-GB" sz="1800" dirty="0" smtClean="0"/>
              <a:t>, M., Snyder, H. M., Carrillo, M. C., Fazio, S., Kim, H., &amp; Johns, H. (2015). Summary of the evidence on modifiable risk factors for cognitive decline and dementia: a population-based perspective. Alzheimer's &amp; Dementia, 11(6), 718-726.</a:t>
            </a:r>
          </a:p>
          <a:p>
            <a:r>
              <a:rPr lang="en-GB" sz="1800" dirty="0" smtClean="0"/>
              <a:t>Johansson, M. M., </a:t>
            </a:r>
            <a:r>
              <a:rPr lang="en-GB" sz="1800" dirty="0" err="1" smtClean="0"/>
              <a:t>Marcusson</a:t>
            </a:r>
            <a:r>
              <a:rPr lang="en-GB" sz="1800" dirty="0" smtClean="0"/>
              <a:t>, J., &amp; </a:t>
            </a:r>
            <a:r>
              <a:rPr lang="en-GB" sz="1800" dirty="0" err="1" smtClean="0"/>
              <a:t>Wressle</a:t>
            </a:r>
            <a:r>
              <a:rPr lang="en-GB" sz="1800" dirty="0" smtClean="0"/>
              <a:t>, E. (2012). Cognition, daily living, and health-related quality of life in 85-year-olds in Sweden. Aging, Neuropsychology, and Cognition, 19(3), 421-432.</a:t>
            </a:r>
          </a:p>
          <a:p>
            <a:r>
              <a:rPr lang="en-GB" sz="1800" dirty="0" err="1" smtClean="0"/>
              <a:t>Gangolli</a:t>
            </a:r>
            <a:r>
              <a:rPr lang="en-GB" sz="1800" dirty="0" smtClean="0"/>
              <a:t>, V. K. (2016). Recent advances in the understanding of cognitive decline among the elderly. Journal of Geriatric Mental Health, 3(1), 36.</a:t>
            </a:r>
          </a:p>
          <a:p>
            <a:r>
              <a:rPr lang="en-GB" sz="1800" dirty="0"/>
              <a:t>Wilson, R. S., Boyle, P. A., </a:t>
            </a:r>
            <a:r>
              <a:rPr lang="en-GB" sz="1800" dirty="0" err="1"/>
              <a:t>Segawa</a:t>
            </a:r>
            <a:r>
              <a:rPr lang="en-GB" sz="1800" dirty="0"/>
              <a:t>, E., Yu, L., </a:t>
            </a:r>
            <a:r>
              <a:rPr lang="en-GB" sz="1800" dirty="0" err="1"/>
              <a:t>Begeny</a:t>
            </a:r>
            <a:r>
              <a:rPr lang="en-GB" sz="1800" dirty="0"/>
              <a:t>, C. T., </a:t>
            </a:r>
            <a:r>
              <a:rPr lang="en-GB" sz="1800" dirty="0" err="1"/>
              <a:t>Anagnos</a:t>
            </a:r>
            <a:r>
              <a:rPr lang="en-GB" sz="1800" dirty="0"/>
              <a:t>, S. E., &amp; Bennett, D. A. (2013). The influence of cognitive decline on well-being in old age. Psychology and aging, 28(2), 304.</a:t>
            </a:r>
            <a:endParaRPr lang="en-GB" sz="1800" dirty="0" smtClean="0"/>
          </a:p>
          <a:p>
            <a:endParaRPr lang="en-GB" sz="1800" dirty="0" smtClean="0"/>
          </a:p>
          <a:p>
            <a:endParaRPr lang="en-GB" sz="1800" dirty="0" smtClean="0"/>
          </a:p>
          <a:p>
            <a:endParaRPr lang="en-GB" sz="1800" dirty="0" smtClean="0"/>
          </a:p>
          <a:p>
            <a:endParaRPr lang="en-GB" sz="1800" dirty="0"/>
          </a:p>
        </p:txBody>
      </p:sp>
    </p:spTree>
    <p:extLst>
      <p:ext uri="{BB962C8B-B14F-4D97-AF65-F5344CB8AC3E}">
        <p14:creationId xmlns:p14="http://schemas.microsoft.com/office/powerpoint/2010/main" val="10130795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8229600" cy="4525963"/>
          </a:xfrm>
        </p:spPr>
        <p:txBody>
          <a:bodyPr>
            <a:normAutofit/>
          </a:bodyPr>
          <a:lstStyle/>
          <a:p>
            <a:r>
              <a:rPr lang="en-GB" sz="1600" dirty="0" err="1"/>
              <a:t>Salthouse</a:t>
            </a:r>
            <a:r>
              <a:rPr lang="en-GB" sz="1600" dirty="0"/>
              <a:t>, T. A. (1991). Mediation of adult age differences in cognition by reductions in working memory and speed of </a:t>
            </a:r>
            <a:r>
              <a:rPr lang="en-GB" sz="1600" dirty="0" smtClean="0"/>
              <a:t>processing</a:t>
            </a:r>
            <a:r>
              <a:rPr lang="en-GB" sz="1600" dirty="0"/>
              <a:t>. Psychological Science, 2(3), 179-183</a:t>
            </a:r>
            <a:r>
              <a:rPr lang="en-GB" sz="1600" dirty="0" smtClean="0"/>
              <a:t>.</a:t>
            </a:r>
          </a:p>
          <a:p>
            <a:r>
              <a:rPr lang="en-GB" sz="1600" dirty="0"/>
              <a:t>Craik, F. I. M. (1983). On the transfer of information from temporary to permanent memory. Phil. Trans. R. Soc. </a:t>
            </a:r>
            <a:r>
              <a:rPr lang="en-GB" sz="1600" dirty="0" err="1"/>
              <a:t>Lond</a:t>
            </a:r>
            <a:r>
              <a:rPr lang="en-GB" sz="1600" dirty="0"/>
              <a:t>. B, 302(1110), 341-359</a:t>
            </a:r>
            <a:r>
              <a:rPr lang="en-GB" sz="1600" dirty="0" smtClean="0"/>
              <a:t>.</a:t>
            </a:r>
          </a:p>
          <a:p>
            <a:r>
              <a:rPr lang="en-GB" sz="1600" dirty="0"/>
              <a:t>Stats, A. (2006). Federal Interagency Forum on Aging Related Statistics. Retrieved online April, 22, 2009</a:t>
            </a:r>
            <a:r>
              <a:rPr lang="en-GB" sz="1600" dirty="0" smtClean="0"/>
              <a:t>.</a:t>
            </a:r>
          </a:p>
          <a:p>
            <a:r>
              <a:rPr lang="en-GB" sz="1600" dirty="0"/>
              <a:t>Myerson, J., Ferraro, F. R., Hale, S., &amp; Lima, S. D. (1992). General slowing in semantic priming and word recognition. Psychology and Aging, 7(2), 257</a:t>
            </a:r>
            <a:r>
              <a:rPr lang="en-GB" sz="1600" dirty="0" smtClean="0"/>
              <a:t>.</a:t>
            </a:r>
          </a:p>
          <a:p>
            <a:r>
              <a:rPr lang="en-GB" sz="1600" dirty="0" err="1"/>
              <a:t>McDowd</a:t>
            </a:r>
            <a:r>
              <a:rPr lang="en-GB" sz="1600" dirty="0"/>
              <a:t>, J., &amp; </a:t>
            </a:r>
            <a:r>
              <a:rPr lang="en-GB" sz="1600" dirty="0" err="1"/>
              <a:t>Botwinick</a:t>
            </a:r>
            <a:r>
              <a:rPr lang="en-GB" sz="1600" dirty="0"/>
              <a:t>, J. (1984). Rote and gist memory in relation to type of information, sensory mode, and age. The Journal of genetic psychology, 145(2), 167-178</a:t>
            </a:r>
            <a:r>
              <a:rPr lang="en-GB" sz="1600" dirty="0" smtClean="0"/>
              <a:t>.</a:t>
            </a:r>
          </a:p>
          <a:p>
            <a:r>
              <a:rPr lang="en-GB" sz="1600" dirty="0"/>
              <a:t>Wingfield, A., &amp; Lindfield, K. C. (1995). Multiple memory systems in the processing of speech: Evidence from aging. Experimental Aging Research, 21(2), 101-121</a:t>
            </a:r>
            <a:r>
              <a:rPr lang="en-GB" sz="1600" dirty="0" smtClean="0"/>
              <a:t>.</a:t>
            </a:r>
          </a:p>
          <a:p>
            <a:r>
              <a:rPr lang="en-GB" sz="1600" dirty="0"/>
              <a:t>Kemper, S., &amp; </a:t>
            </a:r>
            <a:r>
              <a:rPr lang="en-GB" sz="1600" dirty="0" err="1"/>
              <a:t>Lacal</a:t>
            </a:r>
            <a:r>
              <a:rPr lang="en-GB" sz="1600" dirty="0"/>
              <a:t>, J. C. (2004). Addressing the communication needs of an aging society</a:t>
            </a:r>
            <a:r>
              <a:rPr lang="en-GB" sz="1600" dirty="0" smtClean="0"/>
              <a:t>.</a:t>
            </a:r>
          </a:p>
          <a:p>
            <a:r>
              <a:rPr lang="en-GB" sz="1600" dirty="0" err="1"/>
              <a:t>Cabeza</a:t>
            </a:r>
            <a:r>
              <a:rPr lang="en-GB" sz="1600" dirty="0"/>
              <a:t>, R., Anderson, N. D., </a:t>
            </a:r>
            <a:r>
              <a:rPr lang="en-GB" sz="1600" dirty="0" err="1"/>
              <a:t>Locantore</a:t>
            </a:r>
            <a:r>
              <a:rPr lang="en-GB" sz="1600" dirty="0"/>
              <a:t>, J. K., &amp; McIntosh, A. R. (2002). Aging gracefully: compensatory brain activity in high-performing older adults. </a:t>
            </a:r>
            <a:r>
              <a:rPr lang="en-GB" sz="1600" dirty="0" err="1"/>
              <a:t>Neuroimage</a:t>
            </a:r>
            <a:r>
              <a:rPr lang="en-GB" sz="1600"/>
              <a:t>, 17(3), 1394-1402.</a:t>
            </a:r>
            <a:endParaRPr lang="en-GB" sz="1600" dirty="0" smtClean="0"/>
          </a:p>
          <a:p>
            <a:endParaRPr lang="en-GB" sz="1600" dirty="0" smtClean="0"/>
          </a:p>
          <a:p>
            <a:endParaRPr lang="en-GB" sz="1600" dirty="0" smtClean="0"/>
          </a:p>
          <a:p>
            <a:endParaRPr lang="en-GB" sz="1600" dirty="0" smtClean="0"/>
          </a:p>
          <a:p>
            <a:endParaRPr lang="en-GB" sz="1600" dirty="0"/>
          </a:p>
        </p:txBody>
      </p:sp>
      <p:sp>
        <p:nvSpPr>
          <p:cNvPr id="4" name="Title 1"/>
          <p:cNvSpPr>
            <a:spLocks noGrp="1"/>
          </p:cNvSpPr>
          <p:nvPr>
            <p:ph type="title"/>
          </p:nvPr>
        </p:nvSpPr>
        <p:spPr>
          <a:xfrm>
            <a:off x="457200" y="-171400"/>
            <a:ext cx="8229600" cy="1143000"/>
          </a:xfrm>
        </p:spPr>
        <p:txBody>
          <a:bodyPr>
            <a:normAutofit/>
          </a:bodyPr>
          <a:lstStyle/>
          <a:p>
            <a:pPr algn="l"/>
            <a:r>
              <a:rPr lang="en-GB" sz="2800" dirty="0" smtClean="0"/>
              <a:t>References </a:t>
            </a:r>
            <a:endParaRPr lang="en-GB" sz="2800" dirty="0"/>
          </a:p>
        </p:txBody>
      </p:sp>
    </p:spTree>
    <p:extLst>
      <p:ext uri="{BB962C8B-B14F-4D97-AF65-F5344CB8AC3E}">
        <p14:creationId xmlns:p14="http://schemas.microsoft.com/office/powerpoint/2010/main" val="1185584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dirty="0" smtClean="0"/>
        </a:defPPr>
      </a:lstStyle>
    </a:tx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6924</TotalTime>
  <Words>2773</Words>
  <Application>Microsoft Office PowerPoint</Application>
  <PresentationFormat>On-screen Show (4:3)</PresentationFormat>
  <Paragraphs>184</Paragraphs>
  <Slides>28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ＭＳ Ｐゴシック</vt:lpstr>
      <vt:lpstr>Arial</vt:lpstr>
      <vt:lpstr>Calibri</vt:lpstr>
      <vt:lpstr>Minion Pro</vt:lpstr>
      <vt:lpstr>Times</vt:lpstr>
      <vt:lpstr>Office Theme</vt:lpstr>
      <vt:lpstr>Dr Charlotte Greenway </vt:lpstr>
      <vt:lpstr>PowerPoint Presentation</vt:lpstr>
      <vt:lpstr>Heritability studies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Memory Decline</vt:lpstr>
      <vt:lpstr>Effortful vs. Effortless Processing</vt:lpstr>
      <vt:lpstr>PowerPoint Presentation</vt:lpstr>
      <vt:lpstr>More recently…</vt:lpstr>
      <vt:lpstr>Working Memory</vt:lpstr>
      <vt:lpstr>Working Memory &amp; Processing Speed</vt:lpstr>
      <vt:lpstr>Working Memory &amp; Processing Speed</vt:lpstr>
      <vt:lpstr>The Aging Brain: Slowing Down</vt:lpstr>
      <vt:lpstr>Successful aging &amp; working memory </vt:lpstr>
      <vt:lpstr>Wilson, Boyle, Segawa, Yu, Begeny, Anagnos, and Bennett (2013)</vt:lpstr>
      <vt:lpstr>Johansson, Wressle and Marcusson (2012)  </vt:lpstr>
      <vt:lpstr>Johansson, Wressle and Marcusson (2015) </vt:lpstr>
      <vt:lpstr>Risk factors: cog decline </vt:lpstr>
      <vt:lpstr>Risk factors: dementia</vt:lpstr>
      <vt:lpstr>PowerPoint Presentation</vt:lpstr>
      <vt:lpstr>References </vt:lpstr>
      <vt:lpstr>References </vt:lpstr>
    </vt:vector>
  </TitlesOfParts>
  <Company>UoW Trinity St.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114</cp:revision>
  <dcterms:created xsi:type="dcterms:W3CDTF">2015-11-24T09:47:38Z</dcterms:created>
  <dcterms:modified xsi:type="dcterms:W3CDTF">2018-09-20T12:18:44Z</dcterms:modified>
</cp:coreProperties>
</file>