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6" r:id="rId3"/>
    <p:sldId id="257" r:id="rId4"/>
    <p:sldId id="265" r:id="rId5"/>
    <p:sldId id="258" r:id="rId6"/>
    <p:sldId id="259" r:id="rId7"/>
    <p:sldId id="260" r:id="rId8"/>
    <p:sldId id="261" r:id="rId9"/>
    <p:sldId id="262" r:id="rId10"/>
    <p:sldId id="263" r:id="rId11"/>
    <p:sldId id="264"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8701" autoAdjust="0"/>
  </p:normalViewPr>
  <p:slideViewPr>
    <p:cSldViewPr snapToGrid="0">
      <p:cViewPr varScale="1">
        <p:scale>
          <a:sx n="68" d="100"/>
          <a:sy n="68" d="100"/>
        </p:scale>
        <p:origin x="217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A3ACF9-8778-423F-A6B2-A83883965DA1}" type="datetimeFigureOut">
              <a:rPr lang="en-GB" smtClean="0"/>
              <a:t>14/03/2019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914F46-215D-464B-A69A-F056E138A170}" type="slidenum">
              <a:rPr lang="en-GB" smtClean="0"/>
              <a:t>‹#›</a:t>
            </a:fld>
            <a:endParaRPr lang="en-GB"/>
          </a:p>
        </p:txBody>
      </p:sp>
    </p:spTree>
    <p:extLst>
      <p:ext uri="{BB962C8B-B14F-4D97-AF65-F5344CB8AC3E}">
        <p14:creationId xmlns:p14="http://schemas.microsoft.com/office/powerpoint/2010/main" val="3102476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Well designed work: jobs and work organised in a way that increases efficiency and makes the most of people’s skills.</a:t>
            </a:r>
          </a:p>
          <a:p>
            <a:r>
              <a:rPr lang="en-GB" dirty="0" smtClean="0"/>
              <a:t>Skilled line managers: managers with the confidence and training to manage and lead effectively. </a:t>
            </a:r>
          </a:p>
          <a:p>
            <a:r>
              <a:rPr lang="en-GB" dirty="0" smtClean="0"/>
              <a:t>Managing conflict effectively: systems in place to reduce the likelihood of problems arising and to deal with problems at every stage.</a:t>
            </a:r>
          </a:p>
          <a:p>
            <a:r>
              <a:rPr lang="en-GB" dirty="0" smtClean="0"/>
              <a:t>Clarity about rights and responsibilities: a working environment where everyone understands their rights and responsibilities. </a:t>
            </a:r>
          </a:p>
          <a:p>
            <a:r>
              <a:rPr lang="en-GB" dirty="0" smtClean="0"/>
              <a:t>Fairness: employees who feel valued and treated fairly. </a:t>
            </a:r>
          </a:p>
          <a:p>
            <a:r>
              <a:rPr lang="en-GB" dirty="0" smtClean="0"/>
              <a:t>Strong employee voice: informed employees who can contribute to decisions and are listened to.</a:t>
            </a:r>
          </a:p>
          <a:p>
            <a:r>
              <a:rPr lang="en-GB" dirty="0" smtClean="0"/>
              <a:t>High trust: relationships based on trust, with employers sharing information at the earliest opportunity. </a:t>
            </a:r>
            <a:endParaRPr lang="en-GB" dirty="0"/>
          </a:p>
        </p:txBody>
      </p:sp>
      <p:sp>
        <p:nvSpPr>
          <p:cNvPr id="4" name="Slide Number Placeholder 3"/>
          <p:cNvSpPr>
            <a:spLocks noGrp="1"/>
          </p:cNvSpPr>
          <p:nvPr>
            <p:ph type="sldNum" sz="quarter" idx="10"/>
          </p:nvPr>
        </p:nvSpPr>
        <p:spPr/>
        <p:txBody>
          <a:bodyPr/>
          <a:lstStyle/>
          <a:p>
            <a:fld id="{8C914F46-215D-464B-A69A-F056E138A170}" type="slidenum">
              <a:rPr lang="en-GB" smtClean="0"/>
              <a:t>3</a:t>
            </a:fld>
            <a:endParaRPr lang="en-GB"/>
          </a:p>
        </p:txBody>
      </p:sp>
    </p:spTree>
    <p:extLst>
      <p:ext uri="{BB962C8B-B14F-4D97-AF65-F5344CB8AC3E}">
        <p14:creationId xmlns:p14="http://schemas.microsoft.com/office/powerpoint/2010/main" val="1682969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B3333F-92A5-4875-91F6-A13FFFC82665}" type="slidenum">
              <a:rPr lang="en-GB" smtClean="0"/>
              <a:t>12</a:t>
            </a:fld>
            <a:endParaRPr lang="en-GB"/>
          </a:p>
        </p:txBody>
      </p:sp>
    </p:spTree>
    <p:extLst>
      <p:ext uri="{BB962C8B-B14F-4D97-AF65-F5344CB8AC3E}">
        <p14:creationId xmlns:p14="http://schemas.microsoft.com/office/powerpoint/2010/main" val="1721334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B3333F-92A5-4875-91F6-A13FFFC82665}" type="slidenum">
              <a:rPr lang="en-GB" smtClean="0"/>
              <a:t>13</a:t>
            </a:fld>
            <a:endParaRPr lang="en-GB"/>
          </a:p>
        </p:txBody>
      </p:sp>
    </p:spTree>
    <p:extLst>
      <p:ext uri="{BB962C8B-B14F-4D97-AF65-F5344CB8AC3E}">
        <p14:creationId xmlns:p14="http://schemas.microsoft.com/office/powerpoint/2010/main" val="18496857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13124FA-E8CD-48AF-A8DE-5834C11E2A14}" type="datetimeFigureOut">
              <a:rPr lang="en-GB" smtClean="0"/>
              <a:t>14/03/2019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149BDE8-1796-42EF-9888-D17D5D23F4E5}" type="slidenum">
              <a:rPr lang="en-GB" smtClean="0"/>
              <a:t>‹#›</a:t>
            </a:fld>
            <a:endParaRPr lang="en-GB"/>
          </a:p>
        </p:txBody>
      </p:sp>
    </p:spTree>
    <p:extLst>
      <p:ext uri="{BB962C8B-B14F-4D97-AF65-F5344CB8AC3E}">
        <p14:creationId xmlns:p14="http://schemas.microsoft.com/office/powerpoint/2010/main" val="655375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13124FA-E8CD-48AF-A8DE-5834C11E2A14}" type="datetimeFigureOut">
              <a:rPr lang="en-GB" smtClean="0"/>
              <a:t>14/03/2019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149BDE8-1796-42EF-9888-D17D5D23F4E5}" type="slidenum">
              <a:rPr lang="en-GB" smtClean="0"/>
              <a:t>‹#›</a:t>
            </a:fld>
            <a:endParaRPr lang="en-GB"/>
          </a:p>
        </p:txBody>
      </p:sp>
    </p:spTree>
    <p:extLst>
      <p:ext uri="{BB962C8B-B14F-4D97-AF65-F5344CB8AC3E}">
        <p14:creationId xmlns:p14="http://schemas.microsoft.com/office/powerpoint/2010/main" val="4260731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13124FA-E8CD-48AF-A8DE-5834C11E2A14}" type="datetimeFigureOut">
              <a:rPr lang="en-GB" smtClean="0"/>
              <a:t>14/03/2019</a:t>
            </a:fld>
            <a:endParaRPr lang="en-GB"/>
          </a:p>
        </p:txBody>
      </p:sp>
      <p:sp>
        <p:nvSpPr>
          <p:cNvPr id="6" name="Slide Number Placeholder 5"/>
          <p:cNvSpPr>
            <a:spLocks noGrp="1"/>
          </p:cNvSpPr>
          <p:nvPr>
            <p:ph type="sldNum" sz="quarter" idx="12"/>
          </p:nvPr>
        </p:nvSpPr>
        <p:spPr/>
        <p:txBody>
          <a:bodyPr/>
          <a:lstStyle/>
          <a:p>
            <a:fld id="{9149BDE8-1796-42EF-9888-D17D5D23F4E5}" type="slidenum">
              <a:rPr lang="en-GB" smtClean="0"/>
              <a:t>‹#›</a:t>
            </a:fld>
            <a:endParaRPr lang="en-GB"/>
          </a:p>
        </p:txBody>
      </p:sp>
    </p:spTree>
    <p:extLst>
      <p:ext uri="{BB962C8B-B14F-4D97-AF65-F5344CB8AC3E}">
        <p14:creationId xmlns:p14="http://schemas.microsoft.com/office/powerpoint/2010/main" val="3345682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13124FA-E8CD-48AF-A8DE-5834C11E2A14}" type="datetimeFigureOut">
              <a:rPr lang="en-GB" smtClean="0"/>
              <a:t>14/03/2019</a:t>
            </a:fld>
            <a:endParaRPr lang="en-GB"/>
          </a:p>
        </p:txBody>
      </p:sp>
      <p:sp>
        <p:nvSpPr>
          <p:cNvPr id="7" name="Slide Number Placeholder 6"/>
          <p:cNvSpPr>
            <a:spLocks noGrp="1"/>
          </p:cNvSpPr>
          <p:nvPr>
            <p:ph type="sldNum" sz="quarter" idx="12"/>
          </p:nvPr>
        </p:nvSpPr>
        <p:spPr/>
        <p:txBody>
          <a:bodyPr/>
          <a:lstStyle/>
          <a:p>
            <a:fld id="{9149BDE8-1796-42EF-9888-D17D5D23F4E5}" type="slidenum">
              <a:rPr lang="en-GB" smtClean="0"/>
              <a:t>‹#›</a:t>
            </a:fld>
            <a:endParaRPr lang="en-GB"/>
          </a:p>
        </p:txBody>
      </p:sp>
    </p:spTree>
    <p:extLst>
      <p:ext uri="{BB962C8B-B14F-4D97-AF65-F5344CB8AC3E}">
        <p14:creationId xmlns:p14="http://schemas.microsoft.com/office/powerpoint/2010/main" val="3572451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13124FA-E8CD-48AF-A8DE-5834C11E2A14}" type="datetimeFigureOut">
              <a:rPr lang="en-GB" smtClean="0"/>
              <a:t>14/03/2019</a:t>
            </a:fld>
            <a:endParaRPr lang="en-GB"/>
          </a:p>
        </p:txBody>
      </p:sp>
      <p:sp>
        <p:nvSpPr>
          <p:cNvPr id="9" name="Slide Number Placeholder 8"/>
          <p:cNvSpPr>
            <a:spLocks noGrp="1"/>
          </p:cNvSpPr>
          <p:nvPr>
            <p:ph type="sldNum" sz="quarter" idx="12"/>
          </p:nvPr>
        </p:nvSpPr>
        <p:spPr/>
        <p:txBody>
          <a:bodyPr/>
          <a:lstStyle/>
          <a:p>
            <a:fld id="{9149BDE8-1796-42EF-9888-D17D5D23F4E5}" type="slidenum">
              <a:rPr lang="en-GB" smtClean="0"/>
              <a:t>‹#›</a:t>
            </a:fld>
            <a:endParaRPr lang="en-GB"/>
          </a:p>
        </p:txBody>
      </p:sp>
    </p:spTree>
    <p:extLst>
      <p:ext uri="{BB962C8B-B14F-4D97-AF65-F5344CB8AC3E}">
        <p14:creationId xmlns:p14="http://schemas.microsoft.com/office/powerpoint/2010/main" val="2825701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13124FA-E8CD-48AF-A8DE-5834C11E2A14}" type="datetimeFigureOut">
              <a:rPr lang="en-GB" smtClean="0"/>
              <a:t>14/03/2019</a:t>
            </a:fld>
            <a:endParaRPr lang="en-GB"/>
          </a:p>
        </p:txBody>
      </p:sp>
      <p:sp>
        <p:nvSpPr>
          <p:cNvPr id="5" name="Slide Number Placeholder 4"/>
          <p:cNvSpPr>
            <a:spLocks noGrp="1"/>
          </p:cNvSpPr>
          <p:nvPr>
            <p:ph type="sldNum" sz="quarter" idx="12"/>
          </p:nvPr>
        </p:nvSpPr>
        <p:spPr/>
        <p:txBody>
          <a:bodyPr/>
          <a:lstStyle/>
          <a:p>
            <a:fld id="{9149BDE8-1796-42EF-9888-D17D5D23F4E5}" type="slidenum">
              <a:rPr lang="en-GB" smtClean="0"/>
              <a:t>‹#›</a:t>
            </a:fld>
            <a:endParaRPr lang="en-GB"/>
          </a:p>
        </p:txBody>
      </p:sp>
    </p:spTree>
    <p:extLst>
      <p:ext uri="{BB962C8B-B14F-4D97-AF65-F5344CB8AC3E}">
        <p14:creationId xmlns:p14="http://schemas.microsoft.com/office/powerpoint/2010/main" val="3425155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3124FA-E8CD-48AF-A8DE-5834C11E2A14}" type="datetimeFigureOut">
              <a:rPr lang="en-GB" smtClean="0"/>
              <a:t>14/03/2019</a:t>
            </a:fld>
            <a:endParaRPr lang="en-GB"/>
          </a:p>
        </p:txBody>
      </p:sp>
      <p:sp>
        <p:nvSpPr>
          <p:cNvPr id="4" name="Slide Number Placeholder 3"/>
          <p:cNvSpPr>
            <a:spLocks noGrp="1"/>
          </p:cNvSpPr>
          <p:nvPr>
            <p:ph type="sldNum" sz="quarter" idx="12"/>
          </p:nvPr>
        </p:nvSpPr>
        <p:spPr/>
        <p:txBody>
          <a:bodyPr/>
          <a:lstStyle/>
          <a:p>
            <a:fld id="{9149BDE8-1796-42EF-9888-D17D5D23F4E5}" type="slidenum">
              <a:rPr lang="en-GB" smtClean="0"/>
              <a:t>‹#›</a:t>
            </a:fld>
            <a:endParaRPr lang="en-GB"/>
          </a:p>
        </p:txBody>
      </p:sp>
    </p:spTree>
    <p:extLst>
      <p:ext uri="{BB962C8B-B14F-4D97-AF65-F5344CB8AC3E}">
        <p14:creationId xmlns:p14="http://schemas.microsoft.com/office/powerpoint/2010/main" val="1169426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13124FA-E8CD-48AF-A8DE-5834C11E2A14}" type="datetimeFigureOut">
              <a:rPr lang="en-GB" smtClean="0"/>
              <a:t>14/03/2019</a:t>
            </a:fld>
            <a:endParaRPr lang="en-GB"/>
          </a:p>
        </p:txBody>
      </p:sp>
      <p:sp>
        <p:nvSpPr>
          <p:cNvPr id="7" name="Slide Number Placeholder 6"/>
          <p:cNvSpPr>
            <a:spLocks noGrp="1"/>
          </p:cNvSpPr>
          <p:nvPr>
            <p:ph type="sldNum" sz="quarter" idx="12"/>
          </p:nvPr>
        </p:nvSpPr>
        <p:spPr/>
        <p:txBody>
          <a:bodyPr/>
          <a:lstStyle/>
          <a:p>
            <a:fld id="{9149BDE8-1796-42EF-9888-D17D5D23F4E5}" type="slidenum">
              <a:rPr lang="en-GB" smtClean="0"/>
              <a:t>‹#›</a:t>
            </a:fld>
            <a:endParaRPr lang="en-GB"/>
          </a:p>
        </p:txBody>
      </p:sp>
    </p:spTree>
    <p:extLst>
      <p:ext uri="{BB962C8B-B14F-4D97-AF65-F5344CB8AC3E}">
        <p14:creationId xmlns:p14="http://schemas.microsoft.com/office/powerpoint/2010/main" val="3184289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13124FA-E8CD-48AF-A8DE-5834C11E2A14}" type="datetimeFigureOut">
              <a:rPr lang="en-GB" smtClean="0"/>
              <a:t>14/03/2019</a:t>
            </a:fld>
            <a:endParaRPr lang="en-GB"/>
          </a:p>
        </p:txBody>
      </p:sp>
      <p:sp>
        <p:nvSpPr>
          <p:cNvPr id="7" name="Slide Number Placeholder 6"/>
          <p:cNvSpPr>
            <a:spLocks noGrp="1"/>
          </p:cNvSpPr>
          <p:nvPr>
            <p:ph type="sldNum" sz="quarter" idx="12"/>
          </p:nvPr>
        </p:nvSpPr>
        <p:spPr/>
        <p:txBody>
          <a:bodyPr/>
          <a:lstStyle/>
          <a:p>
            <a:fld id="{9149BDE8-1796-42EF-9888-D17D5D23F4E5}" type="slidenum">
              <a:rPr lang="en-GB" smtClean="0"/>
              <a:t>‹#›</a:t>
            </a:fld>
            <a:endParaRPr lang="en-GB"/>
          </a:p>
        </p:txBody>
      </p:sp>
    </p:spTree>
    <p:extLst>
      <p:ext uri="{BB962C8B-B14F-4D97-AF65-F5344CB8AC3E}">
        <p14:creationId xmlns:p14="http://schemas.microsoft.com/office/powerpoint/2010/main" val="490005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13124FA-E8CD-48AF-A8DE-5834C11E2A14}" type="datetimeFigureOut">
              <a:rPr lang="en-GB" smtClean="0"/>
              <a:t>14/03/2019</a:t>
            </a:fld>
            <a:endParaRPr lang="en-GB"/>
          </a:p>
        </p:txBody>
      </p:sp>
      <p:sp>
        <p:nvSpPr>
          <p:cNvPr id="6" name="Slide Number Placeholder 5"/>
          <p:cNvSpPr>
            <a:spLocks noGrp="1"/>
          </p:cNvSpPr>
          <p:nvPr>
            <p:ph type="sldNum" sz="quarter" idx="12"/>
          </p:nvPr>
        </p:nvSpPr>
        <p:spPr/>
        <p:txBody>
          <a:bodyPr/>
          <a:lstStyle/>
          <a:p>
            <a:fld id="{9149BDE8-1796-42EF-9888-D17D5D23F4E5}" type="slidenum">
              <a:rPr lang="en-GB" smtClean="0"/>
              <a:t>‹#›</a:t>
            </a:fld>
            <a:endParaRPr lang="en-GB"/>
          </a:p>
        </p:txBody>
      </p:sp>
    </p:spTree>
    <p:extLst>
      <p:ext uri="{BB962C8B-B14F-4D97-AF65-F5344CB8AC3E}">
        <p14:creationId xmlns:p14="http://schemas.microsoft.com/office/powerpoint/2010/main" val="3553933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13124FA-E8CD-48AF-A8DE-5834C11E2A14}" type="datetimeFigureOut">
              <a:rPr lang="en-GB" smtClean="0"/>
              <a:t>14/03/2019</a:t>
            </a:fld>
            <a:endParaRPr lang="en-GB"/>
          </a:p>
        </p:txBody>
      </p:sp>
      <p:sp>
        <p:nvSpPr>
          <p:cNvPr id="6" name="Slide Number Placeholder 5"/>
          <p:cNvSpPr>
            <a:spLocks noGrp="1"/>
          </p:cNvSpPr>
          <p:nvPr>
            <p:ph type="sldNum" sz="quarter" idx="12"/>
          </p:nvPr>
        </p:nvSpPr>
        <p:spPr/>
        <p:txBody>
          <a:bodyPr/>
          <a:lstStyle/>
          <a:p>
            <a:fld id="{9149BDE8-1796-42EF-9888-D17D5D23F4E5}" type="slidenum">
              <a:rPr lang="en-GB" smtClean="0"/>
              <a:t>‹#›</a:t>
            </a:fld>
            <a:endParaRPr lang="en-GB"/>
          </a:p>
        </p:txBody>
      </p:sp>
    </p:spTree>
    <p:extLst>
      <p:ext uri="{BB962C8B-B14F-4D97-AF65-F5344CB8AC3E}">
        <p14:creationId xmlns:p14="http://schemas.microsoft.com/office/powerpoint/2010/main" val="31731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smtClean="0"/>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smtClean="0"/>
              <a:t>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smtClean="0"/>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9149BDE8-1796-42EF-9888-D17D5D23F4E5}" type="slidenum">
              <a:rPr lang="en-GB" smtClean="0"/>
              <a:t>‹#›</a:t>
            </a:fld>
            <a:endParaRPr lang="en-GB"/>
          </a:p>
        </p:txBody>
      </p:sp>
    </p:spTree>
    <p:extLst>
      <p:ext uri="{BB962C8B-B14F-4D97-AF65-F5344CB8AC3E}">
        <p14:creationId xmlns:p14="http://schemas.microsoft.com/office/powerpoint/2010/main" val="3181892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9149BDE8-1796-42EF-9888-D17D5D23F4E5}" type="slidenum">
              <a:rPr lang="en-GB" smtClean="0"/>
              <a:t>‹#›</a:t>
            </a:fld>
            <a:endParaRPr lang="en-GB"/>
          </a:p>
        </p:txBody>
      </p:sp>
    </p:spTree>
    <p:extLst>
      <p:ext uri="{BB962C8B-B14F-4D97-AF65-F5344CB8AC3E}">
        <p14:creationId xmlns:p14="http://schemas.microsoft.com/office/powerpoint/2010/main" val="2572532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13124FA-E8CD-48AF-A8DE-5834C11E2A14}" type="datetimeFigureOut">
              <a:rPr lang="en-GB" smtClean="0"/>
              <a:t>14/03/2019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149BDE8-1796-42EF-9888-D17D5D23F4E5}" type="slidenum">
              <a:rPr lang="en-GB" smtClean="0"/>
              <a:t>‹#›</a:t>
            </a:fld>
            <a:endParaRPr lang="en-GB"/>
          </a:p>
        </p:txBody>
      </p:sp>
    </p:spTree>
    <p:extLst>
      <p:ext uri="{BB962C8B-B14F-4D97-AF65-F5344CB8AC3E}">
        <p14:creationId xmlns:p14="http://schemas.microsoft.com/office/powerpoint/2010/main" val="20583783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Link with Organisational Efficiency</a:t>
            </a:r>
            <a:endParaRPr lang="en-GB" dirty="0"/>
          </a:p>
        </p:txBody>
      </p:sp>
      <p:sp>
        <p:nvSpPr>
          <p:cNvPr id="3" name="Subtitle 2"/>
          <p:cNvSpPr>
            <a:spLocks noGrp="1"/>
          </p:cNvSpPr>
          <p:nvPr>
            <p:ph type="subTitle" idx="1"/>
          </p:nvPr>
        </p:nvSpPr>
        <p:spPr/>
        <p:txBody>
          <a:bodyPr/>
          <a:lstStyle/>
          <a:p>
            <a:r>
              <a:rPr lang="en-GB" dirty="0" smtClean="0"/>
              <a:t>Week 10</a:t>
            </a:r>
            <a:endParaRPr lang="en-GB" dirty="0"/>
          </a:p>
        </p:txBody>
      </p:sp>
    </p:spTree>
    <p:extLst>
      <p:ext uri="{BB962C8B-B14F-4D97-AF65-F5344CB8AC3E}">
        <p14:creationId xmlns:p14="http://schemas.microsoft.com/office/powerpoint/2010/main" val="399849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 for this Session</a:t>
            </a:r>
            <a:endParaRPr lang="en-GB" dirty="0"/>
          </a:p>
        </p:txBody>
      </p:sp>
      <p:sp>
        <p:nvSpPr>
          <p:cNvPr id="3" name="Content Placeholder 2"/>
          <p:cNvSpPr>
            <a:spLocks noGrp="1"/>
          </p:cNvSpPr>
          <p:nvPr>
            <p:ph idx="1"/>
          </p:nvPr>
        </p:nvSpPr>
        <p:spPr/>
        <p:txBody>
          <a:bodyPr/>
          <a:lstStyle/>
          <a:p>
            <a:pPr marL="0" indent="0">
              <a:buNone/>
            </a:pPr>
            <a:r>
              <a:rPr lang="en-GB" dirty="0" smtClean="0"/>
              <a:t>1. To </a:t>
            </a:r>
            <a:r>
              <a:rPr lang="en-GB" sz="3600" dirty="0"/>
              <a:t>u</a:t>
            </a:r>
            <a:r>
              <a:rPr lang="en-GB" sz="3600" dirty="0" smtClean="0"/>
              <a:t>nderstand the ACAS levers of productivity and be able to identify companies that are displaying them.</a:t>
            </a:r>
          </a:p>
          <a:p>
            <a:pPr marL="0" indent="0">
              <a:buNone/>
            </a:pPr>
            <a:r>
              <a:rPr lang="en-GB" sz="3600" dirty="0" smtClean="0"/>
              <a:t>2. </a:t>
            </a:r>
            <a:r>
              <a:rPr lang="en-GB" sz="3600" dirty="0"/>
              <a:t>To identify learning points from assignment 1. </a:t>
            </a:r>
          </a:p>
        </p:txBody>
      </p:sp>
    </p:spTree>
    <p:extLst>
      <p:ext uri="{BB962C8B-B14F-4D97-AF65-F5344CB8AC3E}">
        <p14:creationId xmlns:p14="http://schemas.microsoft.com/office/powerpoint/2010/main" val="2514986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ACAS – 7 Levers of Productivity</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Well designed </a:t>
            </a:r>
            <a:r>
              <a:rPr lang="en-GB" dirty="0" smtClean="0"/>
              <a:t>work</a:t>
            </a:r>
          </a:p>
          <a:p>
            <a:pPr marL="0" indent="0">
              <a:buNone/>
            </a:pPr>
            <a:r>
              <a:rPr lang="en-GB" dirty="0" smtClean="0"/>
              <a:t>Skilled </a:t>
            </a:r>
            <a:r>
              <a:rPr lang="en-GB" dirty="0"/>
              <a:t>line </a:t>
            </a:r>
            <a:r>
              <a:rPr lang="en-GB" dirty="0" smtClean="0"/>
              <a:t>managers</a:t>
            </a:r>
          </a:p>
          <a:p>
            <a:pPr marL="0" indent="0">
              <a:buNone/>
            </a:pPr>
            <a:r>
              <a:rPr lang="en-GB" dirty="0" smtClean="0"/>
              <a:t>Managing </a:t>
            </a:r>
            <a:r>
              <a:rPr lang="en-GB" dirty="0"/>
              <a:t>conflict </a:t>
            </a:r>
            <a:r>
              <a:rPr lang="en-GB" dirty="0" smtClean="0"/>
              <a:t>effectively</a:t>
            </a:r>
          </a:p>
          <a:p>
            <a:pPr marL="0" indent="0">
              <a:buNone/>
            </a:pPr>
            <a:r>
              <a:rPr lang="en-GB" dirty="0" smtClean="0"/>
              <a:t>Clarity </a:t>
            </a:r>
            <a:r>
              <a:rPr lang="en-GB" dirty="0"/>
              <a:t>about rights and </a:t>
            </a:r>
            <a:r>
              <a:rPr lang="en-GB" dirty="0" smtClean="0"/>
              <a:t>responsibilities</a:t>
            </a:r>
          </a:p>
          <a:p>
            <a:pPr marL="0" indent="0">
              <a:buNone/>
            </a:pPr>
            <a:r>
              <a:rPr lang="en-GB" dirty="0" smtClean="0"/>
              <a:t>Fairness</a:t>
            </a:r>
          </a:p>
          <a:p>
            <a:pPr marL="0" indent="0">
              <a:buNone/>
            </a:pPr>
            <a:r>
              <a:rPr lang="en-GB" dirty="0" smtClean="0"/>
              <a:t>Strong </a:t>
            </a:r>
            <a:r>
              <a:rPr lang="en-GB" dirty="0"/>
              <a:t>employee </a:t>
            </a:r>
            <a:r>
              <a:rPr lang="en-GB" dirty="0" smtClean="0"/>
              <a:t>voice</a:t>
            </a:r>
          </a:p>
          <a:p>
            <a:pPr marL="0" indent="0">
              <a:buNone/>
            </a:pPr>
            <a:r>
              <a:rPr lang="en-GB" dirty="0" smtClean="0"/>
              <a:t>High trust</a:t>
            </a:r>
            <a:endParaRPr lang="en-GB" dirty="0"/>
          </a:p>
        </p:txBody>
      </p:sp>
    </p:spTree>
    <p:extLst>
      <p:ext uri="{BB962C8B-B14F-4D97-AF65-F5344CB8AC3E}">
        <p14:creationId xmlns:p14="http://schemas.microsoft.com/office/powerpoint/2010/main" val="2543885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 30 minutes</a:t>
            </a:r>
            <a:endParaRPr lang="en-GB" dirty="0"/>
          </a:p>
        </p:txBody>
      </p:sp>
      <p:sp>
        <p:nvSpPr>
          <p:cNvPr id="3" name="Content Placeholder 2"/>
          <p:cNvSpPr>
            <a:spLocks noGrp="1"/>
          </p:cNvSpPr>
          <p:nvPr>
            <p:ph idx="1"/>
          </p:nvPr>
        </p:nvSpPr>
        <p:spPr/>
        <p:txBody>
          <a:bodyPr/>
          <a:lstStyle/>
          <a:p>
            <a:r>
              <a:rPr lang="en-GB" dirty="0" smtClean="0"/>
              <a:t>Read about your allocated ‘lever of productivity’. </a:t>
            </a:r>
          </a:p>
          <a:p>
            <a:r>
              <a:rPr lang="en-GB" dirty="0" smtClean="0"/>
              <a:t>Summarise the main points.</a:t>
            </a:r>
          </a:p>
          <a:p>
            <a:r>
              <a:rPr lang="en-GB" dirty="0" smtClean="0"/>
              <a:t>Find examples of companies already demonstrating your ‘lever’. </a:t>
            </a:r>
          </a:p>
          <a:p>
            <a:r>
              <a:rPr lang="en-GB" dirty="0" smtClean="0"/>
              <a:t>Be prepared to feedback your findings to the group </a:t>
            </a:r>
            <a:endParaRPr lang="en-GB" dirty="0"/>
          </a:p>
        </p:txBody>
      </p:sp>
    </p:spTree>
    <p:extLst>
      <p:ext uri="{BB962C8B-B14F-4D97-AF65-F5344CB8AC3E}">
        <p14:creationId xmlns:p14="http://schemas.microsoft.com/office/powerpoint/2010/main" val="4100208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 Designed Work</a:t>
            </a:r>
            <a:endParaRPr lang="en-GB" dirty="0"/>
          </a:p>
        </p:txBody>
      </p:sp>
      <p:sp>
        <p:nvSpPr>
          <p:cNvPr id="3" name="Content Placeholder 2"/>
          <p:cNvSpPr>
            <a:spLocks noGrp="1"/>
          </p:cNvSpPr>
          <p:nvPr>
            <p:ph idx="1"/>
          </p:nvPr>
        </p:nvSpPr>
        <p:spPr>
          <a:xfrm>
            <a:off x="609600" y="1600201"/>
            <a:ext cx="10972800" cy="3618913"/>
          </a:xfrm>
        </p:spPr>
        <p:txBody>
          <a:bodyPr>
            <a:normAutofit fontScale="85000" lnSpcReduction="20000"/>
          </a:bodyPr>
          <a:lstStyle/>
          <a:p>
            <a:pPr marL="0" indent="0">
              <a:buNone/>
            </a:pPr>
            <a:r>
              <a:rPr lang="en-GB" dirty="0"/>
              <a:t>The </a:t>
            </a:r>
            <a:r>
              <a:rPr lang="en-GB" dirty="0" err="1"/>
              <a:t>Acas</a:t>
            </a:r>
            <a:r>
              <a:rPr lang="en-GB" dirty="0"/>
              <a:t> markers of well designed work: </a:t>
            </a:r>
            <a:endParaRPr lang="en-GB" dirty="0" smtClean="0"/>
          </a:p>
          <a:p>
            <a:r>
              <a:rPr lang="en-GB" dirty="0" smtClean="0"/>
              <a:t>Managers </a:t>
            </a:r>
            <a:r>
              <a:rPr lang="en-GB" dirty="0"/>
              <a:t>and leaders are clear about the value of people when it comes to designing jobs and organising work as a whole.  </a:t>
            </a:r>
            <a:endParaRPr lang="en-GB" dirty="0" smtClean="0"/>
          </a:p>
          <a:p>
            <a:r>
              <a:rPr lang="en-GB" dirty="0" smtClean="0"/>
              <a:t>Employees </a:t>
            </a:r>
            <a:r>
              <a:rPr lang="en-GB" dirty="0"/>
              <a:t>feel clear about their job role and have scope to innovate, and to influence the way their job is done and how work is organised. </a:t>
            </a:r>
            <a:endParaRPr lang="en-GB" dirty="0" smtClean="0"/>
          </a:p>
          <a:p>
            <a:r>
              <a:rPr lang="en-GB" dirty="0" smtClean="0"/>
              <a:t>Employers </a:t>
            </a:r>
            <a:r>
              <a:rPr lang="en-GB" dirty="0"/>
              <a:t>place a high premium on using and developing the skills of their workforce and recognise that continual learning and training is an investment for the business and the individual. </a:t>
            </a:r>
          </a:p>
          <a:p>
            <a:pPr marL="0" indent="0">
              <a:buNone/>
            </a:pPr>
            <a:endParaRPr lang="en-GB" dirty="0"/>
          </a:p>
        </p:txBody>
      </p:sp>
    </p:spTree>
    <p:extLst>
      <p:ext uri="{BB962C8B-B14F-4D97-AF65-F5344CB8AC3E}">
        <p14:creationId xmlns:p14="http://schemas.microsoft.com/office/powerpoint/2010/main" val="579300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Skilled Line Managers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 </a:t>
            </a:r>
            <a:r>
              <a:rPr lang="en-GB" dirty="0" err="1"/>
              <a:t>Acas</a:t>
            </a:r>
            <a:r>
              <a:rPr lang="en-GB" dirty="0"/>
              <a:t> markers of skilled line managers: </a:t>
            </a:r>
          </a:p>
          <a:p>
            <a:r>
              <a:rPr lang="en-GB" dirty="0" smtClean="0"/>
              <a:t>Line </a:t>
            </a:r>
            <a:r>
              <a:rPr lang="en-GB" dirty="0"/>
              <a:t>managers have the skills and confidence to manage workplace policies and procedures and to bring them to life in dealing with individuals. </a:t>
            </a:r>
            <a:endParaRPr lang="en-GB" dirty="0" smtClean="0"/>
          </a:p>
          <a:p>
            <a:r>
              <a:rPr lang="en-GB" dirty="0" smtClean="0"/>
              <a:t>Change </a:t>
            </a:r>
            <a:r>
              <a:rPr lang="en-GB" dirty="0"/>
              <a:t>is recognised as an everyday feature of organisational life and is managed </a:t>
            </a:r>
            <a:r>
              <a:rPr lang="en-GB" dirty="0" smtClean="0"/>
              <a:t>effectively.</a:t>
            </a:r>
          </a:p>
          <a:p>
            <a:r>
              <a:rPr lang="en-GB" dirty="0" smtClean="0"/>
              <a:t>Managing </a:t>
            </a:r>
            <a:r>
              <a:rPr lang="en-GB" dirty="0"/>
              <a:t>‘difficult conversations’ is a core management competence. </a:t>
            </a:r>
          </a:p>
        </p:txBody>
      </p:sp>
    </p:spTree>
    <p:extLst>
      <p:ext uri="{BB962C8B-B14F-4D97-AF65-F5344CB8AC3E}">
        <p14:creationId xmlns:p14="http://schemas.microsoft.com/office/powerpoint/2010/main" val="238743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Managing Conflict Effectively</a:t>
            </a:r>
            <a:endParaRPr lang="en-GB" dirty="0"/>
          </a:p>
        </p:txBody>
      </p:sp>
      <p:sp>
        <p:nvSpPr>
          <p:cNvPr id="3" name="Content Placeholder 2"/>
          <p:cNvSpPr>
            <a:spLocks noGrp="1"/>
          </p:cNvSpPr>
          <p:nvPr>
            <p:ph idx="1"/>
          </p:nvPr>
        </p:nvSpPr>
        <p:spPr>
          <a:xfrm>
            <a:off x="609600" y="1600200"/>
            <a:ext cx="10972800" cy="4139417"/>
          </a:xfrm>
        </p:spPr>
        <p:txBody>
          <a:bodyPr>
            <a:normAutofit fontScale="77500" lnSpcReduction="20000"/>
          </a:bodyPr>
          <a:lstStyle/>
          <a:p>
            <a:pPr marL="0" indent="0">
              <a:buNone/>
            </a:pPr>
            <a:r>
              <a:rPr lang="en-GB" dirty="0"/>
              <a:t>The </a:t>
            </a:r>
            <a:r>
              <a:rPr lang="en-GB" dirty="0" err="1"/>
              <a:t>Acas</a:t>
            </a:r>
            <a:r>
              <a:rPr lang="en-GB" dirty="0"/>
              <a:t> markers of effective conflict </a:t>
            </a:r>
            <a:r>
              <a:rPr lang="en-GB" dirty="0" smtClean="0"/>
              <a:t>management:</a:t>
            </a:r>
          </a:p>
          <a:p>
            <a:r>
              <a:rPr lang="en-GB" dirty="0" smtClean="0"/>
              <a:t>Organisations </a:t>
            </a:r>
            <a:r>
              <a:rPr lang="en-GB" dirty="0"/>
              <a:t>encourage a climate of informal and early conflict resolution and regularly revisit their overall approach to reducing the likelihood of </a:t>
            </a:r>
            <a:r>
              <a:rPr lang="en-GB" dirty="0" smtClean="0"/>
              <a:t>conflict.</a:t>
            </a:r>
          </a:p>
          <a:p>
            <a:r>
              <a:rPr lang="en-GB" dirty="0" smtClean="0"/>
              <a:t>Managing </a:t>
            </a:r>
            <a:r>
              <a:rPr lang="en-GB" dirty="0"/>
              <a:t>conflict is a responsibility shared between line managers, HR, employees, employee representatives and senior management.  </a:t>
            </a:r>
            <a:endParaRPr lang="en-GB" dirty="0" smtClean="0"/>
          </a:p>
          <a:p>
            <a:r>
              <a:rPr lang="en-GB" dirty="0" smtClean="0"/>
              <a:t>There </a:t>
            </a:r>
            <a:r>
              <a:rPr lang="en-GB" dirty="0"/>
              <a:t>are established, clearly understood and trusted procedures for handling disciplinary and grievance matters when more informal approaches haven’t </a:t>
            </a:r>
            <a:r>
              <a:rPr lang="en-GB" dirty="0" smtClean="0"/>
              <a:t>worked.</a:t>
            </a:r>
          </a:p>
          <a:p>
            <a:r>
              <a:rPr lang="en-GB" dirty="0" smtClean="0"/>
              <a:t>Organisations </a:t>
            </a:r>
            <a:r>
              <a:rPr lang="en-GB" dirty="0"/>
              <a:t>should review their culture when it comes to handling conflict, and keep an open mind to new approaches that offer win-win solutions.</a:t>
            </a:r>
          </a:p>
        </p:txBody>
      </p:sp>
    </p:spTree>
    <p:extLst>
      <p:ext uri="{BB962C8B-B14F-4D97-AF65-F5344CB8AC3E}">
        <p14:creationId xmlns:p14="http://schemas.microsoft.com/office/powerpoint/2010/main" val="1048547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Clarity about Rights and Responsibilities</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The </a:t>
            </a:r>
            <a:r>
              <a:rPr lang="en-GB" dirty="0" err="1"/>
              <a:t>Acas</a:t>
            </a:r>
            <a:r>
              <a:rPr lang="en-GB" dirty="0"/>
              <a:t> markers of clear rights and responsibilities </a:t>
            </a:r>
            <a:endParaRPr lang="en-GB" dirty="0" smtClean="0"/>
          </a:p>
          <a:p>
            <a:r>
              <a:rPr lang="en-GB" dirty="0" smtClean="0"/>
              <a:t>Organisations </a:t>
            </a:r>
            <a:r>
              <a:rPr lang="en-GB" dirty="0"/>
              <a:t>have clear and accessible written statements of rights and responsibilities for employers and employees. </a:t>
            </a:r>
          </a:p>
          <a:p>
            <a:r>
              <a:rPr lang="en-GB" dirty="0" smtClean="0"/>
              <a:t>All </a:t>
            </a:r>
            <a:r>
              <a:rPr lang="en-GB" dirty="0"/>
              <a:t>policies and procedures are openly communicated and reflect the culture, values and expectations of the organisation. </a:t>
            </a:r>
            <a:r>
              <a:rPr lang="en-GB" dirty="0" smtClean="0"/>
              <a:t> </a:t>
            </a:r>
          </a:p>
          <a:p>
            <a:r>
              <a:rPr lang="en-GB" dirty="0" smtClean="0"/>
              <a:t>Employers </a:t>
            </a:r>
            <a:r>
              <a:rPr lang="en-GB" dirty="0"/>
              <a:t>and employees have access to good quality, straightforward advice and </a:t>
            </a:r>
            <a:r>
              <a:rPr lang="en-GB" dirty="0" smtClean="0"/>
              <a:t>information.</a:t>
            </a:r>
          </a:p>
          <a:p>
            <a:r>
              <a:rPr lang="en-GB" dirty="0" smtClean="0"/>
              <a:t>Organisations </a:t>
            </a:r>
            <a:r>
              <a:rPr lang="en-GB" dirty="0"/>
              <a:t>are clear on their written and unwritten expectations and values, particularly relating to behaviours. </a:t>
            </a:r>
          </a:p>
        </p:txBody>
      </p:sp>
    </p:spTree>
    <p:extLst>
      <p:ext uri="{BB962C8B-B14F-4D97-AF65-F5344CB8AC3E}">
        <p14:creationId xmlns:p14="http://schemas.microsoft.com/office/powerpoint/2010/main" val="417160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Fairness</a:t>
            </a:r>
            <a:endParaRPr lang="en-GB" dirty="0"/>
          </a:p>
        </p:txBody>
      </p:sp>
      <p:sp>
        <p:nvSpPr>
          <p:cNvPr id="3" name="Content Placeholder 2"/>
          <p:cNvSpPr>
            <a:spLocks noGrp="1"/>
          </p:cNvSpPr>
          <p:nvPr>
            <p:ph idx="1"/>
          </p:nvPr>
        </p:nvSpPr>
        <p:spPr/>
        <p:txBody>
          <a:bodyPr/>
          <a:lstStyle/>
          <a:p>
            <a:pPr marL="0" indent="0">
              <a:buNone/>
            </a:pPr>
            <a:r>
              <a:rPr lang="en-GB" dirty="0"/>
              <a:t>The </a:t>
            </a:r>
            <a:r>
              <a:rPr lang="en-GB" dirty="0" err="1"/>
              <a:t>Acas</a:t>
            </a:r>
            <a:r>
              <a:rPr lang="en-GB" dirty="0"/>
              <a:t> markers of fairness at work: </a:t>
            </a:r>
          </a:p>
          <a:p>
            <a:r>
              <a:rPr lang="en-GB" dirty="0" smtClean="0"/>
              <a:t>Employees </a:t>
            </a:r>
            <a:r>
              <a:rPr lang="en-GB" dirty="0"/>
              <a:t>feel safe and valued at work, and employers recognise and support their wider wellbeing. </a:t>
            </a:r>
          </a:p>
          <a:p>
            <a:r>
              <a:rPr lang="en-GB" dirty="0" smtClean="0"/>
              <a:t>Employers </a:t>
            </a:r>
            <a:r>
              <a:rPr lang="en-GB" dirty="0"/>
              <a:t>promote a culture that recognises diversity, addresses equality and tackles discrimination. </a:t>
            </a:r>
          </a:p>
          <a:p>
            <a:r>
              <a:rPr lang="en-GB" dirty="0" smtClean="0"/>
              <a:t>Pay </a:t>
            </a:r>
            <a:r>
              <a:rPr lang="en-GB" dirty="0"/>
              <a:t>levels and systems are transparent, comply with the law and reward employees fairly. </a:t>
            </a:r>
          </a:p>
        </p:txBody>
      </p:sp>
    </p:spTree>
    <p:extLst>
      <p:ext uri="{BB962C8B-B14F-4D97-AF65-F5344CB8AC3E}">
        <p14:creationId xmlns:p14="http://schemas.microsoft.com/office/powerpoint/2010/main" val="105150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Strong Employee Voice</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a:t>The </a:t>
            </a:r>
            <a:r>
              <a:rPr lang="en-GB" dirty="0" err="1"/>
              <a:t>Acas</a:t>
            </a:r>
            <a:r>
              <a:rPr lang="en-GB" dirty="0"/>
              <a:t> markers of strong employee voice: </a:t>
            </a:r>
          </a:p>
          <a:p>
            <a:r>
              <a:rPr lang="en-GB" dirty="0" smtClean="0"/>
              <a:t>Employees </a:t>
            </a:r>
            <a:r>
              <a:rPr lang="en-GB" dirty="0"/>
              <a:t>are involved in decision-making and managing change through effective communication and consultation. </a:t>
            </a:r>
            <a:endParaRPr lang="en-GB" dirty="0" smtClean="0"/>
          </a:p>
          <a:p>
            <a:r>
              <a:rPr lang="en-GB" dirty="0" smtClean="0"/>
              <a:t>Collective </a:t>
            </a:r>
            <a:r>
              <a:rPr lang="en-GB" dirty="0"/>
              <a:t>voice through trade unions or other workplace representative arrangements are facilitators of workplace consultation and negotiation. </a:t>
            </a:r>
          </a:p>
          <a:p>
            <a:r>
              <a:rPr lang="en-GB" dirty="0" smtClean="0"/>
              <a:t>Leaders </a:t>
            </a:r>
            <a:r>
              <a:rPr lang="en-GB" dirty="0"/>
              <a:t>place as much emphasis on listening as talking. They seek views, take account on what they hear from employees, and communicate regularly about employees’ contribution to driving the organisation forward. </a:t>
            </a:r>
          </a:p>
        </p:txBody>
      </p:sp>
    </p:spTree>
    <p:extLst>
      <p:ext uri="{BB962C8B-B14F-4D97-AF65-F5344CB8AC3E}">
        <p14:creationId xmlns:p14="http://schemas.microsoft.com/office/powerpoint/2010/main" val="439542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High Trust</a:t>
            </a:r>
            <a:endParaRPr lang="en-GB" dirty="0"/>
          </a:p>
        </p:txBody>
      </p:sp>
      <p:sp>
        <p:nvSpPr>
          <p:cNvPr id="3" name="Content Placeholder 2"/>
          <p:cNvSpPr>
            <a:spLocks noGrp="1"/>
          </p:cNvSpPr>
          <p:nvPr>
            <p:ph idx="1"/>
          </p:nvPr>
        </p:nvSpPr>
        <p:spPr/>
        <p:txBody>
          <a:bodyPr/>
          <a:lstStyle/>
          <a:p>
            <a:pPr marL="0" indent="0">
              <a:buNone/>
            </a:pPr>
            <a:r>
              <a:rPr lang="en-GB" dirty="0"/>
              <a:t>The </a:t>
            </a:r>
            <a:r>
              <a:rPr lang="en-GB" dirty="0" err="1"/>
              <a:t>Acas</a:t>
            </a:r>
            <a:r>
              <a:rPr lang="en-GB" dirty="0"/>
              <a:t> markers of trusting relationships  </a:t>
            </a:r>
          </a:p>
          <a:p>
            <a:r>
              <a:rPr lang="en-GB" dirty="0" smtClean="0"/>
              <a:t>Employers </a:t>
            </a:r>
            <a:r>
              <a:rPr lang="en-GB" dirty="0"/>
              <a:t>are as open and honest as they can be and share as much information as possible in a timely fashion with </a:t>
            </a:r>
            <a:r>
              <a:rPr lang="en-GB" dirty="0" smtClean="0"/>
              <a:t>employees.</a:t>
            </a:r>
          </a:p>
          <a:p>
            <a:r>
              <a:rPr lang="en-GB" dirty="0" smtClean="0"/>
              <a:t>Leaders </a:t>
            </a:r>
            <a:r>
              <a:rPr lang="en-GB" dirty="0"/>
              <a:t>know how to communicate their vision and ‘walk the floor’. </a:t>
            </a:r>
          </a:p>
          <a:p>
            <a:r>
              <a:rPr lang="en-GB" dirty="0" smtClean="0"/>
              <a:t>Joint </a:t>
            </a:r>
            <a:r>
              <a:rPr lang="en-GB" dirty="0"/>
              <a:t>problem solving taps into staff ideas. </a:t>
            </a:r>
          </a:p>
        </p:txBody>
      </p:sp>
    </p:spTree>
    <p:extLst>
      <p:ext uri="{BB962C8B-B14F-4D97-AF65-F5344CB8AC3E}">
        <p14:creationId xmlns:p14="http://schemas.microsoft.com/office/powerpoint/2010/main" val="289393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17C11-4124-4DFA-9A1B-89E5CA5C33E4}"/>
              </a:ext>
            </a:extLst>
          </p:cNvPr>
          <p:cNvSpPr>
            <a:spLocks noGrp="1"/>
          </p:cNvSpPr>
          <p:nvPr>
            <p:ph type="title"/>
          </p:nvPr>
        </p:nvSpPr>
        <p:spPr/>
        <p:txBody>
          <a:bodyPr/>
          <a:lstStyle/>
          <a:p>
            <a:r>
              <a:rPr lang="en-GB" dirty="0"/>
              <a:t>Activity – 20 minutes</a:t>
            </a:r>
          </a:p>
        </p:txBody>
      </p:sp>
      <p:sp>
        <p:nvSpPr>
          <p:cNvPr id="3" name="Content Placeholder 2">
            <a:extLst>
              <a:ext uri="{FF2B5EF4-FFF2-40B4-BE49-F238E27FC236}">
                <a16:creationId xmlns:a16="http://schemas.microsoft.com/office/drawing/2014/main" id="{3EC9FC80-BE75-4729-B45F-3A076131CDE9}"/>
              </a:ext>
            </a:extLst>
          </p:cNvPr>
          <p:cNvSpPr>
            <a:spLocks noGrp="1"/>
          </p:cNvSpPr>
          <p:nvPr>
            <p:ph idx="1"/>
          </p:nvPr>
        </p:nvSpPr>
        <p:spPr/>
        <p:txBody>
          <a:bodyPr/>
          <a:lstStyle/>
          <a:p>
            <a:r>
              <a:rPr lang="en-GB" dirty="0"/>
              <a:t>As a group reflect on your performance </a:t>
            </a:r>
            <a:r>
              <a:rPr lang="en-GB" dirty="0" smtClean="0"/>
              <a:t>for </a:t>
            </a:r>
            <a:r>
              <a:rPr lang="en-GB" dirty="0"/>
              <a:t>assignment 1.</a:t>
            </a:r>
          </a:p>
          <a:p>
            <a:r>
              <a:rPr lang="en-GB" dirty="0"/>
              <a:t>Consider - How well did you work as a group? How good was your contribution? What did you think of your presentation? What were its strengths and weaknesses? How did it compare to the others? (if you witnessed one) What would you do differently next time? </a:t>
            </a:r>
          </a:p>
          <a:p>
            <a:endParaRPr lang="en-GB" dirty="0"/>
          </a:p>
        </p:txBody>
      </p:sp>
    </p:spTree>
    <p:extLst>
      <p:ext uri="{BB962C8B-B14F-4D97-AF65-F5344CB8AC3E}">
        <p14:creationId xmlns:p14="http://schemas.microsoft.com/office/powerpoint/2010/main" val="82052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5B07-DE05-4CA3-87A6-1B1B9F5047FC}"/>
              </a:ext>
            </a:extLst>
          </p:cNvPr>
          <p:cNvSpPr>
            <a:spLocks noGrp="1"/>
          </p:cNvSpPr>
          <p:nvPr>
            <p:ph type="title"/>
          </p:nvPr>
        </p:nvSpPr>
        <p:spPr/>
        <p:txBody>
          <a:bodyPr/>
          <a:lstStyle/>
          <a:p>
            <a:r>
              <a:rPr lang="en-GB" dirty="0"/>
              <a:t>Learning Points from Assignment One</a:t>
            </a:r>
          </a:p>
        </p:txBody>
      </p:sp>
      <p:sp>
        <p:nvSpPr>
          <p:cNvPr id="3" name="Content Placeholder 2">
            <a:extLst>
              <a:ext uri="{FF2B5EF4-FFF2-40B4-BE49-F238E27FC236}">
                <a16:creationId xmlns:a16="http://schemas.microsoft.com/office/drawing/2014/main" id="{37A7C50E-64AF-4EBF-A102-827EED00292D}"/>
              </a:ext>
            </a:extLst>
          </p:cNvPr>
          <p:cNvSpPr>
            <a:spLocks noGrp="1"/>
          </p:cNvSpPr>
          <p:nvPr>
            <p:ph idx="1"/>
          </p:nvPr>
        </p:nvSpPr>
        <p:spPr/>
        <p:txBody>
          <a:bodyPr/>
          <a:lstStyle/>
          <a:p>
            <a:r>
              <a:rPr lang="en-GB" dirty="0"/>
              <a:t>Practice more so that the presentation flows</a:t>
            </a:r>
          </a:p>
          <a:p>
            <a:r>
              <a:rPr lang="en-GB" dirty="0"/>
              <a:t>Know your subject area – study enough so that you understand the concepts</a:t>
            </a:r>
          </a:p>
          <a:p>
            <a:r>
              <a:rPr lang="en-GB" dirty="0"/>
              <a:t>Underpin your points with credible sources – use the library catalogue, Google Scholar, reliable websites</a:t>
            </a:r>
          </a:p>
          <a:p>
            <a:r>
              <a:rPr lang="en-GB" dirty="0"/>
              <a:t>Compare and contrast organisational examples</a:t>
            </a:r>
          </a:p>
          <a:p>
            <a:r>
              <a:rPr lang="en-GB" dirty="0"/>
              <a:t>Demonstrate critical analysis</a:t>
            </a:r>
          </a:p>
          <a:p>
            <a:endParaRPr lang="en-GB" dirty="0"/>
          </a:p>
        </p:txBody>
      </p:sp>
    </p:spTree>
    <p:extLst>
      <p:ext uri="{BB962C8B-B14F-4D97-AF65-F5344CB8AC3E}">
        <p14:creationId xmlns:p14="http://schemas.microsoft.com/office/powerpoint/2010/main" val="4008368200"/>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31</TotalTime>
  <Words>869</Words>
  <Application>Microsoft Office PowerPoint</Application>
  <PresentationFormat>Widescreen</PresentationFormat>
  <Paragraphs>74</Paragraphs>
  <Slides>13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Tahoma</vt:lpstr>
      <vt:lpstr>UWTSD</vt:lpstr>
      <vt:lpstr>Link with Organisational Efficiency</vt:lpstr>
      <vt:lpstr>Learning Outcomes for this Session</vt:lpstr>
      <vt:lpstr>ACAS – 7 Levers of Productivity</vt:lpstr>
      <vt:lpstr>Activity – 30 minutes</vt:lpstr>
      <vt:lpstr>Well Designed Work</vt:lpstr>
      <vt:lpstr>Skilled Line Managers</vt:lpstr>
      <vt:lpstr>Managing Conflict Effectively</vt:lpstr>
      <vt:lpstr>Clarity about Rights and Responsibilities</vt:lpstr>
      <vt:lpstr>Fairness</vt:lpstr>
      <vt:lpstr>Strong Employee Voice</vt:lpstr>
      <vt:lpstr>High Trust</vt:lpstr>
      <vt:lpstr>Activity – 20 minutes</vt:lpstr>
      <vt:lpstr>Learning Points from Assignment One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6</cp:revision>
  <dcterms:created xsi:type="dcterms:W3CDTF">2019-03-14T14:01:54Z</dcterms:created>
  <dcterms:modified xsi:type="dcterms:W3CDTF">2019-03-14T14:33:47Z</dcterms:modified>
</cp:coreProperties>
</file>