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
  </p:notesMasterIdLst>
  <p:sldIdLst>
    <p:sldId id="257" r:id="rId2"/>
    <p:sldId id="258" r:id="rId3"/>
    <p:sldId id="259"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51CCCA-4C53-856E-4BEC-1245050D0F78}" v="2" dt="2026-10-12T08:32:32.0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413" autoAdjust="0"/>
  </p:normalViewPr>
  <p:slideViewPr>
    <p:cSldViewPr snapToGrid="0">
      <p:cViewPr varScale="1">
        <p:scale>
          <a:sx n="52" d="100"/>
          <a:sy n="52" d="100"/>
        </p:scale>
        <p:origin x="143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notesMaster" Target="notesMasters/notesMaster1.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rry Ann Spencer (2324392)" userId="S::2324392@student.uwtsd.ac.uk::f7423214-7450-43e7-afa7-fbd3550704e3" providerId="AD" clId="Web-{A951CCCA-4C53-856E-4BEC-1245050D0F78}"/>
    <pc:docChg chg="modSld">
      <pc:chgData name="Terry Ann Spencer (2324392)" userId="S::2324392@student.uwtsd.ac.uk::f7423214-7450-43e7-afa7-fbd3550704e3" providerId="AD" clId="Web-{A951CCCA-4C53-856E-4BEC-1245050D0F78}" dt="2026-10-12T08:32:32.079" v="1" actId="20577"/>
      <pc:docMkLst>
        <pc:docMk/>
      </pc:docMkLst>
      <pc:sldChg chg="modSp">
        <pc:chgData name="Terry Ann Spencer (2324392)" userId="S::2324392@student.uwtsd.ac.uk::f7423214-7450-43e7-afa7-fbd3550704e3" providerId="AD" clId="Web-{A951CCCA-4C53-856E-4BEC-1245050D0F78}" dt="2026-10-12T08:32:32.079" v="1" actId="20577"/>
        <pc:sldMkLst>
          <pc:docMk/>
          <pc:sldMk cId="0" sldId="257"/>
        </pc:sldMkLst>
        <pc:spChg chg="mod">
          <ac:chgData name="Terry Ann Spencer (2324392)" userId="S::2324392@student.uwtsd.ac.uk::f7423214-7450-43e7-afa7-fbd3550704e3" providerId="AD" clId="Web-{A951CCCA-4C53-856E-4BEC-1245050D0F78}" dt="2026-10-12T08:32:32.079" v="1" actId="20577"/>
          <ac:spMkLst>
            <pc:docMk/>
            <pc:sldMk cId="0" sldId="257"/>
            <ac:spMk id="26"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61FE5B-A53C-495E-B2C1-140B176B0C3C}" type="datetimeFigureOut">
              <a:rPr lang="en-GB" smtClean="0"/>
              <a:t>12/10/2026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8B98F5-7913-4175-B018-9F77437BF376}" type="slidenum">
              <a:rPr lang="en-GB" smtClean="0"/>
              <a:t>‹#›</a:t>
            </a:fld>
            <a:endParaRPr lang="en-GB"/>
          </a:p>
        </p:txBody>
      </p:sp>
    </p:spTree>
    <p:extLst>
      <p:ext uri="{BB962C8B-B14F-4D97-AF65-F5344CB8AC3E}">
        <p14:creationId xmlns:p14="http://schemas.microsoft.com/office/powerpoint/2010/main" val="40624935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b="0" i="0" dirty="0">
                <a:effectLst/>
                <a:latin typeface="Geist"/>
              </a:rPr>
              <a:t>Good morning/afternoon everyone. We are here to deliver our suggestions for modernising your business information systems. In this class we will go over the various types of systems, comparisons, ethical responsibilities, real world examples and obvious next steps. Let’s get started.</a:t>
            </a: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b="0" i="0" dirty="0">
                <a:effectLst/>
                <a:latin typeface="Geist"/>
              </a:rPr>
              <a:t>Let's look at: why information systems are important, a summary of key types, a head-to-head comparison of ERP, CRM and SCM, ethical considerations, Nike and Tesco case studies and our recommendations.</a:t>
            </a: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b="0" i="0" dirty="0">
                <a:effectLst/>
                <a:latin typeface="Geist"/>
              </a:rPr>
              <a:t>Information systems: what are they? In other words, they are all in one solutions that gather, process and distribute data to support every aspect of your company's operations (Laudon and Laudon, 2024). They help you to be more efficient, to make better decisions based on real time data, to save money and, most importantly, to get a true competitive advantage in the market. Chaffey and White (2023) state that they are the backbone of any modern and successful business.</a:t>
            </a: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99446-A6B3-48A7-1EA0-3AA5F8E5A98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1C25C76-5B12-D821-237E-95B3C2AEE2D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88B15EB-9052-2C25-83D8-C5DE8E3F2AEE}"/>
              </a:ext>
            </a:extLst>
          </p:cNvPr>
          <p:cNvSpPr>
            <a:spLocks noGrp="1"/>
          </p:cNvSpPr>
          <p:nvPr>
            <p:ph type="dt" sz="half" idx="10"/>
          </p:nvPr>
        </p:nvSpPr>
        <p:spPr/>
        <p:txBody>
          <a:bodyPr/>
          <a:lstStyle/>
          <a:p>
            <a:fld id="{1A964E55-048A-4757-8408-2C864B9359F7}" type="datetimeFigureOut">
              <a:rPr lang="en-GB" smtClean="0"/>
              <a:t>12/10/2026</a:t>
            </a:fld>
            <a:endParaRPr lang="en-GB"/>
          </a:p>
        </p:txBody>
      </p:sp>
      <p:sp>
        <p:nvSpPr>
          <p:cNvPr id="5" name="Footer Placeholder 4">
            <a:extLst>
              <a:ext uri="{FF2B5EF4-FFF2-40B4-BE49-F238E27FC236}">
                <a16:creationId xmlns:a16="http://schemas.microsoft.com/office/drawing/2014/main" id="{1A097AFE-AC9D-077B-47D4-1A2914EBB2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4975F2-EF34-E10E-EDF2-E5CEA42DC87B}"/>
              </a:ext>
            </a:extLst>
          </p:cNvPr>
          <p:cNvSpPr>
            <a:spLocks noGrp="1"/>
          </p:cNvSpPr>
          <p:nvPr>
            <p:ph type="sldNum" sz="quarter" idx="12"/>
          </p:nvPr>
        </p:nvSpPr>
        <p:spPr/>
        <p:txBody>
          <a:bodyPr/>
          <a:lstStyle/>
          <a:p>
            <a:fld id="{8655F020-D0F1-492E-8ED0-7481688888BD}" type="slidenum">
              <a:rPr lang="en-GB" smtClean="0"/>
              <a:t>‹#›</a:t>
            </a:fld>
            <a:endParaRPr lang="en-GB"/>
          </a:p>
        </p:txBody>
      </p:sp>
    </p:spTree>
    <p:extLst>
      <p:ext uri="{BB962C8B-B14F-4D97-AF65-F5344CB8AC3E}">
        <p14:creationId xmlns:p14="http://schemas.microsoft.com/office/powerpoint/2010/main" val="10744668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6DE7F-8851-DE03-9560-69BA95FF54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6C74B3A-CEC3-D8D9-F54C-FDC81E3DAB5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E3E3BD-568E-3ADA-AF95-09091D867850}"/>
              </a:ext>
            </a:extLst>
          </p:cNvPr>
          <p:cNvSpPr>
            <a:spLocks noGrp="1"/>
          </p:cNvSpPr>
          <p:nvPr>
            <p:ph type="dt" sz="half" idx="10"/>
          </p:nvPr>
        </p:nvSpPr>
        <p:spPr/>
        <p:txBody>
          <a:bodyPr/>
          <a:lstStyle/>
          <a:p>
            <a:fld id="{1A964E55-048A-4757-8408-2C864B9359F7}" type="datetimeFigureOut">
              <a:rPr lang="en-GB" smtClean="0"/>
              <a:t>12/10/2026</a:t>
            </a:fld>
            <a:endParaRPr lang="en-GB"/>
          </a:p>
        </p:txBody>
      </p:sp>
      <p:sp>
        <p:nvSpPr>
          <p:cNvPr id="5" name="Footer Placeholder 4">
            <a:extLst>
              <a:ext uri="{FF2B5EF4-FFF2-40B4-BE49-F238E27FC236}">
                <a16:creationId xmlns:a16="http://schemas.microsoft.com/office/drawing/2014/main" id="{17C54CD7-580B-750A-91D4-E92DAF5C9B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5039B6-D17D-A9B7-957B-B251FD625439}"/>
              </a:ext>
            </a:extLst>
          </p:cNvPr>
          <p:cNvSpPr>
            <a:spLocks noGrp="1"/>
          </p:cNvSpPr>
          <p:nvPr>
            <p:ph type="sldNum" sz="quarter" idx="12"/>
          </p:nvPr>
        </p:nvSpPr>
        <p:spPr/>
        <p:txBody>
          <a:bodyPr/>
          <a:lstStyle/>
          <a:p>
            <a:fld id="{8655F020-D0F1-492E-8ED0-7481688888BD}" type="slidenum">
              <a:rPr lang="en-GB" smtClean="0"/>
              <a:t>‹#›</a:t>
            </a:fld>
            <a:endParaRPr lang="en-GB"/>
          </a:p>
        </p:txBody>
      </p:sp>
    </p:spTree>
    <p:extLst>
      <p:ext uri="{BB962C8B-B14F-4D97-AF65-F5344CB8AC3E}">
        <p14:creationId xmlns:p14="http://schemas.microsoft.com/office/powerpoint/2010/main" val="11233680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0946D-F5B7-E7A6-F598-EE2CA8966D8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62487E-D008-E6BB-B0D1-EF621F5ADA6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CF5865E-62E5-B9A2-366B-BC0A52D418A3}"/>
              </a:ext>
            </a:extLst>
          </p:cNvPr>
          <p:cNvSpPr>
            <a:spLocks noGrp="1"/>
          </p:cNvSpPr>
          <p:nvPr>
            <p:ph type="dt" sz="half" idx="10"/>
          </p:nvPr>
        </p:nvSpPr>
        <p:spPr/>
        <p:txBody>
          <a:bodyPr/>
          <a:lstStyle/>
          <a:p>
            <a:fld id="{1A964E55-048A-4757-8408-2C864B9359F7}" type="datetimeFigureOut">
              <a:rPr lang="en-GB" smtClean="0"/>
              <a:t>12/10/2026</a:t>
            </a:fld>
            <a:endParaRPr lang="en-GB"/>
          </a:p>
        </p:txBody>
      </p:sp>
      <p:sp>
        <p:nvSpPr>
          <p:cNvPr id="5" name="Footer Placeholder 4">
            <a:extLst>
              <a:ext uri="{FF2B5EF4-FFF2-40B4-BE49-F238E27FC236}">
                <a16:creationId xmlns:a16="http://schemas.microsoft.com/office/drawing/2014/main" id="{D7E4B769-6081-9DBF-93E8-219024802C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F5AF9E-273F-D896-B467-04FE0CAC03E4}"/>
              </a:ext>
            </a:extLst>
          </p:cNvPr>
          <p:cNvSpPr>
            <a:spLocks noGrp="1"/>
          </p:cNvSpPr>
          <p:nvPr>
            <p:ph type="sldNum" sz="quarter" idx="12"/>
          </p:nvPr>
        </p:nvSpPr>
        <p:spPr/>
        <p:txBody>
          <a:bodyPr/>
          <a:lstStyle/>
          <a:p>
            <a:fld id="{8655F020-D0F1-492E-8ED0-7481688888BD}" type="slidenum">
              <a:rPr lang="en-GB" smtClean="0"/>
              <a:t>‹#›</a:t>
            </a:fld>
            <a:endParaRPr lang="en-GB"/>
          </a:p>
        </p:txBody>
      </p:sp>
    </p:spTree>
    <p:extLst>
      <p:ext uri="{BB962C8B-B14F-4D97-AF65-F5344CB8AC3E}">
        <p14:creationId xmlns:p14="http://schemas.microsoft.com/office/powerpoint/2010/main" val="25320317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AA33A-1D14-D77C-6543-6E7095A6C9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3EBCE4-20F6-B8AA-340C-D8D743E9C6A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CA1906F-7602-6C9C-0279-211289C4348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455DFA7-E19C-47EB-D420-60B18706F25B}"/>
              </a:ext>
            </a:extLst>
          </p:cNvPr>
          <p:cNvSpPr>
            <a:spLocks noGrp="1"/>
          </p:cNvSpPr>
          <p:nvPr>
            <p:ph type="dt" sz="half" idx="10"/>
          </p:nvPr>
        </p:nvSpPr>
        <p:spPr/>
        <p:txBody>
          <a:bodyPr/>
          <a:lstStyle/>
          <a:p>
            <a:fld id="{1A964E55-048A-4757-8408-2C864B9359F7}" type="datetimeFigureOut">
              <a:rPr lang="en-GB" smtClean="0"/>
              <a:t>12/10/2026</a:t>
            </a:fld>
            <a:endParaRPr lang="en-GB"/>
          </a:p>
        </p:txBody>
      </p:sp>
      <p:sp>
        <p:nvSpPr>
          <p:cNvPr id="6" name="Footer Placeholder 5">
            <a:extLst>
              <a:ext uri="{FF2B5EF4-FFF2-40B4-BE49-F238E27FC236}">
                <a16:creationId xmlns:a16="http://schemas.microsoft.com/office/drawing/2014/main" id="{5DD12532-A8DE-31DC-7FA4-86EFE24B0F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6D1681-E8C2-DC36-C92D-235F75BF7939}"/>
              </a:ext>
            </a:extLst>
          </p:cNvPr>
          <p:cNvSpPr>
            <a:spLocks noGrp="1"/>
          </p:cNvSpPr>
          <p:nvPr>
            <p:ph type="sldNum" sz="quarter" idx="12"/>
          </p:nvPr>
        </p:nvSpPr>
        <p:spPr/>
        <p:txBody>
          <a:bodyPr/>
          <a:lstStyle/>
          <a:p>
            <a:fld id="{8655F020-D0F1-492E-8ED0-7481688888BD}" type="slidenum">
              <a:rPr lang="en-GB" smtClean="0"/>
              <a:t>‹#›</a:t>
            </a:fld>
            <a:endParaRPr lang="en-GB"/>
          </a:p>
        </p:txBody>
      </p:sp>
    </p:spTree>
    <p:extLst>
      <p:ext uri="{BB962C8B-B14F-4D97-AF65-F5344CB8AC3E}">
        <p14:creationId xmlns:p14="http://schemas.microsoft.com/office/powerpoint/2010/main" val="1384211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0BBA9-7CF5-5534-D979-C104BF3FC7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9EB97B-1504-41D4-8837-FE59AC89DDE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AAE6902-EC20-1A24-A39E-D5BFC49820B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C47E75C-82FF-67E9-9492-9CDEC0C72D1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E2E24C9-A6A7-0597-E805-6C2007A5A5F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F29EAC0-4C42-5754-78FF-07999EF6DA75}"/>
              </a:ext>
            </a:extLst>
          </p:cNvPr>
          <p:cNvSpPr>
            <a:spLocks noGrp="1"/>
          </p:cNvSpPr>
          <p:nvPr>
            <p:ph type="dt" sz="half" idx="10"/>
          </p:nvPr>
        </p:nvSpPr>
        <p:spPr/>
        <p:txBody>
          <a:bodyPr/>
          <a:lstStyle/>
          <a:p>
            <a:fld id="{1A964E55-048A-4757-8408-2C864B9359F7}" type="datetimeFigureOut">
              <a:rPr lang="en-GB" smtClean="0"/>
              <a:t>12/10/2026</a:t>
            </a:fld>
            <a:endParaRPr lang="en-GB"/>
          </a:p>
        </p:txBody>
      </p:sp>
      <p:sp>
        <p:nvSpPr>
          <p:cNvPr id="8" name="Footer Placeholder 7">
            <a:extLst>
              <a:ext uri="{FF2B5EF4-FFF2-40B4-BE49-F238E27FC236}">
                <a16:creationId xmlns:a16="http://schemas.microsoft.com/office/drawing/2014/main" id="{86154A19-D4E4-41E2-E72C-CDBED31AF31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F75495C-D51B-11AE-A16D-CCACEA5F189E}"/>
              </a:ext>
            </a:extLst>
          </p:cNvPr>
          <p:cNvSpPr>
            <a:spLocks noGrp="1"/>
          </p:cNvSpPr>
          <p:nvPr>
            <p:ph type="sldNum" sz="quarter" idx="12"/>
          </p:nvPr>
        </p:nvSpPr>
        <p:spPr/>
        <p:txBody>
          <a:bodyPr/>
          <a:lstStyle/>
          <a:p>
            <a:fld id="{8655F020-D0F1-492E-8ED0-7481688888BD}" type="slidenum">
              <a:rPr lang="en-GB" smtClean="0"/>
              <a:t>‹#›</a:t>
            </a:fld>
            <a:endParaRPr lang="en-GB"/>
          </a:p>
        </p:txBody>
      </p:sp>
    </p:spTree>
    <p:extLst>
      <p:ext uri="{BB962C8B-B14F-4D97-AF65-F5344CB8AC3E}">
        <p14:creationId xmlns:p14="http://schemas.microsoft.com/office/powerpoint/2010/main" val="14077183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5FDAF-42E1-74EC-1032-3917DF1C92F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606001F-1CDF-0672-6D02-4CA9DB1D03B6}"/>
              </a:ext>
            </a:extLst>
          </p:cNvPr>
          <p:cNvSpPr>
            <a:spLocks noGrp="1"/>
          </p:cNvSpPr>
          <p:nvPr>
            <p:ph type="dt" sz="half" idx="10"/>
          </p:nvPr>
        </p:nvSpPr>
        <p:spPr/>
        <p:txBody>
          <a:bodyPr/>
          <a:lstStyle/>
          <a:p>
            <a:fld id="{1A964E55-048A-4757-8408-2C864B9359F7}" type="datetimeFigureOut">
              <a:rPr lang="en-GB" smtClean="0"/>
              <a:t>12/10/2026</a:t>
            </a:fld>
            <a:endParaRPr lang="en-GB"/>
          </a:p>
        </p:txBody>
      </p:sp>
      <p:sp>
        <p:nvSpPr>
          <p:cNvPr id="4" name="Footer Placeholder 3">
            <a:extLst>
              <a:ext uri="{FF2B5EF4-FFF2-40B4-BE49-F238E27FC236}">
                <a16:creationId xmlns:a16="http://schemas.microsoft.com/office/drawing/2014/main" id="{119BBE93-D4FF-3D00-2AFB-58218C57FE2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7CE9E39-2714-434C-2ACF-F8006159AE65}"/>
              </a:ext>
            </a:extLst>
          </p:cNvPr>
          <p:cNvSpPr>
            <a:spLocks noGrp="1"/>
          </p:cNvSpPr>
          <p:nvPr>
            <p:ph type="sldNum" sz="quarter" idx="12"/>
          </p:nvPr>
        </p:nvSpPr>
        <p:spPr/>
        <p:txBody>
          <a:bodyPr/>
          <a:lstStyle/>
          <a:p>
            <a:fld id="{8655F020-D0F1-492E-8ED0-7481688888BD}" type="slidenum">
              <a:rPr lang="en-GB" smtClean="0"/>
              <a:t>‹#›</a:t>
            </a:fld>
            <a:endParaRPr lang="en-GB"/>
          </a:p>
        </p:txBody>
      </p:sp>
    </p:spTree>
    <p:extLst>
      <p:ext uri="{BB962C8B-B14F-4D97-AF65-F5344CB8AC3E}">
        <p14:creationId xmlns:p14="http://schemas.microsoft.com/office/powerpoint/2010/main" val="32437226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810E6D1-15B9-498A-A222-C82070EBDDCC}"/>
              </a:ext>
            </a:extLst>
          </p:cNvPr>
          <p:cNvSpPr>
            <a:spLocks noGrp="1"/>
          </p:cNvSpPr>
          <p:nvPr>
            <p:ph type="dt" sz="half" idx="10"/>
          </p:nvPr>
        </p:nvSpPr>
        <p:spPr/>
        <p:txBody>
          <a:bodyPr/>
          <a:lstStyle/>
          <a:p>
            <a:fld id="{1A964E55-048A-4757-8408-2C864B9359F7}" type="datetimeFigureOut">
              <a:rPr lang="en-GB" smtClean="0"/>
              <a:t>12/10/2026</a:t>
            </a:fld>
            <a:endParaRPr lang="en-GB"/>
          </a:p>
        </p:txBody>
      </p:sp>
      <p:sp>
        <p:nvSpPr>
          <p:cNvPr id="3" name="Footer Placeholder 2">
            <a:extLst>
              <a:ext uri="{FF2B5EF4-FFF2-40B4-BE49-F238E27FC236}">
                <a16:creationId xmlns:a16="http://schemas.microsoft.com/office/drawing/2014/main" id="{F2C8BF68-7870-BC00-6D1E-8F56D981A24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F915D61-453B-4345-9C54-B5F6B2E93514}"/>
              </a:ext>
            </a:extLst>
          </p:cNvPr>
          <p:cNvSpPr>
            <a:spLocks noGrp="1"/>
          </p:cNvSpPr>
          <p:nvPr>
            <p:ph type="sldNum" sz="quarter" idx="12"/>
          </p:nvPr>
        </p:nvSpPr>
        <p:spPr/>
        <p:txBody>
          <a:bodyPr/>
          <a:lstStyle/>
          <a:p>
            <a:fld id="{8655F020-D0F1-492E-8ED0-7481688888BD}" type="slidenum">
              <a:rPr lang="en-GB" smtClean="0"/>
              <a:t>‹#›</a:t>
            </a:fld>
            <a:endParaRPr lang="en-GB"/>
          </a:p>
        </p:txBody>
      </p:sp>
    </p:spTree>
    <p:extLst>
      <p:ext uri="{BB962C8B-B14F-4D97-AF65-F5344CB8AC3E}">
        <p14:creationId xmlns:p14="http://schemas.microsoft.com/office/powerpoint/2010/main" val="32113351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F23E2-01C4-E410-288C-2EC6A06920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726FC82-A7B8-7C0B-1A89-4308C64E3C7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C0D7B5F-7240-C41B-1A6E-9D42A3B520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1B9C87-1F27-5277-6680-F9C1871121A1}"/>
              </a:ext>
            </a:extLst>
          </p:cNvPr>
          <p:cNvSpPr>
            <a:spLocks noGrp="1"/>
          </p:cNvSpPr>
          <p:nvPr>
            <p:ph type="dt" sz="half" idx="10"/>
          </p:nvPr>
        </p:nvSpPr>
        <p:spPr/>
        <p:txBody>
          <a:bodyPr/>
          <a:lstStyle/>
          <a:p>
            <a:fld id="{1A964E55-048A-4757-8408-2C864B9359F7}" type="datetimeFigureOut">
              <a:rPr lang="en-GB" smtClean="0"/>
              <a:t>12/10/2026</a:t>
            </a:fld>
            <a:endParaRPr lang="en-GB"/>
          </a:p>
        </p:txBody>
      </p:sp>
      <p:sp>
        <p:nvSpPr>
          <p:cNvPr id="6" name="Footer Placeholder 5">
            <a:extLst>
              <a:ext uri="{FF2B5EF4-FFF2-40B4-BE49-F238E27FC236}">
                <a16:creationId xmlns:a16="http://schemas.microsoft.com/office/drawing/2014/main" id="{C12706D1-5219-C12E-D4E6-048F83BAF6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94A411-19C5-1274-D9F4-18A2CABF854A}"/>
              </a:ext>
            </a:extLst>
          </p:cNvPr>
          <p:cNvSpPr>
            <a:spLocks noGrp="1"/>
          </p:cNvSpPr>
          <p:nvPr>
            <p:ph type="sldNum" sz="quarter" idx="12"/>
          </p:nvPr>
        </p:nvSpPr>
        <p:spPr/>
        <p:txBody>
          <a:bodyPr/>
          <a:lstStyle/>
          <a:p>
            <a:fld id="{8655F020-D0F1-492E-8ED0-7481688888BD}" type="slidenum">
              <a:rPr lang="en-GB" smtClean="0"/>
              <a:t>‹#›</a:t>
            </a:fld>
            <a:endParaRPr lang="en-GB"/>
          </a:p>
        </p:txBody>
      </p:sp>
    </p:spTree>
    <p:extLst>
      <p:ext uri="{BB962C8B-B14F-4D97-AF65-F5344CB8AC3E}">
        <p14:creationId xmlns:p14="http://schemas.microsoft.com/office/powerpoint/2010/main" val="22038414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5ED2F-5BFD-6B05-6686-445083D914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7E53D94-6E90-F1BD-2ED6-DF98618C839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2D9C1B4-07EC-0383-E699-51A81CB30E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E28D3B-17DC-FEE0-648B-3F83D193B1EC}"/>
              </a:ext>
            </a:extLst>
          </p:cNvPr>
          <p:cNvSpPr>
            <a:spLocks noGrp="1"/>
          </p:cNvSpPr>
          <p:nvPr>
            <p:ph type="dt" sz="half" idx="10"/>
          </p:nvPr>
        </p:nvSpPr>
        <p:spPr/>
        <p:txBody>
          <a:bodyPr/>
          <a:lstStyle/>
          <a:p>
            <a:fld id="{1A964E55-048A-4757-8408-2C864B9359F7}" type="datetimeFigureOut">
              <a:rPr lang="en-GB" smtClean="0"/>
              <a:t>12/10/2026</a:t>
            </a:fld>
            <a:endParaRPr lang="en-GB"/>
          </a:p>
        </p:txBody>
      </p:sp>
      <p:sp>
        <p:nvSpPr>
          <p:cNvPr id="6" name="Footer Placeholder 5">
            <a:extLst>
              <a:ext uri="{FF2B5EF4-FFF2-40B4-BE49-F238E27FC236}">
                <a16:creationId xmlns:a16="http://schemas.microsoft.com/office/drawing/2014/main" id="{8F10B1CC-9A8D-6299-25A6-8B70C05000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3EC1CC-E61E-3E49-56E0-A5B7A0B9CBDC}"/>
              </a:ext>
            </a:extLst>
          </p:cNvPr>
          <p:cNvSpPr>
            <a:spLocks noGrp="1"/>
          </p:cNvSpPr>
          <p:nvPr>
            <p:ph type="sldNum" sz="quarter" idx="12"/>
          </p:nvPr>
        </p:nvSpPr>
        <p:spPr/>
        <p:txBody>
          <a:bodyPr/>
          <a:lstStyle/>
          <a:p>
            <a:fld id="{8655F020-D0F1-492E-8ED0-7481688888BD}" type="slidenum">
              <a:rPr lang="en-GB" smtClean="0"/>
              <a:t>‹#›</a:t>
            </a:fld>
            <a:endParaRPr lang="en-GB"/>
          </a:p>
        </p:txBody>
      </p:sp>
    </p:spTree>
    <p:extLst>
      <p:ext uri="{BB962C8B-B14F-4D97-AF65-F5344CB8AC3E}">
        <p14:creationId xmlns:p14="http://schemas.microsoft.com/office/powerpoint/2010/main" val="27006461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34737-AEBB-ADE3-1060-4E4CB3B0BB2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9D6437-E56C-91B3-18F8-2A50E4B4B0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E06ACC-FE5F-B7BE-5DC6-FDBF9B6AB7C6}"/>
              </a:ext>
            </a:extLst>
          </p:cNvPr>
          <p:cNvSpPr>
            <a:spLocks noGrp="1"/>
          </p:cNvSpPr>
          <p:nvPr>
            <p:ph type="dt" sz="half" idx="10"/>
          </p:nvPr>
        </p:nvSpPr>
        <p:spPr/>
        <p:txBody>
          <a:bodyPr/>
          <a:lstStyle/>
          <a:p>
            <a:fld id="{1A964E55-048A-4757-8408-2C864B9359F7}" type="datetimeFigureOut">
              <a:rPr lang="en-GB" smtClean="0"/>
              <a:t>12/10/2026</a:t>
            </a:fld>
            <a:endParaRPr lang="en-GB"/>
          </a:p>
        </p:txBody>
      </p:sp>
      <p:sp>
        <p:nvSpPr>
          <p:cNvPr id="5" name="Footer Placeholder 4">
            <a:extLst>
              <a:ext uri="{FF2B5EF4-FFF2-40B4-BE49-F238E27FC236}">
                <a16:creationId xmlns:a16="http://schemas.microsoft.com/office/drawing/2014/main" id="{83C8FF00-8D7A-B3B1-03AA-1754B31847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B408B8-B222-E2F3-FE71-26B64DFF5C4C}"/>
              </a:ext>
            </a:extLst>
          </p:cNvPr>
          <p:cNvSpPr>
            <a:spLocks noGrp="1"/>
          </p:cNvSpPr>
          <p:nvPr>
            <p:ph type="sldNum" sz="quarter" idx="12"/>
          </p:nvPr>
        </p:nvSpPr>
        <p:spPr/>
        <p:txBody>
          <a:bodyPr/>
          <a:lstStyle/>
          <a:p>
            <a:fld id="{8655F020-D0F1-492E-8ED0-7481688888BD}" type="slidenum">
              <a:rPr lang="en-GB" smtClean="0"/>
              <a:t>‹#›</a:t>
            </a:fld>
            <a:endParaRPr lang="en-GB"/>
          </a:p>
        </p:txBody>
      </p:sp>
    </p:spTree>
    <p:extLst>
      <p:ext uri="{BB962C8B-B14F-4D97-AF65-F5344CB8AC3E}">
        <p14:creationId xmlns:p14="http://schemas.microsoft.com/office/powerpoint/2010/main" val="3937520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E63279-8F6E-B852-C984-47E5A682626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79747BE-2A49-9098-FFC5-E0CE6E60FC9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14BFA1-67AA-E64C-EEDB-CDE6B4F0FD45}"/>
              </a:ext>
            </a:extLst>
          </p:cNvPr>
          <p:cNvSpPr>
            <a:spLocks noGrp="1"/>
          </p:cNvSpPr>
          <p:nvPr>
            <p:ph type="dt" sz="half" idx="10"/>
          </p:nvPr>
        </p:nvSpPr>
        <p:spPr/>
        <p:txBody>
          <a:bodyPr/>
          <a:lstStyle/>
          <a:p>
            <a:fld id="{1A964E55-048A-4757-8408-2C864B9359F7}" type="datetimeFigureOut">
              <a:rPr lang="en-GB" smtClean="0"/>
              <a:t>12/10/2026</a:t>
            </a:fld>
            <a:endParaRPr lang="en-GB"/>
          </a:p>
        </p:txBody>
      </p:sp>
      <p:sp>
        <p:nvSpPr>
          <p:cNvPr id="5" name="Footer Placeholder 4">
            <a:extLst>
              <a:ext uri="{FF2B5EF4-FFF2-40B4-BE49-F238E27FC236}">
                <a16:creationId xmlns:a16="http://schemas.microsoft.com/office/drawing/2014/main" id="{556FA7D5-7ECA-7EDB-4C69-1700CA5428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F0157B-32C5-5D39-043A-AD19D9ED43A3}"/>
              </a:ext>
            </a:extLst>
          </p:cNvPr>
          <p:cNvSpPr>
            <a:spLocks noGrp="1"/>
          </p:cNvSpPr>
          <p:nvPr>
            <p:ph type="sldNum" sz="quarter" idx="12"/>
          </p:nvPr>
        </p:nvSpPr>
        <p:spPr/>
        <p:txBody>
          <a:bodyPr/>
          <a:lstStyle/>
          <a:p>
            <a:fld id="{8655F020-D0F1-492E-8ED0-7481688888BD}" type="slidenum">
              <a:rPr lang="en-GB" smtClean="0"/>
              <a:t>‹#›</a:t>
            </a:fld>
            <a:endParaRPr lang="en-GB"/>
          </a:p>
        </p:txBody>
      </p:sp>
    </p:spTree>
    <p:extLst>
      <p:ext uri="{BB962C8B-B14F-4D97-AF65-F5344CB8AC3E}">
        <p14:creationId xmlns:p14="http://schemas.microsoft.com/office/powerpoint/2010/main" val="17655126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spTree>
      <p:nvGrpSpPr>
        <p:cNvPr id="1" name=""/>
        <p:cNvGrpSpPr/>
        <p:nvPr/>
      </p:nvGrpSpPr>
      <p:grpSpPr>
        <a:xfrm>
          <a:off x="0" y="0"/>
          <a:ext cx="0" cy="0"/>
          <a:chOff x="0" y="0"/>
          <a:chExt cx="0" cy="0"/>
        </a:xfrm>
      </p:grpSpPr>
    </p:spTree>
    <p:extLst>
      <p:ext uri="{BB962C8B-B14F-4D97-AF65-F5344CB8AC3E}">
        <p14:creationId xmlns:p14="http://schemas.microsoft.com/office/powerpoint/2010/main" val="20926678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AE7A12-C946-C70D-0C36-D09CF291869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2DC7A3F-73C6-132B-3E1C-BBA164DEF26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B58FBA-A410-98FF-5969-23B2802FAC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A964E55-048A-4757-8408-2C864B9359F7}" type="datetimeFigureOut">
              <a:rPr lang="en-GB" smtClean="0"/>
              <a:t>12/10/2026</a:t>
            </a:fld>
            <a:endParaRPr lang="en-GB"/>
          </a:p>
        </p:txBody>
      </p:sp>
      <p:sp>
        <p:nvSpPr>
          <p:cNvPr id="5" name="Footer Placeholder 4">
            <a:extLst>
              <a:ext uri="{FF2B5EF4-FFF2-40B4-BE49-F238E27FC236}">
                <a16:creationId xmlns:a16="http://schemas.microsoft.com/office/drawing/2014/main" id="{0A39AF76-0887-F0A8-CBD6-68A3D852BFC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FAE0C01-C9E6-7DBF-70A2-40B58837FB1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655F020-D0F1-492E-8ED0-7481688888BD}" type="slidenum">
              <a:rPr lang="en-GB" smtClean="0"/>
              <a:t>‹#›</a:t>
            </a:fld>
            <a:endParaRPr lang="en-GB"/>
          </a:p>
        </p:txBody>
      </p:sp>
    </p:spTree>
    <p:extLst>
      <p:ext uri="{BB962C8B-B14F-4D97-AF65-F5344CB8AC3E}">
        <p14:creationId xmlns:p14="http://schemas.microsoft.com/office/powerpoint/2010/main" val="34583453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Shape 0"/>
          <p:cNvSpPr/>
          <p:nvPr/>
        </p:nvSpPr>
        <p:spPr>
          <a:xfrm>
            <a:off x="7342632" y="137160"/>
            <a:ext cx="4837176" cy="4837176"/>
          </a:xfrm>
          <a:prstGeom prst="ellipse">
            <a:avLst/>
          </a:prstGeom>
          <a:solidFill>
            <a:srgbClr val="102643"/>
          </a:solidFill>
          <a:ln w="12700">
            <a:solidFill>
              <a:srgbClr val="102643">
                <a:alpha val="0"/>
              </a:srgbClr>
            </a:solidFill>
            <a:prstDash val="solid"/>
          </a:ln>
        </p:spPr>
        <p:txBody>
          <a:bodyPr/>
          <a:lstStyle/>
          <a:p>
            <a:endParaRPr>
              <a:latin typeface="Arial" panose="020B0604020202020204" pitchFamily="34" charset="0"/>
              <a:cs typeface="Arial" panose="020B0604020202020204" pitchFamily="34" charset="0"/>
            </a:endParaRPr>
          </a:p>
        </p:txBody>
      </p:sp>
      <p:sp>
        <p:nvSpPr>
          <p:cNvPr id="3" name="Shape 1"/>
          <p:cNvSpPr/>
          <p:nvPr/>
        </p:nvSpPr>
        <p:spPr>
          <a:xfrm>
            <a:off x="8229600" y="685800"/>
            <a:ext cx="3840480" cy="3840480"/>
          </a:xfrm>
          <a:prstGeom prst="ellipse">
            <a:avLst/>
          </a:prstGeom>
          <a:solidFill>
            <a:srgbClr val="183552"/>
          </a:solidFill>
          <a:ln w="12700">
            <a:solidFill>
              <a:srgbClr val="183552">
                <a:alpha val="0"/>
              </a:srgbClr>
            </a:solidFill>
            <a:prstDash val="solid"/>
          </a:ln>
        </p:spPr>
        <p:txBody>
          <a:bodyPr/>
          <a:lstStyle/>
          <a:p>
            <a:endParaRPr>
              <a:latin typeface="Arial" panose="020B0604020202020204" pitchFamily="34" charset="0"/>
              <a:cs typeface="Arial" panose="020B0604020202020204" pitchFamily="34" charset="0"/>
            </a:endParaRPr>
          </a:p>
        </p:txBody>
      </p:sp>
      <p:sp>
        <p:nvSpPr>
          <p:cNvPr id="4" name="Shape 2"/>
          <p:cNvSpPr/>
          <p:nvPr/>
        </p:nvSpPr>
        <p:spPr>
          <a:xfrm>
            <a:off x="8705088" y="1170432"/>
            <a:ext cx="2889504" cy="2889504"/>
          </a:xfrm>
          <a:prstGeom prst="ellipse">
            <a:avLst/>
          </a:prstGeom>
          <a:solidFill>
            <a:srgbClr val="203D5A"/>
          </a:solidFill>
          <a:ln w="12700">
            <a:solidFill>
              <a:srgbClr val="203D5A">
                <a:alpha val="0"/>
              </a:srgbClr>
            </a:solidFill>
            <a:prstDash val="solid"/>
          </a:ln>
        </p:spPr>
        <p:txBody>
          <a:bodyPr/>
          <a:lstStyle/>
          <a:p>
            <a:endParaRPr>
              <a:latin typeface="Arial" panose="020B0604020202020204" pitchFamily="34" charset="0"/>
              <a:cs typeface="Arial" panose="020B0604020202020204" pitchFamily="34" charset="0"/>
            </a:endParaRPr>
          </a:p>
        </p:txBody>
      </p:sp>
      <p:sp>
        <p:nvSpPr>
          <p:cNvPr id="5" name="Shape 3"/>
          <p:cNvSpPr/>
          <p:nvPr/>
        </p:nvSpPr>
        <p:spPr>
          <a:xfrm>
            <a:off x="8229600" y="685800"/>
            <a:ext cx="3840480" cy="3840480"/>
          </a:xfrm>
          <a:prstGeom prst="ellipse">
            <a:avLst/>
          </a:prstGeom>
          <a:solidFill>
            <a:srgbClr val="FFFFFF">
              <a:alpha val="0"/>
            </a:srgbClr>
          </a:solidFill>
          <a:ln w="12700">
            <a:solidFill>
              <a:srgbClr val="5DA6B4">
                <a:alpha val="25000"/>
              </a:srgbClr>
            </a:solidFill>
            <a:prstDash val="solid"/>
          </a:ln>
        </p:spPr>
        <p:txBody>
          <a:bodyPr/>
          <a:lstStyle/>
          <a:p>
            <a:endParaRPr>
              <a:latin typeface="Arial" panose="020B0604020202020204" pitchFamily="34" charset="0"/>
              <a:cs typeface="Arial" panose="020B0604020202020204" pitchFamily="34" charset="0"/>
            </a:endParaRPr>
          </a:p>
        </p:txBody>
      </p:sp>
      <p:sp>
        <p:nvSpPr>
          <p:cNvPr id="6" name="Shape 4"/>
          <p:cNvSpPr/>
          <p:nvPr/>
        </p:nvSpPr>
        <p:spPr>
          <a:xfrm>
            <a:off x="8732520" y="1188720"/>
            <a:ext cx="2834640" cy="2834640"/>
          </a:xfrm>
          <a:prstGeom prst="ellipse">
            <a:avLst/>
          </a:prstGeom>
          <a:solidFill>
            <a:srgbClr val="FFFFFF">
              <a:alpha val="0"/>
            </a:srgbClr>
          </a:solidFill>
          <a:ln w="12700">
            <a:solidFill>
              <a:srgbClr val="B7E9EF">
                <a:alpha val="25000"/>
              </a:srgbClr>
            </a:solidFill>
            <a:prstDash val="solid"/>
          </a:ln>
        </p:spPr>
        <p:txBody>
          <a:bodyPr/>
          <a:lstStyle/>
          <a:p>
            <a:endParaRPr>
              <a:latin typeface="Arial" panose="020B0604020202020204" pitchFamily="34" charset="0"/>
              <a:cs typeface="Arial" panose="020B0604020202020204" pitchFamily="34" charset="0"/>
            </a:endParaRPr>
          </a:p>
        </p:txBody>
      </p:sp>
      <p:sp>
        <p:nvSpPr>
          <p:cNvPr id="7" name="Shape 5"/>
          <p:cNvSpPr/>
          <p:nvPr/>
        </p:nvSpPr>
        <p:spPr>
          <a:xfrm>
            <a:off x="9985248" y="2651760"/>
            <a:ext cx="0" cy="0"/>
          </a:xfrm>
          <a:prstGeom prst="line">
            <a:avLst/>
          </a:prstGeom>
          <a:noFill/>
          <a:ln w="20320">
            <a:solidFill>
              <a:srgbClr val="66BBC0">
                <a:alpha val="75000"/>
              </a:srgbClr>
            </a:solidFill>
            <a:prstDash val="solid"/>
          </a:ln>
        </p:spPr>
        <p:txBody>
          <a:bodyPr/>
          <a:lstStyle/>
          <a:p>
            <a:endParaRPr>
              <a:latin typeface="Arial" panose="020B0604020202020204" pitchFamily="34" charset="0"/>
              <a:cs typeface="Arial" panose="020B0604020202020204" pitchFamily="34" charset="0"/>
            </a:endParaRPr>
          </a:p>
        </p:txBody>
      </p:sp>
      <p:sp>
        <p:nvSpPr>
          <p:cNvPr id="8" name="Shape 6"/>
          <p:cNvSpPr/>
          <p:nvPr/>
        </p:nvSpPr>
        <p:spPr>
          <a:xfrm>
            <a:off x="9985248" y="2651760"/>
            <a:ext cx="1051560" cy="0"/>
          </a:xfrm>
          <a:prstGeom prst="line">
            <a:avLst/>
          </a:prstGeom>
          <a:noFill/>
          <a:ln w="20320">
            <a:solidFill>
              <a:srgbClr val="66BBC0">
                <a:alpha val="75000"/>
              </a:srgbClr>
            </a:solidFill>
            <a:prstDash val="solid"/>
          </a:ln>
        </p:spPr>
        <p:txBody>
          <a:bodyPr/>
          <a:lstStyle/>
          <a:p>
            <a:endParaRPr>
              <a:latin typeface="Arial" panose="020B0604020202020204" pitchFamily="34" charset="0"/>
              <a:cs typeface="Arial" panose="020B0604020202020204" pitchFamily="34" charset="0"/>
            </a:endParaRPr>
          </a:p>
        </p:txBody>
      </p:sp>
      <p:sp>
        <p:nvSpPr>
          <p:cNvPr id="9" name="Shape 7"/>
          <p:cNvSpPr/>
          <p:nvPr/>
        </p:nvSpPr>
        <p:spPr>
          <a:xfrm>
            <a:off x="9985248" y="2651760"/>
            <a:ext cx="0" cy="566928"/>
          </a:xfrm>
          <a:prstGeom prst="line">
            <a:avLst/>
          </a:prstGeom>
          <a:noFill/>
          <a:ln w="20320">
            <a:solidFill>
              <a:srgbClr val="66BBC0">
                <a:alpha val="75000"/>
              </a:srgbClr>
            </a:solidFill>
            <a:prstDash val="solid"/>
          </a:ln>
        </p:spPr>
        <p:txBody>
          <a:bodyPr/>
          <a:lstStyle/>
          <a:p>
            <a:endParaRPr>
              <a:latin typeface="Arial" panose="020B0604020202020204" pitchFamily="34" charset="0"/>
              <a:cs typeface="Arial" panose="020B0604020202020204" pitchFamily="34" charset="0"/>
            </a:endParaRPr>
          </a:p>
        </p:txBody>
      </p:sp>
      <p:sp>
        <p:nvSpPr>
          <p:cNvPr id="10" name="Shape 8"/>
          <p:cNvSpPr/>
          <p:nvPr/>
        </p:nvSpPr>
        <p:spPr>
          <a:xfrm>
            <a:off x="9985248" y="2651760"/>
            <a:ext cx="612648" cy="1362456"/>
          </a:xfrm>
          <a:prstGeom prst="line">
            <a:avLst/>
          </a:prstGeom>
          <a:noFill/>
          <a:ln w="20320">
            <a:solidFill>
              <a:srgbClr val="66BBC0">
                <a:alpha val="75000"/>
              </a:srgbClr>
            </a:solidFill>
            <a:prstDash val="solid"/>
          </a:ln>
        </p:spPr>
        <p:txBody>
          <a:bodyPr/>
          <a:lstStyle/>
          <a:p>
            <a:endParaRPr>
              <a:latin typeface="Arial" panose="020B0604020202020204" pitchFamily="34" charset="0"/>
              <a:cs typeface="Arial" panose="020B0604020202020204" pitchFamily="34" charset="0"/>
            </a:endParaRPr>
          </a:p>
        </p:txBody>
      </p:sp>
      <p:sp>
        <p:nvSpPr>
          <p:cNvPr id="11" name="Shape 9"/>
          <p:cNvSpPr/>
          <p:nvPr/>
        </p:nvSpPr>
        <p:spPr>
          <a:xfrm>
            <a:off x="9006840" y="1051560"/>
            <a:ext cx="475488" cy="475488"/>
          </a:xfrm>
          <a:prstGeom prst="ellipse">
            <a:avLst/>
          </a:prstGeom>
          <a:solidFill>
            <a:srgbClr val="15A7A9"/>
          </a:solidFill>
          <a:ln w="12700">
            <a:solidFill>
              <a:srgbClr val="15A7A9">
                <a:alpha val="0"/>
              </a:srgbClr>
            </a:solidFill>
            <a:prstDash val="solid"/>
          </a:ln>
        </p:spPr>
        <p:txBody>
          <a:bodyPr/>
          <a:lstStyle/>
          <a:p>
            <a:endParaRPr>
              <a:latin typeface="Arial" panose="020B0604020202020204" pitchFamily="34" charset="0"/>
              <a:cs typeface="Arial" panose="020B0604020202020204" pitchFamily="34" charset="0"/>
            </a:endParaRPr>
          </a:p>
        </p:txBody>
      </p:sp>
      <p:sp>
        <p:nvSpPr>
          <p:cNvPr id="12" name="Text 10"/>
          <p:cNvSpPr/>
          <p:nvPr/>
        </p:nvSpPr>
        <p:spPr>
          <a:xfrm>
            <a:off x="8641080" y="1563624"/>
            <a:ext cx="1234440" cy="274320"/>
          </a:xfrm>
          <a:prstGeom prst="rect">
            <a:avLst/>
          </a:prstGeom>
          <a:noFill/>
          <a:ln/>
        </p:spPr>
        <p:txBody>
          <a:bodyPr wrap="square" lIns="0" tIns="0" rIns="0" bIns="0" rtlCol="0" anchor="ctr">
            <a:normAutofit/>
          </a:bodyPr>
          <a:lstStyle/>
          <a:p>
            <a:pPr marL="0" indent="0" algn="ctr">
              <a:buNone/>
            </a:pPr>
            <a:r>
              <a:rPr lang="en-US" sz="960" b="1" dirty="0">
                <a:solidFill>
                  <a:srgbClr val="DDECF4"/>
                </a:solidFill>
                <a:latin typeface="Arial" panose="020B0604020202020204" pitchFamily="34" charset="0"/>
                <a:ea typeface="Aptos" pitchFamily="34" charset="-122"/>
                <a:cs typeface="Arial" panose="020B0604020202020204" pitchFamily="34" charset="0"/>
              </a:rPr>
              <a:t>PEOPLE</a:t>
            </a:r>
            <a:endParaRPr lang="en-US" sz="960" dirty="0">
              <a:latin typeface="Arial" panose="020B0604020202020204" pitchFamily="34" charset="0"/>
              <a:cs typeface="Arial" panose="020B0604020202020204" pitchFamily="34" charset="0"/>
            </a:endParaRPr>
          </a:p>
        </p:txBody>
      </p:sp>
      <p:sp>
        <p:nvSpPr>
          <p:cNvPr id="13" name="Shape 11"/>
          <p:cNvSpPr/>
          <p:nvPr/>
        </p:nvSpPr>
        <p:spPr>
          <a:xfrm>
            <a:off x="10835640" y="1691640"/>
            <a:ext cx="475488" cy="475488"/>
          </a:xfrm>
          <a:prstGeom prst="ellipse">
            <a:avLst/>
          </a:prstGeom>
          <a:solidFill>
            <a:srgbClr val="F2B85E"/>
          </a:solidFill>
          <a:ln w="12700">
            <a:solidFill>
              <a:srgbClr val="F2B85E">
                <a:alpha val="0"/>
              </a:srgbClr>
            </a:solidFill>
            <a:prstDash val="solid"/>
          </a:ln>
        </p:spPr>
        <p:txBody>
          <a:bodyPr/>
          <a:lstStyle/>
          <a:p>
            <a:endParaRPr>
              <a:latin typeface="Arial" panose="020B0604020202020204" pitchFamily="34" charset="0"/>
              <a:cs typeface="Arial" panose="020B0604020202020204" pitchFamily="34" charset="0"/>
            </a:endParaRPr>
          </a:p>
        </p:txBody>
      </p:sp>
      <p:sp>
        <p:nvSpPr>
          <p:cNvPr id="14" name="Text 12"/>
          <p:cNvSpPr/>
          <p:nvPr/>
        </p:nvSpPr>
        <p:spPr>
          <a:xfrm>
            <a:off x="10469880" y="2203704"/>
            <a:ext cx="1234440" cy="274320"/>
          </a:xfrm>
          <a:prstGeom prst="rect">
            <a:avLst/>
          </a:prstGeom>
          <a:noFill/>
          <a:ln/>
        </p:spPr>
        <p:txBody>
          <a:bodyPr wrap="square" lIns="0" tIns="0" rIns="0" bIns="0" rtlCol="0" anchor="ctr">
            <a:normAutofit/>
          </a:bodyPr>
          <a:lstStyle/>
          <a:p>
            <a:pPr marL="0" indent="0" algn="ctr">
              <a:buNone/>
            </a:pPr>
            <a:r>
              <a:rPr lang="en-US" sz="960" b="1" dirty="0">
                <a:solidFill>
                  <a:srgbClr val="DDECF4"/>
                </a:solidFill>
                <a:latin typeface="Arial" panose="020B0604020202020204" pitchFamily="34" charset="0"/>
                <a:ea typeface="Aptos" pitchFamily="34" charset="-122"/>
                <a:cs typeface="Arial" panose="020B0604020202020204" pitchFamily="34" charset="0"/>
              </a:rPr>
              <a:t>DATA</a:t>
            </a:r>
            <a:endParaRPr lang="en-US" sz="960" dirty="0">
              <a:latin typeface="Arial" panose="020B0604020202020204" pitchFamily="34" charset="0"/>
              <a:cs typeface="Arial" panose="020B0604020202020204" pitchFamily="34" charset="0"/>
            </a:endParaRPr>
          </a:p>
        </p:txBody>
      </p:sp>
      <p:sp>
        <p:nvSpPr>
          <p:cNvPr id="15" name="Shape 13"/>
          <p:cNvSpPr/>
          <p:nvPr/>
        </p:nvSpPr>
        <p:spPr>
          <a:xfrm>
            <a:off x="8567928" y="3035808"/>
            <a:ext cx="475488" cy="475488"/>
          </a:xfrm>
          <a:prstGeom prst="ellipse">
            <a:avLst/>
          </a:prstGeom>
          <a:solidFill>
            <a:srgbClr val="15A7A9"/>
          </a:solidFill>
          <a:ln w="12700">
            <a:solidFill>
              <a:srgbClr val="15A7A9">
                <a:alpha val="0"/>
              </a:srgbClr>
            </a:solidFill>
            <a:prstDash val="solid"/>
          </a:ln>
        </p:spPr>
        <p:txBody>
          <a:bodyPr/>
          <a:lstStyle/>
          <a:p>
            <a:endParaRPr>
              <a:latin typeface="Arial" panose="020B0604020202020204" pitchFamily="34" charset="0"/>
              <a:cs typeface="Arial" panose="020B0604020202020204" pitchFamily="34" charset="0"/>
            </a:endParaRPr>
          </a:p>
        </p:txBody>
      </p:sp>
      <p:sp>
        <p:nvSpPr>
          <p:cNvPr id="16" name="Text 14"/>
          <p:cNvSpPr/>
          <p:nvPr/>
        </p:nvSpPr>
        <p:spPr>
          <a:xfrm>
            <a:off x="8202168" y="3547872"/>
            <a:ext cx="1234440" cy="274320"/>
          </a:xfrm>
          <a:prstGeom prst="rect">
            <a:avLst/>
          </a:prstGeom>
          <a:noFill/>
          <a:ln/>
        </p:spPr>
        <p:txBody>
          <a:bodyPr wrap="square" lIns="0" tIns="0" rIns="0" bIns="0" rtlCol="0" anchor="ctr">
            <a:normAutofit/>
          </a:bodyPr>
          <a:lstStyle/>
          <a:p>
            <a:pPr marL="0" indent="0" algn="ctr">
              <a:buNone/>
            </a:pPr>
            <a:r>
              <a:rPr lang="en-US" sz="960" b="1" dirty="0">
                <a:solidFill>
                  <a:srgbClr val="DDECF4"/>
                </a:solidFill>
                <a:latin typeface="Arial" panose="020B0604020202020204" pitchFamily="34" charset="0"/>
                <a:ea typeface="Aptos" pitchFamily="34" charset="-122"/>
                <a:cs typeface="Arial" panose="020B0604020202020204" pitchFamily="34" charset="0"/>
              </a:rPr>
              <a:t>PROCESS</a:t>
            </a:r>
            <a:endParaRPr lang="en-US" sz="960" dirty="0">
              <a:latin typeface="Arial" panose="020B0604020202020204" pitchFamily="34" charset="0"/>
              <a:cs typeface="Arial" panose="020B0604020202020204" pitchFamily="34" charset="0"/>
            </a:endParaRPr>
          </a:p>
        </p:txBody>
      </p:sp>
      <p:sp>
        <p:nvSpPr>
          <p:cNvPr id="17" name="Shape 15"/>
          <p:cNvSpPr/>
          <p:nvPr/>
        </p:nvSpPr>
        <p:spPr>
          <a:xfrm>
            <a:off x="10396728" y="3831336"/>
            <a:ext cx="475488" cy="475488"/>
          </a:xfrm>
          <a:prstGeom prst="ellipse">
            <a:avLst/>
          </a:prstGeom>
          <a:solidFill>
            <a:srgbClr val="15A7A9"/>
          </a:solidFill>
          <a:ln w="12700">
            <a:solidFill>
              <a:srgbClr val="15A7A9">
                <a:alpha val="0"/>
              </a:srgbClr>
            </a:solidFill>
            <a:prstDash val="solid"/>
          </a:ln>
        </p:spPr>
        <p:txBody>
          <a:bodyPr/>
          <a:lstStyle/>
          <a:p>
            <a:endParaRPr>
              <a:latin typeface="Arial" panose="020B0604020202020204" pitchFamily="34" charset="0"/>
              <a:cs typeface="Arial" panose="020B0604020202020204" pitchFamily="34" charset="0"/>
            </a:endParaRPr>
          </a:p>
        </p:txBody>
      </p:sp>
      <p:sp>
        <p:nvSpPr>
          <p:cNvPr id="18" name="Text 16"/>
          <p:cNvSpPr/>
          <p:nvPr/>
        </p:nvSpPr>
        <p:spPr>
          <a:xfrm>
            <a:off x="10030968" y="4343400"/>
            <a:ext cx="1234440" cy="274320"/>
          </a:xfrm>
          <a:prstGeom prst="rect">
            <a:avLst/>
          </a:prstGeom>
          <a:noFill/>
          <a:ln/>
        </p:spPr>
        <p:txBody>
          <a:bodyPr wrap="square" lIns="0" tIns="0" rIns="0" bIns="0" rtlCol="0" anchor="ctr">
            <a:normAutofit/>
          </a:bodyPr>
          <a:lstStyle/>
          <a:p>
            <a:pPr marL="0" indent="0" algn="ctr">
              <a:buNone/>
            </a:pPr>
            <a:r>
              <a:rPr lang="en-US" sz="960" b="1" dirty="0">
                <a:solidFill>
                  <a:srgbClr val="DDECF4"/>
                </a:solidFill>
                <a:latin typeface="Arial" panose="020B0604020202020204" pitchFamily="34" charset="0"/>
                <a:ea typeface="Aptos" pitchFamily="34" charset="-122"/>
                <a:cs typeface="Arial" panose="020B0604020202020204" pitchFamily="34" charset="0"/>
              </a:rPr>
              <a:t>TECH</a:t>
            </a:r>
            <a:endParaRPr lang="en-US" sz="960" dirty="0">
              <a:latin typeface="Arial" panose="020B0604020202020204" pitchFamily="34" charset="0"/>
              <a:cs typeface="Arial" panose="020B0604020202020204" pitchFamily="34" charset="0"/>
            </a:endParaRPr>
          </a:p>
        </p:txBody>
      </p:sp>
      <p:sp>
        <p:nvSpPr>
          <p:cNvPr id="19" name="Shape 17"/>
          <p:cNvSpPr/>
          <p:nvPr/>
        </p:nvSpPr>
        <p:spPr>
          <a:xfrm>
            <a:off x="9354312" y="2011680"/>
            <a:ext cx="1508760" cy="1207008"/>
          </a:xfrm>
          <a:prstGeom prst="roundRect">
            <a:avLst>
              <a:gd name="adj" fmla="val 11364"/>
            </a:avLst>
          </a:prstGeom>
          <a:solidFill>
            <a:srgbClr val="153A4B"/>
          </a:solidFill>
          <a:ln w="11430">
            <a:solidFill>
              <a:srgbClr val="6ADAD5"/>
            </a:solidFill>
            <a:prstDash val="solid"/>
          </a:ln>
        </p:spPr>
        <p:txBody>
          <a:bodyPr/>
          <a:lstStyle/>
          <a:p>
            <a:endParaRPr>
              <a:latin typeface="Arial" panose="020B0604020202020204" pitchFamily="34" charset="0"/>
              <a:cs typeface="Arial" panose="020B0604020202020204" pitchFamily="34" charset="0"/>
            </a:endParaRPr>
          </a:p>
        </p:txBody>
      </p:sp>
      <p:sp>
        <p:nvSpPr>
          <p:cNvPr id="20" name="Text 18"/>
          <p:cNvSpPr/>
          <p:nvPr/>
        </p:nvSpPr>
        <p:spPr>
          <a:xfrm>
            <a:off x="9555480" y="2121408"/>
            <a:ext cx="1115568" cy="685800"/>
          </a:xfrm>
          <a:prstGeom prst="rect">
            <a:avLst/>
          </a:prstGeom>
          <a:noFill/>
          <a:ln/>
        </p:spPr>
        <p:txBody>
          <a:bodyPr wrap="square" lIns="0" tIns="0" rIns="0" bIns="0" rtlCol="0" anchor="ctr">
            <a:normAutofit/>
          </a:bodyPr>
          <a:lstStyle/>
          <a:p>
            <a:pPr marL="0" indent="0" algn="ctr">
              <a:buNone/>
            </a:pPr>
            <a:r>
              <a:rPr lang="en-US" sz="4200" b="1" dirty="0">
                <a:solidFill>
                  <a:srgbClr val="FFFFFF"/>
                </a:solidFill>
                <a:latin typeface="Arial" panose="020B0604020202020204" pitchFamily="34" charset="0"/>
                <a:ea typeface="Aptos" pitchFamily="34" charset="-122"/>
                <a:cs typeface="Arial" panose="020B0604020202020204" pitchFamily="34" charset="0"/>
              </a:rPr>
              <a:t>IS</a:t>
            </a:r>
            <a:endParaRPr lang="en-US" sz="4200" dirty="0">
              <a:latin typeface="Arial" panose="020B0604020202020204" pitchFamily="34" charset="0"/>
              <a:cs typeface="Arial" panose="020B0604020202020204" pitchFamily="34" charset="0"/>
            </a:endParaRPr>
          </a:p>
        </p:txBody>
      </p:sp>
      <p:sp>
        <p:nvSpPr>
          <p:cNvPr id="21" name="Shape 19"/>
          <p:cNvSpPr/>
          <p:nvPr/>
        </p:nvSpPr>
        <p:spPr>
          <a:xfrm>
            <a:off x="658368" y="1619419"/>
            <a:ext cx="5437632" cy="72221"/>
          </a:xfrm>
          <a:prstGeom prst="roundRect">
            <a:avLst>
              <a:gd name="adj" fmla="val 12500"/>
            </a:avLst>
          </a:prstGeom>
          <a:solidFill>
            <a:srgbClr val="15A7A9"/>
          </a:solidFill>
          <a:ln w="12700">
            <a:solidFill>
              <a:srgbClr val="15A7A9">
                <a:alpha val="0"/>
              </a:srgbClr>
            </a:solidFill>
            <a:prstDash val="solid"/>
          </a:ln>
        </p:spPr>
        <p:txBody>
          <a:bodyPr/>
          <a:lstStyle/>
          <a:p>
            <a:endParaRPr>
              <a:latin typeface="Arial" panose="020B0604020202020204" pitchFamily="34" charset="0"/>
              <a:cs typeface="Arial" panose="020B0604020202020204" pitchFamily="34" charset="0"/>
            </a:endParaRPr>
          </a:p>
        </p:txBody>
      </p:sp>
      <p:sp>
        <p:nvSpPr>
          <p:cNvPr id="23" name="Text 21"/>
          <p:cNvSpPr/>
          <p:nvPr/>
        </p:nvSpPr>
        <p:spPr>
          <a:xfrm>
            <a:off x="658368" y="1874520"/>
            <a:ext cx="7424928" cy="1316736"/>
          </a:xfrm>
          <a:prstGeom prst="rect">
            <a:avLst/>
          </a:prstGeom>
          <a:noFill/>
          <a:ln/>
        </p:spPr>
        <p:txBody>
          <a:bodyPr wrap="square" lIns="0" tIns="0" rIns="0" bIns="0" rtlCol="0" anchor="t">
            <a:normAutofit/>
          </a:bodyPr>
          <a:lstStyle/>
          <a:p>
            <a:pPr marL="0" indent="0">
              <a:lnSpc>
                <a:spcPct val="90000"/>
              </a:lnSpc>
              <a:buNone/>
            </a:pPr>
            <a:r>
              <a:rPr lang="en-US" sz="4300" b="1" dirty="0">
                <a:solidFill>
                  <a:srgbClr val="FFFFFF"/>
                </a:solidFill>
                <a:latin typeface="Arial" panose="020B0604020202020204" pitchFamily="34" charset="0"/>
                <a:ea typeface="Aptos" pitchFamily="34" charset="-122"/>
                <a:cs typeface="Arial" panose="020B0604020202020204" pitchFamily="34" charset="0"/>
              </a:rPr>
              <a:t>Modernising Business</a:t>
            </a:r>
            <a:endParaRPr lang="en-US" sz="4300" dirty="0">
              <a:latin typeface="Arial" panose="020B0604020202020204" pitchFamily="34" charset="0"/>
              <a:cs typeface="Arial" panose="020B0604020202020204" pitchFamily="34" charset="0"/>
            </a:endParaRPr>
          </a:p>
          <a:p>
            <a:pPr marL="0" indent="0">
              <a:lnSpc>
                <a:spcPct val="90000"/>
              </a:lnSpc>
              <a:buNone/>
            </a:pPr>
            <a:r>
              <a:rPr lang="en-US" sz="4300" b="1" dirty="0">
                <a:solidFill>
                  <a:srgbClr val="FFFFFF"/>
                </a:solidFill>
                <a:latin typeface="Arial" panose="020B0604020202020204" pitchFamily="34" charset="0"/>
                <a:ea typeface="Aptos" pitchFamily="34" charset="-122"/>
                <a:cs typeface="Arial" panose="020B0604020202020204" pitchFamily="34" charset="0"/>
              </a:rPr>
              <a:t>Information Systems</a:t>
            </a:r>
            <a:endParaRPr lang="en-US" sz="4300" dirty="0">
              <a:latin typeface="Arial" panose="020B0604020202020204" pitchFamily="34" charset="0"/>
              <a:cs typeface="Arial" panose="020B0604020202020204" pitchFamily="34" charset="0"/>
            </a:endParaRPr>
          </a:p>
        </p:txBody>
      </p:sp>
      <p:sp>
        <p:nvSpPr>
          <p:cNvPr id="24" name="Text 22"/>
          <p:cNvSpPr/>
          <p:nvPr/>
        </p:nvSpPr>
        <p:spPr>
          <a:xfrm>
            <a:off x="685800" y="4078224"/>
            <a:ext cx="6858000" cy="438912"/>
          </a:xfrm>
          <a:prstGeom prst="rect">
            <a:avLst/>
          </a:prstGeom>
          <a:noFill/>
          <a:ln/>
        </p:spPr>
        <p:txBody>
          <a:bodyPr wrap="square" lIns="0" tIns="0" rIns="0" bIns="0" rtlCol="0" anchor="ctr">
            <a:normAutofit/>
          </a:bodyPr>
          <a:lstStyle/>
          <a:p>
            <a:pPr marL="0" indent="0">
              <a:buNone/>
            </a:pPr>
            <a:r>
              <a:rPr lang="en-US" sz="2300" dirty="0">
                <a:solidFill>
                  <a:srgbClr val="D4E1F2"/>
                </a:solidFill>
                <a:latin typeface="Arial" panose="020B0604020202020204" pitchFamily="34" charset="0"/>
                <a:ea typeface="Aptos" pitchFamily="34" charset="-122"/>
                <a:cs typeface="Arial" panose="020B0604020202020204" pitchFamily="34" charset="0"/>
              </a:rPr>
              <a:t>Managing Business Information</a:t>
            </a:r>
            <a:endParaRPr lang="en-US" sz="2300" dirty="0">
              <a:latin typeface="Arial" panose="020B0604020202020204" pitchFamily="34" charset="0"/>
              <a:cs typeface="Arial" panose="020B0604020202020204" pitchFamily="34" charset="0"/>
            </a:endParaRPr>
          </a:p>
        </p:txBody>
      </p:sp>
      <p:sp>
        <p:nvSpPr>
          <p:cNvPr id="25" name="Shape 23"/>
          <p:cNvSpPr/>
          <p:nvPr/>
        </p:nvSpPr>
        <p:spPr>
          <a:xfrm>
            <a:off x="667512" y="5010912"/>
            <a:ext cx="6419088" cy="0"/>
          </a:xfrm>
          <a:prstGeom prst="line">
            <a:avLst/>
          </a:prstGeom>
          <a:noFill/>
          <a:ln w="16510">
            <a:solidFill>
              <a:srgbClr val="51718C">
                <a:alpha val="55000"/>
              </a:srgbClr>
            </a:solidFill>
            <a:prstDash val="solid"/>
          </a:ln>
        </p:spPr>
        <p:txBody>
          <a:bodyPr/>
          <a:lstStyle/>
          <a:p>
            <a:endParaRPr>
              <a:latin typeface="Arial" panose="020B0604020202020204" pitchFamily="34" charset="0"/>
              <a:cs typeface="Arial" panose="020B0604020202020204" pitchFamily="34" charset="0"/>
            </a:endParaRPr>
          </a:p>
        </p:txBody>
      </p:sp>
      <p:sp>
        <p:nvSpPr>
          <p:cNvPr id="26" name="Text 24"/>
          <p:cNvSpPr/>
          <p:nvPr/>
        </p:nvSpPr>
        <p:spPr>
          <a:xfrm>
            <a:off x="667512" y="5276088"/>
            <a:ext cx="7680960" cy="393192"/>
          </a:xfrm>
          <a:prstGeom prst="rect">
            <a:avLst/>
          </a:prstGeom>
          <a:noFill/>
          <a:ln/>
        </p:spPr>
        <p:txBody>
          <a:bodyPr wrap="square" lIns="0" tIns="0" rIns="0" bIns="0" rtlCol="0" anchor="ctr">
            <a:normAutofit/>
          </a:bodyPr>
          <a:lstStyle/>
          <a:p>
            <a:pPr marL="0" indent="0">
              <a:buNone/>
            </a:pPr>
            <a:r>
              <a:rPr lang="en-US" sz="1600">
                <a:solidFill>
                  <a:srgbClr val="EAF5FC"/>
                </a:solidFill>
                <a:latin typeface="Arial"/>
                <a:ea typeface="Aptos" pitchFamily="34" charset="-122"/>
                <a:cs typeface="Arial"/>
              </a:rPr>
              <a:t>Presented by Terry with Angela, Zahra and Darius</a:t>
            </a:r>
            <a:endParaRPr lang="en-US" sz="1600">
              <a:latin typeface="Arial"/>
              <a:cs typeface="Arial"/>
            </a:endParaRPr>
          </a:p>
        </p:txBody>
      </p:sp>
      <p:sp>
        <p:nvSpPr>
          <p:cNvPr id="28" name="Text 26"/>
          <p:cNvSpPr/>
          <p:nvPr/>
        </p:nvSpPr>
        <p:spPr>
          <a:xfrm>
            <a:off x="10314432" y="6542532"/>
            <a:ext cx="1234440" cy="210312"/>
          </a:xfrm>
          <a:prstGeom prst="rect">
            <a:avLst/>
          </a:prstGeom>
          <a:noFill/>
          <a:ln/>
        </p:spPr>
        <p:txBody>
          <a:bodyPr wrap="square" lIns="0" tIns="0" rIns="0" bIns="0" rtlCol="0" anchor="ctr">
            <a:normAutofit/>
          </a:bodyPr>
          <a:lstStyle/>
          <a:p>
            <a:pPr marL="0" indent="0" algn="r">
              <a:buNone/>
            </a:pPr>
            <a:r>
              <a:rPr lang="en-US" sz="1000" dirty="0">
                <a:solidFill>
                  <a:srgbClr val="C8D5E6"/>
                </a:solidFill>
                <a:latin typeface="Arial" panose="020B0604020202020204" pitchFamily="34" charset="0"/>
                <a:ea typeface="Aptos" pitchFamily="34" charset="-122"/>
                <a:cs typeface="Arial" panose="020B0604020202020204" pitchFamily="34" charset="0"/>
              </a:rPr>
              <a:t>01 / 03</a:t>
            </a:r>
            <a:endParaRPr lang="en-US" sz="1000"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46304" cy="6858000"/>
          </a:xfrm>
          <a:prstGeom prst="rect">
            <a:avLst/>
          </a:prstGeom>
          <a:solidFill>
            <a:srgbClr val="15A7A9"/>
          </a:solidFill>
          <a:ln w="12700">
            <a:solidFill>
              <a:srgbClr val="15A7A9">
                <a:alpha val="0"/>
              </a:srgbClr>
            </a:solidFill>
            <a:prstDash val="solid"/>
          </a:ln>
        </p:spPr>
      </p:sp>
      <p:sp>
        <p:nvSpPr>
          <p:cNvPr id="4" name="Text 2"/>
          <p:cNvSpPr/>
          <p:nvPr/>
        </p:nvSpPr>
        <p:spPr>
          <a:xfrm>
            <a:off x="667512" y="886968"/>
            <a:ext cx="8046720" cy="566928"/>
          </a:xfrm>
          <a:prstGeom prst="rect">
            <a:avLst/>
          </a:prstGeom>
          <a:noFill/>
          <a:ln/>
        </p:spPr>
        <p:txBody>
          <a:bodyPr wrap="square" lIns="0" tIns="0" rIns="0" bIns="0" rtlCol="0" anchor="ctr">
            <a:normAutofit lnSpcReduction="10000"/>
          </a:bodyPr>
          <a:lstStyle/>
          <a:p>
            <a:pPr marL="0" indent="0">
              <a:buNone/>
            </a:pPr>
            <a:r>
              <a:rPr lang="en-US" sz="4000" b="1" dirty="0">
                <a:latin typeface="Arial" panose="020B0604020202020204" pitchFamily="34" charset="0"/>
                <a:ea typeface="Aptos" pitchFamily="34" charset="-122"/>
                <a:cs typeface="Arial" panose="020B0604020202020204" pitchFamily="34" charset="0"/>
              </a:rPr>
              <a:t>Today’s roadmap</a:t>
            </a:r>
            <a:endParaRPr lang="en-US" sz="4000" dirty="0">
              <a:latin typeface="Arial" panose="020B0604020202020204" pitchFamily="34" charset="0"/>
              <a:cs typeface="Arial" panose="020B0604020202020204" pitchFamily="34" charset="0"/>
            </a:endParaRPr>
          </a:p>
        </p:txBody>
      </p:sp>
      <p:sp>
        <p:nvSpPr>
          <p:cNvPr id="5" name="Text 3"/>
          <p:cNvSpPr/>
          <p:nvPr/>
        </p:nvSpPr>
        <p:spPr>
          <a:xfrm>
            <a:off x="685800" y="1536192"/>
            <a:ext cx="10012680" cy="365760"/>
          </a:xfrm>
          <a:prstGeom prst="rect">
            <a:avLst/>
          </a:prstGeom>
          <a:noFill/>
          <a:ln/>
        </p:spPr>
        <p:txBody>
          <a:bodyPr wrap="square" lIns="0" tIns="0" rIns="0" bIns="0" rtlCol="0" anchor="ctr">
            <a:normAutofit/>
          </a:bodyPr>
          <a:lstStyle/>
          <a:p>
            <a:pPr marL="0" indent="0">
              <a:buNone/>
            </a:pPr>
            <a:r>
              <a:rPr lang="en-US" sz="1650" dirty="0">
                <a:latin typeface="Arial" panose="020B0604020202020204" pitchFamily="34" charset="0"/>
                <a:ea typeface="Aptos" pitchFamily="34" charset="-122"/>
                <a:cs typeface="Arial" panose="020B0604020202020204" pitchFamily="34" charset="0"/>
              </a:rPr>
              <a:t>Six topics that take us from information systems to practical business decisions.</a:t>
            </a:r>
            <a:endParaRPr lang="en-US" sz="1650" dirty="0">
              <a:latin typeface="Arial" panose="020B0604020202020204" pitchFamily="34" charset="0"/>
              <a:cs typeface="Arial" panose="020B0604020202020204" pitchFamily="34" charset="0"/>
            </a:endParaRPr>
          </a:p>
        </p:txBody>
      </p:sp>
      <p:sp>
        <p:nvSpPr>
          <p:cNvPr id="6" name="Shape 4"/>
          <p:cNvSpPr/>
          <p:nvPr/>
        </p:nvSpPr>
        <p:spPr>
          <a:xfrm>
            <a:off x="667512" y="2167128"/>
            <a:ext cx="5285232" cy="1161288"/>
          </a:xfrm>
          <a:prstGeom prst="roundRect">
            <a:avLst>
              <a:gd name="adj" fmla="val 7874"/>
            </a:avLst>
          </a:prstGeom>
          <a:solidFill>
            <a:srgbClr val="FFFFFF"/>
          </a:solidFill>
          <a:ln w="11430">
            <a:solidFill>
              <a:srgbClr val="E2E8F0"/>
            </a:solidFill>
            <a:prstDash val="solid"/>
          </a:ln>
        </p:spPr>
      </p:sp>
      <p:sp>
        <p:nvSpPr>
          <p:cNvPr id="7" name="Shape 5"/>
          <p:cNvSpPr/>
          <p:nvPr/>
        </p:nvSpPr>
        <p:spPr>
          <a:xfrm>
            <a:off x="868680" y="2377440"/>
            <a:ext cx="667512" cy="713232"/>
          </a:xfrm>
          <a:prstGeom prst="roundRect">
            <a:avLst>
              <a:gd name="adj" fmla="val 12329"/>
            </a:avLst>
          </a:prstGeom>
          <a:solidFill>
            <a:srgbClr val="DDF9F6"/>
          </a:solidFill>
          <a:ln w="12700">
            <a:solidFill>
              <a:srgbClr val="DDF9F6">
                <a:alpha val="0"/>
              </a:srgbClr>
            </a:solidFill>
            <a:prstDash val="solid"/>
          </a:ln>
        </p:spPr>
      </p:sp>
      <p:sp>
        <p:nvSpPr>
          <p:cNvPr id="8" name="Text 6"/>
          <p:cNvSpPr/>
          <p:nvPr/>
        </p:nvSpPr>
        <p:spPr>
          <a:xfrm>
            <a:off x="950976" y="2514600"/>
            <a:ext cx="484632" cy="347472"/>
          </a:xfrm>
          <a:prstGeom prst="rect">
            <a:avLst/>
          </a:prstGeom>
          <a:noFill/>
          <a:ln/>
        </p:spPr>
        <p:txBody>
          <a:bodyPr wrap="square" lIns="0" tIns="0" rIns="0" bIns="0" rtlCol="0" anchor="ctr">
            <a:normAutofit/>
          </a:bodyPr>
          <a:lstStyle/>
          <a:p>
            <a:pPr marL="0" indent="0" algn="ctr">
              <a:buNone/>
            </a:pPr>
            <a:r>
              <a:rPr lang="en-US" sz="1900" b="1" dirty="0">
                <a:latin typeface="Arial" panose="020B0604020202020204" pitchFamily="34" charset="0"/>
                <a:ea typeface="Aptos" pitchFamily="34" charset="-122"/>
                <a:cs typeface="Arial" panose="020B0604020202020204" pitchFamily="34" charset="0"/>
              </a:rPr>
              <a:t>01</a:t>
            </a:r>
            <a:endParaRPr lang="en-US" sz="1900" dirty="0">
              <a:latin typeface="Arial" panose="020B0604020202020204" pitchFamily="34" charset="0"/>
              <a:cs typeface="Arial" panose="020B0604020202020204" pitchFamily="34" charset="0"/>
            </a:endParaRPr>
          </a:p>
        </p:txBody>
      </p:sp>
      <p:sp>
        <p:nvSpPr>
          <p:cNvPr id="9" name="Text 7"/>
          <p:cNvSpPr/>
          <p:nvPr/>
        </p:nvSpPr>
        <p:spPr>
          <a:xfrm>
            <a:off x="1700784" y="2368296"/>
            <a:ext cx="3904488" cy="347472"/>
          </a:xfrm>
          <a:prstGeom prst="rect">
            <a:avLst/>
          </a:prstGeom>
          <a:noFill/>
          <a:ln/>
        </p:spPr>
        <p:txBody>
          <a:bodyPr wrap="square" lIns="0" tIns="0" rIns="0" bIns="0" rtlCol="0" anchor="ctr">
            <a:normAutofit/>
          </a:bodyPr>
          <a:lstStyle/>
          <a:p>
            <a:pPr marL="0" indent="0">
              <a:buNone/>
            </a:pPr>
            <a:r>
              <a:rPr lang="en-US" sz="1700" b="1" dirty="0">
                <a:latin typeface="Arial" panose="020B0604020202020204" pitchFamily="34" charset="0"/>
                <a:ea typeface="Aptos" pitchFamily="34" charset="-122"/>
                <a:cs typeface="Arial" panose="020B0604020202020204" pitchFamily="34" charset="0"/>
              </a:rPr>
              <a:t>Role of information systems</a:t>
            </a:r>
            <a:endParaRPr lang="en-US" sz="1700" dirty="0">
              <a:latin typeface="Arial" panose="020B0604020202020204" pitchFamily="34" charset="0"/>
              <a:cs typeface="Arial" panose="020B0604020202020204" pitchFamily="34" charset="0"/>
            </a:endParaRPr>
          </a:p>
        </p:txBody>
      </p:sp>
      <p:sp>
        <p:nvSpPr>
          <p:cNvPr id="10" name="Text 8"/>
          <p:cNvSpPr/>
          <p:nvPr/>
        </p:nvSpPr>
        <p:spPr>
          <a:xfrm>
            <a:off x="1700784" y="2788920"/>
            <a:ext cx="3931920" cy="411480"/>
          </a:xfrm>
          <a:prstGeom prst="rect">
            <a:avLst/>
          </a:prstGeom>
          <a:noFill/>
          <a:ln/>
        </p:spPr>
        <p:txBody>
          <a:bodyPr wrap="square" lIns="0" tIns="0" rIns="0" bIns="0" rtlCol="0" anchor="t">
            <a:normAutofit/>
          </a:bodyPr>
          <a:lstStyle/>
          <a:p>
            <a:pPr marL="0" indent="0">
              <a:buNone/>
            </a:pPr>
            <a:r>
              <a:rPr lang="en-US" sz="1240" dirty="0">
                <a:latin typeface="Arial" panose="020B0604020202020204" pitchFamily="34" charset="0"/>
                <a:ea typeface="Aptos" pitchFamily="34" charset="-122"/>
                <a:cs typeface="Arial" panose="020B0604020202020204" pitchFamily="34" charset="0"/>
              </a:rPr>
              <a:t>The foundation of modern business operations</a:t>
            </a:r>
            <a:endParaRPr lang="en-US" sz="1240" dirty="0">
              <a:latin typeface="Arial" panose="020B0604020202020204" pitchFamily="34" charset="0"/>
              <a:cs typeface="Arial" panose="020B0604020202020204" pitchFamily="34" charset="0"/>
            </a:endParaRPr>
          </a:p>
        </p:txBody>
      </p:sp>
      <p:sp>
        <p:nvSpPr>
          <p:cNvPr id="11" name="Shape 9"/>
          <p:cNvSpPr/>
          <p:nvPr/>
        </p:nvSpPr>
        <p:spPr>
          <a:xfrm>
            <a:off x="6236208" y="2167128"/>
            <a:ext cx="5285232" cy="1161288"/>
          </a:xfrm>
          <a:prstGeom prst="roundRect">
            <a:avLst>
              <a:gd name="adj" fmla="val 7874"/>
            </a:avLst>
          </a:prstGeom>
          <a:solidFill>
            <a:srgbClr val="FFFFFF"/>
          </a:solidFill>
          <a:ln w="11430">
            <a:solidFill>
              <a:srgbClr val="E2E8F0"/>
            </a:solidFill>
            <a:prstDash val="solid"/>
          </a:ln>
        </p:spPr>
      </p:sp>
      <p:sp>
        <p:nvSpPr>
          <p:cNvPr id="12" name="Shape 10"/>
          <p:cNvSpPr/>
          <p:nvPr/>
        </p:nvSpPr>
        <p:spPr>
          <a:xfrm>
            <a:off x="6437376" y="2377440"/>
            <a:ext cx="667512" cy="713232"/>
          </a:xfrm>
          <a:prstGeom prst="roundRect">
            <a:avLst>
              <a:gd name="adj" fmla="val 12329"/>
            </a:avLst>
          </a:prstGeom>
          <a:solidFill>
            <a:srgbClr val="DDF9F6"/>
          </a:solidFill>
          <a:ln w="12700">
            <a:solidFill>
              <a:srgbClr val="DDF9F6">
                <a:alpha val="0"/>
              </a:srgbClr>
            </a:solidFill>
            <a:prstDash val="solid"/>
          </a:ln>
        </p:spPr>
      </p:sp>
      <p:sp>
        <p:nvSpPr>
          <p:cNvPr id="13" name="Text 11"/>
          <p:cNvSpPr/>
          <p:nvPr/>
        </p:nvSpPr>
        <p:spPr>
          <a:xfrm>
            <a:off x="6519672" y="2514600"/>
            <a:ext cx="484632" cy="347472"/>
          </a:xfrm>
          <a:prstGeom prst="rect">
            <a:avLst/>
          </a:prstGeom>
          <a:noFill/>
          <a:ln/>
        </p:spPr>
        <p:txBody>
          <a:bodyPr wrap="square" lIns="0" tIns="0" rIns="0" bIns="0" rtlCol="0" anchor="ctr">
            <a:normAutofit/>
          </a:bodyPr>
          <a:lstStyle/>
          <a:p>
            <a:pPr marL="0" indent="0" algn="ctr">
              <a:buNone/>
            </a:pPr>
            <a:r>
              <a:rPr lang="en-US" sz="1900" b="1" dirty="0">
                <a:latin typeface="Arial" panose="020B0604020202020204" pitchFamily="34" charset="0"/>
                <a:ea typeface="Aptos" pitchFamily="34" charset="-122"/>
                <a:cs typeface="Arial" panose="020B0604020202020204" pitchFamily="34" charset="0"/>
              </a:rPr>
              <a:t>02</a:t>
            </a:r>
            <a:endParaRPr lang="en-US" sz="1900" dirty="0">
              <a:latin typeface="Arial" panose="020B0604020202020204" pitchFamily="34" charset="0"/>
              <a:cs typeface="Arial" panose="020B0604020202020204" pitchFamily="34" charset="0"/>
            </a:endParaRPr>
          </a:p>
        </p:txBody>
      </p:sp>
      <p:sp>
        <p:nvSpPr>
          <p:cNvPr id="14" name="Text 12"/>
          <p:cNvSpPr/>
          <p:nvPr/>
        </p:nvSpPr>
        <p:spPr>
          <a:xfrm>
            <a:off x="7269480" y="2368296"/>
            <a:ext cx="3904488" cy="347472"/>
          </a:xfrm>
          <a:prstGeom prst="rect">
            <a:avLst/>
          </a:prstGeom>
          <a:noFill/>
          <a:ln/>
        </p:spPr>
        <p:txBody>
          <a:bodyPr wrap="square" lIns="0" tIns="0" rIns="0" bIns="0" rtlCol="0" anchor="ctr">
            <a:normAutofit/>
          </a:bodyPr>
          <a:lstStyle/>
          <a:p>
            <a:pPr marL="0" indent="0">
              <a:buNone/>
            </a:pPr>
            <a:r>
              <a:rPr lang="en-US" sz="1700" b="1" dirty="0">
                <a:latin typeface="Arial" panose="020B0604020202020204" pitchFamily="34" charset="0"/>
                <a:ea typeface="Aptos" pitchFamily="34" charset="-122"/>
                <a:cs typeface="Arial" panose="020B0604020202020204" pitchFamily="34" charset="0"/>
              </a:rPr>
              <a:t>Key system types</a:t>
            </a:r>
            <a:endParaRPr lang="en-US" sz="1700" dirty="0">
              <a:latin typeface="Arial" panose="020B0604020202020204" pitchFamily="34" charset="0"/>
              <a:cs typeface="Arial" panose="020B0604020202020204" pitchFamily="34" charset="0"/>
            </a:endParaRPr>
          </a:p>
        </p:txBody>
      </p:sp>
      <p:sp>
        <p:nvSpPr>
          <p:cNvPr id="15" name="Text 13"/>
          <p:cNvSpPr/>
          <p:nvPr/>
        </p:nvSpPr>
        <p:spPr>
          <a:xfrm>
            <a:off x="7269480" y="2788920"/>
            <a:ext cx="3931920" cy="411480"/>
          </a:xfrm>
          <a:prstGeom prst="rect">
            <a:avLst/>
          </a:prstGeom>
          <a:noFill/>
          <a:ln/>
        </p:spPr>
        <p:txBody>
          <a:bodyPr wrap="square" lIns="0" tIns="0" rIns="0" bIns="0" rtlCol="0" anchor="t">
            <a:normAutofit/>
          </a:bodyPr>
          <a:lstStyle/>
          <a:p>
            <a:pPr marL="0" indent="0">
              <a:buNone/>
            </a:pPr>
            <a:r>
              <a:rPr lang="en-US" sz="1240" dirty="0">
                <a:latin typeface="Arial" panose="020B0604020202020204" pitchFamily="34" charset="0"/>
                <a:ea typeface="Aptos" pitchFamily="34" charset="-122"/>
                <a:cs typeface="Arial" panose="020B0604020202020204" pitchFamily="34" charset="0"/>
              </a:rPr>
              <a:t>ERP, CRM, SCM and other business systems</a:t>
            </a:r>
            <a:endParaRPr lang="en-US" sz="1240" dirty="0">
              <a:latin typeface="Arial" panose="020B0604020202020204" pitchFamily="34" charset="0"/>
              <a:cs typeface="Arial" panose="020B0604020202020204" pitchFamily="34" charset="0"/>
            </a:endParaRPr>
          </a:p>
        </p:txBody>
      </p:sp>
      <p:sp>
        <p:nvSpPr>
          <p:cNvPr id="16" name="Shape 14"/>
          <p:cNvSpPr/>
          <p:nvPr/>
        </p:nvSpPr>
        <p:spPr>
          <a:xfrm>
            <a:off x="667512" y="3493008"/>
            <a:ext cx="5285232" cy="1161288"/>
          </a:xfrm>
          <a:prstGeom prst="roundRect">
            <a:avLst>
              <a:gd name="adj" fmla="val 7874"/>
            </a:avLst>
          </a:prstGeom>
          <a:solidFill>
            <a:srgbClr val="FFFFFF"/>
          </a:solidFill>
          <a:ln w="11430">
            <a:solidFill>
              <a:srgbClr val="E2E8F0"/>
            </a:solidFill>
            <a:prstDash val="solid"/>
          </a:ln>
        </p:spPr>
      </p:sp>
      <p:sp>
        <p:nvSpPr>
          <p:cNvPr id="17" name="Shape 15"/>
          <p:cNvSpPr/>
          <p:nvPr/>
        </p:nvSpPr>
        <p:spPr>
          <a:xfrm>
            <a:off x="868680" y="3703320"/>
            <a:ext cx="667512" cy="713232"/>
          </a:xfrm>
          <a:prstGeom prst="roundRect">
            <a:avLst>
              <a:gd name="adj" fmla="val 12329"/>
            </a:avLst>
          </a:prstGeom>
          <a:solidFill>
            <a:srgbClr val="E5EFF8"/>
          </a:solidFill>
          <a:ln w="12700">
            <a:solidFill>
              <a:srgbClr val="E5EFF8">
                <a:alpha val="0"/>
              </a:srgbClr>
            </a:solidFill>
            <a:prstDash val="solid"/>
          </a:ln>
        </p:spPr>
      </p:sp>
      <p:sp>
        <p:nvSpPr>
          <p:cNvPr id="18" name="Text 16"/>
          <p:cNvSpPr/>
          <p:nvPr/>
        </p:nvSpPr>
        <p:spPr>
          <a:xfrm>
            <a:off x="950976" y="3840480"/>
            <a:ext cx="484632" cy="347472"/>
          </a:xfrm>
          <a:prstGeom prst="rect">
            <a:avLst/>
          </a:prstGeom>
          <a:noFill/>
          <a:ln/>
        </p:spPr>
        <p:txBody>
          <a:bodyPr wrap="square" lIns="0" tIns="0" rIns="0" bIns="0" rtlCol="0" anchor="ctr">
            <a:normAutofit/>
          </a:bodyPr>
          <a:lstStyle/>
          <a:p>
            <a:pPr marL="0" indent="0" algn="ctr">
              <a:buNone/>
            </a:pPr>
            <a:r>
              <a:rPr lang="en-US" sz="1900" b="1" dirty="0">
                <a:latin typeface="Arial" panose="020B0604020202020204" pitchFamily="34" charset="0"/>
                <a:ea typeface="Aptos" pitchFamily="34" charset="-122"/>
                <a:cs typeface="Arial" panose="020B0604020202020204" pitchFamily="34" charset="0"/>
              </a:rPr>
              <a:t>03</a:t>
            </a:r>
            <a:endParaRPr lang="en-US" sz="1900" dirty="0">
              <a:latin typeface="Arial" panose="020B0604020202020204" pitchFamily="34" charset="0"/>
              <a:cs typeface="Arial" panose="020B0604020202020204" pitchFamily="34" charset="0"/>
            </a:endParaRPr>
          </a:p>
        </p:txBody>
      </p:sp>
      <p:sp>
        <p:nvSpPr>
          <p:cNvPr id="19" name="Text 17"/>
          <p:cNvSpPr/>
          <p:nvPr/>
        </p:nvSpPr>
        <p:spPr>
          <a:xfrm>
            <a:off x="1700784" y="3694176"/>
            <a:ext cx="3904488" cy="347472"/>
          </a:xfrm>
          <a:prstGeom prst="rect">
            <a:avLst/>
          </a:prstGeom>
          <a:noFill/>
          <a:ln/>
        </p:spPr>
        <p:txBody>
          <a:bodyPr wrap="square" lIns="0" tIns="0" rIns="0" bIns="0" rtlCol="0" anchor="ctr">
            <a:normAutofit/>
          </a:bodyPr>
          <a:lstStyle/>
          <a:p>
            <a:pPr marL="0" indent="0">
              <a:buNone/>
            </a:pPr>
            <a:r>
              <a:rPr lang="en-US" sz="1700" b="1" dirty="0">
                <a:latin typeface="Arial" panose="020B0604020202020204" pitchFamily="34" charset="0"/>
                <a:ea typeface="Aptos" pitchFamily="34" charset="-122"/>
                <a:cs typeface="Arial" panose="020B0604020202020204" pitchFamily="34" charset="0"/>
              </a:rPr>
              <a:t>How systems create value</a:t>
            </a:r>
            <a:endParaRPr lang="en-US" sz="1700" dirty="0">
              <a:latin typeface="Arial" panose="020B0604020202020204" pitchFamily="34" charset="0"/>
              <a:cs typeface="Arial" panose="020B0604020202020204" pitchFamily="34" charset="0"/>
            </a:endParaRPr>
          </a:p>
        </p:txBody>
      </p:sp>
      <p:sp>
        <p:nvSpPr>
          <p:cNvPr id="20" name="Text 18"/>
          <p:cNvSpPr/>
          <p:nvPr/>
        </p:nvSpPr>
        <p:spPr>
          <a:xfrm>
            <a:off x="1700784" y="4114800"/>
            <a:ext cx="3931920" cy="411480"/>
          </a:xfrm>
          <a:prstGeom prst="rect">
            <a:avLst/>
          </a:prstGeom>
          <a:noFill/>
          <a:ln/>
        </p:spPr>
        <p:txBody>
          <a:bodyPr wrap="square" lIns="0" tIns="0" rIns="0" bIns="0" rtlCol="0" anchor="t">
            <a:normAutofit/>
          </a:bodyPr>
          <a:lstStyle/>
          <a:p>
            <a:pPr marL="0" indent="0">
              <a:buNone/>
            </a:pPr>
            <a:r>
              <a:rPr lang="en-US" sz="1240" dirty="0">
                <a:latin typeface="Arial" panose="020B0604020202020204" pitchFamily="34" charset="0"/>
                <a:ea typeface="Aptos" pitchFamily="34" charset="-122"/>
                <a:cs typeface="Arial" panose="020B0604020202020204" pitchFamily="34" charset="0"/>
              </a:rPr>
              <a:t>Efficiency, insight, customers and advantage</a:t>
            </a:r>
            <a:endParaRPr lang="en-US" sz="1240" dirty="0">
              <a:latin typeface="Arial" panose="020B0604020202020204" pitchFamily="34" charset="0"/>
              <a:cs typeface="Arial" panose="020B0604020202020204" pitchFamily="34" charset="0"/>
            </a:endParaRPr>
          </a:p>
        </p:txBody>
      </p:sp>
      <p:sp>
        <p:nvSpPr>
          <p:cNvPr id="21" name="Shape 19"/>
          <p:cNvSpPr/>
          <p:nvPr/>
        </p:nvSpPr>
        <p:spPr>
          <a:xfrm>
            <a:off x="6236208" y="3493008"/>
            <a:ext cx="5285232" cy="1161288"/>
          </a:xfrm>
          <a:prstGeom prst="roundRect">
            <a:avLst>
              <a:gd name="adj" fmla="val 7874"/>
            </a:avLst>
          </a:prstGeom>
          <a:solidFill>
            <a:srgbClr val="FFFFFF"/>
          </a:solidFill>
          <a:ln w="11430">
            <a:solidFill>
              <a:srgbClr val="E2E8F0"/>
            </a:solidFill>
            <a:prstDash val="solid"/>
          </a:ln>
        </p:spPr>
      </p:sp>
      <p:sp>
        <p:nvSpPr>
          <p:cNvPr id="22" name="Shape 20"/>
          <p:cNvSpPr/>
          <p:nvPr/>
        </p:nvSpPr>
        <p:spPr>
          <a:xfrm>
            <a:off x="6437376" y="3703320"/>
            <a:ext cx="667512" cy="713232"/>
          </a:xfrm>
          <a:prstGeom prst="roundRect">
            <a:avLst>
              <a:gd name="adj" fmla="val 12329"/>
            </a:avLst>
          </a:prstGeom>
          <a:solidFill>
            <a:srgbClr val="E5EFF8"/>
          </a:solidFill>
          <a:ln w="12700">
            <a:solidFill>
              <a:srgbClr val="E5EFF8">
                <a:alpha val="0"/>
              </a:srgbClr>
            </a:solidFill>
            <a:prstDash val="solid"/>
          </a:ln>
        </p:spPr>
      </p:sp>
      <p:sp>
        <p:nvSpPr>
          <p:cNvPr id="23" name="Text 21"/>
          <p:cNvSpPr/>
          <p:nvPr/>
        </p:nvSpPr>
        <p:spPr>
          <a:xfrm>
            <a:off x="6519672" y="3840480"/>
            <a:ext cx="484632" cy="347472"/>
          </a:xfrm>
          <a:prstGeom prst="rect">
            <a:avLst/>
          </a:prstGeom>
          <a:noFill/>
          <a:ln/>
        </p:spPr>
        <p:txBody>
          <a:bodyPr wrap="square" lIns="0" tIns="0" rIns="0" bIns="0" rtlCol="0" anchor="ctr">
            <a:normAutofit/>
          </a:bodyPr>
          <a:lstStyle/>
          <a:p>
            <a:pPr marL="0" indent="0" algn="ctr">
              <a:buNone/>
            </a:pPr>
            <a:r>
              <a:rPr lang="en-US" sz="1900" b="1" dirty="0">
                <a:latin typeface="Arial" panose="020B0604020202020204" pitchFamily="34" charset="0"/>
                <a:ea typeface="Aptos" pitchFamily="34" charset="-122"/>
                <a:cs typeface="Arial" panose="020B0604020202020204" pitchFamily="34" charset="0"/>
              </a:rPr>
              <a:t>04</a:t>
            </a:r>
            <a:endParaRPr lang="en-US" sz="1900" dirty="0">
              <a:latin typeface="Arial" panose="020B0604020202020204" pitchFamily="34" charset="0"/>
              <a:cs typeface="Arial" panose="020B0604020202020204" pitchFamily="34" charset="0"/>
            </a:endParaRPr>
          </a:p>
        </p:txBody>
      </p:sp>
      <p:sp>
        <p:nvSpPr>
          <p:cNvPr id="24" name="Text 22"/>
          <p:cNvSpPr/>
          <p:nvPr/>
        </p:nvSpPr>
        <p:spPr>
          <a:xfrm>
            <a:off x="7269480" y="3694176"/>
            <a:ext cx="3904488" cy="347472"/>
          </a:xfrm>
          <a:prstGeom prst="rect">
            <a:avLst/>
          </a:prstGeom>
          <a:noFill/>
          <a:ln/>
        </p:spPr>
        <p:txBody>
          <a:bodyPr wrap="square" lIns="0" tIns="0" rIns="0" bIns="0" rtlCol="0" anchor="ctr">
            <a:normAutofit/>
          </a:bodyPr>
          <a:lstStyle/>
          <a:p>
            <a:pPr marL="0" indent="0">
              <a:buNone/>
            </a:pPr>
            <a:r>
              <a:rPr lang="en-US" sz="1700" b="1" dirty="0">
                <a:latin typeface="Arial" panose="020B0604020202020204" pitchFamily="34" charset="0"/>
                <a:ea typeface="Aptos" pitchFamily="34" charset="-122"/>
                <a:cs typeface="Arial" panose="020B0604020202020204" pitchFamily="34" charset="0"/>
              </a:rPr>
              <a:t>Ethics, security and risk</a:t>
            </a:r>
            <a:endParaRPr lang="en-US" sz="1700" dirty="0">
              <a:latin typeface="Arial" panose="020B0604020202020204" pitchFamily="34" charset="0"/>
              <a:cs typeface="Arial" panose="020B0604020202020204" pitchFamily="34" charset="0"/>
            </a:endParaRPr>
          </a:p>
        </p:txBody>
      </p:sp>
      <p:sp>
        <p:nvSpPr>
          <p:cNvPr id="25" name="Text 23"/>
          <p:cNvSpPr/>
          <p:nvPr/>
        </p:nvSpPr>
        <p:spPr>
          <a:xfrm>
            <a:off x="7269480" y="4114800"/>
            <a:ext cx="3931920" cy="411480"/>
          </a:xfrm>
          <a:prstGeom prst="rect">
            <a:avLst/>
          </a:prstGeom>
          <a:noFill/>
          <a:ln/>
        </p:spPr>
        <p:txBody>
          <a:bodyPr wrap="square" lIns="0" tIns="0" rIns="0" bIns="0" rtlCol="0" anchor="t">
            <a:normAutofit/>
          </a:bodyPr>
          <a:lstStyle/>
          <a:p>
            <a:pPr marL="0" indent="0">
              <a:buNone/>
            </a:pPr>
            <a:r>
              <a:rPr lang="en-US" sz="1240" dirty="0">
                <a:latin typeface="Arial" panose="020B0604020202020204" pitchFamily="34" charset="0"/>
                <a:ea typeface="Aptos" pitchFamily="34" charset="-122"/>
                <a:cs typeface="Arial" panose="020B0604020202020204" pitchFamily="34" charset="0"/>
              </a:rPr>
              <a:t>Protecting information and managing exposure</a:t>
            </a:r>
            <a:endParaRPr lang="en-US" sz="1240" dirty="0">
              <a:latin typeface="Arial" panose="020B0604020202020204" pitchFamily="34" charset="0"/>
              <a:cs typeface="Arial" panose="020B0604020202020204" pitchFamily="34" charset="0"/>
            </a:endParaRPr>
          </a:p>
        </p:txBody>
      </p:sp>
      <p:sp>
        <p:nvSpPr>
          <p:cNvPr id="26" name="Shape 24"/>
          <p:cNvSpPr/>
          <p:nvPr/>
        </p:nvSpPr>
        <p:spPr>
          <a:xfrm>
            <a:off x="667512" y="4818888"/>
            <a:ext cx="5285232" cy="1161288"/>
          </a:xfrm>
          <a:prstGeom prst="roundRect">
            <a:avLst>
              <a:gd name="adj" fmla="val 7874"/>
            </a:avLst>
          </a:prstGeom>
          <a:solidFill>
            <a:srgbClr val="FFFFFF"/>
          </a:solidFill>
          <a:ln w="11430">
            <a:solidFill>
              <a:srgbClr val="E2E8F0"/>
            </a:solidFill>
            <a:prstDash val="solid"/>
          </a:ln>
        </p:spPr>
      </p:sp>
      <p:sp>
        <p:nvSpPr>
          <p:cNvPr id="27" name="Shape 25"/>
          <p:cNvSpPr/>
          <p:nvPr/>
        </p:nvSpPr>
        <p:spPr>
          <a:xfrm>
            <a:off x="868680" y="5029200"/>
            <a:ext cx="667512" cy="713232"/>
          </a:xfrm>
          <a:prstGeom prst="roundRect">
            <a:avLst>
              <a:gd name="adj" fmla="val 12329"/>
            </a:avLst>
          </a:prstGeom>
          <a:solidFill>
            <a:srgbClr val="DDF9F6"/>
          </a:solidFill>
          <a:ln w="12700">
            <a:solidFill>
              <a:srgbClr val="DDF9F6">
                <a:alpha val="0"/>
              </a:srgbClr>
            </a:solidFill>
            <a:prstDash val="solid"/>
          </a:ln>
        </p:spPr>
      </p:sp>
      <p:sp>
        <p:nvSpPr>
          <p:cNvPr id="28" name="Text 26"/>
          <p:cNvSpPr/>
          <p:nvPr/>
        </p:nvSpPr>
        <p:spPr>
          <a:xfrm>
            <a:off x="950976" y="5166360"/>
            <a:ext cx="484632" cy="347472"/>
          </a:xfrm>
          <a:prstGeom prst="rect">
            <a:avLst/>
          </a:prstGeom>
          <a:noFill/>
          <a:ln/>
        </p:spPr>
        <p:txBody>
          <a:bodyPr wrap="square" lIns="0" tIns="0" rIns="0" bIns="0" rtlCol="0" anchor="ctr">
            <a:normAutofit/>
          </a:bodyPr>
          <a:lstStyle/>
          <a:p>
            <a:pPr marL="0" indent="0" algn="ctr">
              <a:buNone/>
            </a:pPr>
            <a:r>
              <a:rPr lang="en-US" sz="1900" b="1" dirty="0">
                <a:latin typeface="Arial" panose="020B0604020202020204" pitchFamily="34" charset="0"/>
                <a:ea typeface="Aptos" pitchFamily="34" charset="-122"/>
                <a:cs typeface="Arial" panose="020B0604020202020204" pitchFamily="34" charset="0"/>
              </a:rPr>
              <a:t>05</a:t>
            </a:r>
            <a:endParaRPr lang="en-US" sz="1900" dirty="0">
              <a:latin typeface="Arial" panose="020B0604020202020204" pitchFamily="34" charset="0"/>
              <a:cs typeface="Arial" panose="020B0604020202020204" pitchFamily="34" charset="0"/>
            </a:endParaRPr>
          </a:p>
        </p:txBody>
      </p:sp>
      <p:sp>
        <p:nvSpPr>
          <p:cNvPr id="29" name="Text 27"/>
          <p:cNvSpPr/>
          <p:nvPr/>
        </p:nvSpPr>
        <p:spPr>
          <a:xfrm>
            <a:off x="1700784" y="5020056"/>
            <a:ext cx="3904488" cy="347472"/>
          </a:xfrm>
          <a:prstGeom prst="rect">
            <a:avLst/>
          </a:prstGeom>
          <a:noFill/>
          <a:ln/>
        </p:spPr>
        <p:txBody>
          <a:bodyPr wrap="square" lIns="0" tIns="0" rIns="0" bIns="0" rtlCol="0" anchor="ctr">
            <a:normAutofit/>
          </a:bodyPr>
          <a:lstStyle/>
          <a:p>
            <a:pPr marL="0" indent="0">
              <a:buNone/>
            </a:pPr>
            <a:r>
              <a:rPr lang="en-US" sz="1700" b="1" dirty="0">
                <a:latin typeface="Arial" panose="020B0604020202020204" pitchFamily="34" charset="0"/>
                <a:ea typeface="Aptos" pitchFamily="34" charset="-122"/>
                <a:cs typeface="Arial" panose="020B0604020202020204" pitchFamily="34" charset="0"/>
              </a:rPr>
              <a:t>Nike and Tesco case studies</a:t>
            </a:r>
            <a:endParaRPr lang="en-US" sz="1700" dirty="0">
              <a:latin typeface="Arial" panose="020B0604020202020204" pitchFamily="34" charset="0"/>
              <a:cs typeface="Arial" panose="020B0604020202020204" pitchFamily="34" charset="0"/>
            </a:endParaRPr>
          </a:p>
        </p:txBody>
      </p:sp>
      <p:sp>
        <p:nvSpPr>
          <p:cNvPr id="30" name="Text 28"/>
          <p:cNvSpPr/>
          <p:nvPr/>
        </p:nvSpPr>
        <p:spPr>
          <a:xfrm>
            <a:off x="1700784" y="5440680"/>
            <a:ext cx="3931920" cy="411480"/>
          </a:xfrm>
          <a:prstGeom prst="rect">
            <a:avLst/>
          </a:prstGeom>
          <a:noFill/>
          <a:ln/>
        </p:spPr>
        <p:txBody>
          <a:bodyPr wrap="square" lIns="0" tIns="0" rIns="0" bIns="0" rtlCol="0" anchor="t">
            <a:normAutofit/>
          </a:bodyPr>
          <a:lstStyle/>
          <a:p>
            <a:pPr marL="0" indent="0">
              <a:buNone/>
            </a:pPr>
            <a:r>
              <a:rPr lang="en-US" sz="1240" dirty="0">
                <a:latin typeface="Arial" panose="020B0604020202020204" pitchFamily="34" charset="0"/>
                <a:ea typeface="Aptos" pitchFamily="34" charset="-122"/>
                <a:cs typeface="Arial" panose="020B0604020202020204" pitchFamily="34" charset="0"/>
              </a:rPr>
              <a:t>What modern systems look like in practice</a:t>
            </a:r>
            <a:endParaRPr lang="en-US" sz="1240" dirty="0">
              <a:latin typeface="Arial" panose="020B0604020202020204" pitchFamily="34" charset="0"/>
              <a:cs typeface="Arial" panose="020B0604020202020204" pitchFamily="34" charset="0"/>
            </a:endParaRPr>
          </a:p>
        </p:txBody>
      </p:sp>
      <p:sp>
        <p:nvSpPr>
          <p:cNvPr id="31" name="Shape 29"/>
          <p:cNvSpPr/>
          <p:nvPr/>
        </p:nvSpPr>
        <p:spPr>
          <a:xfrm>
            <a:off x="6236208" y="4818888"/>
            <a:ext cx="5285232" cy="1161288"/>
          </a:xfrm>
          <a:prstGeom prst="roundRect">
            <a:avLst>
              <a:gd name="adj" fmla="val 7874"/>
            </a:avLst>
          </a:prstGeom>
          <a:solidFill>
            <a:srgbClr val="FFFFFF"/>
          </a:solidFill>
          <a:ln w="11430">
            <a:solidFill>
              <a:srgbClr val="E2E8F0"/>
            </a:solidFill>
            <a:prstDash val="solid"/>
          </a:ln>
        </p:spPr>
      </p:sp>
      <p:sp>
        <p:nvSpPr>
          <p:cNvPr id="32" name="Shape 30"/>
          <p:cNvSpPr/>
          <p:nvPr/>
        </p:nvSpPr>
        <p:spPr>
          <a:xfrm>
            <a:off x="6437376" y="5029200"/>
            <a:ext cx="667512" cy="713232"/>
          </a:xfrm>
          <a:prstGeom prst="roundRect">
            <a:avLst>
              <a:gd name="adj" fmla="val 12329"/>
            </a:avLst>
          </a:prstGeom>
          <a:solidFill>
            <a:srgbClr val="DDF9F6"/>
          </a:solidFill>
          <a:ln w="12700">
            <a:solidFill>
              <a:srgbClr val="DDF9F6">
                <a:alpha val="0"/>
              </a:srgbClr>
            </a:solidFill>
            <a:prstDash val="solid"/>
          </a:ln>
        </p:spPr>
      </p:sp>
      <p:sp>
        <p:nvSpPr>
          <p:cNvPr id="33" name="Text 31"/>
          <p:cNvSpPr/>
          <p:nvPr/>
        </p:nvSpPr>
        <p:spPr>
          <a:xfrm>
            <a:off x="6519672" y="5166360"/>
            <a:ext cx="484632" cy="347472"/>
          </a:xfrm>
          <a:prstGeom prst="rect">
            <a:avLst/>
          </a:prstGeom>
          <a:noFill/>
          <a:ln/>
        </p:spPr>
        <p:txBody>
          <a:bodyPr wrap="square" lIns="0" tIns="0" rIns="0" bIns="0" rtlCol="0" anchor="ctr">
            <a:normAutofit/>
          </a:bodyPr>
          <a:lstStyle/>
          <a:p>
            <a:pPr marL="0" indent="0" algn="ctr">
              <a:buNone/>
            </a:pPr>
            <a:r>
              <a:rPr lang="en-US" sz="1900" b="1" dirty="0">
                <a:latin typeface="Arial" panose="020B0604020202020204" pitchFamily="34" charset="0"/>
                <a:ea typeface="Aptos" pitchFamily="34" charset="-122"/>
                <a:cs typeface="Arial" panose="020B0604020202020204" pitchFamily="34" charset="0"/>
              </a:rPr>
              <a:t>06</a:t>
            </a:r>
            <a:endParaRPr lang="en-US" sz="1900" dirty="0">
              <a:latin typeface="Arial" panose="020B0604020202020204" pitchFamily="34" charset="0"/>
              <a:cs typeface="Arial" panose="020B0604020202020204" pitchFamily="34" charset="0"/>
            </a:endParaRPr>
          </a:p>
        </p:txBody>
      </p:sp>
      <p:sp>
        <p:nvSpPr>
          <p:cNvPr id="34" name="Text 32"/>
          <p:cNvSpPr/>
          <p:nvPr/>
        </p:nvSpPr>
        <p:spPr>
          <a:xfrm>
            <a:off x="7269480" y="5020056"/>
            <a:ext cx="3904488" cy="347472"/>
          </a:xfrm>
          <a:prstGeom prst="rect">
            <a:avLst/>
          </a:prstGeom>
          <a:noFill/>
          <a:ln/>
        </p:spPr>
        <p:txBody>
          <a:bodyPr wrap="square" lIns="0" tIns="0" rIns="0" bIns="0" rtlCol="0" anchor="ctr">
            <a:normAutofit/>
          </a:bodyPr>
          <a:lstStyle/>
          <a:p>
            <a:pPr marL="0" indent="0">
              <a:buNone/>
            </a:pPr>
            <a:r>
              <a:rPr lang="en-US" sz="1700" b="1" dirty="0">
                <a:latin typeface="Arial" panose="020B0604020202020204" pitchFamily="34" charset="0"/>
                <a:ea typeface="Aptos" pitchFamily="34" charset="-122"/>
                <a:cs typeface="Arial" panose="020B0604020202020204" pitchFamily="34" charset="0"/>
              </a:rPr>
              <a:t>Recommendations and conclusion</a:t>
            </a:r>
            <a:endParaRPr lang="en-US" sz="1700" dirty="0">
              <a:latin typeface="Arial" panose="020B0604020202020204" pitchFamily="34" charset="0"/>
              <a:cs typeface="Arial" panose="020B0604020202020204" pitchFamily="34" charset="0"/>
            </a:endParaRPr>
          </a:p>
        </p:txBody>
      </p:sp>
      <p:sp>
        <p:nvSpPr>
          <p:cNvPr id="35" name="Text 33"/>
          <p:cNvSpPr/>
          <p:nvPr/>
        </p:nvSpPr>
        <p:spPr>
          <a:xfrm>
            <a:off x="7269480" y="5440680"/>
            <a:ext cx="3931920" cy="411480"/>
          </a:xfrm>
          <a:prstGeom prst="rect">
            <a:avLst/>
          </a:prstGeom>
          <a:noFill/>
          <a:ln/>
        </p:spPr>
        <p:txBody>
          <a:bodyPr wrap="square" lIns="0" tIns="0" rIns="0" bIns="0" rtlCol="0" anchor="t">
            <a:normAutofit/>
          </a:bodyPr>
          <a:lstStyle/>
          <a:p>
            <a:pPr marL="0" indent="0">
              <a:buNone/>
            </a:pPr>
            <a:r>
              <a:rPr lang="en-US" sz="1240" dirty="0">
                <a:latin typeface="Arial" panose="020B0604020202020204" pitchFamily="34" charset="0"/>
                <a:ea typeface="Aptos" pitchFamily="34" charset="-122"/>
                <a:cs typeface="Arial" panose="020B0604020202020204" pitchFamily="34" charset="0"/>
              </a:rPr>
              <a:t>Key lessons and next steps</a:t>
            </a:r>
            <a:endParaRPr lang="en-US" sz="1240" dirty="0">
              <a:latin typeface="Arial" panose="020B0604020202020204" pitchFamily="34" charset="0"/>
              <a:cs typeface="Arial" panose="020B0604020202020204" pitchFamily="34" charset="0"/>
            </a:endParaRPr>
          </a:p>
        </p:txBody>
      </p:sp>
      <p:sp>
        <p:nvSpPr>
          <p:cNvPr id="37" name="Text 35"/>
          <p:cNvSpPr/>
          <p:nvPr/>
        </p:nvSpPr>
        <p:spPr>
          <a:xfrm>
            <a:off x="10314432" y="6542532"/>
            <a:ext cx="1234440" cy="210312"/>
          </a:xfrm>
          <a:prstGeom prst="rect">
            <a:avLst/>
          </a:prstGeom>
          <a:noFill/>
          <a:ln/>
        </p:spPr>
        <p:txBody>
          <a:bodyPr wrap="square" lIns="0" tIns="0" rIns="0" bIns="0" rtlCol="0" anchor="ctr">
            <a:normAutofit/>
          </a:bodyPr>
          <a:lstStyle/>
          <a:p>
            <a:pPr marL="0" indent="0" algn="r">
              <a:buNone/>
            </a:pPr>
            <a:r>
              <a:rPr lang="en-US" sz="1000" dirty="0">
                <a:latin typeface="Arial" panose="020B0604020202020204" pitchFamily="34" charset="0"/>
                <a:ea typeface="Aptos" pitchFamily="34" charset="-122"/>
                <a:cs typeface="Arial" panose="020B0604020202020204" pitchFamily="34" charset="0"/>
              </a:rPr>
              <a:t>02 / 03</a:t>
            </a:r>
            <a:endParaRPr lang="en-US" sz="10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46304" cy="6858000"/>
          </a:xfrm>
          <a:prstGeom prst="rect">
            <a:avLst/>
          </a:prstGeom>
          <a:solidFill>
            <a:srgbClr val="15A7A9"/>
          </a:solidFill>
          <a:ln w="12700">
            <a:solidFill>
              <a:srgbClr val="15A7A9">
                <a:alpha val="0"/>
              </a:srgbClr>
            </a:solidFill>
            <a:prstDash val="solid"/>
          </a:ln>
        </p:spPr>
      </p:sp>
      <p:sp>
        <p:nvSpPr>
          <p:cNvPr id="4" name="Text 2"/>
          <p:cNvSpPr/>
          <p:nvPr/>
        </p:nvSpPr>
        <p:spPr>
          <a:xfrm>
            <a:off x="667512" y="868680"/>
            <a:ext cx="9875520" cy="585216"/>
          </a:xfrm>
          <a:prstGeom prst="rect">
            <a:avLst/>
          </a:prstGeom>
          <a:noFill/>
          <a:ln/>
        </p:spPr>
        <p:txBody>
          <a:bodyPr wrap="square" lIns="0" tIns="0" rIns="0" bIns="0" rtlCol="0" anchor="ctr">
            <a:normAutofit lnSpcReduction="10000"/>
          </a:bodyPr>
          <a:lstStyle/>
          <a:p>
            <a:pPr marL="0" indent="0">
              <a:buNone/>
            </a:pPr>
            <a:r>
              <a:rPr lang="en-US" sz="4000" b="1" dirty="0">
                <a:solidFill>
                  <a:srgbClr val="13233D"/>
                </a:solidFill>
                <a:latin typeface="Arial" panose="020B0604020202020204" pitchFamily="34" charset="0"/>
                <a:ea typeface="Aptos" pitchFamily="34" charset="-122"/>
                <a:cs typeface="Arial" panose="020B0604020202020204" pitchFamily="34" charset="0"/>
              </a:rPr>
              <a:t>The role of information systems</a:t>
            </a:r>
            <a:endParaRPr lang="en-US" sz="4000" dirty="0">
              <a:latin typeface="Arial" panose="020B0604020202020204" pitchFamily="34" charset="0"/>
              <a:cs typeface="Arial" panose="020B0604020202020204" pitchFamily="34" charset="0"/>
            </a:endParaRPr>
          </a:p>
        </p:txBody>
      </p:sp>
      <p:sp>
        <p:nvSpPr>
          <p:cNvPr id="5" name="Shape 3"/>
          <p:cNvSpPr/>
          <p:nvPr/>
        </p:nvSpPr>
        <p:spPr>
          <a:xfrm>
            <a:off x="667512" y="1783080"/>
            <a:ext cx="4736592" cy="4389120"/>
          </a:xfrm>
          <a:prstGeom prst="roundRect">
            <a:avLst>
              <a:gd name="adj" fmla="val 3333"/>
            </a:avLst>
          </a:prstGeom>
          <a:solidFill>
            <a:srgbClr val="13233D"/>
          </a:solidFill>
          <a:ln w="12700">
            <a:solidFill>
              <a:srgbClr val="13233D">
                <a:alpha val="0"/>
              </a:srgbClr>
            </a:solidFill>
            <a:prstDash val="solid"/>
          </a:ln>
        </p:spPr>
      </p:sp>
      <p:sp>
        <p:nvSpPr>
          <p:cNvPr id="6" name="Text 4"/>
          <p:cNvSpPr/>
          <p:nvPr/>
        </p:nvSpPr>
        <p:spPr>
          <a:xfrm>
            <a:off x="1005840" y="2048256"/>
            <a:ext cx="4069080" cy="749808"/>
          </a:xfrm>
          <a:prstGeom prst="rect">
            <a:avLst/>
          </a:prstGeom>
          <a:noFill/>
          <a:ln/>
        </p:spPr>
        <p:txBody>
          <a:bodyPr wrap="square" lIns="0" tIns="0" rIns="0" bIns="0" rtlCol="0" anchor="t">
            <a:normAutofit/>
          </a:bodyPr>
          <a:lstStyle/>
          <a:p>
            <a:pPr marL="0" indent="0" algn="ctr">
              <a:lnSpc>
                <a:spcPct val="95000"/>
              </a:lnSpc>
              <a:buNone/>
            </a:pPr>
            <a:r>
              <a:rPr lang="en-US" sz="1850" b="1" dirty="0">
                <a:solidFill>
                  <a:srgbClr val="FFFFFF"/>
                </a:solidFill>
                <a:latin typeface="Arial" panose="020B0604020202020204" pitchFamily="34" charset="0"/>
                <a:ea typeface="Aptos" pitchFamily="34" charset="-122"/>
                <a:cs typeface="Arial" panose="020B0604020202020204" pitchFamily="34" charset="0"/>
              </a:rPr>
              <a:t>Information systems bring</a:t>
            </a:r>
            <a:endParaRPr lang="en-US" sz="1850" dirty="0">
              <a:latin typeface="Arial" panose="020B0604020202020204" pitchFamily="34" charset="0"/>
              <a:cs typeface="Arial" panose="020B0604020202020204" pitchFamily="34" charset="0"/>
            </a:endParaRPr>
          </a:p>
          <a:p>
            <a:pPr marL="0" indent="0" algn="ctr">
              <a:lnSpc>
                <a:spcPct val="95000"/>
              </a:lnSpc>
              <a:buNone/>
            </a:pPr>
            <a:r>
              <a:rPr lang="en-US" sz="1850" b="1" dirty="0">
                <a:solidFill>
                  <a:srgbClr val="FFFFFF"/>
                </a:solidFill>
                <a:latin typeface="Arial" panose="020B0604020202020204" pitchFamily="34" charset="0"/>
                <a:ea typeface="Aptos" pitchFamily="34" charset="-122"/>
                <a:cs typeface="Arial" panose="020B0604020202020204" pitchFamily="34" charset="0"/>
              </a:rPr>
              <a:t>together four essentials</a:t>
            </a:r>
            <a:endParaRPr lang="en-US" sz="1850" dirty="0">
              <a:latin typeface="Arial" panose="020B0604020202020204" pitchFamily="34" charset="0"/>
              <a:cs typeface="Arial" panose="020B0604020202020204" pitchFamily="34" charset="0"/>
            </a:endParaRPr>
          </a:p>
        </p:txBody>
      </p:sp>
      <p:sp>
        <p:nvSpPr>
          <p:cNvPr id="7" name="Shape 5"/>
          <p:cNvSpPr/>
          <p:nvPr/>
        </p:nvSpPr>
        <p:spPr>
          <a:xfrm>
            <a:off x="1014984" y="2999232"/>
            <a:ext cx="1810512" cy="585216"/>
          </a:xfrm>
          <a:prstGeom prst="roundRect">
            <a:avLst>
              <a:gd name="adj" fmla="val 12500"/>
            </a:avLst>
          </a:prstGeom>
          <a:solidFill>
            <a:srgbClr val="224966"/>
          </a:solidFill>
          <a:ln w="12700">
            <a:solidFill>
              <a:srgbClr val="224966">
                <a:alpha val="0"/>
              </a:srgbClr>
            </a:solidFill>
            <a:prstDash val="solid"/>
          </a:ln>
        </p:spPr>
      </p:sp>
      <p:sp>
        <p:nvSpPr>
          <p:cNvPr id="8" name="Text 6"/>
          <p:cNvSpPr/>
          <p:nvPr/>
        </p:nvSpPr>
        <p:spPr>
          <a:xfrm>
            <a:off x="1106424" y="3154680"/>
            <a:ext cx="1645920" cy="228600"/>
          </a:xfrm>
          <a:prstGeom prst="rect">
            <a:avLst/>
          </a:prstGeom>
          <a:noFill/>
          <a:ln/>
        </p:spPr>
        <p:txBody>
          <a:bodyPr wrap="square" lIns="0" tIns="0" rIns="0" bIns="0" rtlCol="0" anchor="ctr">
            <a:normAutofit/>
          </a:bodyPr>
          <a:lstStyle/>
          <a:p>
            <a:pPr marL="0" indent="0" algn="ctr">
              <a:buNone/>
            </a:pPr>
            <a:r>
              <a:rPr lang="en-US" sz="1220" b="1" dirty="0">
                <a:solidFill>
                  <a:srgbClr val="FFFFFF"/>
                </a:solidFill>
                <a:latin typeface="Arial" panose="020B0604020202020204" pitchFamily="34" charset="0"/>
                <a:ea typeface="Aptos" pitchFamily="34" charset="-122"/>
                <a:cs typeface="Arial" panose="020B0604020202020204" pitchFamily="34" charset="0"/>
              </a:rPr>
              <a:t>PEOPLE</a:t>
            </a:r>
            <a:endParaRPr lang="en-US" sz="1220" dirty="0">
              <a:latin typeface="Arial" panose="020B0604020202020204" pitchFamily="34" charset="0"/>
              <a:cs typeface="Arial" panose="020B0604020202020204" pitchFamily="34" charset="0"/>
            </a:endParaRPr>
          </a:p>
        </p:txBody>
      </p:sp>
      <p:sp>
        <p:nvSpPr>
          <p:cNvPr id="9" name="Shape 7"/>
          <p:cNvSpPr/>
          <p:nvPr/>
        </p:nvSpPr>
        <p:spPr>
          <a:xfrm>
            <a:off x="3026664" y="2999232"/>
            <a:ext cx="1810512" cy="585216"/>
          </a:xfrm>
          <a:prstGeom prst="roundRect">
            <a:avLst>
              <a:gd name="adj" fmla="val 12500"/>
            </a:avLst>
          </a:prstGeom>
          <a:solidFill>
            <a:srgbClr val="224966"/>
          </a:solidFill>
          <a:ln w="12700">
            <a:solidFill>
              <a:srgbClr val="224966">
                <a:alpha val="0"/>
              </a:srgbClr>
            </a:solidFill>
            <a:prstDash val="solid"/>
          </a:ln>
        </p:spPr>
      </p:sp>
      <p:sp>
        <p:nvSpPr>
          <p:cNvPr id="10" name="Text 8"/>
          <p:cNvSpPr/>
          <p:nvPr/>
        </p:nvSpPr>
        <p:spPr>
          <a:xfrm>
            <a:off x="3118104" y="3154680"/>
            <a:ext cx="1645920" cy="228600"/>
          </a:xfrm>
          <a:prstGeom prst="rect">
            <a:avLst/>
          </a:prstGeom>
          <a:noFill/>
          <a:ln/>
        </p:spPr>
        <p:txBody>
          <a:bodyPr wrap="square" lIns="0" tIns="0" rIns="0" bIns="0" rtlCol="0" anchor="ctr">
            <a:normAutofit/>
          </a:bodyPr>
          <a:lstStyle/>
          <a:p>
            <a:pPr marL="0" indent="0" algn="ctr">
              <a:buNone/>
            </a:pPr>
            <a:r>
              <a:rPr lang="en-US" sz="1220" b="1" dirty="0">
                <a:solidFill>
                  <a:srgbClr val="FFFFFF"/>
                </a:solidFill>
                <a:latin typeface="Arial" panose="020B0604020202020204" pitchFamily="34" charset="0"/>
                <a:ea typeface="Aptos" pitchFamily="34" charset="-122"/>
                <a:cs typeface="Arial" panose="020B0604020202020204" pitchFamily="34" charset="0"/>
              </a:rPr>
              <a:t>PROCESSES</a:t>
            </a:r>
            <a:endParaRPr lang="en-US" sz="1220" dirty="0">
              <a:latin typeface="Arial" panose="020B0604020202020204" pitchFamily="34" charset="0"/>
              <a:cs typeface="Arial" panose="020B0604020202020204" pitchFamily="34" charset="0"/>
            </a:endParaRPr>
          </a:p>
        </p:txBody>
      </p:sp>
      <p:sp>
        <p:nvSpPr>
          <p:cNvPr id="11" name="Shape 9"/>
          <p:cNvSpPr/>
          <p:nvPr/>
        </p:nvSpPr>
        <p:spPr>
          <a:xfrm>
            <a:off x="1014984" y="3794760"/>
            <a:ext cx="1810512" cy="585216"/>
          </a:xfrm>
          <a:prstGeom prst="roundRect">
            <a:avLst>
              <a:gd name="adj" fmla="val 12500"/>
            </a:avLst>
          </a:prstGeom>
          <a:solidFill>
            <a:srgbClr val="2C6480"/>
          </a:solidFill>
          <a:ln w="12700">
            <a:solidFill>
              <a:srgbClr val="2C6480">
                <a:alpha val="0"/>
              </a:srgbClr>
            </a:solidFill>
            <a:prstDash val="solid"/>
          </a:ln>
        </p:spPr>
      </p:sp>
      <p:sp>
        <p:nvSpPr>
          <p:cNvPr id="12" name="Text 10"/>
          <p:cNvSpPr/>
          <p:nvPr/>
        </p:nvSpPr>
        <p:spPr>
          <a:xfrm>
            <a:off x="1106424" y="3950208"/>
            <a:ext cx="1645920" cy="228600"/>
          </a:xfrm>
          <a:prstGeom prst="rect">
            <a:avLst/>
          </a:prstGeom>
          <a:noFill/>
          <a:ln/>
        </p:spPr>
        <p:txBody>
          <a:bodyPr wrap="square" lIns="0" tIns="0" rIns="0" bIns="0" rtlCol="0" anchor="ctr">
            <a:normAutofit/>
          </a:bodyPr>
          <a:lstStyle/>
          <a:p>
            <a:pPr marL="0" indent="0" algn="ctr">
              <a:buNone/>
            </a:pPr>
            <a:r>
              <a:rPr lang="en-US" sz="1220" b="1" dirty="0">
                <a:solidFill>
                  <a:srgbClr val="FFFFFF"/>
                </a:solidFill>
                <a:latin typeface="Arial" panose="020B0604020202020204" pitchFamily="34" charset="0"/>
                <a:ea typeface="Aptos" pitchFamily="34" charset="-122"/>
                <a:cs typeface="Arial" panose="020B0604020202020204" pitchFamily="34" charset="0"/>
              </a:rPr>
              <a:t>DATA</a:t>
            </a:r>
            <a:endParaRPr lang="en-US" sz="1220" dirty="0">
              <a:latin typeface="Arial" panose="020B0604020202020204" pitchFamily="34" charset="0"/>
              <a:cs typeface="Arial" panose="020B0604020202020204" pitchFamily="34" charset="0"/>
            </a:endParaRPr>
          </a:p>
        </p:txBody>
      </p:sp>
      <p:sp>
        <p:nvSpPr>
          <p:cNvPr id="13" name="Shape 11"/>
          <p:cNvSpPr/>
          <p:nvPr/>
        </p:nvSpPr>
        <p:spPr>
          <a:xfrm>
            <a:off x="3026664" y="3794760"/>
            <a:ext cx="1810512" cy="585216"/>
          </a:xfrm>
          <a:prstGeom prst="roundRect">
            <a:avLst>
              <a:gd name="adj" fmla="val 12500"/>
            </a:avLst>
          </a:prstGeom>
          <a:solidFill>
            <a:srgbClr val="224966"/>
          </a:solidFill>
          <a:ln w="12700">
            <a:solidFill>
              <a:srgbClr val="224966">
                <a:alpha val="0"/>
              </a:srgbClr>
            </a:solidFill>
            <a:prstDash val="solid"/>
          </a:ln>
        </p:spPr>
      </p:sp>
      <p:sp>
        <p:nvSpPr>
          <p:cNvPr id="14" name="Text 12"/>
          <p:cNvSpPr/>
          <p:nvPr/>
        </p:nvSpPr>
        <p:spPr>
          <a:xfrm>
            <a:off x="3118104" y="3950208"/>
            <a:ext cx="1645920" cy="228600"/>
          </a:xfrm>
          <a:prstGeom prst="rect">
            <a:avLst/>
          </a:prstGeom>
          <a:noFill/>
          <a:ln/>
        </p:spPr>
        <p:txBody>
          <a:bodyPr wrap="square" lIns="0" tIns="0" rIns="0" bIns="0" rtlCol="0" anchor="ctr">
            <a:normAutofit/>
          </a:bodyPr>
          <a:lstStyle/>
          <a:p>
            <a:pPr marL="0" indent="0" algn="ctr">
              <a:buNone/>
            </a:pPr>
            <a:r>
              <a:rPr lang="en-US" sz="1220" b="1" dirty="0">
                <a:solidFill>
                  <a:srgbClr val="FFFFFF"/>
                </a:solidFill>
                <a:latin typeface="Arial" panose="020B0604020202020204" pitchFamily="34" charset="0"/>
                <a:ea typeface="Aptos" pitchFamily="34" charset="-122"/>
                <a:cs typeface="Arial" panose="020B0604020202020204" pitchFamily="34" charset="0"/>
              </a:rPr>
              <a:t>TECHNOLOGY</a:t>
            </a:r>
            <a:endParaRPr lang="en-US" sz="1220" dirty="0">
              <a:latin typeface="Arial" panose="020B0604020202020204" pitchFamily="34" charset="0"/>
              <a:cs typeface="Arial" panose="020B0604020202020204" pitchFamily="34" charset="0"/>
            </a:endParaRPr>
          </a:p>
        </p:txBody>
      </p:sp>
      <p:sp>
        <p:nvSpPr>
          <p:cNvPr id="15" name="Shape 13"/>
          <p:cNvSpPr/>
          <p:nvPr/>
        </p:nvSpPr>
        <p:spPr>
          <a:xfrm>
            <a:off x="3017520" y="4535424"/>
            <a:ext cx="0" cy="420624"/>
          </a:xfrm>
          <a:prstGeom prst="line">
            <a:avLst/>
          </a:prstGeom>
          <a:noFill/>
          <a:ln w="22860">
            <a:solidFill>
              <a:srgbClr val="76D9D5"/>
            </a:solidFill>
            <a:prstDash val="solid"/>
          </a:ln>
        </p:spPr>
      </p:sp>
      <p:sp>
        <p:nvSpPr>
          <p:cNvPr id="16" name="Shape 14"/>
          <p:cNvSpPr/>
          <p:nvPr/>
        </p:nvSpPr>
        <p:spPr>
          <a:xfrm>
            <a:off x="2939796" y="4910328"/>
            <a:ext cx="155448" cy="155448"/>
          </a:xfrm>
          <a:prstGeom prst="ellipse">
            <a:avLst/>
          </a:prstGeom>
          <a:solidFill>
            <a:srgbClr val="76D9D5"/>
          </a:solidFill>
          <a:ln w="12700">
            <a:solidFill>
              <a:srgbClr val="76D9D5">
                <a:alpha val="0"/>
              </a:srgbClr>
            </a:solidFill>
            <a:prstDash val="solid"/>
          </a:ln>
        </p:spPr>
      </p:sp>
      <p:sp>
        <p:nvSpPr>
          <p:cNvPr id="17" name="Shape 15"/>
          <p:cNvSpPr/>
          <p:nvPr/>
        </p:nvSpPr>
        <p:spPr>
          <a:xfrm>
            <a:off x="1024128" y="5166360"/>
            <a:ext cx="3995928" cy="658368"/>
          </a:xfrm>
          <a:prstGeom prst="roundRect">
            <a:avLst>
              <a:gd name="adj" fmla="val 11111"/>
            </a:avLst>
          </a:prstGeom>
          <a:solidFill>
            <a:srgbClr val="126B78"/>
          </a:solidFill>
          <a:ln w="12700">
            <a:solidFill>
              <a:srgbClr val="126B78">
                <a:alpha val="0"/>
              </a:srgbClr>
            </a:solidFill>
            <a:prstDash val="solid"/>
          </a:ln>
        </p:spPr>
      </p:sp>
      <p:sp>
        <p:nvSpPr>
          <p:cNvPr id="18" name="Text 16"/>
          <p:cNvSpPr/>
          <p:nvPr/>
        </p:nvSpPr>
        <p:spPr>
          <a:xfrm>
            <a:off x="1161288" y="5376672"/>
            <a:ext cx="3749040" cy="237744"/>
          </a:xfrm>
          <a:prstGeom prst="rect">
            <a:avLst/>
          </a:prstGeom>
          <a:noFill/>
          <a:ln/>
        </p:spPr>
        <p:txBody>
          <a:bodyPr wrap="square" lIns="0" tIns="0" rIns="0" bIns="0" rtlCol="0" anchor="ctr">
            <a:normAutofit fontScale="92500" lnSpcReduction="10000"/>
          </a:bodyPr>
          <a:lstStyle/>
          <a:p>
            <a:pPr marL="0" indent="0" algn="ctr">
              <a:buNone/>
            </a:pPr>
            <a:r>
              <a:rPr lang="en-US" sz="1770" b="1" dirty="0">
                <a:solidFill>
                  <a:srgbClr val="FFFFFF"/>
                </a:solidFill>
                <a:latin typeface="Arial" panose="020B0604020202020204" pitchFamily="34" charset="0"/>
                <a:ea typeface="Aptos" pitchFamily="34" charset="-122"/>
                <a:cs typeface="Arial" panose="020B0604020202020204" pitchFamily="34" charset="0"/>
              </a:rPr>
              <a:t>Operations + better decisions</a:t>
            </a:r>
            <a:endParaRPr lang="en-US" sz="1770" dirty="0">
              <a:latin typeface="Arial" panose="020B0604020202020204" pitchFamily="34" charset="0"/>
              <a:cs typeface="Arial" panose="020B0604020202020204" pitchFamily="34" charset="0"/>
            </a:endParaRPr>
          </a:p>
        </p:txBody>
      </p:sp>
      <p:sp>
        <p:nvSpPr>
          <p:cNvPr id="19" name="Text 17"/>
          <p:cNvSpPr/>
          <p:nvPr/>
        </p:nvSpPr>
        <p:spPr>
          <a:xfrm>
            <a:off x="5815584" y="1764792"/>
            <a:ext cx="5394960" cy="438912"/>
          </a:xfrm>
          <a:prstGeom prst="rect">
            <a:avLst/>
          </a:prstGeom>
          <a:noFill/>
          <a:ln/>
        </p:spPr>
        <p:txBody>
          <a:bodyPr wrap="square" lIns="0" tIns="0" rIns="0" bIns="0" rtlCol="0" anchor="ctr">
            <a:normAutofit/>
          </a:bodyPr>
          <a:lstStyle/>
          <a:p>
            <a:pPr marL="0" indent="0">
              <a:buNone/>
            </a:pPr>
            <a:r>
              <a:rPr lang="en-US" sz="2150" b="1" dirty="0">
                <a:solidFill>
                  <a:srgbClr val="13233D"/>
                </a:solidFill>
                <a:latin typeface="Arial" panose="020B0604020202020204" pitchFamily="34" charset="0"/>
                <a:ea typeface="Aptos" pitchFamily="34" charset="-122"/>
                <a:cs typeface="Arial" panose="020B0604020202020204" pitchFamily="34" charset="0"/>
              </a:rPr>
              <a:t>Four business benefits</a:t>
            </a:r>
            <a:endParaRPr lang="en-US" sz="2150" dirty="0">
              <a:latin typeface="Arial" panose="020B0604020202020204" pitchFamily="34" charset="0"/>
              <a:cs typeface="Arial" panose="020B0604020202020204" pitchFamily="34" charset="0"/>
            </a:endParaRPr>
          </a:p>
        </p:txBody>
      </p:sp>
      <p:sp>
        <p:nvSpPr>
          <p:cNvPr id="20" name="Shape 18"/>
          <p:cNvSpPr/>
          <p:nvPr/>
        </p:nvSpPr>
        <p:spPr>
          <a:xfrm>
            <a:off x="5815584" y="2368296"/>
            <a:ext cx="2642616" cy="1545336"/>
          </a:xfrm>
          <a:prstGeom prst="roundRect">
            <a:avLst>
              <a:gd name="adj" fmla="val 5917"/>
            </a:avLst>
          </a:prstGeom>
          <a:solidFill>
            <a:srgbClr val="FFFFFF"/>
          </a:solidFill>
          <a:ln w="11430">
            <a:solidFill>
              <a:srgbClr val="DFE8F0"/>
            </a:solidFill>
            <a:prstDash val="solid"/>
          </a:ln>
        </p:spPr>
      </p:sp>
      <p:sp>
        <p:nvSpPr>
          <p:cNvPr id="21" name="Shape 19"/>
          <p:cNvSpPr/>
          <p:nvPr/>
        </p:nvSpPr>
        <p:spPr>
          <a:xfrm>
            <a:off x="5998464" y="2523744"/>
            <a:ext cx="512064" cy="438912"/>
          </a:xfrm>
          <a:prstGeom prst="roundRect">
            <a:avLst>
              <a:gd name="adj" fmla="val 16667"/>
            </a:avLst>
          </a:prstGeom>
          <a:solidFill>
            <a:srgbClr val="DDF9F6"/>
          </a:solidFill>
          <a:ln w="12700">
            <a:solidFill>
              <a:srgbClr val="DDF9F6">
                <a:alpha val="0"/>
              </a:srgbClr>
            </a:solidFill>
            <a:prstDash val="solid"/>
          </a:ln>
        </p:spPr>
      </p:sp>
      <p:sp>
        <p:nvSpPr>
          <p:cNvPr id="22" name="Text 20"/>
          <p:cNvSpPr/>
          <p:nvPr/>
        </p:nvSpPr>
        <p:spPr>
          <a:xfrm>
            <a:off x="6044184" y="2633472"/>
            <a:ext cx="411480" cy="173736"/>
          </a:xfrm>
          <a:prstGeom prst="rect">
            <a:avLst/>
          </a:prstGeom>
          <a:noFill/>
          <a:ln/>
        </p:spPr>
        <p:txBody>
          <a:bodyPr wrap="square" lIns="0" tIns="0" rIns="0" bIns="0" rtlCol="0" anchor="ctr">
            <a:normAutofit lnSpcReduction="10000"/>
          </a:bodyPr>
          <a:lstStyle/>
          <a:p>
            <a:pPr marL="0" indent="0" algn="ctr">
              <a:buNone/>
            </a:pPr>
            <a:r>
              <a:rPr lang="en-US" sz="1200" b="1" dirty="0">
                <a:solidFill>
                  <a:srgbClr val="15A7A9"/>
                </a:solidFill>
                <a:latin typeface="Arial" panose="020B0604020202020204" pitchFamily="34" charset="0"/>
                <a:ea typeface="Aptos" pitchFamily="34" charset="-122"/>
                <a:cs typeface="Arial" panose="020B0604020202020204" pitchFamily="34" charset="0"/>
              </a:rPr>
              <a:t>01</a:t>
            </a:r>
            <a:endParaRPr lang="en-US" sz="1200" dirty="0">
              <a:latin typeface="Arial" panose="020B0604020202020204" pitchFamily="34" charset="0"/>
              <a:cs typeface="Arial" panose="020B0604020202020204" pitchFamily="34" charset="0"/>
            </a:endParaRPr>
          </a:p>
        </p:txBody>
      </p:sp>
      <p:sp>
        <p:nvSpPr>
          <p:cNvPr id="23" name="Text 21"/>
          <p:cNvSpPr/>
          <p:nvPr/>
        </p:nvSpPr>
        <p:spPr>
          <a:xfrm>
            <a:off x="5998464" y="3072384"/>
            <a:ext cx="2295144" cy="292608"/>
          </a:xfrm>
          <a:prstGeom prst="rect">
            <a:avLst/>
          </a:prstGeom>
          <a:noFill/>
          <a:ln/>
        </p:spPr>
        <p:txBody>
          <a:bodyPr wrap="square" lIns="0" tIns="0" rIns="0" bIns="0" rtlCol="0" anchor="t">
            <a:normAutofit/>
          </a:bodyPr>
          <a:lstStyle/>
          <a:p>
            <a:pPr marL="0" indent="0">
              <a:buNone/>
            </a:pPr>
            <a:r>
              <a:rPr lang="en-US" sz="1520" b="1" dirty="0">
                <a:solidFill>
                  <a:srgbClr val="13233D"/>
                </a:solidFill>
                <a:latin typeface="Arial" panose="020B0604020202020204" pitchFamily="34" charset="0"/>
                <a:ea typeface="Aptos" pitchFamily="34" charset="-122"/>
                <a:cs typeface="Arial" panose="020B0604020202020204" pitchFamily="34" charset="0"/>
              </a:rPr>
              <a:t>Operational efficiency</a:t>
            </a:r>
            <a:endParaRPr lang="en-US" sz="1520" dirty="0">
              <a:latin typeface="Arial" panose="020B0604020202020204" pitchFamily="34" charset="0"/>
              <a:cs typeface="Arial" panose="020B0604020202020204" pitchFamily="34" charset="0"/>
            </a:endParaRPr>
          </a:p>
        </p:txBody>
      </p:sp>
      <p:sp>
        <p:nvSpPr>
          <p:cNvPr id="24" name="Text 22"/>
          <p:cNvSpPr/>
          <p:nvPr/>
        </p:nvSpPr>
        <p:spPr>
          <a:xfrm>
            <a:off x="5998464" y="3410712"/>
            <a:ext cx="2304288" cy="393192"/>
          </a:xfrm>
          <a:prstGeom prst="rect">
            <a:avLst/>
          </a:prstGeom>
          <a:noFill/>
          <a:ln/>
        </p:spPr>
        <p:txBody>
          <a:bodyPr wrap="square" lIns="0" tIns="0" rIns="0" bIns="0" rtlCol="0" anchor="t">
            <a:normAutofit/>
          </a:bodyPr>
          <a:lstStyle/>
          <a:p>
            <a:pPr marL="0" indent="0">
              <a:buNone/>
            </a:pPr>
            <a:r>
              <a:rPr lang="en-US" sz="1120" dirty="0">
                <a:latin typeface="Arial" panose="020B0604020202020204" pitchFamily="34" charset="0"/>
                <a:ea typeface="Aptos" pitchFamily="34" charset="-122"/>
                <a:cs typeface="Arial" panose="020B0604020202020204" pitchFamily="34" charset="0"/>
              </a:rPr>
              <a:t>Automation reduces repetitive work and mistakes.</a:t>
            </a:r>
            <a:endParaRPr lang="en-US" sz="1120" dirty="0">
              <a:latin typeface="Arial" panose="020B0604020202020204" pitchFamily="34" charset="0"/>
              <a:cs typeface="Arial" panose="020B0604020202020204" pitchFamily="34" charset="0"/>
            </a:endParaRPr>
          </a:p>
        </p:txBody>
      </p:sp>
      <p:sp>
        <p:nvSpPr>
          <p:cNvPr id="25" name="Shape 23"/>
          <p:cNvSpPr/>
          <p:nvPr/>
        </p:nvSpPr>
        <p:spPr>
          <a:xfrm>
            <a:off x="8668512" y="2368296"/>
            <a:ext cx="2642616" cy="1545336"/>
          </a:xfrm>
          <a:prstGeom prst="roundRect">
            <a:avLst>
              <a:gd name="adj" fmla="val 5917"/>
            </a:avLst>
          </a:prstGeom>
          <a:solidFill>
            <a:srgbClr val="FFFFFF"/>
          </a:solidFill>
          <a:ln w="11430">
            <a:solidFill>
              <a:srgbClr val="DFE8F0"/>
            </a:solidFill>
            <a:prstDash val="solid"/>
          </a:ln>
        </p:spPr>
      </p:sp>
      <p:sp>
        <p:nvSpPr>
          <p:cNvPr id="26" name="Shape 24"/>
          <p:cNvSpPr/>
          <p:nvPr/>
        </p:nvSpPr>
        <p:spPr>
          <a:xfrm>
            <a:off x="8851392" y="2523744"/>
            <a:ext cx="512064" cy="438912"/>
          </a:xfrm>
          <a:prstGeom prst="roundRect">
            <a:avLst>
              <a:gd name="adj" fmla="val 16667"/>
            </a:avLst>
          </a:prstGeom>
          <a:solidFill>
            <a:srgbClr val="DDF9F6"/>
          </a:solidFill>
          <a:ln w="12700">
            <a:solidFill>
              <a:srgbClr val="DDF9F6">
                <a:alpha val="0"/>
              </a:srgbClr>
            </a:solidFill>
            <a:prstDash val="solid"/>
          </a:ln>
        </p:spPr>
      </p:sp>
      <p:sp>
        <p:nvSpPr>
          <p:cNvPr id="27" name="Text 25"/>
          <p:cNvSpPr/>
          <p:nvPr/>
        </p:nvSpPr>
        <p:spPr>
          <a:xfrm>
            <a:off x="8897112" y="2633472"/>
            <a:ext cx="411480" cy="173736"/>
          </a:xfrm>
          <a:prstGeom prst="rect">
            <a:avLst/>
          </a:prstGeom>
          <a:noFill/>
          <a:ln/>
        </p:spPr>
        <p:txBody>
          <a:bodyPr wrap="square" lIns="0" tIns="0" rIns="0" bIns="0" rtlCol="0" anchor="ctr">
            <a:normAutofit lnSpcReduction="10000"/>
          </a:bodyPr>
          <a:lstStyle/>
          <a:p>
            <a:pPr marL="0" indent="0" algn="ctr">
              <a:buNone/>
            </a:pPr>
            <a:r>
              <a:rPr lang="en-US" sz="1200" b="1" dirty="0">
                <a:solidFill>
                  <a:srgbClr val="15A7A9"/>
                </a:solidFill>
                <a:latin typeface="Arial" panose="020B0604020202020204" pitchFamily="34" charset="0"/>
                <a:ea typeface="Aptos" pitchFamily="34" charset="-122"/>
                <a:cs typeface="Arial" panose="020B0604020202020204" pitchFamily="34" charset="0"/>
              </a:rPr>
              <a:t>02</a:t>
            </a:r>
            <a:endParaRPr lang="en-US" sz="1200" dirty="0">
              <a:latin typeface="Arial" panose="020B0604020202020204" pitchFamily="34" charset="0"/>
              <a:cs typeface="Arial" panose="020B0604020202020204" pitchFamily="34" charset="0"/>
            </a:endParaRPr>
          </a:p>
        </p:txBody>
      </p:sp>
      <p:sp>
        <p:nvSpPr>
          <p:cNvPr id="28" name="Text 26"/>
          <p:cNvSpPr/>
          <p:nvPr/>
        </p:nvSpPr>
        <p:spPr>
          <a:xfrm>
            <a:off x="8851392" y="3072384"/>
            <a:ext cx="2295144" cy="292608"/>
          </a:xfrm>
          <a:prstGeom prst="rect">
            <a:avLst/>
          </a:prstGeom>
          <a:noFill/>
          <a:ln/>
        </p:spPr>
        <p:txBody>
          <a:bodyPr wrap="square" lIns="0" tIns="0" rIns="0" bIns="0" rtlCol="0" anchor="t">
            <a:normAutofit/>
          </a:bodyPr>
          <a:lstStyle/>
          <a:p>
            <a:pPr marL="0" indent="0">
              <a:buNone/>
            </a:pPr>
            <a:r>
              <a:rPr lang="en-US" sz="1520" b="1" dirty="0">
                <a:solidFill>
                  <a:srgbClr val="13233D"/>
                </a:solidFill>
                <a:latin typeface="Arial" panose="020B0604020202020204" pitchFamily="34" charset="0"/>
                <a:ea typeface="Aptos" pitchFamily="34" charset="-122"/>
                <a:cs typeface="Arial" panose="020B0604020202020204" pitchFamily="34" charset="0"/>
              </a:rPr>
              <a:t>Better decisions</a:t>
            </a:r>
            <a:endParaRPr lang="en-US" sz="1520" dirty="0">
              <a:latin typeface="Arial" panose="020B0604020202020204" pitchFamily="34" charset="0"/>
              <a:cs typeface="Arial" panose="020B0604020202020204" pitchFamily="34" charset="0"/>
            </a:endParaRPr>
          </a:p>
        </p:txBody>
      </p:sp>
      <p:sp>
        <p:nvSpPr>
          <p:cNvPr id="29" name="Text 27"/>
          <p:cNvSpPr/>
          <p:nvPr/>
        </p:nvSpPr>
        <p:spPr>
          <a:xfrm>
            <a:off x="8851392" y="3410712"/>
            <a:ext cx="2304288" cy="393192"/>
          </a:xfrm>
          <a:prstGeom prst="rect">
            <a:avLst/>
          </a:prstGeom>
          <a:noFill/>
          <a:ln/>
        </p:spPr>
        <p:txBody>
          <a:bodyPr wrap="square" lIns="0" tIns="0" rIns="0" bIns="0" rtlCol="0" anchor="t">
            <a:normAutofit/>
          </a:bodyPr>
          <a:lstStyle/>
          <a:p>
            <a:pPr marL="0" indent="0">
              <a:buNone/>
            </a:pPr>
            <a:r>
              <a:rPr lang="en-US" sz="1120" dirty="0">
                <a:latin typeface="Arial" panose="020B0604020202020204" pitchFamily="34" charset="0"/>
                <a:ea typeface="Aptos" pitchFamily="34" charset="-122"/>
                <a:cs typeface="Arial" panose="020B0604020202020204" pitchFamily="34" charset="0"/>
              </a:rPr>
              <a:t>Timely, accurate data helps managers see trends.</a:t>
            </a:r>
            <a:endParaRPr lang="en-US" sz="1120" dirty="0">
              <a:latin typeface="Arial" panose="020B0604020202020204" pitchFamily="34" charset="0"/>
              <a:cs typeface="Arial" panose="020B0604020202020204" pitchFamily="34" charset="0"/>
            </a:endParaRPr>
          </a:p>
        </p:txBody>
      </p:sp>
      <p:sp>
        <p:nvSpPr>
          <p:cNvPr id="30" name="Shape 28"/>
          <p:cNvSpPr/>
          <p:nvPr/>
        </p:nvSpPr>
        <p:spPr>
          <a:xfrm>
            <a:off x="5815584" y="4105656"/>
            <a:ext cx="2642616" cy="1545336"/>
          </a:xfrm>
          <a:prstGeom prst="roundRect">
            <a:avLst>
              <a:gd name="adj" fmla="val 5917"/>
            </a:avLst>
          </a:prstGeom>
          <a:solidFill>
            <a:srgbClr val="FFFFFF"/>
          </a:solidFill>
          <a:ln w="11430">
            <a:solidFill>
              <a:srgbClr val="DFE8F0"/>
            </a:solidFill>
            <a:prstDash val="solid"/>
          </a:ln>
        </p:spPr>
      </p:sp>
      <p:sp>
        <p:nvSpPr>
          <p:cNvPr id="31" name="Shape 29"/>
          <p:cNvSpPr/>
          <p:nvPr/>
        </p:nvSpPr>
        <p:spPr>
          <a:xfrm>
            <a:off x="5998464" y="4261104"/>
            <a:ext cx="512064" cy="438912"/>
          </a:xfrm>
          <a:prstGeom prst="roundRect">
            <a:avLst>
              <a:gd name="adj" fmla="val 16667"/>
            </a:avLst>
          </a:prstGeom>
          <a:solidFill>
            <a:srgbClr val="DDF9F6"/>
          </a:solidFill>
          <a:ln w="12700">
            <a:solidFill>
              <a:srgbClr val="DDF9F6">
                <a:alpha val="0"/>
              </a:srgbClr>
            </a:solidFill>
            <a:prstDash val="solid"/>
          </a:ln>
        </p:spPr>
      </p:sp>
      <p:sp>
        <p:nvSpPr>
          <p:cNvPr id="32" name="Text 30"/>
          <p:cNvSpPr/>
          <p:nvPr/>
        </p:nvSpPr>
        <p:spPr>
          <a:xfrm>
            <a:off x="6044184" y="4370832"/>
            <a:ext cx="411480" cy="173736"/>
          </a:xfrm>
          <a:prstGeom prst="rect">
            <a:avLst/>
          </a:prstGeom>
          <a:noFill/>
          <a:ln/>
        </p:spPr>
        <p:txBody>
          <a:bodyPr wrap="square" lIns="0" tIns="0" rIns="0" bIns="0" rtlCol="0" anchor="ctr">
            <a:normAutofit lnSpcReduction="10000"/>
          </a:bodyPr>
          <a:lstStyle/>
          <a:p>
            <a:pPr marL="0" indent="0" algn="ctr">
              <a:buNone/>
            </a:pPr>
            <a:r>
              <a:rPr lang="en-US" sz="1200" b="1" dirty="0">
                <a:solidFill>
                  <a:srgbClr val="15A7A9"/>
                </a:solidFill>
                <a:latin typeface="Arial" panose="020B0604020202020204" pitchFamily="34" charset="0"/>
                <a:ea typeface="Aptos" pitchFamily="34" charset="-122"/>
                <a:cs typeface="Arial" panose="020B0604020202020204" pitchFamily="34" charset="0"/>
              </a:rPr>
              <a:t>03</a:t>
            </a:r>
            <a:endParaRPr lang="en-US" sz="1200" dirty="0">
              <a:latin typeface="Arial" panose="020B0604020202020204" pitchFamily="34" charset="0"/>
              <a:cs typeface="Arial" panose="020B0604020202020204" pitchFamily="34" charset="0"/>
            </a:endParaRPr>
          </a:p>
        </p:txBody>
      </p:sp>
      <p:sp>
        <p:nvSpPr>
          <p:cNvPr id="33" name="Text 31"/>
          <p:cNvSpPr/>
          <p:nvPr/>
        </p:nvSpPr>
        <p:spPr>
          <a:xfrm>
            <a:off x="5998464" y="4809744"/>
            <a:ext cx="2295144" cy="292608"/>
          </a:xfrm>
          <a:prstGeom prst="rect">
            <a:avLst/>
          </a:prstGeom>
          <a:noFill/>
          <a:ln/>
        </p:spPr>
        <p:txBody>
          <a:bodyPr wrap="square" lIns="0" tIns="0" rIns="0" bIns="0" rtlCol="0" anchor="t">
            <a:normAutofit/>
          </a:bodyPr>
          <a:lstStyle/>
          <a:p>
            <a:pPr marL="0" indent="0">
              <a:buNone/>
            </a:pPr>
            <a:r>
              <a:rPr lang="en-US" sz="1520" b="1" dirty="0">
                <a:solidFill>
                  <a:srgbClr val="13233D"/>
                </a:solidFill>
                <a:latin typeface="Arial" panose="020B0604020202020204" pitchFamily="34" charset="0"/>
                <a:ea typeface="Aptos" pitchFamily="34" charset="-122"/>
                <a:cs typeface="Arial" panose="020B0604020202020204" pitchFamily="34" charset="0"/>
              </a:rPr>
              <a:t>Customer experience</a:t>
            </a:r>
            <a:endParaRPr lang="en-US" sz="1520" dirty="0">
              <a:latin typeface="Arial" panose="020B0604020202020204" pitchFamily="34" charset="0"/>
              <a:cs typeface="Arial" panose="020B0604020202020204" pitchFamily="34" charset="0"/>
            </a:endParaRPr>
          </a:p>
        </p:txBody>
      </p:sp>
      <p:sp>
        <p:nvSpPr>
          <p:cNvPr id="34" name="Text 32"/>
          <p:cNvSpPr/>
          <p:nvPr/>
        </p:nvSpPr>
        <p:spPr>
          <a:xfrm>
            <a:off x="5998464" y="5148072"/>
            <a:ext cx="2304288" cy="393192"/>
          </a:xfrm>
          <a:prstGeom prst="rect">
            <a:avLst/>
          </a:prstGeom>
          <a:noFill/>
          <a:ln/>
        </p:spPr>
        <p:txBody>
          <a:bodyPr wrap="square" lIns="0" tIns="0" rIns="0" bIns="0" rtlCol="0" anchor="t">
            <a:normAutofit/>
          </a:bodyPr>
          <a:lstStyle/>
          <a:p>
            <a:pPr marL="0" indent="0">
              <a:buNone/>
            </a:pPr>
            <a:r>
              <a:rPr lang="en-US" sz="1120" dirty="0">
                <a:latin typeface="Arial" panose="020B0604020202020204" pitchFamily="34" charset="0"/>
                <a:ea typeface="Aptos" pitchFamily="34" charset="-122"/>
                <a:cs typeface="Arial" panose="020B0604020202020204" pitchFamily="34" charset="0"/>
              </a:rPr>
              <a:t>Personalised and consistent customer service.</a:t>
            </a:r>
            <a:endParaRPr lang="en-US" sz="1120" dirty="0">
              <a:latin typeface="Arial" panose="020B0604020202020204" pitchFamily="34" charset="0"/>
              <a:cs typeface="Arial" panose="020B0604020202020204" pitchFamily="34" charset="0"/>
            </a:endParaRPr>
          </a:p>
        </p:txBody>
      </p:sp>
      <p:sp>
        <p:nvSpPr>
          <p:cNvPr id="35" name="Shape 33"/>
          <p:cNvSpPr/>
          <p:nvPr/>
        </p:nvSpPr>
        <p:spPr>
          <a:xfrm>
            <a:off x="8668512" y="4105656"/>
            <a:ext cx="2642616" cy="1545336"/>
          </a:xfrm>
          <a:prstGeom prst="roundRect">
            <a:avLst>
              <a:gd name="adj" fmla="val 5917"/>
            </a:avLst>
          </a:prstGeom>
          <a:solidFill>
            <a:srgbClr val="FFFFFF"/>
          </a:solidFill>
          <a:ln w="11430">
            <a:solidFill>
              <a:srgbClr val="DFE8F0"/>
            </a:solidFill>
            <a:prstDash val="solid"/>
          </a:ln>
        </p:spPr>
      </p:sp>
      <p:sp>
        <p:nvSpPr>
          <p:cNvPr id="36" name="Shape 34"/>
          <p:cNvSpPr/>
          <p:nvPr/>
        </p:nvSpPr>
        <p:spPr>
          <a:xfrm>
            <a:off x="8851392" y="4261104"/>
            <a:ext cx="512064" cy="438912"/>
          </a:xfrm>
          <a:prstGeom prst="roundRect">
            <a:avLst>
              <a:gd name="adj" fmla="val 16667"/>
            </a:avLst>
          </a:prstGeom>
          <a:solidFill>
            <a:srgbClr val="FFF0D8"/>
          </a:solidFill>
          <a:ln w="12700">
            <a:solidFill>
              <a:srgbClr val="FFF0D8">
                <a:alpha val="0"/>
              </a:srgbClr>
            </a:solidFill>
            <a:prstDash val="solid"/>
          </a:ln>
        </p:spPr>
      </p:sp>
      <p:sp>
        <p:nvSpPr>
          <p:cNvPr id="37" name="Text 35"/>
          <p:cNvSpPr/>
          <p:nvPr/>
        </p:nvSpPr>
        <p:spPr>
          <a:xfrm>
            <a:off x="8897112" y="4370832"/>
            <a:ext cx="411480" cy="173736"/>
          </a:xfrm>
          <a:prstGeom prst="rect">
            <a:avLst/>
          </a:prstGeom>
          <a:noFill/>
          <a:ln/>
        </p:spPr>
        <p:txBody>
          <a:bodyPr wrap="square" lIns="0" tIns="0" rIns="0" bIns="0" rtlCol="0" anchor="ctr">
            <a:normAutofit lnSpcReduction="10000"/>
          </a:bodyPr>
          <a:lstStyle/>
          <a:p>
            <a:pPr marL="0" indent="0" algn="ctr">
              <a:buNone/>
            </a:pPr>
            <a:r>
              <a:rPr lang="en-US" sz="1200" b="1" dirty="0">
                <a:solidFill>
                  <a:srgbClr val="A76C16"/>
                </a:solidFill>
                <a:latin typeface="Arial" panose="020B0604020202020204" pitchFamily="34" charset="0"/>
                <a:ea typeface="Aptos" pitchFamily="34" charset="-122"/>
                <a:cs typeface="Arial" panose="020B0604020202020204" pitchFamily="34" charset="0"/>
              </a:rPr>
              <a:t>04</a:t>
            </a:r>
            <a:endParaRPr lang="en-US" sz="1200" dirty="0">
              <a:latin typeface="Arial" panose="020B0604020202020204" pitchFamily="34" charset="0"/>
              <a:cs typeface="Arial" panose="020B0604020202020204" pitchFamily="34" charset="0"/>
            </a:endParaRPr>
          </a:p>
        </p:txBody>
      </p:sp>
      <p:sp>
        <p:nvSpPr>
          <p:cNvPr id="38" name="Text 36"/>
          <p:cNvSpPr/>
          <p:nvPr/>
        </p:nvSpPr>
        <p:spPr>
          <a:xfrm>
            <a:off x="8851392" y="4809744"/>
            <a:ext cx="2295144" cy="292608"/>
          </a:xfrm>
          <a:prstGeom prst="rect">
            <a:avLst/>
          </a:prstGeom>
          <a:noFill/>
          <a:ln/>
        </p:spPr>
        <p:txBody>
          <a:bodyPr wrap="square" lIns="0" tIns="0" rIns="0" bIns="0" rtlCol="0" anchor="t">
            <a:normAutofit/>
          </a:bodyPr>
          <a:lstStyle/>
          <a:p>
            <a:pPr marL="0" indent="0">
              <a:buNone/>
            </a:pPr>
            <a:r>
              <a:rPr lang="en-US" sz="1520" b="1" dirty="0">
                <a:solidFill>
                  <a:srgbClr val="13233D"/>
                </a:solidFill>
                <a:latin typeface="Arial" panose="020B0604020202020204" pitchFamily="34" charset="0"/>
                <a:ea typeface="Aptos" pitchFamily="34" charset="-122"/>
                <a:cs typeface="Arial" panose="020B0604020202020204" pitchFamily="34" charset="0"/>
              </a:rPr>
              <a:t>Competitive advantage</a:t>
            </a:r>
            <a:endParaRPr lang="en-US" sz="1520" dirty="0">
              <a:latin typeface="Arial" panose="020B0604020202020204" pitchFamily="34" charset="0"/>
              <a:cs typeface="Arial" panose="020B0604020202020204" pitchFamily="34" charset="0"/>
            </a:endParaRPr>
          </a:p>
        </p:txBody>
      </p:sp>
      <p:sp>
        <p:nvSpPr>
          <p:cNvPr id="39" name="Text 37"/>
          <p:cNvSpPr/>
          <p:nvPr/>
        </p:nvSpPr>
        <p:spPr>
          <a:xfrm>
            <a:off x="8851392" y="5148072"/>
            <a:ext cx="2304288" cy="393192"/>
          </a:xfrm>
          <a:prstGeom prst="rect">
            <a:avLst/>
          </a:prstGeom>
          <a:noFill/>
          <a:ln/>
        </p:spPr>
        <p:txBody>
          <a:bodyPr wrap="square" lIns="0" tIns="0" rIns="0" bIns="0" rtlCol="0" anchor="t">
            <a:normAutofit/>
          </a:bodyPr>
          <a:lstStyle/>
          <a:p>
            <a:pPr marL="0" indent="0">
              <a:buNone/>
            </a:pPr>
            <a:r>
              <a:rPr lang="en-US" sz="1120" dirty="0">
                <a:latin typeface="Arial" panose="020B0604020202020204" pitchFamily="34" charset="0"/>
                <a:ea typeface="Aptos" pitchFamily="34" charset="-122"/>
                <a:cs typeface="Arial" panose="020B0604020202020204" pitchFamily="34" charset="0"/>
              </a:rPr>
              <a:t>Faster responses and opportunities to innovate.</a:t>
            </a:r>
            <a:endParaRPr lang="en-US" sz="1120" dirty="0">
              <a:latin typeface="Arial" panose="020B0604020202020204" pitchFamily="34" charset="0"/>
              <a:cs typeface="Arial" panose="020B0604020202020204" pitchFamily="34" charset="0"/>
            </a:endParaRPr>
          </a:p>
        </p:txBody>
      </p:sp>
      <p:sp>
        <p:nvSpPr>
          <p:cNvPr id="40" name="Text 38"/>
          <p:cNvSpPr/>
          <p:nvPr/>
        </p:nvSpPr>
        <p:spPr>
          <a:xfrm>
            <a:off x="685800" y="6291072"/>
            <a:ext cx="3900714" cy="356616"/>
          </a:xfrm>
          <a:prstGeom prst="rect">
            <a:avLst/>
          </a:prstGeom>
          <a:noFill/>
          <a:ln/>
        </p:spPr>
        <p:txBody>
          <a:bodyPr wrap="square" lIns="0" tIns="0" rIns="0" bIns="0" rtlCol="0" anchor="ctr">
            <a:normAutofit/>
          </a:bodyPr>
          <a:lstStyle/>
          <a:p>
            <a:pPr marL="0" indent="0">
              <a:buNone/>
            </a:pPr>
            <a:r>
              <a:rPr lang="en-US" sz="1200" dirty="0">
                <a:latin typeface="Arial" panose="020B0604020202020204" pitchFamily="34" charset="0"/>
                <a:cs typeface="Arial" panose="020B0604020202020204" pitchFamily="34" charset="0"/>
              </a:rPr>
              <a:t>(Laudon and Laudon, 2024; Chaffey and White, 2023). </a:t>
            </a:r>
            <a:endParaRPr lang="en-US" sz="1600" dirty="0">
              <a:latin typeface="Arial" panose="020B0604020202020204" pitchFamily="34" charset="0"/>
              <a:cs typeface="Arial" panose="020B0604020202020204" pitchFamily="34" charset="0"/>
            </a:endParaRPr>
          </a:p>
        </p:txBody>
      </p:sp>
      <p:sp>
        <p:nvSpPr>
          <p:cNvPr id="42" name="Text 40"/>
          <p:cNvSpPr/>
          <p:nvPr/>
        </p:nvSpPr>
        <p:spPr>
          <a:xfrm>
            <a:off x="10314432" y="6542532"/>
            <a:ext cx="1234440" cy="210312"/>
          </a:xfrm>
          <a:prstGeom prst="rect">
            <a:avLst/>
          </a:prstGeom>
          <a:noFill/>
          <a:ln/>
        </p:spPr>
        <p:txBody>
          <a:bodyPr wrap="square" lIns="0" tIns="0" rIns="0" bIns="0" rtlCol="0" anchor="ctr">
            <a:normAutofit/>
          </a:bodyPr>
          <a:lstStyle/>
          <a:p>
            <a:pPr marL="0" indent="0" algn="r">
              <a:buNone/>
            </a:pPr>
            <a:r>
              <a:rPr lang="en-US" sz="1000" dirty="0">
                <a:solidFill>
                  <a:srgbClr val="5C6B80"/>
                </a:solidFill>
                <a:latin typeface="Arial" panose="020B0604020202020204" pitchFamily="34" charset="0"/>
                <a:ea typeface="Aptos" pitchFamily="34" charset="-122"/>
                <a:cs typeface="Arial" panose="020B0604020202020204" pitchFamily="34" charset="0"/>
              </a:rPr>
              <a:t>03 / 03</a:t>
            </a:r>
            <a:endParaRPr lang="en-US" sz="1000"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31</TotalTime>
  <Words>376</Words>
  <Application>Microsoft Office PowerPoint</Application>
  <PresentationFormat>Widescreen</PresentationFormat>
  <Paragraphs>60</Paragraphs>
  <Slides>3</Slides>
  <Notes>3</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6</cp:revision>
  <dcterms:created xsi:type="dcterms:W3CDTF">2026-10-11T12:25:09Z</dcterms:created>
  <dcterms:modified xsi:type="dcterms:W3CDTF">2026-10-12T08:32:39Z</dcterms:modified>
</cp:coreProperties>
</file>