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71" r:id="rId10"/>
    <p:sldId id="263" r:id="rId11"/>
    <p:sldId id="264" r:id="rId12"/>
    <p:sldId id="265" r:id="rId13"/>
    <p:sldId id="266" r:id="rId14"/>
    <p:sldId id="275" r:id="rId15"/>
    <p:sldId id="276" r:id="rId16"/>
    <p:sldId id="267" r:id="rId17"/>
    <p:sldId id="268" r:id="rId18"/>
    <p:sldId id="272" r:id="rId19"/>
    <p:sldId id="273" r:id="rId20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C396"/>
    <a:srgbClr val="171B1E"/>
    <a:srgbClr val="F4F0EA"/>
    <a:srgbClr val="121619"/>
    <a:srgbClr val="5B73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 autoAdjust="0"/>
    <p:restoredTop sz="94597" autoAdjust="0"/>
  </p:normalViewPr>
  <p:slideViewPr>
    <p:cSldViewPr>
      <p:cViewPr varScale="1">
        <p:scale>
          <a:sx n="75" d="100"/>
          <a:sy n="75" d="100"/>
        </p:scale>
        <p:origin x="90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C2C3F05-BDAA-43C8-0D10-04B5B80D3FE5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rgbClr val="12161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519979-150B-7248-2C14-971B995C37A6}"/>
              </a:ext>
            </a:extLst>
          </p:cNvPr>
          <p:cNvSpPr/>
          <p:nvPr/>
        </p:nvSpPr>
        <p:spPr>
          <a:xfrm>
            <a:off x="4622800" y="8233833"/>
            <a:ext cx="3860800" cy="419100"/>
          </a:xfrm>
          <a:prstGeom prst="rect">
            <a:avLst/>
          </a:prstGeom>
          <a:solidFill>
            <a:srgbClr val="171B1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A412AF-7759-B2BB-7383-6CB2DBBFDF0A}"/>
              </a:ext>
            </a:extLst>
          </p:cNvPr>
          <p:cNvSpPr txBox="1"/>
          <p:nvPr/>
        </p:nvSpPr>
        <p:spPr>
          <a:xfrm>
            <a:off x="4597400" y="8153400"/>
            <a:ext cx="1958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algn="l" defTabSz="914400" rtl="0" eaLnBrk="1" latinLnBrk="0" hangingPunct="1"/>
            <a:r>
              <a:rPr lang="en-US" dirty="0">
                <a:solidFill>
                  <a:srgbClr val="DCC396"/>
                </a:solidFill>
              </a:rPr>
              <a:t>Voice Study Centre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EE83DC4-09D3-EDC5-2863-F17D730E38A2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61C711F-7F3F-C7AE-01E5-3AB7FF943359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B7018B6-544E-DBD4-F2FB-B8C19A772021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1381675-39C8-3486-DBED-989C159AA676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C0B92D9-FAE2-97E5-6907-06DC16479A29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C4D1311-CF4F-96BB-50F6-0F96933929B8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32BAC68-6573-E70C-C8CB-7B6A0BC6B46B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682EA82-F1CB-6B6C-98D8-24F9156C66A5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AB6A259-136E-0D0D-FA26-9F86FB136E5F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F543F99-AFD6-1EE5-19D5-C5A67779B2CB}"/>
              </a:ext>
            </a:extLst>
          </p:cNvPr>
          <p:cNvSpPr/>
          <p:nvPr/>
        </p:nvSpPr>
        <p:spPr>
          <a:xfrm>
            <a:off x="14681200" y="8839200"/>
            <a:ext cx="1574800" cy="266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11920A5-3B5F-DE3B-5C50-80BE89B917C3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F3BED0B-DB08-D93B-D15E-0A591BE280EB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00EDB15-98A2-58E1-AEE4-6196AC6383E8}"/>
              </a:ext>
            </a:extLst>
          </p:cNvPr>
          <p:cNvSpPr/>
          <p:nvPr/>
        </p:nvSpPr>
        <p:spPr>
          <a:xfrm>
            <a:off x="-254000" y="8839200"/>
            <a:ext cx="16764000" cy="381000"/>
          </a:xfrm>
          <a:prstGeom prst="rect">
            <a:avLst/>
          </a:prstGeo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12A42ED-6B60-FE6E-9A44-FFB7F2EDFD77}"/>
              </a:ext>
            </a:extLst>
          </p:cNvPr>
          <p:cNvSpPr/>
          <p:nvPr/>
        </p:nvSpPr>
        <p:spPr>
          <a:xfrm>
            <a:off x="14528800" y="8686800"/>
            <a:ext cx="1727200" cy="419100"/>
          </a:xfrm>
          <a:prstGeom prst="rect">
            <a:avLst/>
          </a:prstGeom>
          <a:solidFill>
            <a:srgbClr val="F4F0E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58FD9E6-48B6-FF33-BD4F-1639E81FD76A}"/>
              </a:ext>
            </a:extLst>
          </p:cNvPr>
          <p:cNvSpPr/>
          <p:nvPr/>
        </p:nvSpPr>
        <p:spPr>
          <a:xfrm>
            <a:off x="14681200" y="8839200"/>
            <a:ext cx="1574800" cy="266700"/>
          </a:xfrm>
          <a:prstGeom prst="rect">
            <a:avLst/>
          </a:prstGeom>
          <a:solidFill>
            <a:srgbClr val="5B738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72ADA75-40DD-06CB-5002-2AF7790B590A}"/>
              </a:ext>
            </a:extLst>
          </p:cNvPr>
          <p:cNvSpPr/>
          <p:nvPr/>
        </p:nvSpPr>
        <p:spPr>
          <a:xfrm>
            <a:off x="14681200" y="8686800"/>
            <a:ext cx="1574800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F68C7E-3939-4A72-F06F-B2E36B24A170}"/>
              </a:ext>
            </a:extLst>
          </p:cNvPr>
          <p:cNvSpPr txBox="1"/>
          <p:nvPr/>
        </p:nvSpPr>
        <p:spPr>
          <a:xfrm>
            <a:off x="355600" y="838200"/>
            <a:ext cx="15544800" cy="78636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Altun, F. and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Egermann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H. (2021) “Temperament systems influence emotion induction but not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makam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recognition performance in Turkish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makam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music,”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Psychology of Music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49(5), pp. 1088–1101.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/10.1177/0305735620922892.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Amitay, S., Irwin, A. and Moore, D.R. (2006) “Discrimination learning induced by training with identical stimuli,”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Nature Neuroscience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9(11), pp. 1446–1448.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/10.1038/nn1787.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Armitage, J.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(2023) “Culture influences conscious appraisal of, but not automatic aversion to, acoustically rough musical intervals,”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PLOS ONE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18(12), p. e0294645.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/10.1371/journal.pone.0294645.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Baharloo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S.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(1998) “Absolute Pitch: An Approach for Identification of Genetic and Nongenetic Components,”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The American Journal of Human Genetics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62(2), pp. 224–231.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/10.1086/301704.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Bartel, D. (2015) “Andreas Werckmeister’s final tuning: the path to equal temperament: 1,”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Early Music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43(3), pp. 503–512.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/10.1093/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em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/cav047.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Behroozmand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R., Korzyukov, O. and Larson, C.R. (2011) “Effects of voice harmonic complexity on ERP responses to pitch-shifted auditory feedback,”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Clinical Neurophysiology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122(12), pp. 2408–2417.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/10.1016/j.clinph.2011.04.019.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Benetos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E. and Holzapfel, A. (2015) “Automatic transcription of Turkish microtonal music,”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The Journal of the Acoustical Society of America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138(4), pp. 2118–2130.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/10.1121/1.4930187.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Berger, R. (2015) “Now I see it, now I don’t: researcher’s position and reflexivity in qualitative research,”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Qualitative Research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15(2), pp. 219–234.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/10.1177/1468794112468475.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Bihari, G.,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Páka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G. and Egri, S. (2025) “Demonstrating the shift of acoustic beat frequency with tuning forks and smartphones and its application for measuring the speed,”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Physics Education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60(5), p. 055030.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/10.1088/1361-6552/adfac6.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Boersma Paul, W.D. (2001) “PRAAT, a system for doing phonetics by computer,” </a:t>
            </a:r>
            <a:r>
              <a:rPr lang="en-US" sz="1000" i="1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Glot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international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5, pp. 341–345.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Braun, V. and Clarke, V. (2006) “Using thematic analysis in psychology,”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Qualitative Research in Psychology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3(2), pp. 77–101.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/10.1191/1478088706qp063oa.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Carcagno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S. and Plack, C.J. (2011) “Subcortical Plasticity Following Perceptual Learning in a Pitch Discrimination Task,”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the Association for Research in Otolaryngology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12(1), pp. 89–100.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/10.1007/s10162-010-0236-1.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Clark, B. and Arthur, C. (2023) “Is Melody ‘Dead?’: A Large-scale Analysis of Pop Music Melodies from 1960 through 2019,”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Empirical Musicology Review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17(2), pp. 120–149.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/10.18061/emr.v17i2.8746.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Dai, S., Zhang, H. and Dannenberg, R.B. (2024) “The Interconnections of Music Structure, Harmony, Melody, Rhythm, and Predictivity,”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Music &amp; Science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7.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/10.1177/20592043241234758.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D’Amario, S.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(2020) “A Longitudinal Study of Intonation in an a cappella Singing Quintet,”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34(1), pp. 159.e13-159.e27.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/10.1016/j.jvoice.2018.07.015.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Devaney, J.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(2011) “Automatically extracting performance data from recordings of trained singers.,” </a:t>
            </a:r>
            <a:r>
              <a:rPr lang="en-US" sz="1000" i="1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Psychomusicology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: Music, Mind and Brain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21(1–2), pp. 108–136.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/10.1037/h0094008.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Duffin, R.W. (2006) “Just Intonation in Renaissance Theory and Practice,”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Music Theory Online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12(3).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/10.30535/mto.12.3.1.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Duffin, R.W. (2017) “Cipriano de Rore, Giovanni Battista Benedetti, and the Just Tuning Conundrum,”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the </a:t>
            </a:r>
            <a:r>
              <a:rPr lang="en-US" sz="1000" i="1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Alamire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Foundation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9(2), pp. 239–266.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/10.1484/J.JAF.5.115544.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Duinker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B. (2019) “Plateau Loops and Hybrid Tonics in Recent Pop Music,”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Music Theory Online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25(4).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/10.30535/mto.25.4.3.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Edmonds, T.J. and Howard, D.M. (2025) “An Investigation in the Measurable Differences between Pitch Perception in the Voice and Pitch Perception of External Sound Sources,”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39(3), pp. 656–663.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/10.1016/j.jvoice.2022.11.026.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Gerhard, J. and Rosow, D.E. (2016) “A Survey of Equipment in the Singing Voice Studio and Its Perceived Effectiveness by Vocologists and Student Singers,”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30(3), pp. 334–339.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/10.1016/j.jvoice.2015.03.012.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Greene, P.C. (1937) “Violin Intonation,”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The Journal of the Acoustical Society of America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9(1), pp. 43–44.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/10.1121/1.1915909.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Groß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C. (2025) “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Singen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was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geschrieben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steht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–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schreiben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was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gesungen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wird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?.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Wechselbeziehungen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zwischen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Komposition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und Interpretation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mikrotonaler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Musik für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Vokalensembles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GMTH Proceedings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pp. 235–253.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/10.31751/p.330.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Halewood, M. (2015) “On equal temperament,”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History of the Human Sciences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28(3), pp. 3–21.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/10.1177/0952695114567480.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Hall, D.E. and Hess, J.T. (1984) “Perception of Musical Interval Tuning,”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Music Perception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2(2), pp. 166–195.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/10.2307/40285290.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Hamilton, M. and Pearce, M. (2024) “Trajectories and revolutions in popular melody based on U.S. charts from 1950 to 2023,”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Scientific Reports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14(1), p. 14749.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/10.1038/s41598-024-64571-x.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Howard, D. and Overy, S. (2020) “Influences on pitching variation in a cappella choral singing,”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ABCD Choral Research Journal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1, pp. 94–101.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Howard, D.M. (2007a) “Intonation Drift in A Capella Soprano, Alto, Tenor, Bass Quartet Singing With Key Modulation,”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21(3), pp. 300–315.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/10.1016/j.jvoice.2005.12.005.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Howard, D.M. (2007b) “Intonation Drift in A Capella Soprano, Alto, Tenor, Bass Quartet Singing With Key Modulation,”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21(3), pp. 300–315.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/10.1016/j.jvoice.2005.12.005.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Jacoby, N.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(2019) “Universal and Non-universal Features of Musical Pitch Perception Revealed by Singing,”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Current Biology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29(19), pp. 3229-3243.e12.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/10.1016/j.cub.2019.08.020.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Karrick, B. (1998) “An Examination of the Intonation Tendencies of Wind Instrumentalists Based on Their Performance of Selected Harmonic Musical Intervals,”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Research in Music Education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46(1), pp. 112–127.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/10.2307/3345764.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Kivinen, O. and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Ristela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¨, P. (2003) “From Constructivism to a Pragmatist Conception of Learning,”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Oxford Review of Education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29(3), pp. 363–375.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/10.1080/03054980307442.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Komaniecki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R. (2021) “Vocal Pitch in Rap Flow,” </a:t>
            </a:r>
            <a:r>
              <a:rPr lang="en-US" sz="1000" i="1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Intégral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34, pp. 25–45.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ptos" panose="020B00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47575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E9C6CE-3114-0D13-896A-4A0E742CBF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E46DEB7-3F87-1BD9-1560-AE24AAD9EB71}"/>
              </a:ext>
            </a:extLst>
          </p:cNvPr>
          <p:cNvSpPr txBox="1"/>
          <p:nvPr/>
        </p:nvSpPr>
        <p:spPr>
          <a:xfrm>
            <a:off x="711200" y="1024875"/>
            <a:ext cx="15544800" cy="66325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Larrouy-Maestri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P., Magis, D. and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Morsomme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D. (2014) “The Evaluation of Vocal Pitch Accuracy,”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Music Perception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32(1), pp. 1–10.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/10.1525/mp.2014.32.1.1.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Leukel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W. and Stoffer, T. (2004) “The Influence of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Harmoniccontext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on the Tuning of Thirds Played by Professional Flautists,”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Psychology of Music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32(1), pp. 75–88.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/10.1177/0305735604039283.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Li, H., Chakraborty, K. and Kanemitsu, S. (2018) “Music as Mathematics of Senses,”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Advances in Pure Mathematics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08(12), pp. 845–862.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/10.4236/apm.2018.812052.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Little, D.F., Cheng, H.H. and Wright, B.A. (2019) “Inducing musical-interval learning by combining task practice with periods of stimulus exposure alone,”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Attention, Perception, &amp; Psychophysics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81(1), pp. 344–357.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/10.3758/s13414-018-1584-x.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Loosen, F. (1993) “Intonation of solo violin performance with reference to equally tempered, Pythagorean, and just intonations,”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The Journal of the Acoustical Society of America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93(1), pp. 525–539.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/10.1121/1.405632.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Lu, H.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(2025) “Unlocking sound: New trends and innovations in intonation education over the past decade,”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Music Education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43(4), pp. 691–703.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/10.1177/02557614241237528.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Maksimović, J. and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Evtimov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J. (2023) “Positivism and post-positivism as the basis of quantitative research in pedagogy,”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Research in Pedagogy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13(1), pp. 208–218.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/10.5937/IstrPed2301208M.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Mason, J.A. (1960) “Comparison of Solo and Ensemble Performances with Reference to Pythagorean, Just, and Equi-Tempered Intonations,”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Research in Music Education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8(1), pp. 31–38.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/10.2307/3344235.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Micheyl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C.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(2006) “Influence of musical and psychoacoustical training on pitch discrimination,”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Hearing Research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219(1–2), pp. 36–47.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/10.1016/j.heares.2006.05.004.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Mohammed, A.A. and Nagy, A. (2023) “Fundamental Frequency and Jitter Percent in MDVP and PRAAT,”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37(4), pp. 496–503.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/10.1016/j.jvoice.2021.03.008.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Moss Erickson, H. (2022) “Vocal Learning and Songbirds: An Evolutionary Tale of Singing,”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Singing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79(1), pp. 87–94.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/10.53830/XHJI5745.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Mürbe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D.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(2002) “Significance of Auditory and Kinesthetic Feedback to Singers’ Pitch Control,”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16(1), pp. 44–51.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/10.1016/S0892-1997(02)00071-1.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Mürbe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D.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(2004) “Effects of a professional solo singer education on auditory and kinesthetic feedback—a longitudinal study of singers’ pitch control,”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18(2), pp. 236–241.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/10.1016/j.jvoice.2003.05.001.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Parlitz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D. and Bangert, M. (1999) “Short and medium motor responses to auditory pitch shift: Latency measurements of the professional musician’s audio-motor loop for intonation,”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The Journal of the Acoustical Society of America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105(2_Supplement), pp. 1298–1298.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/10.1121/1.426186.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Putnam, H. (1995) “Pragmatism,”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Proceedings of the Aristotelian Society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95, pp. 291–306.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Rapoport, E. (1996) “Emotional expression code in opera and lied singing,”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New Music Research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25(2), pp. 109–149.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/10.1080/09298219608570700.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Sanjari, M.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(2014) “Ethical challenges of researchers in qualitative studies: the necessity to develop a specific guideline.,”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medical ethics and history of medicine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7, p. 14.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Shams, L. and Seitz, A.R. (2008) “Benefits of multisensory learning,”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Trends in Cognitive Sciences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12(11), pp. 411–417.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/10.1016/j.tics.2008.07.006.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Spicer, M. (2017) “Fragile, Emergent, and Absent Tonics in Pop and Rock Songs,”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Music Theory Online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23(2).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/10.30535/mto.23.2.2.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Stilwell, P. and Harman, K. (2021) “Phenomenological Research Needs to be Renewed: Time to Integrate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Enactivism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as a Flexible Resource,”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Qualitative Methods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20, p. 160940692199529.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/10.1177/1609406921995299.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Sundberg, J.,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Lã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F.M.B. and 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Himonides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E. (2013) “Intonation and Expressivity: A Single Case Study of Classical Western Singing,”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27(3), pp. 391.e1-391.e8.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/10.1016/j.jvoice.2012.11.009.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Takeuchi, A.H. and Hulse, S.H. (1993) “Absolute pitch.,”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Psychological Bulletin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113(2), pp. 345–361.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/10.1037/0033-2909.113.2.345.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True, T. (2018) “The Battle Between Impeccable Intonation and Maximized Modulation,”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Musical Offerings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9(2), pp. 61–74.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/10.15385/jmo.2018.9.2.2.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Watts, C.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(2003) “Potential factors related to untrained singing talent: a survey of singing pedagogues,”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17(3), pp. 298–307.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/10.1067/S0892-1997(03)00068-7.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Wong, P.C.M.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(2012) “Effects of Culture on Musical Pitch Perception,” </a:t>
            </a:r>
            <a:r>
              <a:rPr lang="en-US" sz="1000" i="1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PLoS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ONE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7(4), p. e33424.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/10.1371/journal.pone.0033424.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Wright, B.A. and Zhang, Y. (2009) “A review of the generalization of auditory learning,”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Philosophical Transactions of the Royal Society B: Biological Sciences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364(1515), pp. 301–311.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/10.1098/rstb.2008.0262.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Yashaswini, L. and Maruthy, S. (2020) “Effect of Music Training on Categorical Perception of Speech and Music,” </a:t>
            </a:r>
            <a:r>
              <a:rPr lang="en-US" sz="1000" i="1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Journal of Audiology and Otology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24(3), pp. 140–148. Available at: https://</a:t>
            </a:r>
            <a:r>
              <a:rPr lang="en-US" sz="1000" dirty="0" err="1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/10.7874/jao.2019.00500.</a:t>
            </a:r>
            <a:endParaRPr lang="en-GB" sz="1000" dirty="0">
              <a:effectLst/>
              <a:latin typeface="+mn-lt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ptos" panose="020B00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0115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2896</Words>
  <Application>Microsoft Macintosh PowerPoint</Application>
  <PresentationFormat>Custom</PresentationFormat>
  <Paragraphs>63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Aramat Arnheim</cp:lastModifiedBy>
  <cp:revision>4</cp:revision>
  <dcterms:created xsi:type="dcterms:W3CDTF">2006-08-16T00:00:00Z</dcterms:created>
  <dcterms:modified xsi:type="dcterms:W3CDTF">2026-10-14T15:45:53Z</dcterms:modified>
</cp:coreProperties>
</file>