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94" r:id="rId3"/>
    <p:sldId id="328" r:id="rId4"/>
    <p:sldId id="329" r:id="rId5"/>
    <p:sldId id="295" r:id="rId6"/>
    <p:sldId id="259" r:id="rId7"/>
    <p:sldId id="320" r:id="rId8"/>
    <p:sldId id="260" r:id="rId9"/>
    <p:sldId id="321" r:id="rId10"/>
    <p:sldId id="322" r:id="rId11"/>
    <p:sldId id="323" r:id="rId12"/>
    <p:sldId id="327" r:id="rId13"/>
    <p:sldId id="332" r:id="rId14"/>
    <p:sldId id="331" r:id="rId15"/>
    <p:sldId id="333" r:id="rId16"/>
    <p:sldId id="334" r:id="rId17"/>
    <p:sldId id="335" r:id="rId18"/>
    <p:sldId id="336" r:id="rId19"/>
    <p:sldId id="337" r:id="rId20"/>
    <p:sldId id="338" r:id="rId21"/>
    <p:sldId id="339" r:id="rId22"/>
    <p:sldId id="340" r:id="rId23"/>
    <p:sldId id="341" r:id="rId24"/>
    <p:sldId id="342" r:id="rId25"/>
    <p:sldId id="343" r:id="rId26"/>
    <p:sldId id="344" r:id="rId27"/>
    <p:sldId id="345" r:id="rId28"/>
    <p:sldId id="346" r:id="rId29"/>
    <p:sldId id="347" r:id="rId30"/>
    <p:sldId id="348" r:id="rId31"/>
    <p:sldId id="349" r:id="rId32"/>
    <p:sldId id="350" r:id="rId33"/>
    <p:sldId id="351" r:id="rId34"/>
    <p:sldId id="353" r:id="rId35"/>
    <p:sldId id="354" r:id="rId36"/>
    <p:sldId id="355" r:id="rId37"/>
    <p:sldId id="290" r:id="rId38"/>
    <p:sldId id="311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83" d="100"/>
          <a:sy n="83" d="100"/>
        </p:scale>
        <p:origin x="1289" y="5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C2BCE-A005-4BB9-9E1F-0A96363F326F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5AC589-875F-4209-9951-D9A22506B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17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1173163" y="1981200"/>
            <a:ext cx="381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5563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>
                <a:solidFill>
                  <a:srgbClr val="94C600"/>
                </a:solidFill>
              </a:rPr>
              <a:t>Copyright 2001 by Allyn and Bacon</a:t>
            </a:r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DFEA25-196C-4212-90E6-91B35318B3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618790"/>
      </p:ext>
    </p:extLst>
  </p:cSld>
  <p:clrMapOvr>
    <a:masterClrMapping/>
  </p:clrMapOvr>
  <p:transition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10/15/contents" TargetMode="External"/><Relationship Id="rId2" Type="http://schemas.openxmlformats.org/officeDocument/2006/relationships/hyperlink" Target="https://www.gov.uk/government/uploads/system/uploads/attachment_data/file/213761/dh_124058.pdf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3B106D9-ACE0-4491-AE89-57282817E392}"/>
              </a:ext>
            </a:extLst>
          </p:cNvPr>
          <p:cNvSpPr/>
          <p:nvPr/>
        </p:nvSpPr>
        <p:spPr>
          <a:xfrm>
            <a:off x="5868144" y="2801493"/>
            <a:ext cx="2762276" cy="17479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5BFB74-7FA7-4016-8687-85DC4B870F85}"/>
              </a:ext>
            </a:extLst>
          </p:cNvPr>
          <p:cNvSpPr/>
          <p:nvPr/>
        </p:nvSpPr>
        <p:spPr>
          <a:xfrm>
            <a:off x="3851920" y="1844411"/>
            <a:ext cx="1800199" cy="126739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15605B-71AB-4FE8-B85E-5817DEA0AD8D}"/>
              </a:ext>
            </a:extLst>
          </p:cNvPr>
          <p:cNvSpPr/>
          <p:nvPr/>
        </p:nvSpPr>
        <p:spPr>
          <a:xfrm>
            <a:off x="579444" y="2956647"/>
            <a:ext cx="2408380" cy="159277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DE5C9E-0462-4A37-A9F8-8BDE32CE37EA}"/>
              </a:ext>
            </a:extLst>
          </p:cNvPr>
          <p:cNvSpPr/>
          <p:nvPr/>
        </p:nvSpPr>
        <p:spPr>
          <a:xfrm>
            <a:off x="6372199" y="401272"/>
            <a:ext cx="2258221" cy="157446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1C7AD5-DFBF-4227-9EE7-5FD78FA891E6}"/>
              </a:ext>
            </a:extLst>
          </p:cNvPr>
          <p:cNvSpPr/>
          <p:nvPr/>
        </p:nvSpPr>
        <p:spPr>
          <a:xfrm>
            <a:off x="571668" y="404664"/>
            <a:ext cx="3136236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248377-DE0B-41FE-9AEB-134832A957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906" y="602483"/>
            <a:ext cx="2875248" cy="14376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C15400-C0AB-43CB-BD9E-34D492912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011" y="2956647"/>
            <a:ext cx="2555776" cy="14376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718FC1-2C88-48EC-A1A7-94B118529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288" y="1962456"/>
            <a:ext cx="1494004" cy="9941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85389E-35BC-480D-8F2B-EEDB9FB5BD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1791" y="532598"/>
            <a:ext cx="1971303" cy="13118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458966-CD33-4DF5-8D48-F77DA64565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388" y="3111801"/>
            <a:ext cx="2101067" cy="12824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D251FE-67CE-4D05-8C59-163DA306B721}"/>
              </a:ext>
            </a:extLst>
          </p:cNvPr>
          <p:cNvSpPr/>
          <p:nvPr/>
        </p:nvSpPr>
        <p:spPr>
          <a:xfrm>
            <a:off x="571668" y="2420888"/>
            <a:ext cx="3136236" cy="3806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6EA6C7-F820-4C52-BB9F-C260167B4384}"/>
              </a:ext>
            </a:extLst>
          </p:cNvPr>
          <p:cNvSpPr/>
          <p:nvPr/>
        </p:nvSpPr>
        <p:spPr>
          <a:xfrm>
            <a:off x="3851920" y="401272"/>
            <a:ext cx="1008112" cy="126739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17C14A-B751-448F-B3D5-6C898791154D}"/>
              </a:ext>
            </a:extLst>
          </p:cNvPr>
          <p:cNvSpPr/>
          <p:nvPr/>
        </p:nvSpPr>
        <p:spPr>
          <a:xfrm>
            <a:off x="3203848" y="3284984"/>
            <a:ext cx="2448271" cy="126444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C84CDD7-1EEA-4F59-B49A-0A11D758B0D4}"/>
              </a:ext>
            </a:extLst>
          </p:cNvPr>
          <p:cNvSpPr/>
          <p:nvPr/>
        </p:nvSpPr>
        <p:spPr>
          <a:xfrm>
            <a:off x="5076056" y="401272"/>
            <a:ext cx="1124393" cy="12644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D1CABA-6504-4968-A2EE-E0EA59304416}"/>
              </a:ext>
            </a:extLst>
          </p:cNvPr>
          <p:cNvSpPr/>
          <p:nvPr/>
        </p:nvSpPr>
        <p:spPr>
          <a:xfrm>
            <a:off x="5868144" y="2132856"/>
            <a:ext cx="2762276" cy="4653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36959D7-A51C-4B67-B652-3B17D98ED285}"/>
              </a:ext>
            </a:extLst>
          </p:cNvPr>
          <p:cNvSpPr txBox="1"/>
          <p:nvPr/>
        </p:nvSpPr>
        <p:spPr>
          <a:xfrm>
            <a:off x="579444" y="4813083"/>
            <a:ext cx="805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SJSS5002: Contemporary Issues in Social Studies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8B11A96-5003-4933-9F6E-3A5327EB79E6}"/>
              </a:ext>
            </a:extLst>
          </p:cNvPr>
          <p:cNvSpPr txBox="1"/>
          <p:nvPr/>
        </p:nvSpPr>
        <p:spPr>
          <a:xfrm>
            <a:off x="571668" y="5426060"/>
            <a:ext cx="805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3: Theories of Identity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D1B0E10-2998-4CAE-B474-17262F411FF5}"/>
              </a:ext>
            </a:extLst>
          </p:cNvPr>
          <p:cNvSpPr txBox="1"/>
          <p:nvPr/>
        </p:nvSpPr>
        <p:spPr>
          <a:xfrm>
            <a:off x="4173700" y="61564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00FF"/>
                </a:solidFill>
              </a:rPr>
              <a:t>Joanne Davies October 2019</a:t>
            </a:r>
            <a:endParaRPr lang="en-GB" sz="24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8639"/>
          </a:xfrm>
        </p:spPr>
        <p:txBody>
          <a:bodyPr/>
          <a:lstStyle/>
          <a:p>
            <a:r>
              <a:rPr lang="en-GB" dirty="0"/>
              <a:t>Defining Identity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768" y="1795225"/>
            <a:ext cx="8413712" cy="4082047"/>
          </a:xfrm>
        </p:spPr>
        <p:txBody>
          <a:bodyPr>
            <a:noAutofit/>
          </a:bodyPr>
          <a:lstStyle/>
          <a:p>
            <a:r>
              <a:rPr lang="en-GB" sz="2800" dirty="0"/>
              <a:t>a very basic starting point , identity is the human capacity-rooted in language-to know who’s who (and hence what is what)</a:t>
            </a:r>
          </a:p>
          <a:p>
            <a:r>
              <a:rPr lang="en-GB" sz="2800" dirty="0"/>
              <a:t>Knowing who we are, who others are, them knowing who we are, us knowing who they think we are and so on</a:t>
            </a:r>
          </a:p>
          <a:p>
            <a:r>
              <a:rPr lang="en-GB" sz="2800" dirty="0"/>
              <a:t>A multi-dimensional classification of mapping  of the human world and our place in it, as individuals and as members of </a:t>
            </a:r>
            <a:r>
              <a:rPr lang="en-GB" sz="2800" dirty="0" err="1"/>
              <a:t>collectivities</a:t>
            </a:r>
            <a:r>
              <a:rPr lang="en-GB" sz="2800" dirty="0"/>
              <a:t>.</a:t>
            </a:r>
          </a:p>
          <a:p>
            <a:pPr algn="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281FA2-52EB-4730-BD90-754750959F6B}"/>
              </a:ext>
            </a:extLst>
          </p:cNvPr>
          <p:cNvSpPr txBox="1"/>
          <p:nvPr/>
        </p:nvSpPr>
        <p:spPr>
          <a:xfrm>
            <a:off x="251520" y="1167641"/>
            <a:ext cx="5194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Jenkins (2010) defines identity as:</a:t>
            </a:r>
          </a:p>
        </p:txBody>
      </p:sp>
    </p:spTree>
    <p:extLst>
      <p:ext uri="{BB962C8B-B14F-4D97-AF65-F5344CB8AC3E}">
        <p14:creationId xmlns:p14="http://schemas.microsoft.com/office/powerpoint/2010/main" val="177997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제목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Defining Personality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4339" name="내용 개체 틀 2"/>
          <p:cNvSpPr>
            <a:spLocks noGrp="1"/>
          </p:cNvSpPr>
          <p:nvPr>
            <p:ph idx="1"/>
          </p:nvPr>
        </p:nvSpPr>
        <p:spPr>
          <a:xfrm>
            <a:off x="323528" y="1359075"/>
            <a:ext cx="8496944" cy="228957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 Personality consists of all the relatively </a:t>
            </a:r>
            <a:r>
              <a:rPr lang="en-US" altLang="ko-KR" sz="2800" i="1" u="sng" dirty="0">
                <a:solidFill>
                  <a:srgbClr val="FF0000"/>
                </a:solidFill>
                <a:ea typeface="굴림" charset="-127"/>
              </a:rPr>
              <a:t>stable</a:t>
            </a:r>
            <a:r>
              <a:rPr lang="en-US" altLang="ko-KR" sz="2800" dirty="0">
                <a:solidFill>
                  <a:srgbClr val="FF0000"/>
                </a:solidFill>
                <a:ea typeface="굴림" charset="-127"/>
              </a:rPr>
              <a:t> </a:t>
            </a:r>
            <a:r>
              <a:rPr lang="en-US" altLang="ko-KR" sz="2800" dirty="0">
                <a:ea typeface="굴림" charset="-127"/>
              </a:rPr>
              <a:t>and </a:t>
            </a:r>
            <a:r>
              <a:rPr lang="en-US" altLang="ko-KR" sz="2800" i="1" u="sng" dirty="0">
                <a:solidFill>
                  <a:srgbClr val="FF0000"/>
                </a:solidFill>
                <a:ea typeface="굴림" charset="-127"/>
              </a:rPr>
              <a:t>distinctive</a:t>
            </a:r>
            <a:r>
              <a:rPr lang="en-US" altLang="ko-KR" sz="2800" dirty="0">
                <a:solidFill>
                  <a:srgbClr val="FF0000"/>
                </a:solidFill>
                <a:ea typeface="굴림" charset="-127"/>
              </a:rPr>
              <a:t> </a:t>
            </a:r>
            <a:r>
              <a:rPr lang="en-US" altLang="ko-KR" sz="2800" dirty="0">
                <a:ea typeface="굴림" charset="-127"/>
              </a:rPr>
              <a:t>styles of thought, behavior, and emotional responses that </a:t>
            </a:r>
            <a:r>
              <a:rPr lang="en-US" altLang="ko-KR" sz="2800" i="1" u="sng" dirty="0">
                <a:solidFill>
                  <a:srgbClr val="FF0000"/>
                </a:solidFill>
                <a:ea typeface="굴림" charset="-127"/>
              </a:rPr>
              <a:t>characterize</a:t>
            </a:r>
            <a:r>
              <a:rPr lang="en-US" altLang="ko-KR" sz="2800" dirty="0">
                <a:solidFill>
                  <a:srgbClr val="FF0000"/>
                </a:solidFill>
                <a:ea typeface="굴림" charset="-127"/>
              </a:rPr>
              <a:t> </a:t>
            </a:r>
            <a:r>
              <a:rPr lang="en-US" altLang="ko-KR" sz="2800" dirty="0">
                <a:ea typeface="굴림" charset="-127"/>
              </a:rPr>
              <a:t>a person’s adaptations to surrounding situations</a:t>
            </a:r>
            <a:endParaRPr lang="ko-KR" altLang="en-US" sz="2800" dirty="0">
              <a:ea typeface="굴림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B7F70C-F7F9-4DF2-A114-1B50849D4CED}"/>
              </a:ext>
            </a:extLst>
          </p:cNvPr>
          <p:cNvSpPr txBox="1"/>
          <p:nvPr/>
        </p:nvSpPr>
        <p:spPr>
          <a:xfrm>
            <a:off x="323528" y="3212976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‘The sum total of the behavioural and mental characteristics that are distinctive of an individual. Also, informally, the personal qualities that make a person socially popular, as in </a:t>
            </a:r>
            <a:r>
              <a:rPr lang="en-GB" sz="2800" i="1" dirty="0"/>
              <a:t>Princess Diana had a lot of personality,</a:t>
            </a:r>
            <a:r>
              <a:rPr lang="en-GB" sz="2800" dirty="0"/>
              <a:t> but this sense is avoided in careful psychological usage.’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0A369C-FEAF-4AD9-B569-77C52F7CC2F2}"/>
              </a:ext>
            </a:extLst>
          </p:cNvPr>
          <p:cNvSpPr txBox="1"/>
          <p:nvPr/>
        </p:nvSpPr>
        <p:spPr>
          <a:xfrm>
            <a:off x="5292080" y="5659799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Colman (2015)</a:t>
            </a:r>
          </a:p>
        </p:txBody>
      </p:sp>
    </p:spTree>
    <p:extLst>
      <p:ext uri="{BB962C8B-B14F-4D97-AF65-F5344CB8AC3E}">
        <p14:creationId xmlns:p14="http://schemas.microsoft.com/office/powerpoint/2010/main" val="316709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제목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Why Study Personality? 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5363" name="내용 개체 틀 2"/>
          <p:cNvSpPr>
            <a:spLocks noGrp="1"/>
          </p:cNvSpPr>
          <p:nvPr>
            <p:ph idx="1"/>
          </p:nvPr>
        </p:nvSpPr>
        <p:spPr>
          <a:xfrm>
            <a:off x="434549" y="1412776"/>
            <a:ext cx="8385923" cy="286226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 It allows us to identify patterns in the way people behave.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 It explains the differences between people.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 It allows us to explore how people function in life (both positively and negatively).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Understanding how people develop ‘personality disorders’ can help us to ensure that this is prevented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95340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530FAC-7D90-4399-B906-D4155A7A188C}"/>
              </a:ext>
            </a:extLst>
          </p:cNvPr>
          <p:cNvSpPr txBox="1"/>
          <p:nvPr/>
        </p:nvSpPr>
        <p:spPr>
          <a:xfrm>
            <a:off x="467544" y="332656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What do we mean by ‘identity’?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AEB1C-BC57-479B-9D98-926EEDFEDC78}"/>
              </a:ext>
            </a:extLst>
          </p:cNvPr>
          <p:cNvSpPr txBox="1"/>
          <p:nvPr/>
        </p:nvSpPr>
        <p:spPr>
          <a:xfrm>
            <a:off x="824406" y="1383794"/>
            <a:ext cx="748883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small groups, discuss what you understand the term ‘identity’ to mean.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Where have you heard it used and in what contexts?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Feedback to your Tutor.</a:t>
            </a:r>
          </a:p>
        </p:txBody>
      </p:sp>
    </p:spTree>
    <p:extLst>
      <p:ext uri="{BB962C8B-B14F-4D97-AF65-F5344CB8AC3E}">
        <p14:creationId xmlns:p14="http://schemas.microsoft.com/office/powerpoint/2010/main" val="796411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of Identity</a:t>
            </a:r>
          </a:p>
        </p:txBody>
      </p:sp>
      <p:sp>
        <p:nvSpPr>
          <p:cNvPr id="5125" name="Oval 3"/>
          <p:cNvSpPr>
            <a:spLocks noChangeArrowheads="1"/>
          </p:cNvSpPr>
          <p:nvPr/>
        </p:nvSpPr>
        <p:spPr bwMode="auto">
          <a:xfrm>
            <a:off x="5657850" y="3807620"/>
            <a:ext cx="2171700" cy="1470422"/>
          </a:xfrm>
          <a:prstGeom prst="ellips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Understanding 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Ourselves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and Others</a:t>
            </a:r>
          </a:p>
        </p:txBody>
      </p:sp>
      <p:sp>
        <p:nvSpPr>
          <p:cNvPr id="5126" name="Oval 4"/>
          <p:cNvSpPr>
            <a:spLocks noChangeArrowheads="1"/>
          </p:cNvSpPr>
          <p:nvPr/>
        </p:nvSpPr>
        <p:spPr bwMode="auto">
          <a:xfrm>
            <a:off x="1485900" y="1569244"/>
            <a:ext cx="2114550" cy="1371600"/>
          </a:xfrm>
          <a:prstGeom prst="ellips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Challenges for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Children</a:t>
            </a:r>
          </a:p>
        </p:txBody>
      </p:sp>
      <p:sp>
        <p:nvSpPr>
          <p:cNvPr id="5127" name="Oval 5"/>
          <p:cNvSpPr>
            <a:spLocks noChangeArrowheads="1"/>
          </p:cNvSpPr>
          <p:nvPr/>
        </p:nvSpPr>
        <p:spPr bwMode="auto">
          <a:xfrm>
            <a:off x="3600450" y="4572000"/>
            <a:ext cx="1943100" cy="1200150"/>
          </a:xfrm>
          <a:prstGeom prst="ellips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Moral 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Development</a:t>
            </a:r>
          </a:p>
        </p:txBody>
      </p:sp>
      <p:sp>
        <p:nvSpPr>
          <p:cNvPr id="5128" name="Oval 6"/>
          <p:cNvSpPr>
            <a:spLocks noChangeArrowheads="1"/>
          </p:cNvSpPr>
          <p:nvPr/>
        </p:nvSpPr>
        <p:spPr bwMode="auto">
          <a:xfrm>
            <a:off x="5543550" y="1569244"/>
            <a:ext cx="2057400" cy="1371600"/>
          </a:xfrm>
          <a:prstGeom prst="ellips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The Work of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Erikson</a:t>
            </a:r>
          </a:p>
        </p:txBody>
      </p:sp>
      <p:sp>
        <p:nvSpPr>
          <p:cNvPr id="5129" name="Oval 7"/>
          <p:cNvSpPr>
            <a:spLocks noChangeArrowheads="1"/>
          </p:cNvSpPr>
          <p:nvPr/>
        </p:nvSpPr>
        <p:spPr bwMode="auto">
          <a:xfrm>
            <a:off x="3314700" y="2940845"/>
            <a:ext cx="2400300" cy="1288256"/>
          </a:xfrm>
          <a:prstGeom prst="ellips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en-US" altLang="en-US" sz="1800" b="1">
                <a:solidFill>
                  <a:srgbClr val="3E3D2D"/>
                </a:solidFill>
                <a:latin typeface="Tahoma" pitchFamily="34" charset="0"/>
              </a:rPr>
              <a:t>Personal, Social,</a:t>
            </a:r>
          </a:p>
          <a:p>
            <a:pPr algn="ctr" eaLnBrk="1" hangingPunct="1"/>
            <a:r>
              <a:rPr lang="en-US" altLang="en-US" sz="1800" b="1">
                <a:solidFill>
                  <a:srgbClr val="3E3D2D"/>
                </a:solidFill>
                <a:latin typeface="Tahoma" pitchFamily="34" charset="0"/>
              </a:rPr>
              <a:t>and Emotional</a:t>
            </a:r>
          </a:p>
          <a:p>
            <a:pPr algn="ctr" eaLnBrk="1" hangingPunct="1"/>
            <a:r>
              <a:rPr lang="en-US" altLang="en-US" sz="1800" b="1">
                <a:solidFill>
                  <a:srgbClr val="3E3D2D"/>
                </a:solidFill>
                <a:latin typeface="Tahoma" pitchFamily="34" charset="0"/>
              </a:rPr>
              <a:t>Development</a:t>
            </a:r>
          </a:p>
        </p:txBody>
      </p:sp>
      <p:sp>
        <p:nvSpPr>
          <p:cNvPr id="5130" name="Line 8"/>
          <p:cNvSpPr>
            <a:spLocks noChangeShapeType="1"/>
          </p:cNvSpPr>
          <p:nvPr/>
        </p:nvSpPr>
        <p:spPr bwMode="auto">
          <a:xfrm flipV="1">
            <a:off x="5372100" y="2603899"/>
            <a:ext cx="342900" cy="583406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endParaRPr lang="en-GB" sz="1350">
              <a:solidFill>
                <a:prstClr val="black"/>
              </a:solidFill>
            </a:endParaRPr>
          </a:p>
        </p:txBody>
      </p:sp>
      <p:sp>
        <p:nvSpPr>
          <p:cNvPr id="5131" name="Line 9"/>
          <p:cNvSpPr>
            <a:spLocks noChangeShapeType="1"/>
          </p:cNvSpPr>
          <p:nvPr/>
        </p:nvSpPr>
        <p:spPr bwMode="auto">
          <a:xfrm>
            <a:off x="5372100" y="4057650"/>
            <a:ext cx="342900" cy="253604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endParaRPr lang="en-GB" sz="1350">
              <a:solidFill>
                <a:prstClr val="black"/>
              </a:solidFill>
            </a:endParaRPr>
          </a:p>
        </p:txBody>
      </p:sp>
      <p:sp>
        <p:nvSpPr>
          <p:cNvPr id="5132" name="Line 10"/>
          <p:cNvSpPr>
            <a:spLocks noChangeShapeType="1"/>
          </p:cNvSpPr>
          <p:nvPr/>
        </p:nvSpPr>
        <p:spPr bwMode="auto">
          <a:xfrm rot="6740357">
            <a:off x="3382566" y="4012407"/>
            <a:ext cx="273844" cy="1619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endParaRPr lang="en-GB" sz="1350">
              <a:solidFill>
                <a:prstClr val="black"/>
              </a:solidFill>
            </a:endParaRPr>
          </a:p>
        </p:txBody>
      </p:sp>
      <p:sp>
        <p:nvSpPr>
          <p:cNvPr id="5133" name="Line 11"/>
          <p:cNvSpPr>
            <a:spLocks noChangeShapeType="1"/>
          </p:cNvSpPr>
          <p:nvPr/>
        </p:nvSpPr>
        <p:spPr bwMode="auto">
          <a:xfrm rot="3099144" flipH="1">
            <a:off x="3295056" y="2847380"/>
            <a:ext cx="583406" cy="96441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endParaRPr lang="en-GB" sz="1350">
              <a:solidFill>
                <a:prstClr val="black"/>
              </a:solidFill>
            </a:endParaRPr>
          </a:p>
        </p:txBody>
      </p:sp>
      <p:sp>
        <p:nvSpPr>
          <p:cNvPr id="5134" name="Oval 12"/>
          <p:cNvSpPr>
            <a:spLocks noChangeArrowheads="1"/>
          </p:cNvSpPr>
          <p:nvPr/>
        </p:nvSpPr>
        <p:spPr bwMode="auto">
          <a:xfrm>
            <a:off x="1272778" y="3864770"/>
            <a:ext cx="2327672" cy="1413272"/>
          </a:xfrm>
          <a:prstGeom prst="ellipse">
            <a:avLst/>
          </a:prstGeom>
          <a:noFill/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Socialization: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Family, Peers, and</a:t>
            </a:r>
          </a:p>
          <a:p>
            <a:pPr algn="ctr" eaLnBrk="1" hangingPunct="1"/>
            <a:r>
              <a:rPr lang="en-US" altLang="en-US" sz="1800">
                <a:solidFill>
                  <a:srgbClr val="3E3D2D"/>
                </a:solidFill>
                <a:latin typeface="Tahoma" pitchFamily="34" charset="0"/>
              </a:rPr>
              <a:t>Teachers</a:t>
            </a:r>
          </a:p>
        </p:txBody>
      </p:sp>
      <p:sp>
        <p:nvSpPr>
          <p:cNvPr id="5135" name="Line 13"/>
          <p:cNvSpPr>
            <a:spLocks noChangeShapeType="1"/>
          </p:cNvSpPr>
          <p:nvPr/>
        </p:nvSpPr>
        <p:spPr bwMode="auto">
          <a:xfrm>
            <a:off x="4572000" y="4229100"/>
            <a:ext cx="0" cy="342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/>
          <a:p>
            <a:endParaRPr lang="en-GB" sz="135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11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animBg="1"/>
      <p:bldP spid="5126" grpId="0" animBg="1"/>
      <p:bldP spid="5127" grpId="0" animBg="1"/>
      <p:bldP spid="5128" grpId="0" animBg="1"/>
      <p:bldP spid="5129" grpId="0" animBg="1"/>
      <p:bldP spid="5130" grpId="0" animBg="1"/>
      <p:bldP spid="5131" grpId="0" animBg="1"/>
      <p:bldP spid="5132" grpId="0" animBg="1"/>
      <p:bldP spid="5133" grpId="0" animBg="1"/>
      <p:bldP spid="5134" grpId="0" animBg="1"/>
      <p:bldP spid="51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Erik Erikson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5123" name="내용 개체 틀 2"/>
          <p:cNvSpPr>
            <a:spLocks noGrp="1"/>
          </p:cNvSpPr>
          <p:nvPr>
            <p:ph idx="1"/>
          </p:nvPr>
        </p:nvSpPr>
        <p:spPr>
          <a:xfrm>
            <a:off x="2555776" y="2060848"/>
            <a:ext cx="5923011" cy="2268140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ko-KR" sz="2400" dirty="0">
                <a:ea typeface="굴림" charset="-127"/>
              </a:rPr>
              <a:t>Born June 15,1902  Frankfurt, Germany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Died May 12, 1994  Massachusetts, USA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Nationality  American/ German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Fields:  Developmental Psychology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Influences: Sigmund Freud/ Anna Freud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Coined the term ‘Lifespan Development’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Key Idea: Theory of Psycho-social Development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Put simply, our social interactions give us a sense of self</a:t>
            </a:r>
            <a:endParaRPr lang="ko-KR" altLang="en-US" sz="2400" dirty="0">
              <a:ea typeface="굴림" charset="-127"/>
            </a:endParaRPr>
          </a:p>
        </p:txBody>
      </p:sp>
      <p:sp>
        <p:nvSpPr>
          <p:cNvPr id="5125" name="Text Placeholder 2"/>
          <p:cNvSpPr txBox="1">
            <a:spLocks/>
          </p:cNvSpPr>
          <p:nvPr/>
        </p:nvSpPr>
        <p:spPr bwMode="auto">
          <a:xfrm>
            <a:off x="2843808" y="1388632"/>
            <a:ext cx="4105275" cy="539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Wingdings" panose="05000000000000000000" pitchFamily="2" charset="2"/>
              <a:buNone/>
            </a:pPr>
            <a:r>
              <a:rPr lang="en-US" altLang="ko-KR" sz="2400" b="1" dirty="0">
                <a:ea typeface="굴림" charset="-127"/>
              </a:rPr>
              <a:t>Erik Erikson  1902-1994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1B156F0-56C1-4639-AF6E-5F995B2F1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772" y="1124744"/>
            <a:ext cx="2057400" cy="308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F83A6F-4189-48D6-A0C6-EECC43C76B5D}"/>
              </a:ext>
            </a:extLst>
          </p:cNvPr>
          <p:cNvSpPr txBox="1"/>
          <p:nvPr/>
        </p:nvSpPr>
        <p:spPr>
          <a:xfrm>
            <a:off x="333772" y="4210844"/>
            <a:ext cx="2057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1 Source: Wikimedia commons</a:t>
            </a:r>
          </a:p>
        </p:txBody>
      </p:sp>
    </p:spTree>
    <p:extLst>
      <p:ext uri="{BB962C8B-B14F-4D97-AF65-F5344CB8AC3E}">
        <p14:creationId xmlns:p14="http://schemas.microsoft.com/office/powerpoint/2010/main" val="139794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5125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91949" y="116632"/>
            <a:ext cx="7772400" cy="1143000"/>
          </a:xfrm>
        </p:spPr>
        <p:txBody>
          <a:bodyPr/>
          <a:lstStyle/>
          <a:p>
            <a:r>
              <a:rPr lang="en-US" altLang="en-US" dirty="0"/>
              <a:t>The Work of Erikson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167131" y="1412776"/>
            <a:ext cx="8622035" cy="4320480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altLang="en-US" dirty="0"/>
              <a:t>Psychosocial theory of development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altLang="en-US" dirty="0"/>
              <a:t>Human beings go through a number of developmental stages or ‘crises’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altLang="en-US" dirty="0"/>
              <a:t>Called ‘crises’ because although they are natural stages of development they do produce stresses on the individual</a:t>
            </a:r>
          </a:p>
        </p:txBody>
      </p:sp>
    </p:spTree>
    <p:extLst>
      <p:ext uri="{BB962C8B-B14F-4D97-AF65-F5344CB8AC3E}">
        <p14:creationId xmlns:p14="http://schemas.microsoft.com/office/powerpoint/2010/main" val="217584019"/>
      </p:ext>
    </p:extLst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제목 1"/>
          <p:cNvSpPr>
            <a:spLocks noGrp="1"/>
          </p:cNvSpPr>
          <p:nvPr>
            <p:ph type="title"/>
          </p:nvPr>
        </p:nvSpPr>
        <p:spPr>
          <a:xfrm>
            <a:off x="439147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Erik Erikson’s Research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6147" name="내용 개체 틀 2"/>
          <p:cNvSpPr>
            <a:spLocks noGrp="1"/>
          </p:cNvSpPr>
          <p:nvPr>
            <p:ph idx="1"/>
          </p:nvPr>
        </p:nvSpPr>
        <p:spPr>
          <a:xfrm>
            <a:off x="0" y="1143000"/>
            <a:ext cx="8686800" cy="2721769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ko-KR" sz="2400" dirty="0">
                <a:ea typeface="굴림" charset="-127"/>
              </a:rPr>
              <a:t>artist and a teacher in the late 1920s when he met Anna Freud, an Austrian psychoanalyst. With Anna’s encouragement, he began to study child psychoanalysis at the Vienna Psychoanalytic Institute.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immigrated to the US in 1933 and taught at Yale and Harvard University.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became interested in the influence of society and culture on child development. </a:t>
            </a:r>
          </a:p>
          <a:p>
            <a:pPr algn="just" eaLnBrk="1" hangingPunct="1"/>
            <a:r>
              <a:rPr lang="en-US" altLang="ko-KR" sz="2400" dirty="0">
                <a:ea typeface="굴림" charset="-127"/>
              </a:rPr>
              <a:t>he studied groups of Native American children to help formulate his theories. Studying these children enabled him to correlate personality growth with parental and societal values.</a:t>
            </a:r>
          </a:p>
          <a:p>
            <a:pPr algn="just" eaLnBrk="1" hangingPunct="1"/>
            <a:endParaRPr lang="ko-KR" altLang="en-US" sz="2400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83056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내용 개체 틀 2"/>
          <p:cNvSpPr>
            <a:spLocks noGrp="1"/>
          </p:cNvSpPr>
          <p:nvPr>
            <p:ph idx="1"/>
          </p:nvPr>
        </p:nvSpPr>
        <p:spPr>
          <a:xfrm>
            <a:off x="287422" y="1178497"/>
            <a:ext cx="8381325" cy="277653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400" dirty="0">
                <a:ea typeface="굴림" charset="-127"/>
              </a:rPr>
              <a:t>By comparing the development of native American children with those European American he could map the influence of society and culture on child development. </a:t>
            </a:r>
          </a:p>
          <a:p>
            <a:pPr eaLnBrk="1" hangingPunct="1"/>
            <a:r>
              <a:rPr lang="en-US" altLang="ko-KR" sz="2400" dirty="0">
                <a:ea typeface="굴림" charset="-127"/>
              </a:rPr>
              <a:t>From this, he developed a number of theories, the most famous being his psychosocial development.</a:t>
            </a:r>
          </a:p>
          <a:p>
            <a:pPr eaLnBrk="1" hangingPunct="1"/>
            <a:r>
              <a:rPr lang="en-US" altLang="ko-KR" sz="2400" dirty="0">
                <a:ea typeface="굴림" charset="-127"/>
              </a:rPr>
              <a:t>believed that humans have to resolve different conflicts as they progress through each stage of development in the life cycle.</a:t>
            </a:r>
          </a:p>
          <a:p>
            <a:pPr eaLnBrk="1" hangingPunct="1"/>
            <a:r>
              <a:rPr lang="en-US" altLang="ko-KR" sz="2400" dirty="0">
                <a:ea typeface="굴림" charset="-127"/>
              </a:rPr>
              <a:t>Erikson’s theory consists of eight stages of development. </a:t>
            </a:r>
          </a:p>
          <a:p>
            <a:pPr eaLnBrk="1" hangingPunct="1"/>
            <a:r>
              <a:rPr lang="en-US" altLang="ko-KR" sz="2400" dirty="0">
                <a:ea typeface="굴림" charset="-127"/>
              </a:rPr>
              <a:t>Each stage is characterized by a different conflict that must be resolved by the individual. If a person is unable to resolve a conflict at a particular stage, they will be confronted and struggle with it later in life.</a:t>
            </a:r>
          </a:p>
        </p:txBody>
      </p:sp>
      <p:sp>
        <p:nvSpPr>
          <p:cNvPr id="6" name="제목 1">
            <a:extLst>
              <a:ext uri="{FF2B5EF4-FFF2-40B4-BE49-F238E27FC236}">
                <a16:creationId xmlns:a16="http://schemas.microsoft.com/office/drawing/2014/main" id="{DA47231E-A7B4-409B-96EE-173B5C438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147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Erik Erikson’s Research</a:t>
            </a:r>
            <a:endParaRPr lang="ko-KR" altLang="en-US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92712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제목 1"/>
          <p:cNvSpPr>
            <a:spLocks noGrp="1"/>
          </p:cNvSpPr>
          <p:nvPr>
            <p:ph type="title"/>
          </p:nvPr>
        </p:nvSpPr>
        <p:spPr>
          <a:xfrm>
            <a:off x="143508" y="85407"/>
            <a:ext cx="8856984" cy="715799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3600" dirty="0">
                <a:ea typeface="굴림" charset="-127"/>
              </a:rPr>
              <a:t>Key elements in psycho-social development</a:t>
            </a:r>
            <a:endParaRPr lang="ko-KR" altLang="en-US" sz="3600" dirty="0">
              <a:ea typeface="굴림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E07499-C7AB-4EE5-8EA9-3CBC5C43A284}"/>
              </a:ext>
            </a:extLst>
          </p:cNvPr>
          <p:cNvSpPr txBox="1"/>
          <p:nvPr/>
        </p:nvSpPr>
        <p:spPr>
          <a:xfrm>
            <a:off x="143508" y="764704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1E4ED6-99B7-41A2-85F1-31A7B422DE3E}"/>
              </a:ext>
            </a:extLst>
          </p:cNvPr>
          <p:cNvSpPr txBox="1"/>
          <p:nvPr/>
        </p:nvSpPr>
        <p:spPr>
          <a:xfrm>
            <a:off x="971600" y="832438"/>
            <a:ext cx="80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 psychology, term coined by Freud to describe the part of the mind which is ‘conscious’ and helps to produce our ‘sense of self’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4B8458-65CD-42B2-A9D0-6BF5C5AD9B82}"/>
              </a:ext>
            </a:extLst>
          </p:cNvPr>
          <p:cNvSpPr txBox="1"/>
          <p:nvPr/>
        </p:nvSpPr>
        <p:spPr>
          <a:xfrm>
            <a:off x="143508" y="198884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identity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37A579-381F-4276-82D3-E63E673899B3}"/>
              </a:ext>
            </a:extLst>
          </p:cNvPr>
          <p:cNvSpPr txBox="1"/>
          <p:nvPr/>
        </p:nvSpPr>
        <p:spPr>
          <a:xfrm>
            <a:off x="971600" y="2420888"/>
            <a:ext cx="80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Erikson argued that a person needs to develop this ‘sense of self’ by the end of adolescence in order to have a positive ego identity and to cope with adult life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6988AF-0655-4415-A646-DBFF40387A4E}"/>
              </a:ext>
            </a:extLst>
          </p:cNvPr>
          <p:cNvSpPr txBox="1"/>
          <p:nvPr/>
        </p:nvSpPr>
        <p:spPr>
          <a:xfrm>
            <a:off x="179512" y="357301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6D4EE9-4784-4399-962E-5D517E30A2EE}"/>
              </a:ext>
            </a:extLst>
          </p:cNvPr>
          <p:cNvSpPr txBox="1"/>
          <p:nvPr/>
        </p:nvSpPr>
        <p:spPr>
          <a:xfrm>
            <a:off x="1140666" y="4005064"/>
            <a:ext cx="802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ko-KR" sz="2400" dirty="0">
                <a:ea typeface="굴림" charset="-127"/>
              </a:rPr>
              <a:t>Ego strength deals with an individual becoming competent in different areas of life, by becoming competent in life they feel more comfortable</a:t>
            </a:r>
            <a:endParaRPr lang="en-GB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4F4A14-D324-4AC1-8C1B-03DFEF22A20A}"/>
              </a:ext>
            </a:extLst>
          </p:cNvPr>
          <p:cNvSpPr txBox="1"/>
          <p:nvPr/>
        </p:nvSpPr>
        <p:spPr>
          <a:xfrm>
            <a:off x="184244" y="5258237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6B5D25-1C7C-4041-A8FA-6DA9A494B35F}"/>
              </a:ext>
            </a:extLst>
          </p:cNvPr>
          <p:cNvSpPr txBox="1"/>
          <p:nvPr/>
        </p:nvSpPr>
        <p:spPr>
          <a:xfrm>
            <a:off x="2165073" y="5205393"/>
            <a:ext cx="66553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This refers to the tension between the sense of identity we have developed and how we need to change to meet the new challenges of our next life stage</a:t>
            </a:r>
          </a:p>
        </p:txBody>
      </p:sp>
    </p:spTree>
    <p:extLst>
      <p:ext uri="{BB962C8B-B14F-4D97-AF65-F5344CB8AC3E}">
        <p14:creationId xmlns:p14="http://schemas.microsoft.com/office/powerpoint/2010/main" val="101158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제목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ko-KR" dirty="0">
                <a:ea typeface="굴림" charset="-127"/>
              </a:rPr>
              <a:t>Erik Erikson and the </a:t>
            </a:r>
            <a:br>
              <a:rPr lang="en-US" altLang="ko-KR" dirty="0">
                <a:ea typeface="굴림" charset="-127"/>
              </a:rPr>
            </a:br>
            <a:r>
              <a:rPr lang="en-US" altLang="ko-KR" dirty="0">
                <a:ea typeface="굴림" charset="-127"/>
              </a:rPr>
              <a:t>8 Stages of Development 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3315" name="내용 개체 틀 2"/>
          <p:cNvSpPr>
            <a:spLocks noGrp="1"/>
          </p:cNvSpPr>
          <p:nvPr>
            <p:ph idx="1"/>
          </p:nvPr>
        </p:nvSpPr>
        <p:spPr>
          <a:xfrm>
            <a:off x="297835" y="2132856"/>
            <a:ext cx="8363272" cy="3394472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ko-KR" dirty="0">
                <a:ea typeface="굴림" charset="-127"/>
              </a:rPr>
              <a:t>One of the best known theories of personality and development.</a:t>
            </a:r>
          </a:p>
          <a:p>
            <a:pPr eaLnBrk="1" hangingPunct="1"/>
            <a:r>
              <a:rPr lang="en-US" altLang="ko-KR" dirty="0">
                <a:ea typeface="굴림" charset="-127"/>
              </a:rPr>
              <a:t>Personality develops in a series of stages predetermined by our age and place in society.</a:t>
            </a:r>
          </a:p>
          <a:p>
            <a:pPr eaLnBrk="1" hangingPunct="1"/>
            <a:r>
              <a:rPr lang="en-US" altLang="ko-KR" dirty="0">
                <a:ea typeface="굴림" charset="-127"/>
              </a:rPr>
              <a:t>Therefore Psychosocial, and not psychosexual (as Freud argued).</a:t>
            </a:r>
          </a:p>
          <a:p>
            <a:pPr eaLnBrk="1" hangingPunct="1"/>
            <a:r>
              <a:rPr lang="en-US" altLang="ko-KR" dirty="0">
                <a:ea typeface="굴림" charset="-127"/>
              </a:rPr>
              <a:t>At each stage of development conflict is caused by a new turning points in life.</a:t>
            </a:r>
          </a:p>
        </p:txBody>
      </p:sp>
    </p:spTree>
    <p:extLst>
      <p:ext uri="{BB962C8B-B14F-4D97-AF65-F5344CB8AC3E}">
        <p14:creationId xmlns:p14="http://schemas.microsoft.com/office/powerpoint/2010/main" val="1087380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제목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ko-KR" dirty="0">
                <a:ea typeface="굴림" charset="-127"/>
              </a:rPr>
              <a:t>Psychosocial Development and Personality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8435" name="내용 개체 틀 2"/>
          <p:cNvSpPr>
            <a:spLocks noGrp="1"/>
          </p:cNvSpPr>
          <p:nvPr>
            <p:ph idx="1"/>
          </p:nvPr>
        </p:nvSpPr>
        <p:spPr>
          <a:xfrm>
            <a:off x="334887" y="1628800"/>
            <a:ext cx="8474225" cy="1440160"/>
          </a:xfrm>
        </p:spPr>
        <p:txBody>
          <a:bodyPr>
            <a:noAutofit/>
          </a:bodyPr>
          <a:lstStyle/>
          <a:p>
            <a:r>
              <a:rPr lang="en-US" altLang="ko-KR" sz="2800" dirty="0">
                <a:ea typeface="굴림" charset="-127"/>
              </a:rPr>
              <a:t>Each part of the personality has a particular time in the life span when it must develop, if it is going to develop at all. </a:t>
            </a:r>
          </a:p>
          <a:p>
            <a:r>
              <a:rPr lang="en-US" altLang="ko-KR" sz="2800" dirty="0">
                <a:ea typeface="굴림" charset="-127"/>
              </a:rPr>
              <a:t>If it failed to developed on schedule, the rest of the development is unfavorably altered. </a:t>
            </a:r>
          </a:p>
          <a:p>
            <a:r>
              <a:rPr lang="en-US" altLang="ko-KR" sz="2800" dirty="0">
                <a:ea typeface="굴림" charset="-127"/>
              </a:rPr>
              <a:t>The individual is then hindered from dealing effectively with reality.</a:t>
            </a:r>
          </a:p>
          <a:p>
            <a:r>
              <a:rPr lang="en-US" altLang="ko-KR" sz="2800" dirty="0">
                <a:ea typeface="굴림" charset="-127"/>
              </a:rPr>
              <a:t>This can result in ‘personality disorders’ which makes a person behave in anti-social ways</a:t>
            </a:r>
          </a:p>
        </p:txBody>
      </p:sp>
    </p:spTree>
    <p:extLst>
      <p:ext uri="{BB962C8B-B14F-4D97-AF65-F5344CB8AC3E}">
        <p14:creationId xmlns:p14="http://schemas.microsoft.com/office/powerpoint/2010/main" val="3850396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제목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ko-KR" dirty="0">
                <a:ea typeface="굴림" charset="-127"/>
              </a:rPr>
              <a:t>Psychosocial Development </a:t>
            </a:r>
            <a:br>
              <a:rPr lang="en-US" altLang="ko-KR" dirty="0">
                <a:ea typeface="굴림" charset="-127"/>
              </a:rPr>
            </a:br>
            <a:r>
              <a:rPr lang="en-US" altLang="ko-KR" dirty="0">
                <a:ea typeface="굴림" charset="-127"/>
              </a:rPr>
              <a:t>(Erikson, 1959)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17411" name="내용 개체 틀 2"/>
          <p:cNvSpPr>
            <a:spLocks noGrp="1"/>
          </p:cNvSpPr>
          <p:nvPr>
            <p:ph idx="1"/>
          </p:nvPr>
        </p:nvSpPr>
        <p:spPr>
          <a:xfrm>
            <a:off x="490398" y="2608064"/>
            <a:ext cx="8003232" cy="1641872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altLang="ko-KR" dirty="0">
                <a:ea typeface="굴림" charset="-127"/>
              </a:rPr>
              <a:t>Refers to the emotional and psychological changes across the life cycle that occurs in the context of the individual’s social environment. </a:t>
            </a:r>
          </a:p>
          <a:p>
            <a:pPr eaLnBrk="1" hangingPunct="1"/>
            <a:endParaRPr lang="ko-KR" altLang="en-US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8095705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제목 1"/>
          <p:cNvSpPr>
            <a:spLocks noGrp="1"/>
          </p:cNvSpPr>
          <p:nvPr>
            <p:ph type="title"/>
          </p:nvPr>
        </p:nvSpPr>
        <p:spPr>
          <a:xfrm>
            <a:off x="457200" y="1333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Erikson’s Psychosocial Stages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21507" name="내용 개체 틀 2"/>
          <p:cNvSpPr>
            <a:spLocks noGrp="1"/>
          </p:cNvSpPr>
          <p:nvPr>
            <p:ph idx="1"/>
          </p:nvPr>
        </p:nvSpPr>
        <p:spPr>
          <a:xfrm>
            <a:off x="442528" y="1556792"/>
            <a:ext cx="8244272" cy="3394472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Stage 1- Trust vs. Mistrust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2- Autonomy vs. Shame &amp; Doubt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3- Initiative vs. Guilt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4- Industry vs. Inferiority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5- Identity vs. Role Confusion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6- Intimacy vs. Isolation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7- Generativity vs. Stagnation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Stage 8- Integrity vs. Despair</a:t>
            </a:r>
          </a:p>
        </p:txBody>
      </p:sp>
    </p:spTree>
    <p:extLst>
      <p:ext uri="{BB962C8B-B14F-4D97-AF65-F5344CB8AC3E}">
        <p14:creationId xmlns:p14="http://schemas.microsoft.com/office/powerpoint/2010/main" val="324033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그림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36096"/>
            <a:ext cx="8496944" cy="6385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357BE3-AF40-4D9C-877D-1E6BB0844B67}"/>
              </a:ext>
            </a:extLst>
          </p:cNvPr>
          <p:cNvSpPr txBox="1"/>
          <p:nvPr/>
        </p:nvSpPr>
        <p:spPr>
          <a:xfrm>
            <a:off x="3707904" y="6459559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 Source: The Occupational Therapy Hub </a:t>
            </a:r>
          </a:p>
        </p:txBody>
      </p:sp>
    </p:spTree>
    <p:extLst>
      <p:ext uri="{BB962C8B-B14F-4D97-AF65-F5344CB8AC3E}">
        <p14:creationId xmlns:p14="http://schemas.microsoft.com/office/powerpoint/2010/main" val="3728731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제목 1"/>
          <p:cNvSpPr>
            <a:spLocks noGrp="1"/>
          </p:cNvSpPr>
          <p:nvPr>
            <p:ph type="title"/>
          </p:nvPr>
        </p:nvSpPr>
        <p:spPr>
          <a:xfrm>
            <a:off x="323528" y="75876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1 - Trust vs. Mistrust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8A1500-E6E3-4F8E-A904-278F1060A21C}"/>
              </a:ext>
            </a:extLst>
          </p:cNvPr>
          <p:cNvSpPr txBox="1"/>
          <p:nvPr/>
        </p:nvSpPr>
        <p:spPr>
          <a:xfrm>
            <a:off x="378429" y="126997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DFD174-7B90-432C-92BB-BD8B45867885}"/>
              </a:ext>
            </a:extLst>
          </p:cNvPr>
          <p:cNvSpPr txBox="1"/>
          <p:nvPr/>
        </p:nvSpPr>
        <p:spPr>
          <a:xfrm>
            <a:off x="3186741" y="12687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Birth to 18 months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2B6DC4-C8C9-460E-A949-21E3F0FEB0D3}"/>
              </a:ext>
            </a:extLst>
          </p:cNvPr>
          <p:cNvSpPr txBox="1"/>
          <p:nvPr/>
        </p:nvSpPr>
        <p:spPr>
          <a:xfrm>
            <a:off x="378429" y="191804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DF7568-00DD-457D-8BA6-1C4CEDB354AE}"/>
              </a:ext>
            </a:extLst>
          </p:cNvPr>
          <p:cNvSpPr txBox="1"/>
          <p:nvPr/>
        </p:nvSpPr>
        <p:spPr>
          <a:xfrm>
            <a:off x="3186741" y="191683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Mother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8E9BB6-4C5A-4300-BC58-4C04C6F15BEA}"/>
              </a:ext>
            </a:extLst>
          </p:cNvPr>
          <p:cNvSpPr txBox="1"/>
          <p:nvPr/>
        </p:nvSpPr>
        <p:spPr>
          <a:xfrm>
            <a:off x="450437" y="263812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BF5B51-8F8A-46AC-AA46-036EB2489072}"/>
              </a:ext>
            </a:extLst>
          </p:cNvPr>
          <p:cNvSpPr txBox="1"/>
          <p:nvPr/>
        </p:nvSpPr>
        <p:spPr>
          <a:xfrm>
            <a:off x="3186741" y="26369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Feeding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29ED43-0C5C-43E3-B8F5-457FA96095B3}"/>
              </a:ext>
            </a:extLst>
          </p:cNvPr>
          <p:cNvSpPr txBox="1"/>
          <p:nvPr/>
        </p:nvSpPr>
        <p:spPr>
          <a:xfrm>
            <a:off x="450437" y="343021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06908C-8FF9-4CC3-9719-B1D3EAC21BD3}"/>
              </a:ext>
            </a:extLst>
          </p:cNvPr>
          <p:cNvSpPr txBox="1"/>
          <p:nvPr/>
        </p:nvSpPr>
        <p:spPr>
          <a:xfrm>
            <a:off x="3131840" y="342900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Trust vs. Mistrust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4D5323-EA7F-4D2D-8125-51B9ACA81D90}"/>
              </a:ext>
            </a:extLst>
          </p:cNvPr>
          <p:cNvSpPr txBox="1"/>
          <p:nvPr/>
        </p:nvSpPr>
        <p:spPr>
          <a:xfrm>
            <a:off x="450437" y="42223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5342C9-68B7-44BC-818E-24E2773065CA}"/>
              </a:ext>
            </a:extLst>
          </p:cNvPr>
          <p:cNvSpPr txBox="1"/>
          <p:nvPr/>
        </p:nvSpPr>
        <p:spPr>
          <a:xfrm>
            <a:off x="3114599" y="422230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Can I trust this person to care for me?</a:t>
            </a:r>
          </a:p>
          <a:p>
            <a:r>
              <a:rPr lang="en-GB" sz="2800" dirty="0"/>
              <a:t>Can I trust the world?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4282C9F-A3ED-48DF-A19D-F517C9DC2917}"/>
              </a:ext>
            </a:extLst>
          </p:cNvPr>
          <p:cNvSpPr txBox="1"/>
          <p:nvPr/>
        </p:nvSpPr>
        <p:spPr>
          <a:xfrm>
            <a:off x="450437" y="517996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9FDF28-7491-443F-A903-4E6683EE8A79}"/>
              </a:ext>
            </a:extLst>
          </p:cNvPr>
          <p:cNvSpPr txBox="1"/>
          <p:nvPr/>
        </p:nvSpPr>
        <p:spPr>
          <a:xfrm>
            <a:off x="3131840" y="515719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Hope</a:t>
            </a:r>
          </a:p>
        </p:txBody>
      </p:sp>
    </p:spTree>
    <p:extLst>
      <p:ext uri="{BB962C8B-B14F-4D97-AF65-F5344CB8AC3E}">
        <p14:creationId xmlns:p14="http://schemas.microsoft.com/office/powerpoint/2010/main" val="711859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Stage 1-Trust vs. Mistrust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21507" name="내용 개체 틀 2"/>
          <p:cNvSpPr>
            <a:spLocks noGrp="1"/>
          </p:cNvSpPr>
          <p:nvPr>
            <p:ph idx="1"/>
          </p:nvPr>
        </p:nvSpPr>
        <p:spPr>
          <a:xfrm>
            <a:off x="179512" y="1417638"/>
            <a:ext cx="8712968" cy="4192587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Babies are completely dependent on their mother for food and therefore for care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Trust: Is established when babies are given adequate food, warmth, touching, love, and physical care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The baby learns that their world is Dependable &amp; Reliable.</a:t>
            </a:r>
          </a:p>
          <a:p>
            <a:r>
              <a:rPr lang="en-US" altLang="ko-KR" sz="2800" dirty="0">
                <a:ea typeface="굴림" charset="-127"/>
              </a:rPr>
              <a:t>Mistrust: Caused by inadequate or unpredictable care and by cold, indifferent, and rejecting parents</a:t>
            </a:r>
          </a:p>
          <a:p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The baby learns that their world is Undependable, Unpredictable &amp; Dangerous. </a:t>
            </a:r>
          </a:p>
        </p:txBody>
      </p:sp>
    </p:spTree>
    <p:extLst>
      <p:ext uri="{BB962C8B-B14F-4D97-AF65-F5344CB8AC3E}">
        <p14:creationId xmlns:p14="http://schemas.microsoft.com/office/powerpoint/2010/main" val="2112739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제목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3600" b="1" dirty="0">
                <a:ea typeface="굴림" charset="-127"/>
              </a:rPr>
              <a:t/>
            </a:r>
            <a:br>
              <a:rPr lang="en-US" altLang="ko-KR" sz="3600" b="1" dirty="0">
                <a:ea typeface="굴림" charset="-127"/>
              </a:rPr>
            </a:br>
            <a:r>
              <a:rPr lang="en-US" altLang="ko-KR" sz="3600" b="1" dirty="0">
                <a:ea typeface="굴림" charset="-127"/>
              </a:rPr>
              <a:t>Stage 2 - Autonomy vs. Shame &amp; Doubt</a:t>
            </a:r>
            <a:br>
              <a:rPr lang="en-US" altLang="ko-KR" sz="3600" b="1" dirty="0">
                <a:ea typeface="굴림" charset="-127"/>
              </a:rPr>
            </a:br>
            <a:endParaRPr lang="ko-KR" altLang="en-US" sz="3600" b="1" dirty="0">
              <a:ea typeface="굴림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CDCE68-0625-469A-BF9C-6AAA0CD1A8FC}"/>
              </a:ext>
            </a:extLst>
          </p:cNvPr>
          <p:cNvSpPr txBox="1"/>
          <p:nvPr/>
        </p:nvSpPr>
        <p:spPr>
          <a:xfrm>
            <a:off x="378429" y="126997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5349DD-9B3C-4DCE-BF13-BE7A2D588D88}"/>
              </a:ext>
            </a:extLst>
          </p:cNvPr>
          <p:cNvSpPr txBox="1"/>
          <p:nvPr/>
        </p:nvSpPr>
        <p:spPr>
          <a:xfrm>
            <a:off x="3186740" y="126876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18 months to three years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2597AF-BCA4-40A7-9953-44289710A71D}"/>
              </a:ext>
            </a:extLst>
          </p:cNvPr>
          <p:cNvSpPr txBox="1"/>
          <p:nvPr/>
        </p:nvSpPr>
        <p:spPr>
          <a:xfrm>
            <a:off x="378429" y="191804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8D6CA8-EF98-47FB-895C-A2AB20286B40}"/>
              </a:ext>
            </a:extLst>
          </p:cNvPr>
          <p:cNvSpPr txBox="1"/>
          <p:nvPr/>
        </p:nvSpPr>
        <p:spPr>
          <a:xfrm>
            <a:off x="3186740" y="191683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Parents / primary carers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53A3CC-1137-4398-8318-E5C8DA169F28}"/>
              </a:ext>
            </a:extLst>
          </p:cNvPr>
          <p:cNvSpPr txBox="1"/>
          <p:nvPr/>
        </p:nvSpPr>
        <p:spPr>
          <a:xfrm>
            <a:off x="450437" y="263812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E41B3F-E72A-4D09-8A96-3798C25600B3}"/>
              </a:ext>
            </a:extLst>
          </p:cNvPr>
          <p:cNvSpPr txBox="1"/>
          <p:nvPr/>
        </p:nvSpPr>
        <p:spPr>
          <a:xfrm>
            <a:off x="3186741" y="26369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Toilet Training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5B7EFC-F98E-4117-B5A3-97639944FC56}"/>
              </a:ext>
            </a:extLst>
          </p:cNvPr>
          <p:cNvSpPr txBox="1"/>
          <p:nvPr/>
        </p:nvSpPr>
        <p:spPr>
          <a:xfrm>
            <a:off x="450437" y="343021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9F813C-A83E-4CDC-B02E-7EC3A13C2F71}"/>
              </a:ext>
            </a:extLst>
          </p:cNvPr>
          <p:cNvSpPr txBox="1"/>
          <p:nvPr/>
        </p:nvSpPr>
        <p:spPr>
          <a:xfrm>
            <a:off x="3131840" y="342900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Autonomy vs. Shame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F6DB6F-B1C4-4121-AD20-06D34A9991A8}"/>
              </a:ext>
            </a:extLst>
          </p:cNvPr>
          <p:cNvSpPr txBox="1"/>
          <p:nvPr/>
        </p:nvSpPr>
        <p:spPr>
          <a:xfrm>
            <a:off x="450437" y="422230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0C2343-185C-4A74-BF90-88680A86692C}"/>
              </a:ext>
            </a:extLst>
          </p:cNvPr>
          <p:cNvSpPr txBox="1"/>
          <p:nvPr/>
        </p:nvSpPr>
        <p:spPr>
          <a:xfrm>
            <a:off x="3114599" y="422230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Am I pleasing my parents?</a:t>
            </a:r>
          </a:p>
          <a:p>
            <a:r>
              <a:rPr lang="en-GB" sz="2800" dirty="0"/>
              <a:t>Is it ok to be me?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82ADC6-3DB9-4963-879A-181B4A4B86EC}"/>
              </a:ext>
            </a:extLst>
          </p:cNvPr>
          <p:cNvSpPr txBox="1"/>
          <p:nvPr/>
        </p:nvSpPr>
        <p:spPr>
          <a:xfrm>
            <a:off x="450437" y="517996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DF7F114-B6FB-4EBE-AF8C-6F497403BA71}"/>
              </a:ext>
            </a:extLst>
          </p:cNvPr>
          <p:cNvSpPr txBox="1"/>
          <p:nvPr/>
        </p:nvSpPr>
        <p:spPr>
          <a:xfrm>
            <a:off x="3131840" y="515719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Will</a:t>
            </a:r>
          </a:p>
        </p:txBody>
      </p:sp>
    </p:spTree>
    <p:extLst>
      <p:ext uri="{BB962C8B-B14F-4D97-AF65-F5344CB8AC3E}">
        <p14:creationId xmlns:p14="http://schemas.microsoft.com/office/powerpoint/2010/main" val="250888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내용 개체 틀 2"/>
          <p:cNvSpPr>
            <a:spLocks noGrp="1"/>
          </p:cNvSpPr>
          <p:nvPr>
            <p:ph idx="1"/>
          </p:nvPr>
        </p:nvSpPr>
        <p:spPr>
          <a:xfrm>
            <a:off x="431540" y="1844824"/>
            <a:ext cx="8280920" cy="339447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Autonomy: Encouraged to learn to do things for themselves such as body control &amp; making choices.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Develops a secure and confident self.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Shame: Over-protective or ridiculing parents may cause children to doubt  abilities and feel shameful about their actions</a:t>
            </a:r>
          </a:p>
          <a:p>
            <a:pPr eaLnBrk="1" hangingPunct="1"/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Child develops inadequacy &amp; self doubt.</a:t>
            </a:r>
          </a:p>
          <a:p>
            <a:pPr eaLnBrk="1" hangingPunct="1"/>
            <a:endParaRPr lang="ko-KR" altLang="en-US" sz="2800" dirty="0">
              <a:ea typeface="굴림" charset="-127"/>
            </a:endParaRPr>
          </a:p>
        </p:txBody>
      </p:sp>
      <p:sp>
        <p:nvSpPr>
          <p:cNvPr id="6" name="제목 1">
            <a:extLst>
              <a:ext uri="{FF2B5EF4-FFF2-40B4-BE49-F238E27FC236}">
                <a16:creationId xmlns:a16="http://schemas.microsoft.com/office/drawing/2014/main" id="{264FEB23-45C2-4C9C-8A5A-7A68D5C37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3600" b="1" dirty="0">
                <a:ea typeface="굴림" charset="-127"/>
              </a:rPr>
              <a:t/>
            </a:r>
            <a:br>
              <a:rPr lang="en-US" altLang="ko-KR" sz="3600" b="1" dirty="0">
                <a:ea typeface="굴림" charset="-127"/>
              </a:rPr>
            </a:br>
            <a:r>
              <a:rPr lang="en-US" altLang="ko-KR" sz="3600" b="1" dirty="0">
                <a:ea typeface="굴림" charset="-127"/>
              </a:rPr>
              <a:t>Stage 2 - Autonomy vs. Shame &amp; Doubt</a:t>
            </a:r>
            <a:br>
              <a:rPr lang="en-US" altLang="ko-KR" sz="3600" b="1" dirty="0">
                <a:ea typeface="굴림" charset="-127"/>
              </a:rPr>
            </a:br>
            <a:endParaRPr lang="ko-KR" altLang="en-US" sz="3600" b="1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04608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제목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3- Initiative vs. Guilt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E29B6D-79CD-4006-BD1A-E5D31F07C505}"/>
              </a:ext>
            </a:extLst>
          </p:cNvPr>
          <p:cNvSpPr txBox="1"/>
          <p:nvPr/>
        </p:nvSpPr>
        <p:spPr>
          <a:xfrm>
            <a:off x="378429" y="12472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24E03C-CABA-4386-98D1-56EA651E7770}"/>
              </a:ext>
            </a:extLst>
          </p:cNvPr>
          <p:cNvSpPr txBox="1"/>
          <p:nvPr/>
        </p:nvSpPr>
        <p:spPr>
          <a:xfrm>
            <a:off x="3186740" y="124599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 to 6 years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56621-F2E3-48FE-891A-8BED88C365EF}"/>
              </a:ext>
            </a:extLst>
          </p:cNvPr>
          <p:cNvSpPr txBox="1"/>
          <p:nvPr/>
        </p:nvSpPr>
        <p:spPr>
          <a:xfrm>
            <a:off x="378429" y="189527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BB8E2B-7AA7-4DB9-81E5-4A815BFB4FE2}"/>
              </a:ext>
            </a:extLst>
          </p:cNvPr>
          <p:cNvSpPr txBox="1"/>
          <p:nvPr/>
        </p:nvSpPr>
        <p:spPr>
          <a:xfrm>
            <a:off x="3186740" y="189406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Family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B9C82D-B319-4AA7-A25B-5FF043D27AED}"/>
              </a:ext>
            </a:extLst>
          </p:cNvPr>
          <p:cNvSpPr txBox="1"/>
          <p:nvPr/>
        </p:nvSpPr>
        <p:spPr>
          <a:xfrm>
            <a:off x="450437" y="26153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0BBCE3-874B-4FA7-9F78-3696B3D4C506}"/>
              </a:ext>
            </a:extLst>
          </p:cNvPr>
          <p:cNvSpPr txBox="1"/>
          <p:nvPr/>
        </p:nvSpPr>
        <p:spPr>
          <a:xfrm>
            <a:off x="3186740" y="2614142"/>
            <a:ext cx="4553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Developing independence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D07964-4E25-4738-8CAA-7A25D2524228}"/>
              </a:ext>
            </a:extLst>
          </p:cNvPr>
          <p:cNvSpPr txBox="1"/>
          <p:nvPr/>
        </p:nvSpPr>
        <p:spPr>
          <a:xfrm>
            <a:off x="450437" y="340744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F5A817-4CF4-430E-9CED-4A0B4BAE1932}"/>
              </a:ext>
            </a:extLst>
          </p:cNvPr>
          <p:cNvSpPr txBox="1"/>
          <p:nvPr/>
        </p:nvSpPr>
        <p:spPr>
          <a:xfrm>
            <a:off x="3131840" y="340623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Initiative vs. guilt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AC250C-CE18-4BE0-A508-42CD4AD0560C}"/>
              </a:ext>
            </a:extLst>
          </p:cNvPr>
          <p:cNvSpPr txBox="1"/>
          <p:nvPr/>
        </p:nvSpPr>
        <p:spPr>
          <a:xfrm>
            <a:off x="450437" y="419953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B08CF2-E1FE-43AD-84B3-07A43B6EB536}"/>
              </a:ext>
            </a:extLst>
          </p:cNvPr>
          <p:cNvSpPr txBox="1"/>
          <p:nvPr/>
        </p:nvSpPr>
        <p:spPr>
          <a:xfrm>
            <a:off x="3114599" y="419953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it Ok for me to do, to move and to act?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9C3F37D-D4FA-46D3-9539-D3EA29A1608D}"/>
              </a:ext>
            </a:extLst>
          </p:cNvPr>
          <p:cNvSpPr txBox="1"/>
          <p:nvPr/>
        </p:nvSpPr>
        <p:spPr>
          <a:xfrm>
            <a:off x="450437" y="51571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CDDEB0-F6DF-44B2-82B2-617CF9EE1998}"/>
              </a:ext>
            </a:extLst>
          </p:cNvPr>
          <p:cNvSpPr txBox="1"/>
          <p:nvPr/>
        </p:nvSpPr>
        <p:spPr>
          <a:xfrm>
            <a:off x="3131840" y="515719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Purpose</a:t>
            </a:r>
          </a:p>
        </p:txBody>
      </p:sp>
    </p:spTree>
    <p:extLst>
      <p:ext uri="{BB962C8B-B14F-4D97-AF65-F5344CB8AC3E}">
        <p14:creationId xmlns:p14="http://schemas.microsoft.com/office/powerpoint/2010/main" val="267777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제목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Stage 3- Initiative vs. Guilt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25603" name="내용 개체 틀 2"/>
          <p:cNvSpPr>
            <a:spLocks noGrp="1"/>
          </p:cNvSpPr>
          <p:nvPr>
            <p:ph idx="1"/>
          </p:nvPr>
        </p:nvSpPr>
        <p:spPr>
          <a:xfrm>
            <a:off x="354360" y="1449145"/>
            <a:ext cx="8435280" cy="3394472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Initiative: Parents reinforce via giving children freedom to play, use imagination, and ask questions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Child becomes creative and constructive.</a:t>
            </a:r>
          </a:p>
          <a:p>
            <a:r>
              <a:rPr lang="en-US" altLang="ko-KR" sz="2800" dirty="0">
                <a:ea typeface="굴림" charset="-127"/>
              </a:rPr>
              <a:t>Guilt: Strong sense of guilt may occur if parents always  criticize, prevent play, or discourage a child’s questions</a:t>
            </a:r>
          </a:p>
          <a:p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Always being wrong results in failure to explore world.</a:t>
            </a:r>
          </a:p>
          <a:p>
            <a:r>
              <a:rPr lang="en-US" altLang="ko-KR" sz="2800" dirty="0">
                <a:ea typeface="굴림" charset="-127"/>
              </a:rPr>
              <a:t>Initiative and Guilt should be balanced in order to have moral judgment.</a:t>
            </a:r>
          </a:p>
          <a:p>
            <a:r>
              <a:rPr lang="en-US" altLang="ko-KR" sz="2800" dirty="0">
                <a:ea typeface="굴림" charset="-127"/>
              </a:rPr>
              <a:t>We should learn what we can and can’t do</a:t>
            </a:r>
          </a:p>
        </p:txBody>
      </p:sp>
    </p:spTree>
    <p:extLst>
      <p:ext uri="{BB962C8B-B14F-4D97-AF65-F5344CB8AC3E}">
        <p14:creationId xmlns:p14="http://schemas.microsoft.com/office/powerpoint/2010/main" val="74720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제목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4- Industry vs. Inferiority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CB9C68-E50F-44D7-AB29-BCE9656299A6}"/>
              </a:ext>
            </a:extLst>
          </p:cNvPr>
          <p:cNvSpPr txBox="1"/>
          <p:nvPr/>
        </p:nvSpPr>
        <p:spPr>
          <a:xfrm>
            <a:off x="378429" y="12472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4EEB80-59BD-4375-9BC9-4286ED2349C8}"/>
              </a:ext>
            </a:extLst>
          </p:cNvPr>
          <p:cNvSpPr txBox="1"/>
          <p:nvPr/>
        </p:nvSpPr>
        <p:spPr>
          <a:xfrm>
            <a:off x="3186740" y="124599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6 to 12 years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1E7AD2-4A34-4F5B-BF79-290E8098BB63}"/>
              </a:ext>
            </a:extLst>
          </p:cNvPr>
          <p:cNvSpPr txBox="1"/>
          <p:nvPr/>
        </p:nvSpPr>
        <p:spPr>
          <a:xfrm>
            <a:off x="378429" y="189527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5046A8-0B0B-43F6-B10D-6B377327D148}"/>
              </a:ext>
            </a:extLst>
          </p:cNvPr>
          <p:cNvSpPr txBox="1"/>
          <p:nvPr/>
        </p:nvSpPr>
        <p:spPr>
          <a:xfrm>
            <a:off x="3186740" y="189406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Neighbours, school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67F409-014F-4146-BBD2-6927025DD181}"/>
              </a:ext>
            </a:extLst>
          </p:cNvPr>
          <p:cNvSpPr txBox="1"/>
          <p:nvPr/>
        </p:nvSpPr>
        <p:spPr>
          <a:xfrm>
            <a:off x="450437" y="26153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AFCB50-EDE6-43D6-A686-C1DA7C426B78}"/>
              </a:ext>
            </a:extLst>
          </p:cNvPr>
          <p:cNvSpPr txBox="1"/>
          <p:nvPr/>
        </p:nvSpPr>
        <p:spPr>
          <a:xfrm>
            <a:off x="3186740" y="2614142"/>
            <a:ext cx="5777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Going to school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41DFD9-03BF-483E-9047-08A79B5BD754}"/>
              </a:ext>
            </a:extLst>
          </p:cNvPr>
          <p:cNvSpPr txBox="1"/>
          <p:nvPr/>
        </p:nvSpPr>
        <p:spPr>
          <a:xfrm>
            <a:off x="450437" y="340744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80FB99-25E1-44DF-B695-FDACA4688E4F}"/>
              </a:ext>
            </a:extLst>
          </p:cNvPr>
          <p:cNvSpPr txBox="1"/>
          <p:nvPr/>
        </p:nvSpPr>
        <p:spPr>
          <a:xfrm>
            <a:off x="3131840" y="3406230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Industry vs. inferiority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4AD295-60A6-4344-B8F8-4F606ED407C4}"/>
              </a:ext>
            </a:extLst>
          </p:cNvPr>
          <p:cNvSpPr txBox="1"/>
          <p:nvPr/>
        </p:nvSpPr>
        <p:spPr>
          <a:xfrm>
            <a:off x="450437" y="419953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FF4DD2-00DB-44FA-855A-18DF6ACD81EE}"/>
              </a:ext>
            </a:extLst>
          </p:cNvPr>
          <p:cNvSpPr txBox="1"/>
          <p:nvPr/>
        </p:nvSpPr>
        <p:spPr>
          <a:xfrm>
            <a:off x="3114599" y="419953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Can I make it in the world beyond my family?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BE4177-589C-4513-94BB-DE82A1BF827E}"/>
              </a:ext>
            </a:extLst>
          </p:cNvPr>
          <p:cNvSpPr txBox="1"/>
          <p:nvPr/>
        </p:nvSpPr>
        <p:spPr>
          <a:xfrm>
            <a:off x="450437" y="51571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709392-F5D0-4B29-B8C0-30AAA63DB769}"/>
              </a:ext>
            </a:extLst>
          </p:cNvPr>
          <p:cNvSpPr txBox="1"/>
          <p:nvPr/>
        </p:nvSpPr>
        <p:spPr>
          <a:xfrm>
            <a:off x="3131840" y="515719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Competence</a:t>
            </a:r>
          </a:p>
        </p:txBody>
      </p:sp>
    </p:spTree>
    <p:extLst>
      <p:ext uri="{BB962C8B-B14F-4D97-AF65-F5344CB8AC3E}">
        <p14:creationId xmlns:p14="http://schemas.microsoft.com/office/powerpoint/2010/main" val="1855527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Stage 4- Industry vs. Inferiority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27651" name="내용 개체 틀 2"/>
          <p:cNvSpPr>
            <a:spLocks noGrp="1"/>
          </p:cNvSpPr>
          <p:nvPr>
            <p:ph idx="1"/>
          </p:nvPr>
        </p:nvSpPr>
        <p:spPr>
          <a:xfrm>
            <a:off x="413454" y="1457050"/>
            <a:ext cx="8264556" cy="3394472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Children have to cope with new social and academic demands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Industry: Occurs when child is praised for productive activities, such as painting and building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Child develops a sense of competence</a:t>
            </a:r>
          </a:p>
          <a:p>
            <a:r>
              <a:rPr lang="en-US" altLang="ko-KR" sz="2800" dirty="0">
                <a:ea typeface="굴림" charset="-127"/>
              </a:rPr>
              <a:t>Inferiority: Occurs if child’s efforts are regarded as messy or inadequate</a:t>
            </a:r>
          </a:p>
          <a:p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Child develops a weak sense of their ability to do things</a:t>
            </a:r>
          </a:p>
        </p:txBody>
      </p:sp>
    </p:spTree>
    <p:extLst>
      <p:ext uri="{BB962C8B-B14F-4D97-AF65-F5344CB8AC3E}">
        <p14:creationId xmlns:p14="http://schemas.microsoft.com/office/powerpoint/2010/main" val="3773317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제목 1"/>
          <p:cNvSpPr>
            <a:spLocks noGrp="1"/>
          </p:cNvSpPr>
          <p:nvPr>
            <p:ph type="title"/>
          </p:nvPr>
        </p:nvSpPr>
        <p:spPr>
          <a:xfrm>
            <a:off x="395536" y="13335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5- Identity vs. Role Confusion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1DA445-91DD-41F5-8BC6-097CA7D6FE4D}"/>
              </a:ext>
            </a:extLst>
          </p:cNvPr>
          <p:cNvSpPr txBox="1"/>
          <p:nvPr/>
        </p:nvSpPr>
        <p:spPr>
          <a:xfrm>
            <a:off x="378429" y="12472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EB9ACE-5511-48F1-901F-C27BDDD22191}"/>
              </a:ext>
            </a:extLst>
          </p:cNvPr>
          <p:cNvSpPr txBox="1"/>
          <p:nvPr/>
        </p:nvSpPr>
        <p:spPr>
          <a:xfrm>
            <a:off x="3186740" y="124599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12 to 18 years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F15A6D-91CA-449D-8AB8-9B94A82B30CB}"/>
              </a:ext>
            </a:extLst>
          </p:cNvPr>
          <p:cNvSpPr txBox="1"/>
          <p:nvPr/>
        </p:nvSpPr>
        <p:spPr>
          <a:xfrm>
            <a:off x="378429" y="189527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F85DEFB-EF9E-4065-9C96-43E86639622E}"/>
              </a:ext>
            </a:extLst>
          </p:cNvPr>
          <p:cNvSpPr txBox="1"/>
          <p:nvPr/>
        </p:nvSpPr>
        <p:spPr>
          <a:xfrm>
            <a:off x="3186740" y="189406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Peers, role models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23AC7E-A19A-43BE-8FC5-C22887048794}"/>
              </a:ext>
            </a:extLst>
          </p:cNvPr>
          <p:cNvSpPr txBox="1"/>
          <p:nvPr/>
        </p:nvSpPr>
        <p:spPr>
          <a:xfrm>
            <a:off x="450437" y="26153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67F7FC-DE44-43DF-AA27-F0C50B172100}"/>
              </a:ext>
            </a:extLst>
          </p:cNvPr>
          <p:cNvSpPr txBox="1"/>
          <p:nvPr/>
        </p:nvSpPr>
        <p:spPr>
          <a:xfrm>
            <a:off x="3186740" y="2614142"/>
            <a:ext cx="4553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Establishing relationships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7E94972-48DB-408B-9651-91B90CC1505F}"/>
              </a:ext>
            </a:extLst>
          </p:cNvPr>
          <p:cNvSpPr txBox="1"/>
          <p:nvPr/>
        </p:nvSpPr>
        <p:spPr>
          <a:xfrm>
            <a:off x="450437" y="340744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477CFA-809F-4A6B-907D-01501C0D2AA6}"/>
              </a:ext>
            </a:extLst>
          </p:cNvPr>
          <p:cNvSpPr txBox="1"/>
          <p:nvPr/>
        </p:nvSpPr>
        <p:spPr>
          <a:xfrm>
            <a:off x="3221088" y="3406230"/>
            <a:ext cx="4608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Identity vs. role confusion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9AE3DFC-15FF-43BA-AD9F-6AD9A85A1B21}"/>
              </a:ext>
            </a:extLst>
          </p:cNvPr>
          <p:cNvSpPr txBox="1"/>
          <p:nvPr/>
        </p:nvSpPr>
        <p:spPr>
          <a:xfrm>
            <a:off x="450437" y="419953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35341F9-1D12-4BA4-9F2B-B9562B5C03E3}"/>
              </a:ext>
            </a:extLst>
          </p:cNvPr>
          <p:cNvSpPr txBox="1"/>
          <p:nvPr/>
        </p:nvSpPr>
        <p:spPr>
          <a:xfrm>
            <a:off x="3203848" y="419953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Who am I?</a:t>
            </a:r>
          </a:p>
          <a:p>
            <a:r>
              <a:rPr lang="en-GB" sz="2800" dirty="0"/>
              <a:t>What can I be?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61B4B3-94CD-4B50-9247-E4EEA6676D46}"/>
              </a:ext>
            </a:extLst>
          </p:cNvPr>
          <p:cNvSpPr txBox="1"/>
          <p:nvPr/>
        </p:nvSpPr>
        <p:spPr>
          <a:xfrm>
            <a:off x="450437" y="51571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806A1FF-83C6-4C35-B8D5-7F72C6B7D028}"/>
              </a:ext>
            </a:extLst>
          </p:cNvPr>
          <p:cNvSpPr txBox="1"/>
          <p:nvPr/>
        </p:nvSpPr>
        <p:spPr>
          <a:xfrm>
            <a:off x="3221088" y="5157192"/>
            <a:ext cx="3257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Fidelity / faithfulness</a:t>
            </a:r>
          </a:p>
        </p:txBody>
      </p:sp>
    </p:spTree>
    <p:extLst>
      <p:ext uri="{BB962C8B-B14F-4D97-AF65-F5344CB8AC3E}">
        <p14:creationId xmlns:p14="http://schemas.microsoft.com/office/powerpoint/2010/main" val="57851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내용 개체 틀 2"/>
          <p:cNvSpPr>
            <a:spLocks noGrp="1"/>
          </p:cNvSpPr>
          <p:nvPr>
            <p:ph idx="1"/>
          </p:nvPr>
        </p:nvSpPr>
        <p:spPr>
          <a:xfrm>
            <a:off x="503548" y="1268760"/>
            <a:ext cx="8013576" cy="3394472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Children learn a number of different roles.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Identity: One’s organization of individual drives, abilities, beliefs, and experience into consistent image of self. 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Child develops a strong sense of who they are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Role Confusion: Failure to establish an individual identity separate from the family and having no peer relationships and plans for an occupation</a:t>
            </a:r>
          </a:p>
          <a:p>
            <a:pPr eaLnBrk="1" hangingPunct="1"/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Child develops ego diffusion or role confusion (i.e. ‘Who do you want me to be?’)</a:t>
            </a:r>
          </a:p>
          <a:p>
            <a:pPr eaLnBrk="1" hangingPunct="1"/>
            <a:endParaRPr lang="ko-KR" altLang="en-US" sz="2800" dirty="0">
              <a:ea typeface="굴림" charset="-127"/>
            </a:endParaRPr>
          </a:p>
        </p:txBody>
      </p:sp>
      <p:sp>
        <p:nvSpPr>
          <p:cNvPr id="6" name="제목 1">
            <a:extLst>
              <a:ext uri="{FF2B5EF4-FFF2-40B4-BE49-F238E27FC236}">
                <a16:creationId xmlns:a16="http://schemas.microsoft.com/office/drawing/2014/main" id="{2B9AE038-0345-4085-B2D6-8FF2A393B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335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5- Identity vs. Role Confusion</a:t>
            </a:r>
            <a:endParaRPr lang="ko-KR" altLang="en-US" b="1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26200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제목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ko-KR" b="1" dirty="0">
                <a:ea typeface="굴림" charset="-127"/>
              </a:rPr>
              <a:t>Stage 6-Intimacy vs. Isolation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248DAB-4E2E-48B2-A7F0-9CBC4263E63D}"/>
              </a:ext>
            </a:extLst>
          </p:cNvPr>
          <p:cNvSpPr txBox="1"/>
          <p:nvPr/>
        </p:nvSpPr>
        <p:spPr>
          <a:xfrm>
            <a:off x="494523" y="12472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EC423B-BDB0-4464-B087-0C8B6B78D72A}"/>
              </a:ext>
            </a:extLst>
          </p:cNvPr>
          <p:cNvSpPr txBox="1"/>
          <p:nvPr/>
        </p:nvSpPr>
        <p:spPr>
          <a:xfrm>
            <a:off x="3302834" y="124599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19 to 40 years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0F692E-753D-4E08-9506-7EDF9595913C}"/>
              </a:ext>
            </a:extLst>
          </p:cNvPr>
          <p:cNvSpPr txBox="1"/>
          <p:nvPr/>
        </p:nvSpPr>
        <p:spPr>
          <a:xfrm>
            <a:off x="494523" y="189527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5B45DB-2B6E-449F-893F-18CCEF0D72B7}"/>
              </a:ext>
            </a:extLst>
          </p:cNvPr>
          <p:cNvSpPr txBox="1"/>
          <p:nvPr/>
        </p:nvSpPr>
        <p:spPr>
          <a:xfrm>
            <a:off x="3302834" y="189406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Friends, partners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7A9A76-870C-4863-9CC3-D29097D18CD8}"/>
              </a:ext>
            </a:extLst>
          </p:cNvPr>
          <p:cNvSpPr txBox="1"/>
          <p:nvPr/>
        </p:nvSpPr>
        <p:spPr>
          <a:xfrm>
            <a:off x="566531" y="26153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B756E7-DAA6-4E33-BD49-DC48D63B26C7}"/>
              </a:ext>
            </a:extLst>
          </p:cNvPr>
          <p:cNvSpPr txBox="1"/>
          <p:nvPr/>
        </p:nvSpPr>
        <p:spPr>
          <a:xfrm>
            <a:off x="3302834" y="2614142"/>
            <a:ext cx="4553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Forming adult relationships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FBF8B6-55EB-46A4-81AB-D0BDDCF1E803}"/>
              </a:ext>
            </a:extLst>
          </p:cNvPr>
          <p:cNvSpPr txBox="1"/>
          <p:nvPr/>
        </p:nvSpPr>
        <p:spPr>
          <a:xfrm>
            <a:off x="566531" y="340744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472403-F016-4863-ACC6-C3E71205405B}"/>
              </a:ext>
            </a:extLst>
          </p:cNvPr>
          <p:cNvSpPr txBox="1"/>
          <p:nvPr/>
        </p:nvSpPr>
        <p:spPr>
          <a:xfrm>
            <a:off x="3319941" y="3406230"/>
            <a:ext cx="4608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Intimacy vs. Isolation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7070D4-B520-47EF-8773-CC7301A555F4}"/>
              </a:ext>
            </a:extLst>
          </p:cNvPr>
          <p:cNvSpPr txBox="1"/>
          <p:nvPr/>
        </p:nvSpPr>
        <p:spPr>
          <a:xfrm>
            <a:off x="566531" y="419953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AB94BCD-6317-47E5-8D28-0AB07487BBEE}"/>
              </a:ext>
            </a:extLst>
          </p:cNvPr>
          <p:cNvSpPr txBox="1"/>
          <p:nvPr/>
        </p:nvSpPr>
        <p:spPr>
          <a:xfrm>
            <a:off x="3330757" y="419953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Can I love?</a:t>
            </a:r>
          </a:p>
          <a:p>
            <a:r>
              <a:rPr lang="en-GB" sz="2800" dirty="0"/>
              <a:t>Can I be loved?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22215C-8E2B-4285-958D-80187FF56892}"/>
              </a:ext>
            </a:extLst>
          </p:cNvPr>
          <p:cNvSpPr txBox="1"/>
          <p:nvPr/>
        </p:nvSpPr>
        <p:spPr>
          <a:xfrm>
            <a:off x="458349" y="51571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DC59B1-D274-47E0-ACEE-64104BE7A512}"/>
              </a:ext>
            </a:extLst>
          </p:cNvPr>
          <p:cNvSpPr txBox="1"/>
          <p:nvPr/>
        </p:nvSpPr>
        <p:spPr>
          <a:xfrm>
            <a:off x="3340085" y="5157192"/>
            <a:ext cx="3257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Love</a:t>
            </a:r>
          </a:p>
        </p:txBody>
      </p:sp>
    </p:spTree>
    <p:extLst>
      <p:ext uri="{BB962C8B-B14F-4D97-AF65-F5344CB8AC3E}">
        <p14:creationId xmlns:p14="http://schemas.microsoft.com/office/powerpoint/2010/main" val="362043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제목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6-Intimacy vs. Isolation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33795" name="내용 개체 틀 2"/>
          <p:cNvSpPr>
            <a:spLocks noGrp="1"/>
          </p:cNvSpPr>
          <p:nvPr>
            <p:ph idx="1"/>
          </p:nvPr>
        </p:nvSpPr>
        <p:spPr>
          <a:xfrm>
            <a:off x="457200" y="1484784"/>
            <a:ext cx="8579296" cy="3394472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ko-KR" sz="2800" dirty="0">
                <a:ea typeface="굴림" panose="020B0600000101010101" pitchFamily="50" charset="-127"/>
              </a:rPr>
              <a:t>As adults begin to explore adult, long-term relationships</a:t>
            </a:r>
          </a:p>
          <a:p>
            <a:pPr eaLnBrk="1" hangingPunct="1">
              <a:defRPr/>
            </a:pPr>
            <a:r>
              <a:rPr lang="en-US" altLang="ko-KR" sz="2800" dirty="0">
                <a:ea typeface="굴림" panose="020B0600000101010101" pitchFamily="50" charset="-127"/>
              </a:rPr>
              <a:t>Intimacy: Ability to care about others and to share experiences with them</a:t>
            </a:r>
          </a:p>
          <a:p>
            <a:pPr eaLnBrk="1" hangingPunct="1">
              <a:defRPr/>
            </a:pPr>
            <a:r>
              <a:rPr lang="en-US" altLang="ko-KR" sz="2800" i="1" dirty="0">
                <a:solidFill>
                  <a:srgbClr val="006600"/>
                </a:solidFill>
                <a:ea typeface="굴림" panose="020B0600000101010101" pitchFamily="50" charset="-127"/>
              </a:rPr>
              <a:t>I can maintain a strong relationship</a:t>
            </a:r>
          </a:p>
          <a:p>
            <a:pPr eaLnBrk="1" hangingPunct="1">
              <a:defRPr/>
            </a:pPr>
            <a:r>
              <a:rPr lang="en-US" altLang="ko-KR" sz="2800" dirty="0">
                <a:ea typeface="굴림" panose="020B0600000101010101" pitchFamily="50" charset="-127"/>
              </a:rPr>
              <a:t>Isolation: Feeling alone and uncared for in life</a:t>
            </a:r>
          </a:p>
          <a:p>
            <a:pPr eaLnBrk="1" hangingPunct="1">
              <a:defRPr/>
            </a:pPr>
            <a:r>
              <a:rPr lang="en-US" altLang="ko-KR" sz="2800" i="1" dirty="0">
                <a:solidFill>
                  <a:srgbClr val="FF0000"/>
                </a:solidFill>
                <a:ea typeface="굴림" panose="020B0600000101010101" pitchFamily="50" charset="-127"/>
              </a:rPr>
              <a:t>I am lonely and a ‘loner’</a:t>
            </a:r>
          </a:p>
        </p:txBody>
      </p:sp>
    </p:spTree>
    <p:extLst>
      <p:ext uri="{BB962C8B-B14F-4D97-AF65-F5344CB8AC3E}">
        <p14:creationId xmlns:p14="http://schemas.microsoft.com/office/powerpoint/2010/main" val="66550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제목 1"/>
          <p:cNvSpPr>
            <a:spLocks noGrp="1"/>
          </p:cNvSpPr>
          <p:nvPr>
            <p:ph type="title"/>
          </p:nvPr>
        </p:nvSpPr>
        <p:spPr>
          <a:xfrm>
            <a:off x="251520" y="81132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7- Generativity vs. Stagnation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51C25C-1B3A-46D0-8F11-2180B5E6A85B}"/>
              </a:ext>
            </a:extLst>
          </p:cNvPr>
          <p:cNvSpPr txBox="1"/>
          <p:nvPr/>
        </p:nvSpPr>
        <p:spPr>
          <a:xfrm>
            <a:off x="494523" y="12472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1CABB3-991A-419F-AA1D-0537FB5C0527}"/>
              </a:ext>
            </a:extLst>
          </p:cNvPr>
          <p:cNvSpPr txBox="1"/>
          <p:nvPr/>
        </p:nvSpPr>
        <p:spPr>
          <a:xfrm>
            <a:off x="3302834" y="124599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40 to 65 years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5F7276-B893-4EF1-A07A-02F2729BBBFE}"/>
              </a:ext>
            </a:extLst>
          </p:cNvPr>
          <p:cNvSpPr txBox="1"/>
          <p:nvPr/>
        </p:nvSpPr>
        <p:spPr>
          <a:xfrm>
            <a:off x="494523" y="189527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758F37-9FAC-4FDB-AF8A-C294CC1D124A}"/>
              </a:ext>
            </a:extLst>
          </p:cNvPr>
          <p:cNvSpPr txBox="1"/>
          <p:nvPr/>
        </p:nvSpPr>
        <p:spPr>
          <a:xfrm>
            <a:off x="3302834" y="189406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Household, workmates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38D883-8F76-442E-9629-8B01B310A75C}"/>
              </a:ext>
            </a:extLst>
          </p:cNvPr>
          <p:cNvSpPr txBox="1"/>
          <p:nvPr/>
        </p:nvSpPr>
        <p:spPr>
          <a:xfrm>
            <a:off x="566531" y="26153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5554B3-D83D-4703-977D-50FC7C8777EB}"/>
              </a:ext>
            </a:extLst>
          </p:cNvPr>
          <p:cNvSpPr txBox="1"/>
          <p:nvPr/>
        </p:nvSpPr>
        <p:spPr>
          <a:xfrm>
            <a:off x="3302834" y="2614142"/>
            <a:ext cx="45536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Parenting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5177AC-9FCF-4132-9269-1B45B6A83E05}"/>
              </a:ext>
            </a:extLst>
          </p:cNvPr>
          <p:cNvSpPr txBox="1"/>
          <p:nvPr/>
        </p:nvSpPr>
        <p:spPr>
          <a:xfrm>
            <a:off x="566531" y="340744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2AA11F-CB5E-4F8E-9259-AF4130A0BA46}"/>
              </a:ext>
            </a:extLst>
          </p:cNvPr>
          <p:cNvSpPr txBox="1"/>
          <p:nvPr/>
        </p:nvSpPr>
        <p:spPr>
          <a:xfrm>
            <a:off x="3247933" y="3406230"/>
            <a:ext cx="4608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Generativity vs. Stagnation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967807-12C1-47AD-8669-C3921B652DC7}"/>
              </a:ext>
            </a:extLst>
          </p:cNvPr>
          <p:cNvSpPr txBox="1"/>
          <p:nvPr/>
        </p:nvSpPr>
        <p:spPr>
          <a:xfrm>
            <a:off x="566531" y="419953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2A7F72-778F-4F36-A91E-A333AEA44C1A}"/>
              </a:ext>
            </a:extLst>
          </p:cNvPr>
          <p:cNvSpPr txBox="1"/>
          <p:nvPr/>
        </p:nvSpPr>
        <p:spPr>
          <a:xfrm>
            <a:off x="3330757" y="419953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Can I make my life count?</a:t>
            </a:r>
          </a:p>
          <a:p>
            <a:r>
              <a:rPr lang="en-GB" sz="2800" dirty="0"/>
              <a:t>What purpose do I have?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8C6A12C-2F49-4827-B0B0-F681165EEA46}"/>
              </a:ext>
            </a:extLst>
          </p:cNvPr>
          <p:cNvSpPr txBox="1"/>
          <p:nvPr/>
        </p:nvSpPr>
        <p:spPr>
          <a:xfrm>
            <a:off x="458349" y="51571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4CE260-69CB-4DFA-8D81-2E13926AE9DB}"/>
              </a:ext>
            </a:extLst>
          </p:cNvPr>
          <p:cNvSpPr txBox="1"/>
          <p:nvPr/>
        </p:nvSpPr>
        <p:spPr>
          <a:xfrm>
            <a:off x="3340085" y="5157192"/>
            <a:ext cx="3257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Care</a:t>
            </a:r>
          </a:p>
        </p:txBody>
      </p:sp>
    </p:spTree>
    <p:extLst>
      <p:ext uri="{BB962C8B-B14F-4D97-AF65-F5344CB8AC3E}">
        <p14:creationId xmlns:p14="http://schemas.microsoft.com/office/powerpoint/2010/main" val="33044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내용 개체 틀 2"/>
          <p:cNvSpPr>
            <a:spLocks noGrp="1"/>
          </p:cNvSpPr>
          <p:nvPr>
            <p:ph idx="1"/>
          </p:nvPr>
        </p:nvSpPr>
        <p:spPr>
          <a:xfrm>
            <a:off x="395536" y="1236640"/>
            <a:ext cx="8229600" cy="3394472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Primary developmental task is one of contributing to society and helping to guide future generations.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Generativity: Interest in creating and guiding the next generation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I am a good parent, I am contributing to society</a:t>
            </a:r>
          </a:p>
          <a:p>
            <a:r>
              <a:rPr lang="en-US" altLang="ko-KR" sz="2800" dirty="0">
                <a:ea typeface="굴림" charset="-127"/>
              </a:rPr>
              <a:t>Stagnation: When one is only concerned with one’s own needs and comforts</a:t>
            </a:r>
          </a:p>
          <a:p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Pursuit of material possessions (What I have is what I am) and physical well being (I need to look after myself)</a:t>
            </a:r>
          </a:p>
          <a:p>
            <a:pPr eaLnBrk="1" hangingPunct="1"/>
            <a:endParaRPr lang="ko-KR" altLang="en-US" sz="2800" dirty="0">
              <a:ea typeface="굴림" charset="-127"/>
            </a:endParaRPr>
          </a:p>
        </p:txBody>
      </p:sp>
      <p:sp>
        <p:nvSpPr>
          <p:cNvPr id="6" name="제목 1">
            <a:extLst>
              <a:ext uri="{FF2B5EF4-FFF2-40B4-BE49-F238E27FC236}">
                <a16:creationId xmlns:a16="http://schemas.microsoft.com/office/drawing/2014/main" id="{990BEAE5-5AE6-41AC-AC5E-0FAC7B4C3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81132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7- Generativity vs. Stagnation</a:t>
            </a:r>
            <a:endParaRPr lang="ko-KR" altLang="en-US" b="1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474857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제목 1"/>
          <p:cNvSpPr>
            <a:spLocks noGrp="1"/>
          </p:cNvSpPr>
          <p:nvPr>
            <p:ph type="title"/>
          </p:nvPr>
        </p:nvSpPr>
        <p:spPr>
          <a:xfrm>
            <a:off x="457200" y="1333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8-Integrity vs. Despair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959D43-48DF-4390-A01E-392087A7F9DA}"/>
              </a:ext>
            </a:extLst>
          </p:cNvPr>
          <p:cNvSpPr txBox="1"/>
          <p:nvPr/>
        </p:nvSpPr>
        <p:spPr>
          <a:xfrm>
            <a:off x="494523" y="12472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Age range: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619DC5-0A01-41DE-98F3-09278CEA0004}"/>
              </a:ext>
            </a:extLst>
          </p:cNvPr>
          <p:cNvSpPr txBox="1"/>
          <p:nvPr/>
        </p:nvSpPr>
        <p:spPr>
          <a:xfrm>
            <a:off x="3302834" y="1245990"/>
            <a:ext cx="3905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65 years to death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E34992-CAE3-4768-8844-A3B64AFF122E}"/>
              </a:ext>
            </a:extLst>
          </p:cNvPr>
          <p:cNvSpPr txBox="1"/>
          <p:nvPr/>
        </p:nvSpPr>
        <p:spPr>
          <a:xfrm>
            <a:off x="494523" y="189527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relationship: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29A0AA-547C-4C30-906A-2C75E6187071}"/>
              </a:ext>
            </a:extLst>
          </p:cNvPr>
          <p:cNvSpPr txBox="1"/>
          <p:nvPr/>
        </p:nvSpPr>
        <p:spPr>
          <a:xfrm>
            <a:off x="3302834" y="1894062"/>
            <a:ext cx="4265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Society as a whole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67FE49-0318-4DD1-89F6-D0A3123BF890}"/>
              </a:ext>
            </a:extLst>
          </p:cNvPr>
          <p:cNvSpPr txBox="1"/>
          <p:nvPr/>
        </p:nvSpPr>
        <p:spPr>
          <a:xfrm>
            <a:off x="566531" y="26153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Event: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9A4F71-52A1-4E8B-A5A7-FC04130346A8}"/>
              </a:ext>
            </a:extLst>
          </p:cNvPr>
          <p:cNvSpPr txBox="1"/>
          <p:nvPr/>
        </p:nvSpPr>
        <p:spPr>
          <a:xfrm>
            <a:off x="3302834" y="2614142"/>
            <a:ext cx="4553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Reflecting on and acceptance of one’s life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3EAD7F-AF4A-4F32-B813-5FDF16466062}"/>
              </a:ext>
            </a:extLst>
          </p:cNvPr>
          <p:cNvSpPr txBox="1"/>
          <p:nvPr/>
        </p:nvSpPr>
        <p:spPr>
          <a:xfrm>
            <a:off x="566531" y="355385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Conflict type: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61FAE8-F1AB-4047-8EB4-7D82C5BB0E4B}"/>
              </a:ext>
            </a:extLst>
          </p:cNvPr>
          <p:cNvSpPr txBox="1"/>
          <p:nvPr/>
        </p:nvSpPr>
        <p:spPr>
          <a:xfrm>
            <a:off x="3247933" y="3552635"/>
            <a:ext cx="4608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Integrity vs. despair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ECC9D7-6B1A-4394-8E8C-68A4B6AB6EF4}"/>
              </a:ext>
            </a:extLst>
          </p:cNvPr>
          <p:cNvSpPr txBox="1"/>
          <p:nvPr/>
        </p:nvSpPr>
        <p:spPr>
          <a:xfrm>
            <a:off x="566531" y="419953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Questions: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053DED-AFA2-4B53-B6D5-7619B2890FDC}"/>
              </a:ext>
            </a:extLst>
          </p:cNvPr>
          <p:cNvSpPr txBox="1"/>
          <p:nvPr/>
        </p:nvSpPr>
        <p:spPr>
          <a:xfrm>
            <a:off x="3330757" y="4199535"/>
            <a:ext cx="58497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it Ok to have been me?</a:t>
            </a:r>
          </a:p>
          <a:p>
            <a:r>
              <a:rPr lang="en-GB" sz="2800" dirty="0"/>
              <a:t>What sort of person was I?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45A5843-2A08-4F43-A482-A451A6F6924A}"/>
              </a:ext>
            </a:extLst>
          </p:cNvPr>
          <p:cNvSpPr txBox="1"/>
          <p:nvPr/>
        </p:nvSpPr>
        <p:spPr>
          <a:xfrm>
            <a:off x="458349" y="51571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Ego strength: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3406F4-14CD-48A2-A22F-F28A6B071D26}"/>
              </a:ext>
            </a:extLst>
          </p:cNvPr>
          <p:cNvSpPr txBox="1"/>
          <p:nvPr/>
        </p:nvSpPr>
        <p:spPr>
          <a:xfrm>
            <a:off x="3340085" y="5157192"/>
            <a:ext cx="3257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Wisdom</a:t>
            </a:r>
          </a:p>
        </p:txBody>
      </p:sp>
    </p:spTree>
    <p:extLst>
      <p:ext uri="{BB962C8B-B14F-4D97-AF65-F5344CB8AC3E}">
        <p14:creationId xmlns:p14="http://schemas.microsoft.com/office/powerpoint/2010/main" val="243894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제목 1"/>
          <p:cNvSpPr>
            <a:spLocks noGrp="1"/>
          </p:cNvSpPr>
          <p:nvPr>
            <p:ph type="title"/>
          </p:nvPr>
        </p:nvSpPr>
        <p:spPr>
          <a:xfrm>
            <a:off x="457200" y="13335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Stage 8-Integrity vs. Despair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35843" name="내용 개체 틀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3394472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In the last stages of life individuals look back over their lives and judge themselves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Integrity: Self-respect; developed when people have lived richly and responsibly</a:t>
            </a:r>
          </a:p>
          <a:p>
            <a:pPr eaLnBrk="1" hangingPunct="1"/>
            <a:r>
              <a:rPr lang="en-US" altLang="ko-KR" sz="2800" i="1" dirty="0">
                <a:solidFill>
                  <a:srgbClr val="006600"/>
                </a:solidFill>
                <a:ea typeface="굴림" charset="-127"/>
              </a:rPr>
              <a:t>Feelings of wisdom and life having had a meaning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Despair: Occurs when previous life events are viewed with regret; experiences heartache and remorse</a:t>
            </a:r>
          </a:p>
          <a:p>
            <a:pPr eaLnBrk="1" hangingPunct="1"/>
            <a:r>
              <a:rPr lang="en-US" altLang="ko-KR" sz="2800" i="1" dirty="0">
                <a:solidFill>
                  <a:srgbClr val="FF0000"/>
                </a:solidFill>
                <a:ea typeface="굴림" charset="-127"/>
              </a:rPr>
              <a:t>Feelings of sadness about a life that has not been lived well</a:t>
            </a:r>
          </a:p>
          <a:p>
            <a:pPr eaLnBrk="1" hangingPunct="1"/>
            <a:endParaRPr lang="ko-KR" altLang="en-US" sz="2800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66208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제목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ko-KR" b="1" dirty="0">
                <a:ea typeface="굴림" charset="-127"/>
              </a:rPr>
              <a:t>Erikson’s</a:t>
            </a:r>
            <a:br>
              <a:rPr lang="en-US" altLang="ko-KR" b="1" dirty="0">
                <a:ea typeface="굴림" charset="-127"/>
              </a:rPr>
            </a:br>
            <a:r>
              <a:rPr lang="en-US" altLang="ko-KR" b="1" dirty="0">
                <a:ea typeface="굴림" charset="-127"/>
              </a:rPr>
              <a:t>Psychosocial Development</a:t>
            </a:r>
            <a:endParaRPr lang="ko-KR" altLang="en-US" b="1" dirty="0">
              <a:ea typeface="굴림" charset="-127"/>
            </a:endParaRPr>
          </a:p>
        </p:txBody>
      </p:sp>
      <p:graphicFrame>
        <p:nvGraphicFramePr>
          <p:cNvPr id="6" name="Group 2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5236206"/>
              </p:ext>
            </p:extLst>
          </p:nvPr>
        </p:nvGraphicFramePr>
        <p:xfrm>
          <a:off x="318356" y="1556792"/>
          <a:ext cx="8507287" cy="5184578"/>
        </p:xfrm>
        <a:graphic>
          <a:graphicData uri="http://schemas.openxmlformats.org/drawingml/2006/table">
            <a:tbl>
              <a:tblPr/>
              <a:tblGrid>
                <a:gridCol w="17034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17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968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017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034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982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Age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(Years)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Stage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Psychosocial Crisis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Psychosocial Strength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Environmental Influence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93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Infancy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Trust vs. Mistrust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Hope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Maternal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7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2-3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Early childhood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Autonomy vs. Shame and Doubt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Willpower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Both parents or adult substitutes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6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4-5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Preschool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Initiative vs. Guilt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Purpose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Parents, family and friends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6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6-11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Middle Childhood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Industry vs. Inferiority  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Competence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School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12-18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Adolescence 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Identity vs. Role confusion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Fidelity 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Peers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6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18-35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Young adulthood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Intimacy vs. Isolation 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Love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Spouse, lover, friends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622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35-65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Middle age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Generativity vs. Stagnation 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Care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Family, society 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34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Over 65</a:t>
                      </a:r>
                    </a:p>
                  </a:txBody>
                  <a:tcPr marL="68580" marR="68580" marT="34292" marB="3429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Old age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Integrity vs. Despair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Wisdom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sz="1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All humans</a:t>
                      </a:r>
                    </a:p>
                  </a:txBody>
                  <a:tcPr marL="68580" marR="68580" marT="34292" marB="3429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9100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제목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pPr eaLnBrk="1" hangingPunct="1"/>
            <a:r>
              <a:rPr lang="en-US" altLang="ko-KR" dirty="0">
                <a:ea typeface="굴림" charset="-127"/>
              </a:rPr>
              <a:t>Erikson – A Summary</a:t>
            </a:r>
            <a:endParaRPr lang="ko-KR" altLang="en-US" dirty="0">
              <a:ea typeface="굴림" charset="-127"/>
            </a:endParaRPr>
          </a:p>
        </p:txBody>
      </p:sp>
      <p:sp>
        <p:nvSpPr>
          <p:cNvPr id="40963" name="내용 개체 틀 2"/>
          <p:cNvSpPr>
            <a:spLocks noGrp="1"/>
          </p:cNvSpPr>
          <p:nvPr>
            <p:ph idx="1"/>
          </p:nvPr>
        </p:nvSpPr>
        <p:spPr>
          <a:xfrm>
            <a:off x="457200" y="1268760"/>
            <a:ext cx="8640960" cy="2430066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He was concerned with the relationship between society/culture and child development, which he termed “psychosocial development”.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This interest led him to develop the Eight Stages of Development.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In each stage, the individual encounters a developmental crisis.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In order to move on to the next stage, the individual must resolve the crisis.</a:t>
            </a:r>
          </a:p>
        </p:txBody>
      </p:sp>
    </p:spTree>
    <p:extLst>
      <p:ext uri="{BB962C8B-B14F-4D97-AF65-F5344CB8AC3E}">
        <p14:creationId xmlns:p14="http://schemas.microsoft.com/office/powerpoint/2010/main" val="15135380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제목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ko-KR" b="1" dirty="0">
                <a:ea typeface="굴림" charset="-127"/>
              </a:rPr>
              <a:t>Some Criticisms of Erikson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41987" name="내용 개체 틀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02485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ko-KR" sz="2800" dirty="0">
                <a:ea typeface="굴림" charset="-127"/>
              </a:rPr>
              <a:t>Ambiguous terms and concepts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Lack of precision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Some terms are not easily measured empirically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Some of the experiences may only apply to males</a:t>
            </a:r>
          </a:p>
          <a:p>
            <a:pPr eaLnBrk="1" hangingPunct="1"/>
            <a:r>
              <a:rPr lang="en-US" altLang="ko-KR" sz="2800" dirty="0">
                <a:ea typeface="굴림" charset="-127"/>
              </a:rPr>
              <a:t>Identity crisis may only apply to those affluent enough to explore identities (i.e. who can afford the time to think about their lives)</a:t>
            </a:r>
          </a:p>
        </p:txBody>
      </p:sp>
    </p:spTree>
    <p:extLst>
      <p:ext uri="{BB962C8B-B14F-4D97-AF65-F5344CB8AC3E}">
        <p14:creationId xmlns:p14="http://schemas.microsoft.com/office/powerpoint/2010/main" val="37273637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73B04-C94C-4601-BE9E-E7A492AB1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 you think?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2EF1DA-8303-45E2-816C-7496F3F4C00D}"/>
              </a:ext>
            </a:extLst>
          </p:cNvPr>
          <p:cNvSpPr txBox="1"/>
          <p:nvPr/>
        </p:nvSpPr>
        <p:spPr>
          <a:xfrm>
            <a:off x="719572" y="2132856"/>
            <a:ext cx="77048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Take some time to think about Erikson’s stages.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Do you think that they apply to everyone?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Can you see any faults or problems with the theory?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2BB45A-AC95-4A5F-A579-FABB2804A4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6416" y="1196752"/>
            <a:ext cx="931168" cy="9311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2CB049-A150-4CBC-B936-C13C68DF6CA7}"/>
              </a:ext>
            </a:extLst>
          </p:cNvPr>
          <p:cNvSpPr txBox="1"/>
          <p:nvPr/>
        </p:nvSpPr>
        <p:spPr>
          <a:xfrm>
            <a:off x="2051720" y="5467391"/>
            <a:ext cx="54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your thoughts with the whole group.</a:t>
            </a:r>
          </a:p>
        </p:txBody>
      </p:sp>
    </p:spTree>
    <p:extLst>
      <p:ext uri="{BB962C8B-B14F-4D97-AF65-F5344CB8AC3E}">
        <p14:creationId xmlns:p14="http://schemas.microsoft.com/office/powerpoint/2010/main" val="107070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2945127"/>
          </a:xfrm>
        </p:spPr>
        <p:txBody>
          <a:bodyPr>
            <a:noAutofit/>
          </a:bodyPr>
          <a:lstStyle/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Collins, P. H. (2016) Intersectionality-Key Concepts. Cambridge, UK: Polity Press.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Colman, A.M. (2015) Oxford Dictionary of Psychology Oxford: OUP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Cote JE &amp; Levine CG (2002) Identity, Formation, Agency, and Culture: A Social Psychological Synthesis, New York: Lawrence Erlbaum Associates.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Cullen K (2011) Introducing Child Psychology: A Practical Guide, Minneapolis, MN: The Keg House.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 err="1"/>
              <a:t>Digman</a:t>
            </a:r>
            <a:r>
              <a:rPr lang="en-GB" sz="1800" dirty="0"/>
              <a:t>, J.M. (1990). "Personality structure: Emergence of the five-factor model". Annual Review of Psychology. 41: 417–440. 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Elliott, A (2014) Concepts of Self. Cambridge, UK: Polity Press.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HM Government (2011) Available at </a:t>
            </a:r>
            <a:r>
              <a:rPr lang="en-GB" sz="1800" dirty="0">
                <a:hlinkClick r:id="rId2"/>
              </a:rPr>
              <a:t>https://www.gov.uk/government/uploads/system/uploads/attachment_data/file/213761/dh_124058.pdf</a:t>
            </a:r>
            <a:r>
              <a:rPr lang="en-GB" sz="1800" dirty="0"/>
              <a:t>   Accessed on 23.02.17 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Jenkins, R (2010) Social Identity. Oxon, UK: Routledge. 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Lawler, S (2008) Identity-Sociological Perspectives. Cambridge, UK: Polity Press.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 err="1"/>
              <a:t>Legislation.Gov</a:t>
            </a:r>
            <a:r>
              <a:rPr lang="en-GB" sz="1800" dirty="0"/>
              <a:t>. (2017) Available at </a:t>
            </a:r>
            <a:r>
              <a:rPr lang="en-GB" sz="1800" dirty="0">
                <a:hlinkClick r:id="rId3"/>
              </a:rPr>
              <a:t>http://www.legislation.gov.uk/ukpga/2010/15/contents</a:t>
            </a:r>
            <a:r>
              <a:rPr lang="en-GB" sz="1800" dirty="0"/>
              <a:t>  Accessed on 23.02.17</a:t>
            </a:r>
          </a:p>
          <a:p>
            <a:pPr marL="51435" indent="0">
              <a:spcBef>
                <a:spcPts val="600"/>
              </a:spcBef>
              <a:buNone/>
            </a:pPr>
            <a:endParaRPr lang="en-GB" sz="1800" dirty="0"/>
          </a:p>
          <a:p>
            <a:pPr indent="0">
              <a:spcBef>
                <a:spcPts val="600"/>
              </a:spcBef>
            </a:pPr>
            <a:endParaRPr lang="en-GB" sz="1800" dirty="0"/>
          </a:p>
          <a:p>
            <a:pPr indent="0">
              <a:spcBef>
                <a:spcPts val="600"/>
              </a:spcBef>
            </a:pPr>
            <a:endParaRPr lang="en-GB" sz="1800" dirty="0"/>
          </a:p>
          <a:p>
            <a:pPr indent="0">
              <a:spcBef>
                <a:spcPts val="600"/>
              </a:spcBef>
            </a:pPr>
            <a:endParaRPr lang="en-GB" sz="1800" dirty="0"/>
          </a:p>
          <a:p>
            <a:pPr indent="0">
              <a:spcBef>
                <a:spcPts val="600"/>
              </a:spcBef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015718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496944" cy="2631733"/>
          </a:xfrm>
        </p:spPr>
        <p:txBody>
          <a:bodyPr>
            <a:noAutofit/>
          </a:bodyPr>
          <a:lstStyle/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Michaels, ML, Barr, A, </a:t>
            </a:r>
            <a:r>
              <a:rPr lang="en-GB" sz="1800" dirty="0" err="1"/>
              <a:t>Roosa</a:t>
            </a:r>
            <a:r>
              <a:rPr lang="en-GB" sz="1800" dirty="0"/>
              <a:t>, MW &amp; Knight GP (2007) Self-Esteem: Assessing Measurement Equivalence in a Multi-ethnic Sample of Youth’, The Journal of Early Adolescence, Vo. 27, pp.269-293.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Parker J (2011) ‘Editorial: HE Humanities and Arts, HE Subject Centres: RIP?’ Arts and Humanities in HE, Vol.10: No. 3 pp.1-8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Payne, G (2013) Social Divisions. England, UK: Palgrave Macmillan.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Regan E &amp; Dillon J (2012) ‘Undergraduate students’ narrations of gender and choice – a focus group study’, </a:t>
            </a:r>
            <a:r>
              <a:rPr lang="en-GB" sz="1800" dirty="0" err="1"/>
              <a:t>HEA</a:t>
            </a:r>
            <a:r>
              <a:rPr lang="en-GB" sz="1800" dirty="0"/>
              <a:t>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Thompson, N (2016) Anti-Discriminatory Practice. London, UK: Palgrave.</a:t>
            </a:r>
          </a:p>
          <a:p>
            <a:pPr marL="51435" indent="0">
              <a:spcBef>
                <a:spcPts val="600"/>
              </a:spcBef>
              <a:buNone/>
            </a:pPr>
            <a:r>
              <a:rPr lang="en-GB" sz="1800" dirty="0"/>
              <a:t>White HC (1992) Identity and Control: A Structural Theory of Social Action, Princetown, New Jersey: Princetown University Press.</a:t>
            </a:r>
          </a:p>
          <a:p>
            <a:pPr>
              <a:spcBef>
                <a:spcPts val="600"/>
              </a:spcBef>
            </a:pPr>
            <a:endParaRPr lang="en-GB" sz="1800" dirty="0"/>
          </a:p>
          <a:p>
            <a:pPr>
              <a:spcBef>
                <a:spcPts val="600"/>
              </a:spcBef>
            </a:pPr>
            <a:endParaRPr lang="en-GB" sz="1800" dirty="0"/>
          </a:p>
          <a:p>
            <a:pPr>
              <a:spcBef>
                <a:spcPts val="600"/>
              </a:spcBef>
            </a:pPr>
            <a:endParaRPr lang="en-GB" sz="1800" dirty="0"/>
          </a:p>
          <a:p>
            <a:pPr>
              <a:spcBef>
                <a:spcPts val="600"/>
              </a:spcBef>
            </a:pPr>
            <a:endParaRPr lang="en-GB" sz="1800" dirty="0"/>
          </a:p>
          <a:p>
            <a:pPr>
              <a:spcBef>
                <a:spcPts val="600"/>
              </a:spcBef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05207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515</TotalTime>
  <Words>2510</Words>
  <Application>Microsoft Office PowerPoint</Application>
  <PresentationFormat>On-screen Show (4:3)</PresentationFormat>
  <Paragraphs>343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굴림</vt:lpstr>
      <vt:lpstr>Tahoma</vt:lpstr>
      <vt:lpstr>Wingdings</vt:lpstr>
      <vt:lpstr>UWTSD blue background</vt:lpstr>
      <vt:lpstr>PowerPoint Presentation</vt:lpstr>
      <vt:lpstr>Defining Identity </vt:lpstr>
      <vt:lpstr>Defining Personality</vt:lpstr>
      <vt:lpstr>Why Study Personality? </vt:lpstr>
      <vt:lpstr>PowerPoint Presentation</vt:lpstr>
      <vt:lpstr>Theories of Identity</vt:lpstr>
      <vt:lpstr>Erik Erikson</vt:lpstr>
      <vt:lpstr>The Work of Erikson</vt:lpstr>
      <vt:lpstr>Erik Erikson’s Research</vt:lpstr>
      <vt:lpstr>Erik Erikson’s Research</vt:lpstr>
      <vt:lpstr>Key elements in psycho-social development</vt:lpstr>
      <vt:lpstr>Erik Erikson and the  8 Stages of Development </vt:lpstr>
      <vt:lpstr>Psychosocial Development and Personality</vt:lpstr>
      <vt:lpstr>Psychosocial Development  (Erikson, 1959)</vt:lpstr>
      <vt:lpstr>Erikson’s Psychosocial Stages</vt:lpstr>
      <vt:lpstr>PowerPoint Presentation</vt:lpstr>
      <vt:lpstr>Stage 1 - Trust vs. Mistrust</vt:lpstr>
      <vt:lpstr>Stage 1-Trust vs. Mistrust</vt:lpstr>
      <vt:lpstr> Stage 2 - Autonomy vs. Shame &amp; Doubt </vt:lpstr>
      <vt:lpstr> Stage 2 - Autonomy vs. Shame &amp; Doubt </vt:lpstr>
      <vt:lpstr>Stage 3- Initiative vs. Guilt</vt:lpstr>
      <vt:lpstr>Stage 3- Initiative vs. Guilt</vt:lpstr>
      <vt:lpstr>Stage 4- Industry vs. Inferiority</vt:lpstr>
      <vt:lpstr>Stage 4- Industry vs. Inferiority</vt:lpstr>
      <vt:lpstr>Stage 5- Identity vs. Role Confusion</vt:lpstr>
      <vt:lpstr>Stage 5- Identity vs. Role Confusion</vt:lpstr>
      <vt:lpstr>Stage 6-Intimacy vs. Isolation</vt:lpstr>
      <vt:lpstr>Stage 6-Intimacy vs. Isolation</vt:lpstr>
      <vt:lpstr>Stage 7- Generativity vs. Stagnation</vt:lpstr>
      <vt:lpstr>Stage 7- Generativity vs. Stagnation</vt:lpstr>
      <vt:lpstr>Stage 8-Integrity vs. Despair</vt:lpstr>
      <vt:lpstr>Stage 8-Integrity vs. Despair</vt:lpstr>
      <vt:lpstr>Erikson’s Psychosocial Development</vt:lpstr>
      <vt:lpstr>Erikson – A Summary</vt:lpstr>
      <vt:lpstr>Some Criticisms of Erikson</vt:lpstr>
      <vt:lpstr>What do you think?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Phillip Morgan</cp:lastModifiedBy>
  <cp:revision>40</cp:revision>
  <dcterms:created xsi:type="dcterms:W3CDTF">2018-09-28T14:42:43Z</dcterms:created>
  <dcterms:modified xsi:type="dcterms:W3CDTF">2019-10-24T14:02:42Z</dcterms:modified>
</cp:coreProperties>
</file>