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69" r:id="rId4"/>
    <p:sldId id="258" r:id="rId5"/>
    <p:sldId id="262" r:id="rId6"/>
    <p:sldId id="259" r:id="rId7"/>
    <p:sldId id="260" r:id="rId8"/>
    <p:sldId id="261" r:id="rId9"/>
    <p:sldId id="267" r:id="rId10"/>
    <p:sldId id="263" r:id="rId11"/>
    <p:sldId id="268" r:id="rId12"/>
    <p:sldId id="264" r:id="rId13"/>
    <p:sldId id="265" r:id="rId14"/>
    <p:sldId id="266"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9981" autoAdjust="0"/>
  </p:normalViewPr>
  <p:slideViewPr>
    <p:cSldViewPr snapToGrid="0">
      <p:cViewPr>
        <p:scale>
          <a:sx n="66" d="100"/>
          <a:sy n="66" d="100"/>
        </p:scale>
        <p:origin x="900"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9BC27C-161D-405C-BDB1-68796C8D6810}" type="doc">
      <dgm:prSet loTypeId="urn:microsoft.com/office/officeart/2005/8/layout/bList2" loCatId="list" qsTypeId="urn:microsoft.com/office/officeart/2005/8/quickstyle/simple1" qsCatId="simple" csTypeId="urn:microsoft.com/office/officeart/2005/8/colors/accent1_2" csCatId="accent1" phldr="1"/>
      <dgm:spPr/>
      <dgm:t>
        <a:bodyPr/>
        <a:lstStyle/>
        <a:p>
          <a:endParaRPr lang="en-US"/>
        </a:p>
      </dgm:t>
    </dgm:pt>
    <dgm:pt modelId="{6EB2A792-F259-4E94-9D25-9B5F00C7FFD4}">
      <dgm:prSet/>
      <dgm:spPr/>
      <dgm:t>
        <a:bodyPr/>
        <a:lstStyle/>
        <a:p>
          <a:r>
            <a:rPr lang="en-GB" dirty="0"/>
            <a:t>USA: </a:t>
          </a:r>
        </a:p>
      </dgm:t>
    </dgm:pt>
    <dgm:pt modelId="{34856CAA-FC9A-4C45-806F-2BF93234FCD9}" type="parTrans" cxnId="{D952918E-4AAB-4CF2-AFEC-7EA8248CF629}">
      <dgm:prSet/>
      <dgm:spPr/>
      <dgm:t>
        <a:bodyPr/>
        <a:lstStyle/>
        <a:p>
          <a:endParaRPr lang="en-US"/>
        </a:p>
      </dgm:t>
    </dgm:pt>
    <dgm:pt modelId="{5F4F1EE6-7B44-4BBB-AAAA-E90D0096D6AD}" type="sibTrans" cxnId="{D952918E-4AAB-4CF2-AFEC-7EA8248CF629}">
      <dgm:prSet/>
      <dgm:spPr/>
      <dgm:t>
        <a:bodyPr/>
        <a:lstStyle/>
        <a:p>
          <a:endParaRPr lang="en-US"/>
        </a:p>
      </dgm:t>
    </dgm:pt>
    <dgm:pt modelId="{56F3CCC6-C1F5-4E3F-A81E-E28BAC482477}">
      <dgm:prSet/>
      <dgm:spPr/>
      <dgm:t>
        <a:bodyPr/>
        <a:lstStyle/>
        <a:p>
          <a:r>
            <a:rPr lang="en-GB" dirty="0">
              <a:latin typeface="Times New Roman" panose="02020603050405020304" pitchFamily="18" charset="0"/>
              <a:cs typeface="Times New Roman" panose="02020603050405020304" pitchFamily="18" charset="0"/>
            </a:rPr>
            <a:t>Revenue = $65.232 </a:t>
          </a:r>
          <a:r>
            <a:rPr lang="en-GB" dirty="0" err="1">
              <a:latin typeface="Times New Roman" panose="02020603050405020304" pitchFamily="18" charset="0"/>
              <a:cs typeface="Times New Roman" panose="02020603050405020304" pitchFamily="18" charset="0"/>
            </a:rPr>
            <a:t>bn</a:t>
          </a:r>
          <a:endParaRPr lang="en-GB" dirty="0">
            <a:latin typeface="Times New Roman" panose="02020603050405020304" pitchFamily="18" charset="0"/>
            <a:cs typeface="Times New Roman" panose="02020603050405020304" pitchFamily="18" charset="0"/>
          </a:endParaRPr>
        </a:p>
      </dgm:t>
    </dgm:pt>
    <dgm:pt modelId="{846555ED-3857-43DA-8BA0-3EB27227479F}" type="parTrans" cxnId="{7A80B364-9190-4A5E-86BA-37AB7E6C327B}">
      <dgm:prSet/>
      <dgm:spPr/>
      <dgm:t>
        <a:bodyPr/>
        <a:lstStyle/>
        <a:p>
          <a:endParaRPr lang="en-US"/>
        </a:p>
      </dgm:t>
    </dgm:pt>
    <dgm:pt modelId="{AC2026CD-8D90-423B-B42A-4C033B20DA17}" type="sibTrans" cxnId="{7A80B364-9190-4A5E-86BA-37AB7E6C327B}">
      <dgm:prSet/>
      <dgm:spPr/>
      <dgm:t>
        <a:bodyPr/>
        <a:lstStyle/>
        <a:p>
          <a:endParaRPr lang="en-US"/>
        </a:p>
      </dgm:t>
    </dgm:pt>
    <dgm:pt modelId="{2A62E7B6-D12E-4BF1-BCF6-F435D2C8B0E0}">
      <dgm:prSet/>
      <dgm:spPr/>
      <dgm:t>
        <a:bodyPr/>
        <a:lstStyle/>
        <a:p>
          <a:r>
            <a:rPr lang="en-GB" dirty="0">
              <a:latin typeface="Times New Roman" panose="02020603050405020304" pitchFamily="18" charset="0"/>
              <a:cs typeface="Times New Roman" panose="02020603050405020304" pitchFamily="18" charset="0"/>
            </a:rPr>
            <a:t>Market share = 32.2%</a:t>
          </a:r>
        </a:p>
      </dgm:t>
    </dgm:pt>
    <dgm:pt modelId="{5E369148-4003-44AC-8735-8C5680546932}" type="parTrans" cxnId="{F4A74AC0-A377-4EBC-8A6E-3E48991D5B0B}">
      <dgm:prSet/>
      <dgm:spPr/>
      <dgm:t>
        <a:bodyPr/>
        <a:lstStyle/>
        <a:p>
          <a:endParaRPr lang="en-US"/>
        </a:p>
      </dgm:t>
    </dgm:pt>
    <dgm:pt modelId="{B51A7F6C-62B1-44BD-B8B6-6D0FAF630E6B}" type="sibTrans" cxnId="{F4A74AC0-A377-4EBC-8A6E-3E48991D5B0B}">
      <dgm:prSet/>
      <dgm:spPr/>
      <dgm:t>
        <a:bodyPr/>
        <a:lstStyle/>
        <a:p>
          <a:endParaRPr lang="en-US"/>
        </a:p>
      </dgm:t>
    </dgm:pt>
    <dgm:pt modelId="{CD919556-616D-4BA6-825F-B014B27C8FF0}">
      <dgm:prSet/>
      <dgm:spPr/>
      <dgm:t>
        <a:bodyPr/>
        <a:lstStyle/>
        <a:p>
          <a:r>
            <a:rPr lang="en-GB">
              <a:latin typeface="Times New Roman" panose="02020603050405020304" pitchFamily="18" charset="0"/>
              <a:cs typeface="Times New Roman" panose="02020603050405020304" pitchFamily="18" charset="0"/>
            </a:rPr>
            <a:t>Europe:</a:t>
          </a:r>
        </a:p>
      </dgm:t>
    </dgm:pt>
    <dgm:pt modelId="{848FA4C1-2AB2-44C2-A2B6-843263FB6501}" type="parTrans" cxnId="{CD307C62-3E69-456F-A7FF-DCF5CEB28142}">
      <dgm:prSet/>
      <dgm:spPr/>
      <dgm:t>
        <a:bodyPr/>
        <a:lstStyle/>
        <a:p>
          <a:endParaRPr lang="en-US"/>
        </a:p>
      </dgm:t>
    </dgm:pt>
    <dgm:pt modelId="{8A4FD268-76CC-456F-BCB6-0204D0DBE3F4}" type="sibTrans" cxnId="{CD307C62-3E69-456F-A7FF-DCF5CEB28142}">
      <dgm:prSet/>
      <dgm:spPr/>
      <dgm:t>
        <a:bodyPr/>
        <a:lstStyle/>
        <a:p>
          <a:endParaRPr lang="en-US"/>
        </a:p>
      </dgm:t>
    </dgm:pt>
    <dgm:pt modelId="{B9BDCA23-F1F1-4B40-BD0B-AC9E1DAD52F9}">
      <dgm:prSet/>
      <dgm:spPr/>
      <dgm:t>
        <a:bodyPr/>
        <a:lstStyle/>
        <a:p>
          <a:r>
            <a:rPr lang="en-GB">
              <a:latin typeface="Times New Roman" panose="02020603050405020304" pitchFamily="18" charset="0"/>
              <a:cs typeface="Times New Roman" panose="02020603050405020304" pitchFamily="18" charset="0"/>
            </a:rPr>
            <a:t>Revenue = $40.92bn</a:t>
          </a:r>
        </a:p>
      </dgm:t>
    </dgm:pt>
    <dgm:pt modelId="{E5D11847-A197-47FA-A073-1CF52A8CDF4E}" type="parTrans" cxnId="{625EB10F-4DCB-4C5C-A7C2-397E2967C0D2}">
      <dgm:prSet/>
      <dgm:spPr/>
      <dgm:t>
        <a:bodyPr/>
        <a:lstStyle/>
        <a:p>
          <a:endParaRPr lang="en-US"/>
        </a:p>
      </dgm:t>
    </dgm:pt>
    <dgm:pt modelId="{AE75C10D-8B38-457E-8395-74932E005488}" type="sibTrans" cxnId="{625EB10F-4DCB-4C5C-A7C2-397E2967C0D2}">
      <dgm:prSet/>
      <dgm:spPr/>
      <dgm:t>
        <a:bodyPr/>
        <a:lstStyle/>
        <a:p>
          <a:endParaRPr lang="en-US"/>
        </a:p>
      </dgm:t>
    </dgm:pt>
    <dgm:pt modelId="{C5BD170A-FDB8-4F8A-8B20-19963ECC7946}">
      <dgm:prSet/>
      <dgm:spPr/>
      <dgm:t>
        <a:bodyPr/>
        <a:lstStyle/>
        <a:p>
          <a:r>
            <a:rPr lang="en-GB" dirty="0">
              <a:latin typeface="Times New Roman" panose="02020603050405020304" pitchFamily="18" charset="0"/>
              <a:cs typeface="Times New Roman" panose="02020603050405020304" pitchFamily="18" charset="0"/>
            </a:rPr>
            <a:t>Investing £1.7 </a:t>
          </a:r>
          <a:r>
            <a:rPr lang="en-GB" dirty="0" err="1">
              <a:latin typeface="Times New Roman" panose="02020603050405020304" pitchFamily="18" charset="0"/>
              <a:cs typeface="Times New Roman" panose="02020603050405020304" pitchFamily="18" charset="0"/>
            </a:rPr>
            <a:t>bn</a:t>
          </a:r>
          <a:r>
            <a:rPr lang="en-GB" dirty="0">
              <a:latin typeface="Times New Roman" panose="02020603050405020304" pitchFamily="18" charset="0"/>
              <a:cs typeface="Times New Roman" panose="02020603050405020304" pitchFamily="18" charset="0"/>
            </a:rPr>
            <a:t> into data centres</a:t>
          </a:r>
        </a:p>
      </dgm:t>
    </dgm:pt>
    <dgm:pt modelId="{B6E3F6C3-2364-4121-ACF4-218129EFDF03}" type="parTrans" cxnId="{76546AD0-9B07-4806-8CFA-DCDD68B50E25}">
      <dgm:prSet/>
      <dgm:spPr/>
      <dgm:t>
        <a:bodyPr/>
        <a:lstStyle/>
        <a:p>
          <a:endParaRPr lang="en-US"/>
        </a:p>
      </dgm:t>
    </dgm:pt>
    <dgm:pt modelId="{3822934C-88BD-4010-9459-2F9A23104060}" type="sibTrans" cxnId="{76546AD0-9B07-4806-8CFA-DCDD68B50E25}">
      <dgm:prSet/>
      <dgm:spPr/>
      <dgm:t>
        <a:bodyPr/>
        <a:lstStyle/>
        <a:p>
          <a:endParaRPr lang="en-US"/>
        </a:p>
      </dgm:t>
    </dgm:pt>
    <dgm:pt modelId="{E0A0770F-FC2D-466C-9144-DFF2EAAD7B9E}">
      <dgm:prSet/>
      <dgm:spPr/>
      <dgm:t>
        <a:bodyPr/>
        <a:lstStyle/>
        <a:p>
          <a:r>
            <a:rPr lang="en-GB" dirty="0">
              <a:latin typeface="Times New Roman" panose="02020603050405020304" pitchFamily="18" charset="0"/>
              <a:cs typeface="Times New Roman" panose="02020603050405020304" pitchFamily="18" charset="0"/>
            </a:rPr>
            <a:t>China, Hong Kong &amp; Taiwan:</a:t>
          </a:r>
        </a:p>
      </dgm:t>
    </dgm:pt>
    <dgm:pt modelId="{D4A150BD-2DD4-4081-8E37-1B8CFF52BD05}" type="parTrans" cxnId="{7ADFA214-5F7B-47B3-BFE9-886F9097B73F}">
      <dgm:prSet/>
      <dgm:spPr/>
      <dgm:t>
        <a:bodyPr/>
        <a:lstStyle/>
        <a:p>
          <a:endParaRPr lang="en-US"/>
        </a:p>
      </dgm:t>
    </dgm:pt>
    <dgm:pt modelId="{250A3FFC-E569-4A3D-AC1B-E60E6CCD435D}" type="sibTrans" cxnId="{7ADFA214-5F7B-47B3-BFE9-886F9097B73F}">
      <dgm:prSet/>
      <dgm:spPr/>
      <dgm:t>
        <a:bodyPr/>
        <a:lstStyle/>
        <a:p>
          <a:endParaRPr lang="en-US"/>
        </a:p>
      </dgm:t>
    </dgm:pt>
    <dgm:pt modelId="{12B04DED-C0B7-425B-BD5B-72B28E647EEB}">
      <dgm:prSet/>
      <dgm:spPr/>
      <dgm:t>
        <a:bodyPr/>
        <a:lstStyle/>
        <a:p>
          <a:r>
            <a:rPr lang="en-GB" dirty="0">
              <a:latin typeface="Times New Roman" panose="02020603050405020304" pitchFamily="18" charset="0"/>
              <a:cs typeface="Times New Roman" panose="02020603050405020304" pitchFamily="18" charset="0"/>
            </a:rPr>
            <a:t>Revenue = increased by 84% between 2014-2015.</a:t>
          </a:r>
        </a:p>
      </dgm:t>
    </dgm:pt>
    <dgm:pt modelId="{C60E9BB2-032B-4A1F-A95D-D9C5ECB51330}" type="parTrans" cxnId="{B6BC1480-D4E2-4833-B265-85538FDFA0A2}">
      <dgm:prSet/>
      <dgm:spPr/>
      <dgm:t>
        <a:bodyPr/>
        <a:lstStyle/>
        <a:p>
          <a:endParaRPr lang="en-US"/>
        </a:p>
      </dgm:t>
    </dgm:pt>
    <dgm:pt modelId="{2FFAB828-D4BF-4E38-9AB3-618B1F0344A3}" type="sibTrans" cxnId="{B6BC1480-D4E2-4833-B265-85538FDFA0A2}">
      <dgm:prSet/>
      <dgm:spPr/>
      <dgm:t>
        <a:bodyPr/>
        <a:lstStyle/>
        <a:p>
          <a:endParaRPr lang="en-US"/>
        </a:p>
      </dgm:t>
    </dgm:pt>
    <dgm:pt modelId="{51169859-F5D8-404B-9FB3-5529B03D3EB4}">
      <dgm:prSet/>
      <dgm:spPr/>
      <dgm:t>
        <a:bodyPr/>
        <a:lstStyle/>
        <a:p>
          <a:r>
            <a:rPr lang="en-GB">
              <a:latin typeface="Times New Roman" panose="02020603050405020304" pitchFamily="18" charset="0"/>
              <a:cs typeface="Times New Roman" panose="02020603050405020304" pitchFamily="18" charset="0"/>
            </a:rPr>
            <a:t>India:</a:t>
          </a:r>
        </a:p>
      </dgm:t>
    </dgm:pt>
    <dgm:pt modelId="{573F22A0-F18C-4092-958C-C04DA53BEFDD}" type="parTrans" cxnId="{9C39AE96-8256-4238-81FB-7CCBE4EDB3B8}">
      <dgm:prSet/>
      <dgm:spPr/>
      <dgm:t>
        <a:bodyPr/>
        <a:lstStyle/>
        <a:p>
          <a:endParaRPr lang="en-US"/>
        </a:p>
      </dgm:t>
    </dgm:pt>
    <dgm:pt modelId="{4AD40631-4B26-46B2-A2B2-EA529A7BAD7C}" type="sibTrans" cxnId="{9C39AE96-8256-4238-81FB-7CCBE4EDB3B8}">
      <dgm:prSet/>
      <dgm:spPr/>
      <dgm:t>
        <a:bodyPr/>
        <a:lstStyle/>
        <a:p>
          <a:endParaRPr lang="en-US"/>
        </a:p>
      </dgm:t>
    </dgm:pt>
    <dgm:pt modelId="{E538C2AE-5DFC-49D8-917D-686DB8B84CCD}">
      <dgm:prSet/>
      <dgm:spPr/>
      <dgm:t>
        <a:bodyPr/>
        <a:lstStyle/>
        <a:p>
          <a:r>
            <a:rPr lang="en-GB">
              <a:latin typeface="Times New Roman" panose="02020603050405020304" pitchFamily="18" charset="0"/>
              <a:cs typeface="Times New Roman" panose="02020603050405020304" pitchFamily="18" charset="0"/>
            </a:rPr>
            <a:t>Market share = 2%</a:t>
          </a:r>
        </a:p>
      </dgm:t>
    </dgm:pt>
    <dgm:pt modelId="{E8F2B0C0-BDA5-4E40-A9B9-D6B6874DF363}" type="parTrans" cxnId="{72DC3479-85EA-4540-A8F9-C821B59F1405}">
      <dgm:prSet/>
      <dgm:spPr/>
      <dgm:t>
        <a:bodyPr/>
        <a:lstStyle/>
        <a:p>
          <a:endParaRPr lang="en-US"/>
        </a:p>
      </dgm:t>
    </dgm:pt>
    <dgm:pt modelId="{D69DA3FD-132D-4A49-AF22-D1088BDC0CC2}" type="sibTrans" cxnId="{72DC3479-85EA-4540-A8F9-C821B59F1405}">
      <dgm:prSet/>
      <dgm:spPr/>
      <dgm:t>
        <a:bodyPr/>
        <a:lstStyle/>
        <a:p>
          <a:endParaRPr lang="en-US"/>
        </a:p>
      </dgm:t>
    </dgm:pt>
    <dgm:pt modelId="{047B8938-F976-4E2E-BF91-073AD5B7A21C}" type="pres">
      <dgm:prSet presAssocID="{C19BC27C-161D-405C-BDB1-68796C8D6810}" presName="diagram" presStyleCnt="0">
        <dgm:presLayoutVars>
          <dgm:dir/>
          <dgm:animLvl val="lvl"/>
          <dgm:resizeHandles val="exact"/>
        </dgm:presLayoutVars>
      </dgm:prSet>
      <dgm:spPr/>
    </dgm:pt>
    <dgm:pt modelId="{03238219-DF1C-4DDE-A3BD-8B4ECC7D7227}" type="pres">
      <dgm:prSet presAssocID="{6EB2A792-F259-4E94-9D25-9B5F00C7FFD4}" presName="compNode" presStyleCnt="0"/>
      <dgm:spPr/>
    </dgm:pt>
    <dgm:pt modelId="{FBB6C879-61C2-45BB-B477-2B5A3BC79290}" type="pres">
      <dgm:prSet presAssocID="{6EB2A792-F259-4E94-9D25-9B5F00C7FFD4}" presName="childRect" presStyleLbl="bgAcc1" presStyleIdx="0" presStyleCnt="4">
        <dgm:presLayoutVars>
          <dgm:bulletEnabled val="1"/>
        </dgm:presLayoutVars>
      </dgm:prSet>
      <dgm:spPr/>
    </dgm:pt>
    <dgm:pt modelId="{0DDBF1ED-805F-4EA9-A5B6-1339AC0433D4}" type="pres">
      <dgm:prSet presAssocID="{6EB2A792-F259-4E94-9D25-9B5F00C7FFD4}" presName="parentText" presStyleLbl="node1" presStyleIdx="0" presStyleCnt="0">
        <dgm:presLayoutVars>
          <dgm:chMax val="0"/>
          <dgm:bulletEnabled val="1"/>
        </dgm:presLayoutVars>
      </dgm:prSet>
      <dgm:spPr/>
    </dgm:pt>
    <dgm:pt modelId="{61686EA3-E45A-4CD5-9BD1-057BD5B9F845}" type="pres">
      <dgm:prSet presAssocID="{6EB2A792-F259-4E94-9D25-9B5F00C7FFD4}" presName="parentRect" presStyleLbl="alignNode1" presStyleIdx="0" presStyleCnt="4"/>
      <dgm:spPr/>
    </dgm:pt>
    <dgm:pt modelId="{CA26635B-30C4-4B82-8BD1-F3FDC6F3A3C8}" type="pres">
      <dgm:prSet presAssocID="{6EB2A792-F259-4E94-9D25-9B5F00C7FFD4}" presName="adorn" presStyleLbl="fgAccFollow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r chart"/>
        </a:ext>
      </dgm:extLst>
    </dgm:pt>
    <dgm:pt modelId="{7C4372FC-E3B2-4C11-AF86-B5BFDF599B50}" type="pres">
      <dgm:prSet presAssocID="{5F4F1EE6-7B44-4BBB-AAAA-E90D0096D6AD}" presName="sibTrans" presStyleLbl="sibTrans2D1" presStyleIdx="0" presStyleCnt="0"/>
      <dgm:spPr/>
    </dgm:pt>
    <dgm:pt modelId="{A34F8DF3-01F2-4F40-B937-7BA19368A000}" type="pres">
      <dgm:prSet presAssocID="{CD919556-616D-4BA6-825F-B014B27C8FF0}" presName="compNode" presStyleCnt="0"/>
      <dgm:spPr/>
    </dgm:pt>
    <dgm:pt modelId="{7DBA617E-A0B5-4181-B9CD-8406D59C175E}" type="pres">
      <dgm:prSet presAssocID="{CD919556-616D-4BA6-825F-B014B27C8FF0}" presName="childRect" presStyleLbl="bgAcc1" presStyleIdx="1" presStyleCnt="4">
        <dgm:presLayoutVars>
          <dgm:bulletEnabled val="1"/>
        </dgm:presLayoutVars>
      </dgm:prSet>
      <dgm:spPr/>
    </dgm:pt>
    <dgm:pt modelId="{C00443B5-F4FF-40A7-A199-EAC62EA84869}" type="pres">
      <dgm:prSet presAssocID="{CD919556-616D-4BA6-825F-B014B27C8FF0}" presName="parentText" presStyleLbl="node1" presStyleIdx="0" presStyleCnt="0">
        <dgm:presLayoutVars>
          <dgm:chMax val="0"/>
          <dgm:bulletEnabled val="1"/>
        </dgm:presLayoutVars>
      </dgm:prSet>
      <dgm:spPr/>
    </dgm:pt>
    <dgm:pt modelId="{FBADFB25-C2DD-49B7-BE2A-90D8C8A7F935}" type="pres">
      <dgm:prSet presAssocID="{CD919556-616D-4BA6-825F-B014B27C8FF0}" presName="parentRect" presStyleLbl="alignNode1" presStyleIdx="1" presStyleCnt="4"/>
      <dgm:spPr/>
    </dgm:pt>
    <dgm:pt modelId="{5F3C4154-862B-4180-A8E6-40EAA6DB1844}" type="pres">
      <dgm:prSet presAssocID="{CD919556-616D-4BA6-825F-B014B27C8FF0}" presName="adorn" presStyleLbl="fgAccFollow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ie chart"/>
        </a:ext>
      </dgm:extLst>
    </dgm:pt>
    <dgm:pt modelId="{09F69CBC-5CE2-4F02-9B1C-19A7F5628C62}" type="pres">
      <dgm:prSet presAssocID="{8A4FD268-76CC-456F-BCB6-0204D0DBE3F4}" presName="sibTrans" presStyleLbl="sibTrans2D1" presStyleIdx="0" presStyleCnt="0"/>
      <dgm:spPr/>
    </dgm:pt>
    <dgm:pt modelId="{5C4A31FD-E70C-43B2-8957-D11521B7B35C}" type="pres">
      <dgm:prSet presAssocID="{E0A0770F-FC2D-466C-9144-DFF2EAAD7B9E}" presName="compNode" presStyleCnt="0"/>
      <dgm:spPr/>
    </dgm:pt>
    <dgm:pt modelId="{68D314E8-4B1A-4AA0-A7DC-BA6EBF02C7A1}" type="pres">
      <dgm:prSet presAssocID="{E0A0770F-FC2D-466C-9144-DFF2EAAD7B9E}" presName="childRect" presStyleLbl="bgAcc1" presStyleIdx="2" presStyleCnt="4">
        <dgm:presLayoutVars>
          <dgm:bulletEnabled val="1"/>
        </dgm:presLayoutVars>
      </dgm:prSet>
      <dgm:spPr/>
    </dgm:pt>
    <dgm:pt modelId="{AE77786E-C5F9-492A-B59E-69F01838F065}" type="pres">
      <dgm:prSet presAssocID="{E0A0770F-FC2D-466C-9144-DFF2EAAD7B9E}" presName="parentText" presStyleLbl="node1" presStyleIdx="0" presStyleCnt="0">
        <dgm:presLayoutVars>
          <dgm:chMax val="0"/>
          <dgm:bulletEnabled val="1"/>
        </dgm:presLayoutVars>
      </dgm:prSet>
      <dgm:spPr/>
    </dgm:pt>
    <dgm:pt modelId="{27E6331A-A776-4BD8-9E1C-823ECA3A47D2}" type="pres">
      <dgm:prSet presAssocID="{E0A0770F-FC2D-466C-9144-DFF2EAAD7B9E}" presName="parentRect" presStyleLbl="alignNode1" presStyleIdx="2" presStyleCnt="4"/>
      <dgm:spPr/>
    </dgm:pt>
    <dgm:pt modelId="{0907D403-1775-4A99-A9FE-1F1A914C364F}" type="pres">
      <dgm:prSet presAssocID="{E0A0770F-FC2D-466C-9144-DFF2EAAD7B9E}" presName="adorn" presStyleLbl="fgAccFollow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Money"/>
        </a:ext>
      </dgm:extLst>
    </dgm:pt>
    <dgm:pt modelId="{D5CDBD7F-6E79-4A06-AAE0-82F2EB15CD87}" type="pres">
      <dgm:prSet presAssocID="{250A3FFC-E569-4A3D-AC1B-E60E6CCD435D}" presName="sibTrans" presStyleLbl="sibTrans2D1" presStyleIdx="0" presStyleCnt="0"/>
      <dgm:spPr/>
    </dgm:pt>
    <dgm:pt modelId="{40DDE999-7DD6-417C-BDB1-276F272F3FC1}" type="pres">
      <dgm:prSet presAssocID="{51169859-F5D8-404B-9FB3-5529B03D3EB4}" presName="compNode" presStyleCnt="0"/>
      <dgm:spPr/>
    </dgm:pt>
    <dgm:pt modelId="{741E98EC-C935-4A62-9E3A-46AD35D68C56}" type="pres">
      <dgm:prSet presAssocID="{51169859-F5D8-404B-9FB3-5529B03D3EB4}" presName="childRect" presStyleLbl="bgAcc1" presStyleIdx="3" presStyleCnt="4">
        <dgm:presLayoutVars>
          <dgm:bulletEnabled val="1"/>
        </dgm:presLayoutVars>
      </dgm:prSet>
      <dgm:spPr/>
    </dgm:pt>
    <dgm:pt modelId="{36692408-8B18-4825-A57E-F627FF9EC84F}" type="pres">
      <dgm:prSet presAssocID="{51169859-F5D8-404B-9FB3-5529B03D3EB4}" presName="parentText" presStyleLbl="node1" presStyleIdx="0" presStyleCnt="0">
        <dgm:presLayoutVars>
          <dgm:chMax val="0"/>
          <dgm:bulletEnabled val="1"/>
        </dgm:presLayoutVars>
      </dgm:prSet>
      <dgm:spPr/>
    </dgm:pt>
    <dgm:pt modelId="{14348785-60D7-4D42-81EF-BA249E9F56E5}" type="pres">
      <dgm:prSet presAssocID="{51169859-F5D8-404B-9FB3-5529B03D3EB4}" presName="parentRect" presStyleLbl="alignNode1" presStyleIdx="3" presStyleCnt="4"/>
      <dgm:spPr/>
    </dgm:pt>
    <dgm:pt modelId="{71C98250-DA5E-4843-90A4-584D4F8E5387}" type="pres">
      <dgm:prSet presAssocID="{51169859-F5D8-404B-9FB3-5529B03D3EB4}" presName="adorn" presStyleLbl="fgAccFollow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Flip Calendar"/>
        </a:ext>
      </dgm:extLst>
    </dgm:pt>
  </dgm:ptLst>
  <dgm:cxnLst>
    <dgm:cxn modelId="{A2020702-6240-48A6-98B2-2ADF9820D08D}" type="presOf" srcId="{C5BD170A-FDB8-4F8A-8B20-19963ECC7946}" destId="{7DBA617E-A0B5-4181-B9CD-8406D59C175E}" srcOrd="0" destOrd="1" presId="urn:microsoft.com/office/officeart/2005/8/layout/bList2"/>
    <dgm:cxn modelId="{C8277F07-65E9-4C13-80A7-C97B01AA1307}" type="presOf" srcId="{2A62E7B6-D12E-4BF1-BCF6-F435D2C8B0E0}" destId="{FBB6C879-61C2-45BB-B477-2B5A3BC79290}" srcOrd="0" destOrd="1" presId="urn:microsoft.com/office/officeart/2005/8/layout/bList2"/>
    <dgm:cxn modelId="{625EB10F-4DCB-4C5C-A7C2-397E2967C0D2}" srcId="{CD919556-616D-4BA6-825F-B014B27C8FF0}" destId="{B9BDCA23-F1F1-4B40-BD0B-AC9E1DAD52F9}" srcOrd="0" destOrd="0" parTransId="{E5D11847-A197-47FA-A073-1CF52A8CDF4E}" sibTransId="{AE75C10D-8B38-457E-8395-74932E005488}"/>
    <dgm:cxn modelId="{7ADFA214-5F7B-47B3-BFE9-886F9097B73F}" srcId="{C19BC27C-161D-405C-BDB1-68796C8D6810}" destId="{E0A0770F-FC2D-466C-9144-DFF2EAAD7B9E}" srcOrd="2" destOrd="0" parTransId="{D4A150BD-2DD4-4081-8E37-1B8CFF52BD05}" sibTransId="{250A3FFC-E569-4A3D-AC1B-E60E6CCD435D}"/>
    <dgm:cxn modelId="{968CE317-3CE4-4F5A-BEB3-72E7D2ADC754}" type="presOf" srcId="{250A3FFC-E569-4A3D-AC1B-E60E6CCD435D}" destId="{D5CDBD7F-6E79-4A06-AAE0-82F2EB15CD87}" srcOrd="0" destOrd="0" presId="urn:microsoft.com/office/officeart/2005/8/layout/bList2"/>
    <dgm:cxn modelId="{22275A25-7EDD-481A-90C9-9118223840A6}" type="presOf" srcId="{6EB2A792-F259-4E94-9D25-9B5F00C7FFD4}" destId="{61686EA3-E45A-4CD5-9BD1-057BD5B9F845}" srcOrd="1" destOrd="0" presId="urn:microsoft.com/office/officeart/2005/8/layout/bList2"/>
    <dgm:cxn modelId="{7137E02C-65C4-443D-A4BE-FEEC74D99E18}" type="presOf" srcId="{8A4FD268-76CC-456F-BCB6-0204D0DBE3F4}" destId="{09F69CBC-5CE2-4F02-9B1C-19A7F5628C62}" srcOrd="0" destOrd="0" presId="urn:microsoft.com/office/officeart/2005/8/layout/bList2"/>
    <dgm:cxn modelId="{5FC37B31-B7E1-4585-BDA1-A72FF19B0912}" type="presOf" srcId="{51169859-F5D8-404B-9FB3-5529B03D3EB4}" destId="{14348785-60D7-4D42-81EF-BA249E9F56E5}" srcOrd="1" destOrd="0" presId="urn:microsoft.com/office/officeart/2005/8/layout/bList2"/>
    <dgm:cxn modelId="{CD307C62-3E69-456F-A7FF-DCF5CEB28142}" srcId="{C19BC27C-161D-405C-BDB1-68796C8D6810}" destId="{CD919556-616D-4BA6-825F-B014B27C8FF0}" srcOrd="1" destOrd="0" parTransId="{848FA4C1-2AB2-44C2-A2B6-843263FB6501}" sibTransId="{8A4FD268-76CC-456F-BCB6-0204D0DBE3F4}"/>
    <dgm:cxn modelId="{7A80B364-9190-4A5E-86BA-37AB7E6C327B}" srcId="{6EB2A792-F259-4E94-9D25-9B5F00C7FFD4}" destId="{56F3CCC6-C1F5-4E3F-A81E-E28BAC482477}" srcOrd="0" destOrd="0" parTransId="{846555ED-3857-43DA-8BA0-3EB27227479F}" sibTransId="{AC2026CD-8D90-423B-B42A-4C033B20DA17}"/>
    <dgm:cxn modelId="{FA14F964-2CE7-47E1-82D2-6323860E874E}" type="presOf" srcId="{E0A0770F-FC2D-466C-9144-DFF2EAAD7B9E}" destId="{AE77786E-C5F9-492A-B59E-69F01838F065}" srcOrd="0" destOrd="0" presId="urn:microsoft.com/office/officeart/2005/8/layout/bList2"/>
    <dgm:cxn modelId="{B2BE5069-DF30-4E6E-B573-0CB9460011EC}" type="presOf" srcId="{12B04DED-C0B7-425B-BD5B-72B28E647EEB}" destId="{68D314E8-4B1A-4AA0-A7DC-BA6EBF02C7A1}" srcOrd="0" destOrd="0" presId="urn:microsoft.com/office/officeart/2005/8/layout/bList2"/>
    <dgm:cxn modelId="{36F6CB50-90DB-4898-9C57-60C62A53D041}" type="presOf" srcId="{C19BC27C-161D-405C-BDB1-68796C8D6810}" destId="{047B8938-F976-4E2E-BF91-073AD5B7A21C}" srcOrd="0" destOrd="0" presId="urn:microsoft.com/office/officeart/2005/8/layout/bList2"/>
    <dgm:cxn modelId="{72DC3479-85EA-4540-A8F9-C821B59F1405}" srcId="{51169859-F5D8-404B-9FB3-5529B03D3EB4}" destId="{E538C2AE-5DFC-49D8-917D-686DB8B84CCD}" srcOrd="0" destOrd="0" parTransId="{E8F2B0C0-BDA5-4E40-A9B9-D6B6874DF363}" sibTransId="{D69DA3FD-132D-4A49-AF22-D1088BDC0CC2}"/>
    <dgm:cxn modelId="{33AE587B-CB94-41DD-AB19-D0EF5865E02E}" type="presOf" srcId="{51169859-F5D8-404B-9FB3-5529B03D3EB4}" destId="{36692408-8B18-4825-A57E-F627FF9EC84F}" srcOrd="0" destOrd="0" presId="urn:microsoft.com/office/officeart/2005/8/layout/bList2"/>
    <dgm:cxn modelId="{FCE2257D-F558-4BE8-B6F0-28885ED7CB71}" type="presOf" srcId="{CD919556-616D-4BA6-825F-B014B27C8FF0}" destId="{C00443B5-F4FF-40A7-A199-EAC62EA84869}" srcOrd="0" destOrd="0" presId="urn:microsoft.com/office/officeart/2005/8/layout/bList2"/>
    <dgm:cxn modelId="{B6BC1480-D4E2-4833-B265-85538FDFA0A2}" srcId="{E0A0770F-FC2D-466C-9144-DFF2EAAD7B9E}" destId="{12B04DED-C0B7-425B-BD5B-72B28E647EEB}" srcOrd="0" destOrd="0" parTransId="{C60E9BB2-032B-4A1F-A95D-D9C5ECB51330}" sibTransId="{2FFAB828-D4BF-4E38-9AB3-618B1F0344A3}"/>
    <dgm:cxn modelId="{EEC4598C-79F4-4126-870B-D8DB1F0B7912}" type="presOf" srcId="{5F4F1EE6-7B44-4BBB-AAAA-E90D0096D6AD}" destId="{7C4372FC-E3B2-4C11-AF86-B5BFDF599B50}" srcOrd="0" destOrd="0" presId="urn:microsoft.com/office/officeart/2005/8/layout/bList2"/>
    <dgm:cxn modelId="{D952918E-4AAB-4CF2-AFEC-7EA8248CF629}" srcId="{C19BC27C-161D-405C-BDB1-68796C8D6810}" destId="{6EB2A792-F259-4E94-9D25-9B5F00C7FFD4}" srcOrd="0" destOrd="0" parTransId="{34856CAA-FC9A-4C45-806F-2BF93234FCD9}" sibTransId="{5F4F1EE6-7B44-4BBB-AAAA-E90D0096D6AD}"/>
    <dgm:cxn modelId="{9C39AE96-8256-4238-81FB-7CCBE4EDB3B8}" srcId="{C19BC27C-161D-405C-BDB1-68796C8D6810}" destId="{51169859-F5D8-404B-9FB3-5529B03D3EB4}" srcOrd="3" destOrd="0" parTransId="{573F22A0-F18C-4092-958C-C04DA53BEFDD}" sibTransId="{4AD40631-4B26-46B2-A2B2-EA529A7BAD7C}"/>
    <dgm:cxn modelId="{41D0C1A2-5FF3-47EC-9B56-AB10CF91767C}" type="presOf" srcId="{56F3CCC6-C1F5-4E3F-A81E-E28BAC482477}" destId="{FBB6C879-61C2-45BB-B477-2B5A3BC79290}" srcOrd="0" destOrd="0" presId="urn:microsoft.com/office/officeart/2005/8/layout/bList2"/>
    <dgm:cxn modelId="{E19CA3B0-6FA4-461B-B5E1-343063B1F23E}" type="presOf" srcId="{E538C2AE-5DFC-49D8-917D-686DB8B84CCD}" destId="{741E98EC-C935-4A62-9E3A-46AD35D68C56}" srcOrd="0" destOrd="0" presId="urn:microsoft.com/office/officeart/2005/8/layout/bList2"/>
    <dgm:cxn modelId="{3A97D3B7-0996-4555-B780-F45E19EB4A90}" type="presOf" srcId="{6EB2A792-F259-4E94-9D25-9B5F00C7FFD4}" destId="{0DDBF1ED-805F-4EA9-A5B6-1339AC0433D4}" srcOrd="0" destOrd="0" presId="urn:microsoft.com/office/officeart/2005/8/layout/bList2"/>
    <dgm:cxn modelId="{F4A74AC0-A377-4EBC-8A6E-3E48991D5B0B}" srcId="{6EB2A792-F259-4E94-9D25-9B5F00C7FFD4}" destId="{2A62E7B6-D12E-4BF1-BCF6-F435D2C8B0E0}" srcOrd="1" destOrd="0" parTransId="{5E369148-4003-44AC-8735-8C5680546932}" sibTransId="{B51A7F6C-62B1-44BD-B8B6-6D0FAF630E6B}"/>
    <dgm:cxn modelId="{A64D70C6-409C-43FE-9EB4-19DAFECFBB55}" type="presOf" srcId="{E0A0770F-FC2D-466C-9144-DFF2EAAD7B9E}" destId="{27E6331A-A776-4BD8-9E1C-823ECA3A47D2}" srcOrd="1" destOrd="0" presId="urn:microsoft.com/office/officeart/2005/8/layout/bList2"/>
    <dgm:cxn modelId="{76546AD0-9B07-4806-8CFA-DCDD68B50E25}" srcId="{CD919556-616D-4BA6-825F-B014B27C8FF0}" destId="{C5BD170A-FDB8-4F8A-8B20-19963ECC7946}" srcOrd="1" destOrd="0" parTransId="{B6E3F6C3-2364-4121-ACF4-218129EFDF03}" sibTransId="{3822934C-88BD-4010-9459-2F9A23104060}"/>
    <dgm:cxn modelId="{327ACFD5-1E2B-4C18-AEF2-43ABC4CE2837}" type="presOf" srcId="{B9BDCA23-F1F1-4B40-BD0B-AC9E1DAD52F9}" destId="{7DBA617E-A0B5-4181-B9CD-8406D59C175E}" srcOrd="0" destOrd="0" presId="urn:microsoft.com/office/officeart/2005/8/layout/bList2"/>
    <dgm:cxn modelId="{AFB6ECDF-8D4D-4602-AA12-385772F977B3}" type="presOf" srcId="{CD919556-616D-4BA6-825F-B014B27C8FF0}" destId="{FBADFB25-C2DD-49B7-BE2A-90D8C8A7F935}" srcOrd="1" destOrd="0" presId="urn:microsoft.com/office/officeart/2005/8/layout/bList2"/>
    <dgm:cxn modelId="{1E16FFE0-5D82-4F07-9AE6-D8BCC97A3988}" type="presParOf" srcId="{047B8938-F976-4E2E-BF91-073AD5B7A21C}" destId="{03238219-DF1C-4DDE-A3BD-8B4ECC7D7227}" srcOrd="0" destOrd="0" presId="urn:microsoft.com/office/officeart/2005/8/layout/bList2"/>
    <dgm:cxn modelId="{8D8B76E4-AA3F-4FAE-9E54-6B28175AA774}" type="presParOf" srcId="{03238219-DF1C-4DDE-A3BD-8B4ECC7D7227}" destId="{FBB6C879-61C2-45BB-B477-2B5A3BC79290}" srcOrd="0" destOrd="0" presId="urn:microsoft.com/office/officeart/2005/8/layout/bList2"/>
    <dgm:cxn modelId="{D9330B44-5E25-489C-A514-B375A0C371A6}" type="presParOf" srcId="{03238219-DF1C-4DDE-A3BD-8B4ECC7D7227}" destId="{0DDBF1ED-805F-4EA9-A5B6-1339AC0433D4}" srcOrd="1" destOrd="0" presId="urn:microsoft.com/office/officeart/2005/8/layout/bList2"/>
    <dgm:cxn modelId="{52FD4EF7-EF30-47C7-99F1-7A41B65C6A55}" type="presParOf" srcId="{03238219-DF1C-4DDE-A3BD-8B4ECC7D7227}" destId="{61686EA3-E45A-4CD5-9BD1-057BD5B9F845}" srcOrd="2" destOrd="0" presId="urn:microsoft.com/office/officeart/2005/8/layout/bList2"/>
    <dgm:cxn modelId="{AA39E64D-96A3-4EB3-AD04-AAC0B0B1B779}" type="presParOf" srcId="{03238219-DF1C-4DDE-A3BD-8B4ECC7D7227}" destId="{CA26635B-30C4-4B82-8BD1-F3FDC6F3A3C8}" srcOrd="3" destOrd="0" presId="urn:microsoft.com/office/officeart/2005/8/layout/bList2"/>
    <dgm:cxn modelId="{9C2982AC-FDF2-4E66-8CBF-3AB4DDD15245}" type="presParOf" srcId="{047B8938-F976-4E2E-BF91-073AD5B7A21C}" destId="{7C4372FC-E3B2-4C11-AF86-B5BFDF599B50}" srcOrd="1" destOrd="0" presId="urn:microsoft.com/office/officeart/2005/8/layout/bList2"/>
    <dgm:cxn modelId="{90267491-9566-4689-B773-B141563DEFBE}" type="presParOf" srcId="{047B8938-F976-4E2E-BF91-073AD5B7A21C}" destId="{A34F8DF3-01F2-4F40-B937-7BA19368A000}" srcOrd="2" destOrd="0" presId="urn:microsoft.com/office/officeart/2005/8/layout/bList2"/>
    <dgm:cxn modelId="{D097EF3F-BA09-40D7-8080-FE155AC7EF9A}" type="presParOf" srcId="{A34F8DF3-01F2-4F40-B937-7BA19368A000}" destId="{7DBA617E-A0B5-4181-B9CD-8406D59C175E}" srcOrd="0" destOrd="0" presId="urn:microsoft.com/office/officeart/2005/8/layout/bList2"/>
    <dgm:cxn modelId="{2B9F98CE-2BAE-4063-A6B1-4AEA86D9EA43}" type="presParOf" srcId="{A34F8DF3-01F2-4F40-B937-7BA19368A000}" destId="{C00443B5-F4FF-40A7-A199-EAC62EA84869}" srcOrd="1" destOrd="0" presId="urn:microsoft.com/office/officeart/2005/8/layout/bList2"/>
    <dgm:cxn modelId="{4FB7AB62-2FDB-449C-AF8B-4EA54049E60C}" type="presParOf" srcId="{A34F8DF3-01F2-4F40-B937-7BA19368A000}" destId="{FBADFB25-C2DD-49B7-BE2A-90D8C8A7F935}" srcOrd="2" destOrd="0" presId="urn:microsoft.com/office/officeart/2005/8/layout/bList2"/>
    <dgm:cxn modelId="{7E5CA24A-6316-4083-999C-5F3F1831BBAD}" type="presParOf" srcId="{A34F8DF3-01F2-4F40-B937-7BA19368A000}" destId="{5F3C4154-862B-4180-A8E6-40EAA6DB1844}" srcOrd="3" destOrd="0" presId="urn:microsoft.com/office/officeart/2005/8/layout/bList2"/>
    <dgm:cxn modelId="{97E92308-87B4-421D-A2B7-1AA6894379F3}" type="presParOf" srcId="{047B8938-F976-4E2E-BF91-073AD5B7A21C}" destId="{09F69CBC-5CE2-4F02-9B1C-19A7F5628C62}" srcOrd="3" destOrd="0" presId="urn:microsoft.com/office/officeart/2005/8/layout/bList2"/>
    <dgm:cxn modelId="{A2A2212A-20E2-4A7C-8C13-8504D52EBA41}" type="presParOf" srcId="{047B8938-F976-4E2E-BF91-073AD5B7A21C}" destId="{5C4A31FD-E70C-43B2-8957-D11521B7B35C}" srcOrd="4" destOrd="0" presId="urn:microsoft.com/office/officeart/2005/8/layout/bList2"/>
    <dgm:cxn modelId="{5300F5D5-214A-4071-8166-5432C6438663}" type="presParOf" srcId="{5C4A31FD-E70C-43B2-8957-D11521B7B35C}" destId="{68D314E8-4B1A-4AA0-A7DC-BA6EBF02C7A1}" srcOrd="0" destOrd="0" presId="urn:microsoft.com/office/officeart/2005/8/layout/bList2"/>
    <dgm:cxn modelId="{26AA9FD8-D557-4F50-BC7A-14834E267623}" type="presParOf" srcId="{5C4A31FD-E70C-43B2-8957-D11521B7B35C}" destId="{AE77786E-C5F9-492A-B59E-69F01838F065}" srcOrd="1" destOrd="0" presId="urn:microsoft.com/office/officeart/2005/8/layout/bList2"/>
    <dgm:cxn modelId="{18DC674D-4BA3-4F3B-8F55-E8D37CA5C485}" type="presParOf" srcId="{5C4A31FD-E70C-43B2-8957-D11521B7B35C}" destId="{27E6331A-A776-4BD8-9E1C-823ECA3A47D2}" srcOrd="2" destOrd="0" presId="urn:microsoft.com/office/officeart/2005/8/layout/bList2"/>
    <dgm:cxn modelId="{6410AA5A-1CAA-4817-A22A-61FE9C05865D}" type="presParOf" srcId="{5C4A31FD-E70C-43B2-8957-D11521B7B35C}" destId="{0907D403-1775-4A99-A9FE-1F1A914C364F}" srcOrd="3" destOrd="0" presId="urn:microsoft.com/office/officeart/2005/8/layout/bList2"/>
    <dgm:cxn modelId="{6B8A2C9B-58F1-46E5-AB4F-EBA81088679A}" type="presParOf" srcId="{047B8938-F976-4E2E-BF91-073AD5B7A21C}" destId="{D5CDBD7F-6E79-4A06-AAE0-82F2EB15CD87}" srcOrd="5" destOrd="0" presId="urn:microsoft.com/office/officeart/2005/8/layout/bList2"/>
    <dgm:cxn modelId="{9FDCE1DB-9C80-41ED-B268-43B5289D9E20}" type="presParOf" srcId="{047B8938-F976-4E2E-BF91-073AD5B7A21C}" destId="{40DDE999-7DD6-417C-BDB1-276F272F3FC1}" srcOrd="6" destOrd="0" presId="urn:microsoft.com/office/officeart/2005/8/layout/bList2"/>
    <dgm:cxn modelId="{852B4DF3-9946-4B03-BE00-C67C0EC3E7BD}" type="presParOf" srcId="{40DDE999-7DD6-417C-BDB1-276F272F3FC1}" destId="{741E98EC-C935-4A62-9E3A-46AD35D68C56}" srcOrd="0" destOrd="0" presId="urn:microsoft.com/office/officeart/2005/8/layout/bList2"/>
    <dgm:cxn modelId="{5BFD3696-185C-45A2-AAD7-C868CE4EF5EA}" type="presParOf" srcId="{40DDE999-7DD6-417C-BDB1-276F272F3FC1}" destId="{36692408-8B18-4825-A57E-F627FF9EC84F}" srcOrd="1" destOrd="0" presId="urn:microsoft.com/office/officeart/2005/8/layout/bList2"/>
    <dgm:cxn modelId="{EA9B3EED-B223-478C-BFA3-B52488804FAF}" type="presParOf" srcId="{40DDE999-7DD6-417C-BDB1-276F272F3FC1}" destId="{14348785-60D7-4D42-81EF-BA249E9F56E5}" srcOrd="2" destOrd="0" presId="urn:microsoft.com/office/officeart/2005/8/layout/bList2"/>
    <dgm:cxn modelId="{1BD2E87E-7B13-4712-8210-04400EA89F70}" type="presParOf" srcId="{40DDE999-7DD6-417C-BDB1-276F272F3FC1}" destId="{71C98250-DA5E-4843-90A4-584D4F8E5387}" srcOrd="3" destOrd="0" presId="urn:microsoft.com/office/officeart/2005/8/layout/b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27D315-D032-4B51-AFFA-82AE4C3FBB3B}" type="doc">
      <dgm:prSet loTypeId="urn:microsoft.com/office/officeart/2005/8/layout/chevron2" loCatId="process" qsTypeId="urn:microsoft.com/office/officeart/2005/8/quickstyle/simple1" qsCatId="simple" csTypeId="urn:microsoft.com/office/officeart/2005/8/colors/accent1_2" csCatId="accent1"/>
      <dgm:spPr/>
      <dgm:t>
        <a:bodyPr/>
        <a:lstStyle/>
        <a:p>
          <a:endParaRPr lang="en-US"/>
        </a:p>
      </dgm:t>
    </dgm:pt>
    <dgm:pt modelId="{1ADA96E6-8698-44A5-809B-ED80AA069429}">
      <dgm:prSet/>
      <dgm:spPr/>
      <dgm:t>
        <a:bodyPr/>
        <a:lstStyle/>
        <a:p>
          <a:r>
            <a:rPr lang="en-GB">
              <a:latin typeface="Times New Roman" panose="02020603050405020304" pitchFamily="18" charset="0"/>
              <a:cs typeface="Times New Roman" panose="02020603050405020304" pitchFamily="18" charset="0"/>
            </a:rPr>
            <a:t>Most popular products:</a:t>
          </a:r>
        </a:p>
      </dgm:t>
    </dgm:pt>
    <dgm:pt modelId="{C931D4D0-C8F2-4D6D-96A1-BAA4CD5B3B57}" type="parTrans" cxnId="{E0EC5A47-36BC-4ECE-B8AB-943D5379C695}">
      <dgm:prSet/>
      <dgm:spPr/>
      <dgm:t>
        <a:bodyPr/>
        <a:lstStyle/>
        <a:p>
          <a:endParaRPr lang="en-US">
            <a:latin typeface="Times New Roman" panose="02020603050405020304" pitchFamily="18" charset="0"/>
            <a:cs typeface="Times New Roman" panose="02020603050405020304" pitchFamily="18" charset="0"/>
          </a:endParaRPr>
        </a:p>
      </dgm:t>
    </dgm:pt>
    <dgm:pt modelId="{E256AF25-0D47-4E92-B3FA-131D5F39866E}" type="sibTrans" cxnId="{E0EC5A47-36BC-4ECE-B8AB-943D5379C695}">
      <dgm:prSet/>
      <dgm:spPr/>
      <dgm:t>
        <a:bodyPr/>
        <a:lstStyle/>
        <a:p>
          <a:endParaRPr lang="en-US">
            <a:latin typeface="Times New Roman" panose="02020603050405020304" pitchFamily="18" charset="0"/>
            <a:cs typeface="Times New Roman" panose="02020603050405020304" pitchFamily="18" charset="0"/>
          </a:endParaRPr>
        </a:p>
      </dgm:t>
    </dgm:pt>
    <dgm:pt modelId="{AF362D36-2113-4D37-B9E7-4C02DE91367B}">
      <dgm:prSet/>
      <dgm:spPr/>
      <dgm:t>
        <a:bodyPr/>
        <a:lstStyle/>
        <a:p>
          <a:r>
            <a:rPr lang="en-GB" dirty="0">
              <a:latin typeface="Times New Roman" panose="02020603050405020304" pitchFamily="18" charset="0"/>
              <a:cs typeface="Times New Roman" panose="02020603050405020304" pitchFamily="18" charset="0"/>
            </a:rPr>
            <a:t>Main product = iPhone</a:t>
          </a:r>
        </a:p>
      </dgm:t>
    </dgm:pt>
    <dgm:pt modelId="{A64734AA-AE6E-46AC-B137-711B8F77CAFB}" type="parTrans" cxnId="{B4522F14-41CB-49A5-9B72-439C36FAD058}">
      <dgm:prSet/>
      <dgm:spPr/>
      <dgm:t>
        <a:bodyPr/>
        <a:lstStyle/>
        <a:p>
          <a:endParaRPr lang="en-US">
            <a:latin typeface="Times New Roman" panose="02020603050405020304" pitchFamily="18" charset="0"/>
            <a:cs typeface="Times New Roman" panose="02020603050405020304" pitchFamily="18" charset="0"/>
          </a:endParaRPr>
        </a:p>
      </dgm:t>
    </dgm:pt>
    <dgm:pt modelId="{30B52EA0-A93C-414F-BBCC-8FDEC296D094}" type="sibTrans" cxnId="{B4522F14-41CB-49A5-9B72-439C36FAD058}">
      <dgm:prSet/>
      <dgm:spPr/>
      <dgm:t>
        <a:bodyPr/>
        <a:lstStyle/>
        <a:p>
          <a:endParaRPr lang="en-US">
            <a:latin typeface="Times New Roman" panose="02020603050405020304" pitchFamily="18" charset="0"/>
            <a:cs typeface="Times New Roman" panose="02020603050405020304" pitchFamily="18" charset="0"/>
          </a:endParaRPr>
        </a:p>
      </dgm:t>
    </dgm:pt>
    <dgm:pt modelId="{23BFD5F1-DA10-4358-89C5-D4BA2C1620EC}">
      <dgm:prSet/>
      <dgm:spPr/>
      <dgm:t>
        <a:bodyPr/>
        <a:lstStyle/>
        <a:p>
          <a:r>
            <a:rPr lang="en-GB">
              <a:latin typeface="Times New Roman" panose="02020603050405020304" pitchFamily="18" charset="0"/>
              <a:cs typeface="Times New Roman" panose="02020603050405020304" pitchFamily="18" charset="0"/>
            </a:rPr>
            <a:t>Main approach to innovation.</a:t>
          </a:r>
        </a:p>
      </dgm:t>
    </dgm:pt>
    <dgm:pt modelId="{9C232448-0786-4138-9EC7-FF1C057183AC}" type="parTrans" cxnId="{15A7D705-8FCA-4699-B6DB-858FA50F089E}">
      <dgm:prSet/>
      <dgm:spPr/>
      <dgm:t>
        <a:bodyPr/>
        <a:lstStyle/>
        <a:p>
          <a:endParaRPr lang="en-US">
            <a:latin typeface="Times New Roman" panose="02020603050405020304" pitchFamily="18" charset="0"/>
            <a:cs typeface="Times New Roman" panose="02020603050405020304" pitchFamily="18" charset="0"/>
          </a:endParaRPr>
        </a:p>
      </dgm:t>
    </dgm:pt>
    <dgm:pt modelId="{7D0CFEB3-468F-4B52-B8B7-D0C62E9E9DBC}" type="sibTrans" cxnId="{15A7D705-8FCA-4699-B6DB-858FA50F089E}">
      <dgm:prSet/>
      <dgm:spPr/>
      <dgm:t>
        <a:bodyPr/>
        <a:lstStyle/>
        <a:p>
          <a:endParaRPr lang="en-US">
            <a:latin typeface="Times New Roman" panose="02020603050405020304" pitchFamily="18" charset="0"/>
            <a:cs typeface="Times New Roman" panose="02020603050405020304" pitchFamily="18" charset="0"/>
          </a:endParaRPr>
        </a:p>
      </dgm:t>
    </dgm:pt>
    <dgm:pt modelId="{90A65BAE-4B57-42A1-B985-CFA08B992CFC}">
      <dgm:prSet/>
      <dgm:spPr/>
      <dgm:t>
        <a:bodyPr/>
        <a:lstStyle/>
        <a:p>
          <a:r>
            <a:rPr lang="en-GB" dirty="0">
              <a:latin typeface="Times New Roman" panose="02020603050405020304" pitchFamily="18" charset="0"/>
              <a:cs typeface="Times New Roman" panose="02020603050405020304" pitchFamily="18" charset="0"/>
            </a:rPr>
            <a:t>Recent product = Apple Watch</a:t>
          </a:r>
        </a:p>
      </dgm:t>
    </dgm:pt>
    <dgm:pt modelId="{417B75A2-ACCF-494C-AE4D-A2005EF5FAC4}" type="parTrans" cxnId="{46E30DA2-4C83-4A28-B43F-7162951B11BC}">
      <dgm:prSet/>
      <dgm:spPr/>
      <dgm:t>
        <a:bodyPr/>
        <a:lstStyle/>
        <a:p>
          <a:endParaRPr lang="en-US">
            <a:latin typeface="Times New Roman" panose="02020603050405020304" pitchFamily="18" charset="0"/>
            <a:cs typeface="Times New Roman" panose="02020603050405020304" pitchFamily="18" charset="0"/>
          </a:endParaRPr>
        </a:p>
      </dgm:t>
    </dgm:pt>
    <dgm:pt modelId="{C7DD0E92-3CFB-4535-909B-87EAACB93854}" type="sibTrans" cxnId="{46E30DA2-4C83-4A28-B43F-7162951B11BC}">
      <dgm:prSet/>
      <dgm:spPr/>
      <dgm:t>
        <a:bodyPr/>
        <a:lstStyle/>
        <a:p>
          <a:endParaRPr lang="en-US">
            <a:latin typeface="Times New Roman" panose="02020603050405020304" pitchFamily="18" charset="0"/>
            <a:cs typeface="Times New Roman" panose="02020603050405020304" pitchFamily="18" charset="0"/>
          </a:endParaRPr>
        </a:p>
      </dgm:t>
    </dgm:pt>
    <dgm:pt modelId="{8DDE4A89-DA3E-42FC-8FAB-814BDDD6EFB7}">
      <dgm:prSet/>
      <dgm:spPr/>
      <dgm:t>
        <a:bodyPr/>
        <a:lstStyle/>
        <a:p>
          <a:r>
            <a:rPr lang="en-GB">
              <a:latin typeface="Times New Roman" panose="02020603050405020304" pitchFamily="18" charset="0"/>
              <a:cs typeface="Times New Roman" panose="02020603050405020304" pitchFamily="18" charset="0"/>
            </a:rPr>
            <a:t>72.8% of market share in smartwatch market</a:t>
          </a:r>
        </a:p>
      </dgm:t>
    </dgm:pt>
    <dgm:pt modelId="{B625FDD5-6C71-4A78-80AF-67F17311A16C}" type="parTrans" cxnId="{80EDA89B-8E48-419D-9C33-A718BF3822DB}">
      <dgm:prSet/>
      <dgm:spPr/>
      <dgm:t>
        <a:bodyPr/>
        <a:lstStyle/>
        <a:p>
          <a:endParaRPr lang="en-US">
            <a:latin typeface="Times New Roman" panose="02020603050405020304" pitchFamily="18" charset="0"/>
            <a:cs typeface="Times New Roman" panose="02020603050405020304" pitchFamily="18" charset="0"/>
          </a:endParaRPr>
        </a:p>
      </dgm:t>
    </dgm:pt>
    <dgm:pt modelId="{C519E234-9CB2-459F-A561-7AEA27B2A522}" type="sibTrans" cxnId="{80EDA89B-8E48-419D-9C33-A718BF3822DB}">
      <dgm:prSet/>
      <dgm:spPr/>
      <dgm:t>
        <a:bodyPr/>
        <a:lstStyle/>
        <a:p>
          <a:endParaRPr lang="en-US">
            <a:latin typeface="Times New Roman" panose="02020603050405020304" pitchFamily="18" charset="0"/>
            <a:cs typeface="Times New Roman" panose="02020603050405020304" pitchFamily="18" charset="0"/>
          </a:endParaRPr>
        </a:p>
      </dgm:t>
    </dgm:pt>
    <dgm:pt modelId="{092EC86D-619C-4A41-AEEE-F0A96E9F3508}" type="pres">
      <dgm:prSet presAssocID="{DD27D315-D032-4B51-AFFA-82AE4C3FBB3B}" presName="linearFlow" presStyleCnt="0">
        <dgm:presLayoutVars>
          <dgm:dir/>
          <dgm:animLvl val="lvl"/>
          <dgm:resizeHandles val="exact"/>
        </dgm:presLayoutVars>
      </dgm:prSet>
      <dgm:spPr/>
    </dgm:pt>
    <dgm:pt modelId="{19DE6AD8-0780-4A2A-B47B-0054D338FF1B}" type="pres">
      <dgm:prSet presAssocID="{1ADA96E6-8698-44A5-809B-ED80AA069429}" presName="composite" presStyleCnt="0"/>
      <dgm:spPr/>
    </dgm:pt>
    <dgm:pt modelId="{92606184-F7E7-4F88-B76D-44CEABE42CCC}" type="pres">
      <dgm:prSet presAssocID="{1ADA96E6-8698-44A5-809B-ED80AA069429}" presName="parentText" presStyleLbl="alignNode1" presStyleIdx="0" presStyleCnt="1">
        <dgm:presLayoutVars>
          <dgm:chMax val="1"/>
          <dgm:bulletEnabled val="1"/>
        </dgm:presLayoutVars>
      </dgm:prSet>
      <dgm:spPr/>
    </dgm:pt>
    <dgm:pt modelId="{9E737F65-01F0-4D66-BA36-4BF5EE3FA4CB}" type="pres">
      <dgm:prSet presAssocID="{1ADA96E6-8698-44A5-809B-ED80AA069429}" presName="descendantText" presStyleLbl="alignAcc1" presStyleIdx="0" presStyleCnt="1">
        <dgm:presLayoutVars>
          <dgm:bulletEnabled val="1"/>
        </dgm:presLayoutVars>
      </dgm:prSet>
      <dgm:spPr/>
    </dgm:pt>
  </dgm:ptLst>
  <dgm:cxnLst>
    <dgm:cxn modelId="{15A7D705-8FCA-4699-B6DB-858FA50F089E}" srcId="{AF362D36-2113-4D37-B9E7-4C02DE91367B}" destId="{23BFD5F1-DA10-4358-89C5-D4BA2C1620EC}" srcOrd="0" destOrd="0" parTransId="{9C232448-0786-4138-9EC7-FF1C057183AC}" sibTransId="{7D0CFEB3-468F-4B52-B8B7-D0C62E9E9DBC}"/>
    <dgm:cxn modelId="{B4522F14-41CB-49A5-9B72-439C36FAD058}" srcId="{1ADA96E6-8698-44A5-809B-ED80AA069429}" destId="{AF362D36-2113-4D37-B9E7-4C02DE91367B}" srcOrd="0" destOrd="0" parTransId="{A64734AA-AE6E-46AC-B137-711B8F77CAFB}" sibTransId="{30B52EA0-A93C-414F-BBCC-8FDEC296D094}"/>
    <dgm:cxn modelId="{EB67FB31-8236-41FD-BBF6-D3438D533390}" type="presOf" srcId="{1ADA96E6-8698-44A5-809B-ED80AA069429}" destId="{92606184-F7E7-4F88-B76D-44CEABE42CCC}" srcOrd="0" destOrd="0" presId="urn:microsoft.com/office/officeart/2005/8/layout/chevron2"/>
    <dgm:cxn modelId="{E0EC5A47-36BC-4ECE-B8AB-943D5379C695}" srcId="{DD27D315-D032-4B51-AFFA-82AE4C3FBB3B}" destId="{1ADA96E6-8698-44A5-809B-ED80AA069429}" srcOrd="0" destOrd="0" parTransId="{C931D4D0-C8F2-4D6D-96A1-BAA4CD5B3B57}" sibTransId="{E256AF25-0D47-4E92-B3FA-131D5F39866E}"/>
    <dgm:cxn modelId="{714B644E-39F5-4FF5-85AF-E8E93159A51B}" type="presOf" srcId="{8DDE4A89-DA3E-42FC-8FAB-814BDDD6EFB7}" destId="{9E737F65-01F0-4D66-BA36-4BF5EE3FA4CB}" srcOrd="0" destOrd="3" presId="urn:microsoft.com/office/officeart/2005/8/layout/chevron2"/>
    <dgm:cxn modelId="{B764BC77-4552-465D-B0C0-D1B8766D217B}" type="presOf" srcId="{AF362D36-2113-4D37-B9E7-4C02DE91367B}" destId="{9E737F65-01F0-4D66-BA36-4BF5EE3FA4CB}" srcOrd="0" destOrd="0" presId="urn:microsoft.com/office/officeart/2005/8/layout/chevron2"/>
    <dgm:cxn modelId="{80EDA89B-8E48-419D-9C33-A718BF3822DB}" srcId="{90A65BAE-4B57-42A1-B985-CFA08B992CFC}" destId="{8DDE4A89-DA3E-42FC-8FAB-814BDDD6EFB7}" srcOrd="0" destOrd="0" parTransId="{B625FDD5-6C71-4A78-80AF-67F17311A16C}" sibTransId="{C519E234-9CB2-459F-A561-7AEA27B2A522}"/>
    <dgm:cxn modelId="{46E30DA2-4C83-4A28-B43F-7162951B11BC}" srcId="{1ADA96E6-8698-44A5-809B-ED80AA069429}" destId="{90A65BAE-4B57-42A1-B985-CFA08B992CFC}" srcOrd="1" destOrd="0" parTransId="{417B75A2-ACCF-494C-AE4D-A2005EF5FAC4}" sibTransId="{C7DD0E92-3CFB-4535-909B-87EAACB93854}"/>
    <dgm:cxn modelId="{5E2D3DB8-C8DE-493E-993C-A66996205584}" type="presOf" srcId="{23BFD5F1-DA10-4358-89C5-D4BA2C1620EC}" destId="{9E737F65-01F0-4D66-BA36-4BF5EE3FA4CB}" srcOrd="0" destOrd="1" presId="urn:microsoft.com/office/officeart/2005/8/layout/chevron2"/>
    <dgm:cxn modelId="{2DFD27C1-08E9-4B72-B0D3-D9A467C6EAAC}" type="presOf" srcId="{90A65BAE-4B57-42A1-B985-CFA08B992CFC}" destId="{9E737F65-01F0-4D66-BA36-4BF5EE3FA4CB}" srcOrd="0" destOrd="2" presId="urn:microsoft.com/office/officeart/2005/8/layout/chevron2"/>
    <dgm:cxn modelId="{89ACD9EF-C825-41B4-86A2-911D6DBCC050}" type="presOf" srcId="{DD27D315-D032-4B51-AFFA-82AE4C3FBB3B}" destId="{092EC86D-619C-4A41-AEEE-F0A96E9F3508}" srcOrd="0" destOrd="0" presId="urn:microsoft.com/office/officeart/2005/8/layout/chevron2"/>
    <dgm:cxn modelId="{385DEA97-569B-4854-8EE4-81AA2BFCAB79}" type="presParOf" srcId="{092EC86D-619C-4A41-AEEE-F0A96E9F3508}" destId="{19DE6AD8-0780-4A2A-B47B-0054D338FF1B}" srcOrd="0" destOrd="0" presId="urn:microsoft.com/office/officeart/2005/8/layout/chevron2"/>
    <dgm:cxn modelId="{F09FEB74-C079-466B-AE38-F30A1D6BAD6C}" type="presParOf" srcId="{19DE6AD8-0780-4A2A-B47B-0054D338FF1B}" destId="{92606184-F7E7-4F88-B76D-44CEABE42CCC}" srcOrd="0" destOrd="0" presId="urn:microsoft.com/office/officeart/2005/8/layout/chevron2"/>
    <dgm:cxn modelId="{6C0B2B69-CFD3-49BF-B17F-7CB5B565639E}" type="presParOf" srcId="{19DE6AD8-0780-4A2A-B47B-0054D338FF1B}" destId="{9E737F65-01F0-4D66-BA36-4BF5EE3FA4CB}"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334EFA-AD2E-49F2-AE08-D55AB8B7D7FD}" type="doc">
      <dgm:prSet loTypeId="urn:microsoft.com/office/officeart/2005/8/layout/hList1" loCatId="list" qsTypeId="urn:microsoft.com/office/officeart/2005/8/quickstyle/simple1" qsCatId="simple" csTypeId="urn:microsoft.com/office/officeart/2005/8/colors/accent2_1" csCatId="accent2"/>
      <dgm:spPr/>
      <dgm:t>
        <a:bodyPr/>
        <a:lstStyle/>
        <a:p>
          <a:endParaRPr lang="en-US"/>
        </a:p>
      </dgm:t>
    </dgm:pt>
    <dgm:pt modelId="{D05C3010-B775-491C-8080-847E9043E168}">
      <dgm:prSet/>
      <dgm:spPr/>
      <dgm:t>
        <a:bodyPr/>
        <a:lstStyle/>
        <a:p>
          <a:r>
            <a:rPr lang="en-GB" dirty="0">
              <a:latin typeface="Times New Roman" panose="02020603050405020304" pitchFamily="18" charset="0"/>
              <a:cs typeface="Times New Roman" panose="02020603050405020304" pitchFamily="18" charset="0"/>
            </a:rPr>
            <a:t>Jobs</a:t>
          </a:r>
          <a:r>
            <a:rPr lang="en-GB" dirty="0"/>
            <a:t>:</a:t>
          </a:r>
          <a:endParaRPr lang="en-US" dirty="0"/>
        </a:p>
      </dgm:t>
    </dgm:pt>
    <dgm:pt modelId="{CB41439D-7B8E-475F-B51C-E604E9D4FF6C}" type="parTrans" cxnId="{20A9692A-77A7-45BE-A32A-0906B586CEF7}">
      <dgm:prSet/>
      <dgm:spPr/>
      <dgm:t>
        <a:bodyPr/>
        <a:lstStyle/>
        <a:p>
          <a:endParaRPr lang="en-US"/>
        </a:p>
      </dgm:t>
    </dgm:pt>
    <dgm:pt modelId="{B27F0920-977D-480D-83D2-76523E443DC3}" type="sibTrans" cxnId="{20A9692A-77A7-45BE-A32A-0906B586CEF7}">
      <dgm:prSet/>
      <dgm:spPr/>
      <dgm:t>
        <a:bodyPr/>
        <a:lstStyle/>
        <a:p>
          <a:endParaRPr lang="en-US"/>
        </a:p>
      </dgm:t>
    </dgm:pt>
    <dgm:pt modelId="{C428CC02-7B10-4C4F-BAE9-C8E9B1EBC164}">
      <dgm:prSet/>
      <dgm:spPr/>
      <dgm:t>
        <a:bodyPr/>
        <a:lstStyle/>
        <a:p>
          <a:r>
            <a:rPr lang="en-GB" dirty="0">
              <a:latin typeface="Times New Roman" panose="02020603050405020304" pitchFamily="18" charset="0"/>
              <a:cs typeface="Times New Roman" panose="02020603050405020304" pitchFamily="18" charset="0"/>
            </a:rPr>
            <a:t>Unique style, “managing by meaning”</a:t>
          </a:r>
          <a:endParaRPr lang="en-US" dirty="0">
            <a:latin typeface="Times New Roman" panose="02020603050405020304" pitchFamily="18" charset="0"/>
            <a:cs typeface="Times New Roman" panose="02020603050405020304" pitchFamily="18" charset="0"/>
          </a:endParaRPr>
        </a:p>
      </dgm:t>
    </dgm:pt>
    <dgm:pt modelId="{DDD2E3B4-A0BD-4242-8D4D-A93049F4B2CA}" type="parTrans" cxnId="{8E9D6C42-5481-4AB2-BC44-AA0277865247}">
      <dgm:prSet/>
      <dgm:spPr/>
      <dgm:t>
        <a:bodyPr/>
        <a:lstStyle/>
        <a:p>
          <a:endParaRPr lang="en-US"/>
        </a:p>
      </dgm:t>
    </dgm:pt>
    <dgm:pt modelId="{9C5E6AFE-4688-4DB4-85FF-6D3B3B488FAD}" type="sibTrans" cxnId="{8E9D6C42-5481-4AB2-BC44-AA0277865247}">
      <dgm:prSet/>
      <dgm:spPr/>
      <dgm:t>
        <a:bodyPr/>
        <a:lstStyle/>
        <a:p>
          <a:endParaRPr lang="en-US"/>
        </a:p>
      </dgm:t>
    </dgm:pt>
    <dgm:pt modelId="{9B3F90F0-2CC6-4DAD-B3EC-7831135E5901}">
      <dgm:prSet/>
      <dgm:spPr/>
      <dgm:t>
        <a:bodyPr/>
        <a:lstStyle/>
        <a:p>
          <a:r>
            <a:rPr lang="en-GB" dirty="0">
              <a:latin typeface="Times New Roman" panose="02020603050405020304" pitchFamily="18" charset="0"/>
              <a:cs typeface="Times New Roman" panose="02020603050405020304" pitchFamily="18" charset="0"/>
            </a:rPr>
            <a:t>Concentrated on people (HR Approach)</a:t>
          </a:r>
          <a:endParaRPr lang="en-US" dirty="0">
            <a:latin typeface="Times New Roman" panose="02020603050405020304" pitchFamily="18" charset="0"/>
            <a:cs typeface="Times New Roman" panose="02020603050405020304" pitchFamily="18" charset="0"/>
          </a:endParaRPr>
        </a:p>
      </dgm:t>
    </dgm:pt>
    <dgm:pt modelId="{138A91A9-A426-4523-B06A-0FB2E34D6E0D}" type="parTrans" cxnId="{A80404D8-1A6D-456B-B400-138816082509}">
      <dgm:prSet/>
      <dgm:spPr/>
      <dgm:t>
        <a:bodyPr/>
        <a:lstStyle/>
        <a:p>
          <a:endParaRPr lang="en-US"/>
        </a:p>
      </dgm:t>
    </dgm:pt>
    <dgm:pt modelId="{0AA42D12-6B00-46C7-A5C6-8498E8492E81}" type="sibTrans" cxnId="{A80404D8-1A6D-456B-B400-138816082509}">
      <dgm:prSet/>
      <dgm:spPr/>
      <dgm:t>
        <a:bodyPr/>
        <a:lstStyle/>
        <a:p>
          <a:endParaRPr lang="en-US"/>
        </a:p>
      </dgm:t>
    </dgm:pt>
    <dgm:pt modelId="{049B4C88-AEC6-42FD-9643-29FFB2DF1A68}">
      <dgm:prSet/>
      <dgm:spPr/>
      <dgm:t>
        <a:bodyPr/>
        <a:lstStyle/>
        <a:p>
          <a:r>
            <a:rPr lang="en-GB" dirty="0">
              <a:latin typeface="Times New Roman" panose="02020603050405020304" pitchFamily="18" charset="0"/>
              <a:cs typeface="Times New Roman" panose="02020603050405020304" pitchFamily="18" charset="0"/>
            </a:rPr>
            <a:t>Led to innovation</a:t>
          </a:r>
          <a:endParaRPr lang="en-US" dirty="0">
            <a:latin typeface="Times New Roman" panose="02020603050405020304" pitchFamily="18" charset="0"/>
            <a:cs typeface="Times New Roman" panose="02020603050405020304" pitchFamily="18" charset="0"/>
          </a:endParaRPr>
        </a:p>
      </dgm:t>
    </dgm:pt>
    <dgm:pt modelId="{D54DF101-D20C-43D3-AE2B-791D3750C5DE}" type="parTrans" cxnId="{79272EC7-C9A7-4CF5-BF71-79A298B1BFBD}">
      <dgm:prSet/>
      <dgm:spPr/>
      <dgm:t>
        <a:bodyPr/>
        <a:lstStyle/>
        <a:p>
          <a:endParaRPr lang="en-US"/>
        </a:p>
      </dgm:t>
    </dgm:pt>
    <dgm:pt modelId="{886DD82B-2A0D-479D-930C-79F97B6238D5}" type="sibTrans" cxnId="{79272EC7-C9A7-4CF5-BF71-79A298B1BFBD}">
      <dgm:prSet/>
      <dgm:spPr/>
      <dgm:t>
        <a:bodyPr/>
        <a:lstStyle/>
        <a:p>
          <a:endParaRPr lang="en-US"/>
        </a:p>
      </dgm:t>
    </dgm:pt>
    <dgm:pt modelId="{166AADD8-0D07-4AED-B537-00541280A6D4}">
      <dgm:prSet/>
      <dgm:spPr/>
      <dgm:t>
        <a:bodyPr/>
        <a:lstStyle/>
        <a:p>
          <a:r>
            <a:rPr lang="en-GB" dirty="0">
              <a:latin typeface="Times New Roman" panose="02020603050405020304" pitchFamily="18" charset="0"/>
              <a:cs typeface="Times New Roman" panose="02020603050405020304" pitchFamily="18" charset="0"/>
            </a:rPr>
            <a:t>Motto was, “think different”</a:t>
          </a:r>
          <a:endParaRPr lang="en-US" dirty="0">
            <a:latin typeface="Times New Roman" panose="02020603050405020304" pitchFamily="18" charset="0"/>
            <a:cs typeface="Times New Roman" panose="02020603050405020304" pitchFamily="18" charset="0"/>
          </a:endParaRPr>
        </a:p>
      </dgm:t>
    </dgm:pt>
    <dgm:pt modelId="{AD0D5633-DC51-4D27-BEC0-1046F30F7328}" type="parTrans" cxnId="{E9B22C17-299C-42DA-B769-3B5B03A02F79}">
      <dgm:prSet/>
      <dgm:spPr/>
      <dgm:t>
        <a:bodyPr/>
        <a:lstStyle/>
        <a:p>
          <a:endParaRPr lang="en-US"/>
        </a:p>
      </dgm:t>
    </dgm:pt>
    <dgm:pt modelId="{7BF9097F-7F46-4D8C-BF06-0E6331C2FE56}" type="sibTrans" cxnId="{E9B22C17-299C-42DA-B769-3B5B03A02F79}">
      <dgm:prSet/>
      <dgm:spPr/>
      <dgm:t>
        <a:bodyPr/>
        <a:lstStyle/>
        <a:p>
          <a:endParaRPr lang="en-US"/>
        </a:p>
      </dgm:t>
    </dgm:pt>
    <dgm:pt modelId="{98C90F5E-B423-41A0-AF4D-386000114D93}">
      <dgm:prSet/>
      <dgm:spPr/>
      <dgm:t>
        <a:bodyPr/>
        <a:lstStyle/>
        <a:p>
          <a:r>
            <a:rPr lang="en-GB" dirty="0">
              <a:latin typeface="Times New Roman" panose="02020603050405020304" pitchFamily="18" charset="0"/>
              <a:cs typeface="Times New Roman" panose="02020603050405020304" pitchFamily="18" charset="0"/>
            </a:rPr>
            <a:t>Cook</a:t>
          </a:r>
          <a:r>
            <a:rPr lang="en-GB" dirty="0"/>
            <a:t>:</a:t>
          </a:r>
          <a:endParaRPr lang="en-US" dirty="0"/>
        </a:p>
      </dgm:t>
    </dgm:pt>
    <dgm:pt modelId="{C83DBD73-7428-48B1-B7C7-39144C6D6E9F}" type="parTrans" cxnId="{A477744A-B4C6-4224-B954-8C2E25435B14}">
      <dgm:prSet/>
      <dgm:spPr/>
      <dgm:t>
        <a:bodyPr/>
        <a:lstStyle/>
        <a:p>
          <a:endParaRPr lang="en-US"/>
        </a:p>
      </dgm:t>
    </dgm:pt>
    <dgm:pt modelId="{99A95BE6-AADF-4949-81DF-4BE97EC5E99A}" type="sibTrans" cxnId="{A477744A-B4C6-4224-B954-8C2E25435B14}">
      <dgm:prSet/>
      <dgm:spPr/>
      <dgm:t>
        <a:bodyPr/>
        <a:lstStyle/>
        <a:p>
          <a:endParaRPr lang="en-US"/>
        </a:p>
      </dgm:t>
    </dgm:pt>
    <dgm:pt modelId="{BAA24F25-11FF-496C-A067-BDD1CB25ABD3}">
      <dgm:prSet custT="1"/>
      <dgm:spPr/>
      <dgm:t>
        <a:bodyPr/>
        <a:lstStyle/>
        <a:p>
          <a:r>
            <a:rPr lang="en-GB" sz="2000" dirty="0">
              <a:latin typeface="Times New Roman" panose="02020603050405020304" pitchFamily="18" charset="0"/>
              <a:cs typeface="Times New Roman" panose="02020603050405020304" pitchFamily="18" charset="0"/>
            </a:rPr>
            <a:t>Handpicked by Steve Jobs to be his successor</a:t>
          </a:r>
          <a:endParaRPr lang="en-US" sz="2000" dirty="0">
            <a:latin typeface="Times New Roman" panose="02020603050405020304" pitchFamily="18" charset="0"/>
            <a:cs typeface="Times New Roman" panose="02020603050405020304" pitchFamily="18" charset="0"/>
          </a:endParaRPr>
        </a:p>
      </dgm:t>
    </dgm:pt>
    <dgm:pt modelId="{0609575D-D992-40BC-920D-8DE427891BA6}" type="parTrans" cxnId="{0C59580C-D7D4-405A-AA67-F1FF72B2D712}">
      <dgm:prSet/>
      <dgm:spPr/>
      <dgm:t>
        <a:bodyPr/>
        <a:lstStyle/>
        <a:p>
          <a:endParaRPr lang="en-US"/>
        </a:p>
      </dgm:t>
    </dgm:pt>
    <dgm:pt modelId="{2EAAD8EA-9401-4C44-B1DF-EABA34CC8837}" type="sibTrans" cxnId="{0C59580C-D7D4-405A-AA67-F1FF72B2D712}">
      <dgm:prSet/>
      <dgm:spPr/>
      <dgm:t>
        <a:bodyPr/>
        <a:lstStyle/>
        <a:p>
          <a:endParaRPr lang="en-US"/>
        </a:p>
      </dgm:t>
    </dgm:pt>
    <dgm:pt modelId="{53541232-AF8F-4B07-B2B7-49B8E96DCA76}">
      <dgm:prSet custT="1"/>
      <dgm:spPr/>
      <dgm:t>
        <a:bodyPr/>
        <a:lstStyle/>
        <a:p>
          <a:r>
            <a:rPr lang="en-GB" sz="2000" dirty="0">
              <a:latin typeface="Times New Roman" panose="02020603050405020304" pitchFamily="18" charset="0"/>
              <a:cs typeface="Times New Roman" panose="02020603050405020304" pitchFamily="18" charset="0"/>
            </a:rPr>
            <a:t>Strived to reach set targets for the company</a:t>
          </a:r>
          <a:endParaRPr lang="en-US" sz="2000" dirty="0">
            <a:latin typeface="Times New Roman" panose="02020603050405020304" pitchFamily="18" charset="0"/>
            <a:cs typeface="Times New Roman" panose="02020603050405020304" pitchFamily="18" charset="0"/>
          </a:endParaRPr>
        </a:p>
      </dgm:t>
    </dgm:pt>
    <dgm:pt modelId="{447DD4C1-57A5-4C74-96A4-3A53B9D822E1}" type="parTrans" cxnId="{0D1F0F36-AA82-4E93-9D5C-9B32F5FC3A92}">
      <dgm:prSet/>
      <dgm:spPr/>
      <dgm:t>
        <a:bodyPr/>
        <a:lstStyle/>
        <a:p>
          <a:endParaRPr lang="en-US"/>
        </a:p>
      </dgm:t>
    </dgm:pt>
    <dgm:pt modelId="{E90388C8-52FA-4D98-9962-09BC5C1A7CAE}" type="sibTrans" cxnId="{0D1F0F36-AA82-4E93-9D5C-9B32F5FC3A92}">
      <dgm:prSet/>
      <dgm:spPr/>
      <dgm:t>
        <a:bodyPr/>
        <a:lstStyle/>
        <a:p>
          <a:endParaRPr lang="en-US"/>
        </a:p>
      </dgm:t>
    </dgm:pt>
    <dgm:pt modelId="{38E95AC5-A91B-4BAD-9819-B92B4A581E2C}">
      <dgm:prSet custT="1"/>
      <dgm:spPr/>
      <dgm:t>
        <a:bodyPr/>
        <a:lstStyle/>
        <a:p>
          <a:r>
            <a:rPr lang="en-GB" sz="2000" dirty="0">
              <a:latin typeface="Times New Roman" panose="02020603050405020304" pitchFamily="18" charset="0"/>
              <a:cs typeface="Times New Roman" panose="02020603050405020304" pitchFamily="18" charset="0"/>
            </a:rPr>
            <a:t>Made the business transparent to its employees (nothing hidden)</a:t>
          </a:r>
          <a:endParaRPr lang="en-US" sz="2000" dirty="0">
            <a:latin typeface="Times New Roman" panose="02020603050405020304" pitchFamily="18" charset="0"/>
            <a:cs typeface="Times New Roman" panose="02020603050405020304" pitchFamily="18" charset="0"/>
          </a:endParaRPr>
        </a:p>
      </dgm:t>
    </dgm:pt>
    <dgm:pt modelId="{2768160E-A967-4F0B-A6E1-27FB876FDBF5}" type="parTrans" cxnId="{48E21C48-DB8F-42A9-95C0-35E22314F5D6}">
      <dgm:prSet/>
      <dgm:spPr/>
      <dgm:t>
        <a:bodyPr/>
        <a:lstStyle/>
        <a:p>
          <a:endParaRPr lang="en-US"/>
        </a:p>
      </dgm:t>
    </dgm:pt>
    <dgm:pt modelId="{1F1D37F1-EFC7-4DAB-ABC0-AE43C3874226}" type="sibTrans" cxnId="{48E21C48-DB8F-42A9-95C0-35E22314F5D6}">
      <dgm:prSet/>
      <dgm:spPr/>
      <dgm:t>
        <a:bodyPr/>
        <a:lstStyle/>
        <a:p>
          <a:endParaRPr lang="en-US"/>
        </a:p>
      </dgm:t>
    </dgm:pt>
    <dgm:pt modelId="{805CC2CE-4C22-454D-B942-7D8E002FDD0C}">
      <dgm:prSet custT="1"/>
      <dgm:spPr/>
      <dgm:t>
        <a:bodyPr/>
        <a:lstStyle/>
        <a:p>
          <a:r>
            <a:rPr lang="en-GB" sz="2000">
              <a:latin typeface="Times New Roman" panose="02020603050405020304" pitchFamily="18" charset="0"/>
              <a:cs typeface="Times New Roman" panose="02020603050405020304" pitchFamily="18" charset="0"/>
            </a:rPr>
            <a:t>Ensured teamwork in almost every element </a:t>
          </a:r>
          <a:endParaRPr lang="en-US" sz="2000">
            <a:latin typeface="Times New Roman" panose="02020603050405020304" pitchFamily="18" charset="0"/>
            <a:cs typeface="Times New Roman" panose="02020603050405020304" pitchFamily="18" charset="0"/>
          </a:endParaRPr>
        </a:p>
      </dgm:t>
    </dgm:pt>
    <dgm:pt modelId="{1158961F-8757-411A-A6EA-9D3BA4628A59}" type="parTrans" cxnId="{EF58E837-CEF2-42FF-AA05-E3A58B7E5FE5}">
      <dgm:prSet/>
      <dgm:spPr/>
      <dgm:t>
        <a:bodyPr/>
        <a:lstStyle/>
        <a:p>
          <a:endParaRPr lang="en-US"/>
        </a:p>
      </dgm:t>
    </dgm:pt>
    <dgm:pt modelId="{09DD3CD0-8101-4D85-8F9A-1074B80A6A4C}" type="sibTrans" cxnId="{EF58E837-CEF2-42FF-AA05-E3A58B7E5FE5}">
      <dgm:prSet/>
      <dgm:spPr/>
      <dgm:t>
        <a:bodyPr/>
        <a:lstStyle/>
        <a:p>
          <a:endParaRPr lang="en-US"/>
        </a:p>
      </dgm:t>
    </dgm:pt>
    <dgm:pt modelId="{B7872F90-CE65-4DAC-BEC3-66F8709BFDF6}">
      <dgm:prSet custT="1"/>
      <dgm:spPr/>
      <dgm:t>
        <a:bodyPr/>
        <a:lstStyle/>
        <a:p>
          <a:r>
            <a:rPr lang="en-GB" sz="2000" dirty="0">
              <a:latin typeface="Times New Roman" panose="02020603050405020304" pitchFamily="18" charset="0"/>
              <a:cs typeface="Times New Roman" panose="02020603050405020304" pitchFamily="18" charset="0"/>
            </a:rPr>
            <a:t>Has “open-door” policy</a:t>
          </a:r>
          <a:endParaRPr lang="en-US" sz="2000" dirty="0">
            <a:latin typeface="Times New Roman" panose="02020603050405020304" pitchFamily="18" charset="0"/>
            <a:cs typeface="Times New Roman" panose="02020603050405020304" pitchFamily="18" charset="0"/>
          </a:endParaRPr>
        </a:p>
      </dgm:t>
    </dgm:pt>
    <dgm:pt modelId="{8F77145B-9E50-4059-A21E-CFA31DAED6CD}" type="parTrans" cxnId="{14E40E7E-0CB0-4F57-87D0-ED0599CE443C}">
      <dgm:prSet/>
      <dgm:spPr/>
      <dgm:t>
        <a:bodyPr/>
        <a:lstStyle/>
        <a:p>
          <a:endParaRPr lang="en-US"/>
        </a:p>
      </dgm:t>
    </dgm:pt>
    <dgm:pt modelId="{B73CBCBB-9F49-4D49-9EBE-533CB82D019D}" type="sibTrans" cxnId="{14E40E7E-0CB0-4F57-87D0-ED0599CE443C}">
      <dgm:prSet/>
      <dgm:spPr/>
      <dgm:t>
        <a:bodyPr/>
        <a:lstStyle/>
        <a:p>
          <a:endParaRPr lang="en-US"/>
        </a:p>
      </dgm:t>
    </dgm:pt>
    <dgm:pt modelId="{C9549086-CFFB-4228-86A9-56F5A97AC3AE}">
      <dgm:prSet custT="1"/>
      <dgm:spPr/>
      <dgm:t>
        <a:bodyPr/>
        <a:lstStyle/>
        <a:p>
          <a:r>
            <a:rPr lang="en-GB" sz="2000" dirty="0">
              <a:latin typeface="Times New Roman" panose="02020603050405020304" pitchFamily="18" charset="0"/>
              <a:cs typeface="Times New Roman" panose="02020603050405020304" pitchFamily="18" charset="0"/>
            </a:rPr>
            <a:t>Encourages collaborative learning</a:t>
          </a:r>
          <a:endParaRPr lang="en-US" sz="2000" dirty="0">
            <a:latin typeface="Times New Roman" panose="02020603050405020304" pitchFamily="18" charset="0"/>
            <a:cs typeface="Times New Roman" panose="02020603050405020304" pitchFamily="18" charset="0"/>
          </a:endParaRPr>
        </a:p>
      </dgm:t>
    </dgm:pt>
    <dgm:pt modelId="{D775AB09-0FB5-4AC5-8B96-C86D7A6128DF}" type="parTrans" cxnId="{F4C7D732-1320-49FA-9E62-1602ED087800}">
      <dgm:prSet/>
      <dgm:spPr/>
      <dgm:t>
        <a:bodyPr/>
        <a:lstStyle/>
        <a:p>
          <a:endParaRPr lang="en-US"/>
        </a:p>
      </dgm:t>
    </dgm:pt>
    <dgm:pt modelId="{0E2456E2-402F-4702-9DB0-FCA2D9AC32E5}" type="sibTrans" cxnId="{F4C7D732-1320-49FA-9E62-1602ED087800}">
      <dgm:prSet/>
      <dgm:spPr/>
      <dgm:t>
        <a:bodyPr/>
        <a:lstStyle/>
        <a:p>
          <a:endParaRPr lang="en-US"/>
        </a:p>
      </dgm:t>
    </dgm:pt>
    <dgm:pt modelId="{3420B8FA-9B7F-4992-B4CD-E8A9375F2230}" type="pres">
      <dgm:prSet presAssocID="{67334EFA-AD2E-49F2-AE08-D55AB8B7D7FD}" presName="Name0" presStyleCnt="0">
        <dgm:presLayoutVars>
          <dgm:dir/>
          <dgm:animLvl val="lvl"/>
          <dgm:resizeHandles val="exact"/>
        </dgm:presLayoutVars>
      </dgm:prSet>
      <dgm:spPr/>
    </dgm:pt>
    <dgm:pt modelId="{A4146663-66F2-4509-BFB1-EA248139CA95}" type="pres">
      <dgm:prSet presAssocID="{D05C3010-B775-491C-8080-847E9043E168}" presName="composite" presStyleCnt="0"/>
      <dgm:spPr/>
    </dgm:pt>
    <dgm:pt modelId="{3B8F2A58-4445-4ED2-BF02-52DC2F5860ED}" type="pres">
      <dgm:prSet presAssocID="{D05C3010-B775-491C-8080-847E9043E168}" presName="parTx" presStyleLbl="alignNode1" presStyleIdx="0" presStyleCnt="2">
        <dgm:presLayoutVars>
          <dgm:chMax val="0"/>
          <dgm:chPref val="0"/>
          <dgm:bulletEnabled val="1"/>
        </dgm:presLayoutVars>
      </dgm:prSet>
      <dgm:spPr/>
    </dgm:pt>
    <dgm:pt modelId="{E002DD41-62C4-4928-98DA-FEF9CC3AC442}" type="pres">
      <dgm:prSet presAssocID="{D05C3010-B775-491C-8080-847E9043E168}" presName="desTx" presStyleLbl="alignAccFollowNode1" presStyleIdx="0" presStyleCnt="2">
        <dgm:presLayoutVars>
          <dgm:bulletEnabled val="1"/>
        </dgm:presLayoutVars>
      </dgm:prSet>
      <dgm:spPr/>
    </dgm:pt>
    <dgm:pt modelId="{51A99024-2671-40F1-9CBC-2F1AB43F8915}" type="pres">
      <dgm:prSet presAssocID="{B27F0920-977D-480D-83D2-76523E443DC3}" presName="space" presStyleCnt="0"/>
      <dgm:spPr/>
    </dgm:pt>
    <dgm:pt modelId="{C6B3966A-15AC-4D33-9742-243F874EBFC3}" type="pres">
      <dgm:prSet presAssocID="{98C90F5E-B423-41A0-AF4D-386000114D93}" presName="composite" presStyleCnt="0"/>
      <dgm:spPr/>
    </dgm:pt>
    <dgm:pt modelId="{FB9511BF-A918-4396-BD48-3BC6C8580D59}" type="pres">
      <dgm:prSet presAssocID="{98C90F5E-B423-41A0-AF4D-386000114D93}" presName="parTx" presStyleLbl="alignNode1" presStyleIdx="1" presStyleCnt="2">
        <dgm:presLayoutVars>
          <dgm:chMax val="0"/>
          <dgm:chPref val="0"/>
          <dgm:bulletEnabled val="1"/>
        </dgm:presLayoutVars>
      </dgm:prSet>
      <dgm:spPr/>
    </dgm:pt>
    <dgm:pt modelId="{FAC7362B-AA26-4989-BF0C-352E9F5D9911}" type="pres">
      <dgm:prSet presAssocID="{98C90F5E-B423-41A0-AF4D-386000114D93}" presName="desTx" presStyleLbl="alignAccFollowNode1" presStyleIdx="1" presStyleCnt="2">
        <dgm:presLayoutVars>
          <dgm:bulletEnabled val="1"/>
        </dgm:presLayoutVars>
      </dgm:prSet>
      <dgm:spPr/>
    </dgm:pt>
  </dgm:ptLst>
  <dgm:cxnLst>
    <dgm:cxn modelId="{9B907F09-C7FE-41A8-846C-5D7F3CDE54C1}" type="presOf" srcId="{53541232-AF8F-4B07-B2B7-49B8E96DCA76}" destId="{FAC7362B-AA26-4989-BF0C-352E9F5D9911}" srcOrd="0" destOrd="1" presId="urn:microsoft.com/office/officeart/2005/8/layout/hList1"/>
    <dgm:cxn modelId="{0C59580C-D7D4-405A-AA67-F1FF72B2D712}" srcId="{98C90F5E-B423-41A0-AF4D-386000114D93}" destId="{BAA24F25-11FF-496C-A067-BDD1CB25ABD3}" srcOrd="0" destOrd="0" parTransId="{0609575D-D992-40BC-920D-8DE427891BA6}" sibTransId="{2EAAD8EA-9401-4C44-B1DF-EABA34CC8837}"/>
    <dgm:cxn modelId="{E9B22C17-299C-42DA-B769-3B5B03A02F79}" srcId="{D05C3010-B775-491C-8080-847E9043E168}" destId="{166AADD8-0D07-4AED-B537-00541280A6D4}" srcOrd="3" destOrd="0" parTransId="{AD0D5633-DC51-4D27-BEC0-1046F30F7328}" sibTransId="{7BF9097F-7F46-4D8C-BF06-0E6331C2FE56}"/>
    <dgm:cxn modelId="{8FCF8D17-AE4B-4CAF-871B-8980986DA985}" type="presOf" srcId="{9B3F90F0-2CC6-4DAD-B3EC-7831135E5901}" destId="{E002DD41-62C4-4928-98DA-FEF9CC3AC442}" srcOrd="0" destOrd="1" presId="urn:microsoft.com/office/officeart/2005/8/layout/hList1"/>
    <dgm:cxn modelId="{BC639D21-D5DD-46DE-B3D3-2594011AD17D}" type="presOf" srcId="{166AADD8-0D07-4AED-B537-00541280A6D4}" destId="{E002DD41-62C4-4928-98DA-FEF9CC3AC442}" srcOrd="0" destOrd="3" presId="urn:microsoft.com/office/officeart/2005/8/layout/hList1"/>
    <dgm:cxn modelId="{20A9692A-77A7-45BE-A32A-0906B586CEF7}" srcId="{67334EFA-AD2E-49F2-AE08-D55AB8B7D7FD}" destId="{D05C3010-B775-491C-8080-847E9043E168}" srcOrd="0" destOrd="0" parTransId="{CB41439D-7B8E-475F-B51C-E604E9D4FF6C}" sibTransId="{B27F0920-977D-480D-83D2-76523E443DC3}"/>
    <dgm:cxn modelId="{F4C7D732-1320-49FA-9E62-1602ED087800}" srcId="{98C90F5E-B423-41A0-AF4D-386000114D93}" destId="{C9549086-CFFB-4228-86A9-56F5A97AC3AE}" srcOrd="5" destOrd="0" parTransId="{D775AB09-0FB5-4AC5-8B96-C86D7A6128DF}" sibTransId="{0E2456E2-402F-4702-9DB0-FCA2D9AC32E5}"/>
    <dgm:cxn modelId="{0D1F0F36-AA82-4E93-9D5C-9B32F5FC3A92}" srcId="{98C90F5E-B423-41A0-AF4D-386000114D93}" destId="{53541232-AF8F-4B07-B2B7-49B8E96DCA76}" srcOrd="1" destOrd="0" parTransId="{447DD4C1-57A5-4C74-96A4-3A53B9D822E1}" sibTransId="{E90388C8-52FA-4D98-9962-09BC5C1A7CAE}"/>
    <dgm:cxn modelId="{6612C237-97AE-4F02-8ABC-D7DFFAB40E1A}" type="presOf" srcId="{D05C3010-B775-491C-8080-847E9043E168}" destId="{3B8F2A58-4445-4ED2-BF02-52DC2F5860ED}" srcOrd="0" destOrd="0" presId="urn:microsoft.com/office/officeart/2005/8/layout/hList1"/>
    <dgm:cxn modelId="{EF58E837-CEF2-42FF-AA05-E3A58B7E5FE5}" srcId="{98C90F5E-B423-41A0-AF4D-386000114D93}" destId="{805CC2CE-4C22-454D-B942-7D8E002FDD0C}" srcOrd="3" destOrd="0" parTransId="{1158961F-8757-411A-A6EA-9D3BA4628A59}" sibTransId="{09DD3CD0-8101-4D85-8F9A-1074B80A6A4C}"/>
    <dgm:cxn modelId="{8E9D6C42-5481-4AB2-BC44-AA0277865247}" srcId="{D05C3010-B775-491C-8080-847E9043E168}" destId="{C428CC02-7B10-4C4F-BAE9-C8E9B1EBC164}" srcOrd="0" destOrd="0" parTransId="{DDD2E3B4-A0BD-4242-8D4D-A93049F4B2CA}" sibTransId="{9C5E6AFE-4688-4DB4-85FF-6D3B3B488FAD}"/>
    <dgm:cxn modelId="{893AE362-26E4-453C-BEBB-9AEE74C63A9C}" type="presOf" srcId="{98C90F5E-B423-41A0-AF4D-386000114D93}" destId="{FB9511BF-A918-4396-BD48-3BC6C8580D59}" srcOrd="0" destOrd="0" presId="urn:microsoft.com/office/officeart/2005/8/layout/hList1"/>
    <dgm:cxn modelId="{48E21C48-DB8F-42A9-95C0-35E22314F5D6}" srcId="{98C90F5E-B423-41A0-AF4D-386000114D93}" destId="{38E95AC5-A91B-4BAD-9819-B92B4A581E2C}" srcOrd="2" destOrd="0" parTransId="{2768160E-A967-4F0B-A6E1-27FB876FDBF5}" sibTransId="{1F1D37F1-EFC7-4DAB-ABC0-AE43C3874226}"/>
    <dgm:cxn modelId="{A477744A-B4C6-4224-B954-8C2E25435B14}" srcId="{67334EFA-AD2E-49F2-AE08-D55AB8B7D7FD}" destId="{98C90F5E-B423-41A0-AF4D-386000114D93}" srcOrd="1" destOrd="0" parTransId="{C83DBD73-7428-48B1-B7C7-39144C6D6E9F}" sibTransId="{99A95BE6-AADF-4949-81DF-4BE97EC5E99A}"/>
    <dgm:cxn modelId="{780F7278-C88C-43EC-AD93-801123A90C68}" type="presOf" srcId="{C9549086-CFFB-4228-86A9-56F5A97AC3AE}" destId="{FAC7362B-AA26-4989-BF0C-352E9F5D9911}" srcOrd="0" destOrd="5" presId="urn:microsoft.com/office/officeart/2005/8/layout/hList1"/>
    <dgm:cxn modelId="{14E40E7E-0CB0-4F57-87D0-ED0599CE443C}" srcId="{98C90F5E-B423-41A0-AF4D-386000114D93}" destId="{B7872F90-CE65-4DAC-BEC3-66F8709BFDF6}" srcOrd="4" destOrd="0" parTransId="{8F77145B-9E50-4059-A21E-CFA31DAED6CD}" sibTransId="{B73CBCBB-9F49-4D49-9EBE-533CB82D019D}"/>
    <dgm:cxn modelId="{AE1D948C-24A2-4CFC-B16B-B7986EF94101}" type="presOf" srcId="{805CC2CE-4C22-454D-B942-7D8E002FDD0C}" destId="{FAC7362B-AA26-4989-BF0C-352E9F5D9911}" srcOrd="0" destOrd="3" presId="urn:microsoft.com/office/officeart/2005/8/layout/hList1"/>
    <dgm:cxn modelId="{74D91E8D-5425-41A6-9390-5B900B367DE7}" type="presOf" srcId="{C428CC02-7B10-4C4F-BAE9-C8E9B1EBC164}" destId="{E002DD41-62C4-4928-98DA-FEF9CC3AC442}" srcOrd="0" destOrd="0" presId="urn:microsoft.com/office/officeart/2005/8/layout/hList1"/>
    <dgm:cxn modelId="{C1565A9F-732D-41DF-905E-3FFE1FBC88DB}" type="presOf" srcId="{BAA24F25-11FF-496C-A067-BDD1CB25ABD3}" destId="{FAC7362B-AA26-4989-BF0C-352E9F5D9911}" srcOrd="0" destOrd="0" presId="urn:microsoft.com/office/officeart/2005/8/layout/hList1"/>
    <dgm:cxn modelId="{4B46E0AC-81FA-4479-BAE4-AB60B71E1E20}" type="presOf" srcId="{B7872F90-CE65-4DAC-BEC3-66F8709BFDF6}" destId="{FAC7362B-AA26-4989-BF0C-352E9F5D9911}" srcOrd="0" destOrd="4" presId="urn:microsoft.com/office/officeart/2005/8/layout/hList1"/>
    <dgm:cxn modelId="{5E2B14BC-CDBA-40D2-936D-33C2E42031F0}" type="presOf" srcId="{67334EFA-AD2E-49F2-AE08-D55AB8B7D7FD}" destId="{3420B8FA-9B7F-4992-B4CD-E8A9375F2230}" srcOrd="0" destOrd="0" presId="urn:microsoft.com/office/officeart/2005/8/layout/hList1"/>
    <dgm:cxn modelId="{79272EC7-C9A7-4CF5-BF71-79A298B1BFBD}" srcId="{D05C3010-B775-491C-8080-847E9043E168}" destId="{049B4C88-AEC6-42FD-9643-29FFB2DF1A68}" srcOrd="2" destOrd="0" parTransId="{D54DF101-D20C-43D3-AE2B-791D3750C5DE}" sibTransId="{886DD82B-2A0D-479D-930C-79F97B6238D5}"/>
    <dgm:cxn modelId="{291AEDD0-FD9B-48ED-B743-4CE6F1208846}" type="presOf" srcId="{38E95AC5-A91B-4BAD-9819-B92B4A581E2C}" destId="{FAC7362B-AA26-4989-BF0C-352E9F5D9911}" srcOrd="0" destOrd="2" presId="urn:microsoft.com/office/officeart/2005/8/layout/hList1"/>
    <dgm:cxn modelId="{A80404D8-1A6D-456B-B400-138816082509}" srcId="{D05C3010-B775-491C-8080-847E9043E168}" destId="{9B3F90F0-2CC6-4DAD-B3EC-7831135E5901}" srcOrd="1" destOrd="0" parTransId="{138A91A9-A426-4523-B06A-0FB2E34D6E0D}" sibTransId="{0AA42D12-6B00-46C7-A5C6-8498E8492E81}"/>
    <dgm:cxn modelId="{FEF42DE3-A038-4BEF-BE6A-262E801A83DE}" type="presOf" srcId="{049B4C88-AEC6-42FD-9643-29FFB2DF1A68}" destId="{E002DD41-62C4-4928-98DA-FEF9CC3AC442}" srcOrd="0" destOrd="2" presId="urn:microsoft.com/office/officeart/2005/8/layout/hList1"/>
    <dgm:cxn modelId="{B6C3CA2F-8528-4F68-84EC-1CD009100FEE}" type="presParOf" srcId="{3420B8FA-9B7F-4992-B4CD-E8A9375F2230}" destId="{A4146663-66F2-4509-BFB1-EA248139CA95}" srcOrd="0" destOrd="0" presId="urn:microsoft.com/office/officeart/2005/8/layout/hList1"/>
    <dgm:cxn modelId="{ED18CDCD-E6BE-4682-B952-74E23BFBE43E}" type="presParOf" srcId="{A4146663-66F2-4509-BFB1-EA248139CA95}" destId="{3B8F2A58-4445-4ED2-BF02-52DC2F5860ED}" srcOrd="0" destOrd="0" presId="urn:microsoft.com/office/officeart/2005/8/layout/hList1"/>
    <dgm:cxn modelId="{9FC44CEE-D70F-49D8-AEE2-7EB3D67F97EE}" type="presParOf" srcId="{A4146663-66F2-4509-BFB1-EA248139CA95}" destId="{E002DD41-62C4-4928-98DA-FEF9CC3AC442}" srcOrd="1" destOrd="0" presId="urn:microsoft.com/office/officeart/2005/8/layout/hList1"/>
    <dgm:cxn modelId="{6A15EA8A-860B-4132-AD9F-3783E6A580E6}" type="presParOf" srcId="{3420B8FA-9B7F-4992-B4CD-E8A9375F2230}" destId="{51A99024-2671-40F1-9CBC-2F1AB43F8915}" srcOrd="1" destOrd="0" presId="urn:microsoft.com/office/officeart/2005/8/layout/hList1"/>
    <dgm:cxn modelId="{94466BD7-3563-43AD-B377-81E0E3FC807F}" type="presParOf" srcId="{3420B8FA-9B7F-4992-B4CD-E8A9375F2230}" destId="{C6B3966A-15AC-4D33-9742-243F874EBFC3}" srcOrd="2" destOrd="0" presId="urn:microsoft.com/office/officeart/2005/8/layout/hList1"/>
    <dgm:cxn modelId="{32BEC593-52A5-4CEF-ACAF-A8F8805ACC6D}" type="presParOf" srcId="{C6B3966A-15AC-4D33-9742-243F874EBFC3}" destId="{FB9511BF-A918-4396-BD48-3BC6C8580D59}" srcOrd="0" destOrd="0" presId="urn:microsoft.com/office/officeart/2005/8/layout/hList1"/>
    <dgm:cxn modelId="{0331AD2E-C188-48D8-9A48-A84FDEEDC8C2}" type="presParOf" srcId="{C6B3966A-15AC-4D33-9742-243F874EBFC3}" destId="{FAC7362B-AA26-4989-BF0C-352E9F5D991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6003D2-8370-47D6-A55A-EEC7CDD27B27}" type="doc">
      <dgm:prSet loTypeId="urn:microsoft.com/office/officeart/2005/8/layout/vProcess5" loCatId="process" qsTypeId="urn:microsoft.com/office/officeart/2005/8/quickstyle/simple4" qsCatId="simple" csTypeId="urn:microsoft.com/office/officeart/2005/8/colors/accent6_4" csCatId="accent6" phldr="1"/>
      <dgm:spPr/>
      <dgm:t>
        <a:bodyPr/>
        <a:lstStyle/>
        <a:p>
          <a:endParaRPr lang="en-US"/>
        </a:p>
      </dgm:t>
    </dgm:pt>
    <dgm:pt modelId="{EFEF3BD1-4718-4157-8451-C02DFBBA1E5B}">
      <dgm:prSet/>
      <dgm:spPr>
        <a:solidFill>
          <a:schemeClr val="bg2">
            <a:lumMod val="90000"/>
          </a:schemeClr>
        </a:solidFill>
      </dgm:spPr>
      <dgm:t>
        <a:bodyPr/>
        <a:lstStyle/>
        <a:p>
          <a:r>
            <a:rPr lang="en-GB">
              <a:latin typeface="Times New Roman" panose="02020603050405020304" pitchFamily="18" charset="0"/>
              <a:cs typeface="Times New Roman" panose="02020603050405020304" pitchFamily="18" charset="0"/>
            </a:rPr>
            <a:t>No engagement strategy</a:t>
          </a:r>
          <a:endParaRPr lang="en-US">
            <a:latin typeface="Times New Roman" panose="02020603050405020304" pitchFamily="18" charset="0"/>
            <a:cs typeface="Times New Roman" panose="02020603050405020304" pitchFamily="18" charset="0"/>
          </a:endParaRPr>
        </a:p>
      </dgm:t>
    </dgm:pt>
    <dgm:pt modelId="{A9A48FF8-D5C0-488B-B6EE-35AF4A87A9D7}" type="parTrans" cxnId="{40F3729B-DAB1-4C90-AC81-4D945101D4E0}">
      <dgm:prSet/>
      <dgm:spPr/>
      <dgm:t>
        <a:bodyPr/>
        <a:lstStyle/>
        <a:p>
          <a:endParaRPr lang="en-US">
            <a:latin typeface="Times New Roman" panose="02020603050405020304" pitchFamily="18" charset="0"/>
            <a:cs typeface="Times New Roman" panose="02020603050405020304" pitchFamily="18" charset="0"/>
          </a:endParaRPr>
        </a:p>
      </dgm:t>
    </dgm:pt>
    <dgm:pt modelId="{3D789BD6-1ECD-4F2C-8C66-9FE4BDE993A9}" type="sibTrans" cxnId="{40F3729B-DAB1-4C90-AC81-4D945101D4E0}">
      <dgm:prSet/>
      <dgm:spPr/>
      <dgm:t>
        <a:bodyPr/>
        <a:lstStyle/>
        <a:p>
          <a:endParaRPr lang="en-US">
            <a:latin typeface="Times New Roman" panose="02020603050405020304" pitchFamily="18" charset="0"/>
            <a:cs typeface="Times New Roman" panose="02020603050405020304" pitchFamily="18" charset="0"/>
          </a:endParaRPr>
        </a:p>
      </dgm:t>
    </dgm:pt>
    <dgm:pt modelId="{B161D944-5283-432D-A430-5A79A50B764B}">
      <dgm:prSet/>
      <dgm:spPr>
        <a:solidFill>
          <a:schemeClr val="bg2">
            <a:lumMod val="75000"/>
          </a:schemeClr>
        </a:solidFill>
      </dgm:spPr>
      <dgm:t>
        <a:bodyPr/>
        <a:lstStyle/>
        <a:p>
          <a:r>
            <a:rPr lang="en-GB">
              <a:latin typeface="Times New Roman" panose="02020603050405020304" pitchFamily="18" charset="0"/>
              <a:cs typeface="Times New Roman" panose="02020603050405020304" pitchFamily="18" charset="0"/>
            </a:rPr>
            <a:t>No triple bottom line</a:t>
          </a:r>
          <a:endParaRPr lang="en-US">
            <a:latin typeface="Times New Roman" panose="02020603050405020304" pitchFamily="18" charset="0"/>
            <a:cs typeface="Times New Roman" panose="02020603050405020304" pitchFamily="18" charset="0"/>
          </a:endParaRPr>
        </a:p>
      </dgm:t>
    </dgm:pt>
    <dgm:pt modelId="{BD90C234-2E5F-4347-8D03-2F789CA4C370}" type="parTrans" cxnId="{38F1F286-110C-44CF-9C9B-372DF28D20D7}">
      <dgm:prSet/>
      <dgm:spPr/>
      <dgm:t>
        <a:bodyPr/>
        <a:lstStyle/>
        <a:p>
          <a:endParaRPr lang="en-US">
            <a:latin typeface="Times New Roman" panose="02020603050405020304" pitchFamily="18" charset="0"/>
            <a:cs typeface="Times New Roman" panose="02020603050405020304" pitchFamily="18" charset="0"/>
          </a:endParaRPr>
        </a:p>
      </dgm:t>
    </dgm:pt>
    <dgm:pt modelId="{8363A8F4-89D7-48D1-91DD-23AA9408A87A}" type="sibTrans" cxnId="{38F1F286-110C-44CF-9C9B-372DF28D20D7}">
      <dgm:prSet/>
      <dgm:spPr/>
      <dgm:t>
        <a:bodyPr/>
        <a:lstStyle/>
        <a:p>
          <a:endParaRPr lang="en-US">
            <a:latin typeface="Times New Roman" panose="02020603050405020304" pitchFamily="18" charset="0"/>
            <a:cs typeface="Times New Roman" panose="02020603050405020304" pitchFamily="18" charset="0"/>
          </a:endParaRPr>
        </a:p>
      </dgm:t>
    </dgm:pt>
    <dgm:pt modelId="{EB9620F2-295E-433C-B401-D7FF7591ED1C}">
      <dgm:prSet/>
      <dgm:spPr>
        <a:solidFill>
          <a:schemeClr val="bg2">
            <a:lumMod val="50000"/>
          </a:schemeClr>
        </a:solidFill>
      </dgm:spPr>
      <dgm:t>
        <a:bodyPr/>
        <a:lstStyle/>
        <a:p>
          <a:r>
            <a:rPr lang="en-GB">
              <a:latin typeface="Times New Roman" panose="02020603050405020304" pitchFamily="18" charset="0"/>
              <a:cs typeface="Times New Roman" panose="02020603050405020304" pitchFamily="18" charset="0"/>
            </a:rPr>
            <a:t>No corporate social responsibility team</a:t>
          </a:r>
          <a:endParaRPr lang="en-US">
            <a:latin typeface="Times New Roman" panose="02020603050405020304" pitchFamily="18" charset="0"/>
            <a:cs typeface="Times New Roman" panose="02020603050405020304" pitchFamily="18" charset="0"/>
          </a:endParaRPr>
        </a:p>
      </dgm:t>
    </dgm:pt>
    <dgm:pt modelId="{D7A7CE05-DB1D-420F-8B9C-36A2872B97C7}" type="parTrans" cxnId="{9E7F669B-F249-4AC0-97C0-743003F7DC70}">
      <dgm:prSet/>
      <dgm:spPr/>
      <dgm:t>
        <a:bodyPr/>
        <a:lstStyle/>
        <a:p>
          <a:endParaRPr lang="en-US">
            <a:latin typeface="Times New Roman" panose="02020603050405020304" pitchFamily="18" charset="0"/>
            <a:cs typeface="Times New Roman" panose="02020603050405020304" pitchFamily="18" charset="0"/>
          </a:endParaRPr>
        </a:p>
      </dgm:t>
    </dgm:pt>
    <dgm:pt modelId="{80CF5F8F-73CF-44D6-88A7-7AD908EE3EA8}" type="sibTrans" cxnId="{9E7F669B-F249-4AC0-97C0-743003F7DC70}">
      <dgm:prSet/>
      <dgm:spPr/>
      <dgm:t>
        <a:bodyPr/>
        <a:lstStyle/>
        <a:p>
          <a:endParaRPr lang="en-US">
            <a:latin typeface="Times New Roman" panose="02020603050405020304" pitchFamily="18" charset="0"/>
            <a:cs typeface="Times New Roman" panose="02020603050405020304" pitchFamily="18" charset="0"/>
          </a:endParaRPr>
        </a:p>
      </dgm:t>
    </dgm:pt>
    <dgm:pt modelId="{1E17F66A-17CF-400D-B9B2-1706BD608E54}" type="pres">
      <dgm:prSet presAssocID="{A36003D2-8370-47D6-A55A-EEC7CDD27B27}" presName="outerComposite" presStyleCnt="0">
        <dgm:presLayoutVars>
          <dgm:chMax val="5"/>
          <dgm:dir/>
          <dgm:resizeHandles val="exact"/>
        </dgm:presLayoutVars>
      </dgm:prSet>
      <dgm:spPr/>
    </dgm:pt>
    <dgm:pt modelId="{B893F8CA-BE2D-4638-A5E5-49ABC05DC661}" type="pres">
      <dgm:prSet presAssocID="{A36003D2-8370-47D6-A55A-EEC7CDD27B27}" presName="dummyMaxCanvas" presStyleCnt="0">
        <dgm:presLayoutVars/>
      </dgm:prSet>
      <dgm:spPr/>
    </dgm:pt>
    <dgm:pt modelId="{8EBCDC64-8E57-4B4F-9B74-A12D02AA4735}" type="pres">
      <dgm:prSet presAssocID="{A36003D2-8370-47D6-A55A-EEC7CDD27B27}" presName="ThreeNodes_1" presStyleLbl="node1" presStyleIdx="0" presStyleCnt="3">
        <dgm:presLayoutVars>
          <dgm:bulletEnabled val="1"/>
        </dgm:presLayoutVars>
      </dgm:prSet>
      <dgm:spPr/>
    </dgm:pt>
    <dgm:pt modelId="{5005CA50-E56C-4A05-B8C1-818D40481B52}" type="pres">
      <dgm:prSet presAssocID="{A36003D2-8370-47D6-A55A-EEC7CDD27B27}" presName="ThreeNodes_2" presStyleLbl="node1" presStyleIdx="1" presStyleCnt="3">
        <dgm:presLayoutVars>
          <dgm:bulletEnabled val="1"/>
        </dgm:presLayoutVars>
      </dgm:prSet>
      <dgm:spPr/>
    </dgm:pt>
    <dgm:pt modelId="{2360D934-329B-4B30-AF37-57EBADA3B939}" type="pres">
      <dgm:prSet presAssocID="{A36003D2-8370-47D6-A55A-EEC7CDD27B27}" presName="ThreeNodes_3" presStyleLbl="node1" presStyleIdx="2" presStyleCnt="3">
        <dgm:presLayoutVars>
          <dgm:bulletEnabled val="1"/>
        </dgm:presLayoutVars>
      </dgm:prSet>
      <dgm:spPr/>
    </dgm:pt>
    <dgm:pt modelId="{98797FDB-6FF0-4177-9A3E-6DA4DF962EED}" type="pres">
      <dgm:prSet presAssocID="{A36003D2-8370-47D6-A55A-EEC7CDD27B27}" presName="ThreeConn_1-2" presStyleLbl="fgAccFollowNode1" presStyleIdx="0" presStyleCnt="2">
        <dgm:presLayoutVars>
          <dgm:bulletEnabled val="1"/>
        </dgm:presLayoutVars>
      </dgm:prSet>
      <dgm:spPr/>
    </dgm:pt>
    <dgm:pt modelId="{57CDF710-9495-479D-959E-BF9019970345}" type="pres">
      <dgm:prSet presAssocID="{A36003D2-8370-47D6-A55A-EEC7CDD27B27}" presName="ThreeConn_2-3" presStyleLbl="fgAccFollowNode1" presStyleIdx="1" presStyleCnt="2">
        <dgm:presLayoutVars>
          <dgm:bulletEnabled val="1"/>
        </dgm:presLayoutVars>
      </dgm:prSet>
      <dgm:spPr/>
    </dgm:pt>
    <dgm:pt modelId="{530DE0F2-8A19-4183-A5C3-18DC7437C5C6}" type="pres">
      <dgm:prSet presAssocID="{A36003D2-8370-47D6-A55A-EEC7CDD27B27}" presName="ThreeNodes_1_text" presStyleLbl="node1" presStyleIdx="2" presStyleCnt="3">
        <dgm:presLayoutVars>
          <dgm:bulletEnabled val="1"/>
        </dgm:presLayoutVars>
      </dgm:prSet>
      <dgm:spPr/>
    </dgm:pt>
    <dgm:pt modelId="{1387B66E-94D0-4A46-8311-E2E1236B4DC0}" type="pres">
      <dgm:prSet presAssocID="{A36003D2-8370-47D6-A55A-EEC7CDD27B27}" presName="ThreeNodes_2_text" presStyleLbl="node1" presStyleIdx="2" presStyleCnt="3">
        <dgm:presLayoutVars>
          <dgm:bulletEnabled val="1"/>
        </dgm:presLayoutVars>
      </dgm:prSet>
      <dgm:spPr/>
    </dgm:pt>
    <dgm:pt modelId="{85C8615E-D63C-49EF-AAA1-93DA9EEDB2B6}" type="pres">
      <dgm:prSet presAssocID="{A36003D2-8370-47D6-A55A-EEC7CDD27B27}" presName="ThreeNodes_3_text" presStyleLbl="node1" presStyleIdx="2" presStyleCnt="3">
        <dgm:presLayoutVars>
          <dgm:bulletEnabled val="1"/>
        </dgm:presLayoutVars>
      </dgm:prSet>
      <dgm:spPr/>
    </dgm:pt>
  </dgm:ptLst>
  <dgm:cxnLst>
    <dgm:cxn modelId="{3CEED711-E260-409A-ACA1-6B218F0A3EB2}" type="presOf" srcId="{3D789BD6-1ECD-4F2C-8C66-9FE4BDE993A9}" destId="{98797FDB-6FF0-4177-9A3E-6DA4DF962EED}" srcOrd="0" destOrd="0" presId="urn:microsoft.com/office/officeart/2005/8/layout/vProcess5"/>
    <dgm:cxn modelId="{385D0437-147D-49CB-BCCB-633A871B9116}" type="presOf" srcId="{B161D944-5283-432D-A430-5A79A50B764B}" destId="{5005CA50-E56C-4A05-B8C1-818D40481B52}" srcOrd="0" destOrd="0" presId="urn:microsoft.com/office/officeart/2005/8/layout/vProcess5"/>
    <dgm:cxn modelId="{11585F5A-7B39-4EE5-A26B-69C548C07209}" type="presOf" srcId="{EB9620F2-295E-433C-B401-D7FF7591ED1C}" destId="{2360D934-329B-4B30-AF37-57EBADA3B939}" srcOrd="0" destOrd="0" presId="urn:microsoft.com/office/officeart/2005/8/layout/vProcess5"/>
    <dgm:cxn modelId="{7AB0687F-67E8-49E3-901F-261E5F00E3D5}" type="presOf" srcId="{B161D944-5283-432D-A430-5A79A50B764B}" destId="{1387B66E-94D0-4A46-8311-E2E1236B4DC0}" srcOrd="1" destOrd="0" presId="urn:microsoft.com/office/officeart/2005/8/layout/vProcess5"/>
    <dgm:cxn modelId="{38F1F286-110C-44CF-9C9B-372DF28D20D7}" srcId="{A36003D2-8370-47D6-A55A-EEC7CDD27B27}" destId="{B161D944-5283-432D-A430-5A79A50B764B}" srcOrd="1" destOrd="0" parTransId="{BD90C234-2E5F-4347-8D03-2F789CA4C370}" sibTransId="{8363A8F4-89D7-48D1-91DD-23AA9408A87A}"/>
    <dgm:cxn modelId="{260BE689-F808-4D0F-B510-7D566120E3EB}" type="presOf" srcId="{A36003D2-8370-47D6-A55A-EEC7CDD27B27}" destId="{1E17F66A-17CF-400D-B9B2-1706BD608E54}" srcOrd="0" destOrd="0" presId="urn:microsoft.com/office/officeart/2005/8/layout/vProcess5"/>
    <dgm:cxn modelId="{BE25BF93-6B33-4258-83B6-062FB5DCB4D6}" type="presOf" srcId="{EB9620F2-295E-433C-B401-D7FF7591ED1C}" destId="{85C8615E-D63C-49EF-AAA1-93DA9EEDB2B6}" srcOrd="1" destOrd="0" presId="urn:microsoft.com/office/officeart/2005/8/layout/vProcess5"/>
    <dgm:cxn modelId="{4AAE3F98-3998-4F15-923E-1112299A4B74}" type="presOf" srcId="{8363A8F4-89D7-48D1-91DD-23AA9408A87A}" destId="{57CDF710-9495-479D-959E-BF9019970345}" srcOrd="0" destOrd="0" presId="urn:microsoft.com/office/officeart/2005/8/layout/vProcess5"/>
    <dgm:cxn modelId="{9E7F669B-F249-4AC0-97C0-743003F7DC70}" srcId="{A36003D2-8370-47D6-A55A-EEC7CDD27B27}" destId="{EB9620F2-295E-433C-B401-D7FF7591ED1C}" srcOrd="2" destOrd="0" parTransId="{D7A7CE05-DB1D-420F-8B9C-36A2872B97C7}" sibTransId="{80CF5F8F-73CF-44D6-88A7-7AD908EE3EA8}"/>
    <dgm:cxn modelId="{40F3729B-DAB1-4C90-AC81-4D945101D4E0}" srcId="{A36003D2-8370-47D6-A55A-EEC7CDD27B27}" destId="{EFEF3BD1-4718-4157-8451-C02DFBBA1E5B}" srcOrd="0" destOrd="0" parTransId="{A9A48FF8-D5C0-488B-B6EE-35AF4A87A9D7}" sibTransId="{3D789BD6-1ECD-4F2C-8C66-9FE4BDE993A9}"/>
    <dgm:cxn modelId="{DCC6A2D0-EA9E-4712-9369-72F47A3152EE}" type="presOf" srcId="{EFEF3BD1-4718-4157-8451-C02DFBBA1E5B}" destId="{8EBCDC64-8E57-4B4F-9B74-A12D02AA4735}" srcOrd="0" destOrd="0" presId="urn:microsoft.com/office/officeart/2005/8/layout/vProcess5"/>
    <dgm:cxn modelId="{048502D3-5691-42EB-8846-2318FEE061B1}" type="presOf" srcId="{EFEF3BD1-4718-4157-8451-C02DFBBA1E5B}" destId="{530DE0F2-8A19-4183-A5C3-18DC7437C5C6}" srcOrd="1" destOrd="0" presId="urn:microsoft.com/office/officeart/2005/8/layout/vProcess5"/>
    <dgm:cxn modelId="{A4B38931-5988-4A63-9D22-16596F99B6D9}" type="presParOf" srcId="{1E17F66A-17CF-400D-B9B2-1706BD608E54}" destId="{B893F8CA-BE2D-4638-A5E5-49ABC05DC661}" srcOrd="0" destOrd="0" presId="urn:microsoft.com/office/officeart/2005/8/layout/vProcess5"/>
    <dgm:cxn modelId="{D3AEFB49-CE9E-49B9-AC6B-2FE03696DFB3}" type="presParOf" srcId="{1E17F66A-17CF-400D-B9B2-1706BD608E54}" destId="{8EBCDC64-8E57-4B4F-9B74-A12D02AA4735}" srcOrd="1" destOrd="0" presId="urn:microsoft.com/office/officeart/2005/8/layout/vProcess5"/>
    <dgm:cxn modelId="{760EF691-ECEE-4F78-AF9A-1B467ADCBD1C}" type="presParOf" srcId="{1E17F66A-17CF-400D-B9B2-1706BD608E54}" destId="{5005CA50-E56C-4A05-B8C1-818D40481B52}" srcOrd="2" destOrd="0" presId="urn:microsoft.com/office/officeart/2005/8/layout/vProcess5"/>
    <dgm:cxn modelId="{2C7CE95D-76AC-4319-899A-D374FEE153D6}" type="presParOf" srcId="{1E17F66A-17CF-400D-B9B2-1706BD608E54}" destId="{2360D934-329B-4B30-AF37-57EBADA3B939}" srcOrd="3" destOrd="0" presId="urn:microsoft.com/office/officeart/2005/8/layout/vProcess5"/>
    <dgm:cxn modelId="{9A4C95CB-B24A-4B4F-91FB-A4B8270756BC}" type="presParOf" srcId="{1E17F66A-17CF-400D-B9B2-1706BD608E54}" destId="{98797FDB-6FF0-4177-9A3E-6DA4DF962EED}" srcOrd="4" destOrd="0" presId="urn:microsoft.com/office/officeart/2005/8/layout/vProcess5"/>
    <dgm:cxn modelId="{6330D337-4D48-490E-B542-A72BA596D281}" type="presParOf" srcId="{1E17F66A-17CF-400D-B9B2-1706BD608E54}" destId="{57CDF710-9495-479D-959E-BF9019970345}" srcOrd="5" destOrd="0" presId="urn:microsoft.com/office/officeart/2005/8/layout/vProcess5"/>
    <dgm:cxn modelId="{94EBA079-AFEC-43A6-8E1F-B0EB75621743}" type="presParOf" srcId="{1E17F66A-17CF-400D-B9B2-1706BD608E54}" destId="{530DE0F2-8A19-4183-A5C3-18DC7437C5C6}" srcOrd="6" destOrd="0" presId="urn:microsoft.com/office/officeart/2005/8/layout/vProcess5"/>
    <dgm:cxn modelId="{4A045D77-E1E0-469D-97EF-5B48628ED3EA}" type="presParOf" srcId="{1E17F66A-17CF-400D-B9B2-1706BD608E54}" destId="{1387B66E-94D0-4A46-8311-E2E1236B4DC0}" srcOrd="7" destOrd="0" presId="urn:microsoft.com/office/officeart/2005/8/layout/vProcess5"/>
    <dgm:cxn modelId="{09FC1489-0B7A-4EC2-818E-EE5C31B62CF4}" type="presParOf" srcId="{1E17F66A-17CF-400D-B9B2-1706BD608E54}" destId="{85C8615E-D63C-49EF-AAA1-93DA9EEDB2B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34BF1A-C264-4368-B352-A6F96CE4B1B3}" type="doc">
      <dgm:prSet loTypeId="urn:microsoft.com/office/officeart/2009/3/layout/HorizontalOrganizationChart" loCatId="hierarchy" qsTypeId="urn:microsoft.com/office/officeart/2005/8/quickstyle/simple3" qsCatId="simple" csTypeId="urn:microsoft.com/office/officeart/2005/8/colors/accent6_2" csCatId="accent6" phldr="1"/>
      <dgm:spPr/>
      <dgm:t>
        <a:bodyPr/>
        <a:lstStyle/>
        <a:p>
          <a:endParaRPr lang="en-US"/>
        </a:p>
      </dgm:t>
    </dgm:pt>
    <dgm:pt modelId="{8FEBE301-E0D8-4CDA-9024-5E483450AE6A}">
      <dgm:prSet/>
      <dgm:spPr>
        <a:solidFill>
          <a:schemeClr val="bg2"/>
        </a:solidFill>
      </dgm:spPr>
      <dgm:t>
        <a:bodyPr/>
        <a:lstStyle/>
        <a:p>
          <a:r>
            <a:rPr lang="en-GB" dirty="0">
              <a:latin typeface="Times New Roman" panose="02020603050405020304" pitchFamily="18" charset="0"/>
              <a:cs typeface="Times New Roman" panose="02020603050405020304" pitchFamily="18" charset="0"/>
            </a:rPr>
            <a:t>Asian workforce</a:t>
          </a:r>
          <a:endParaRPr lang="en-US" dirty="0">
            <a:latin typeface="Times New Roman" panose="02020603050405020304" pitchFamily="18" charset="0"/>
            <a:cs typeface="Times New Roman" panose="02020603050405020304" pitchFamily="18" charset="0"/>
          </a:endParaRPr>
        </a:p>
      </dgm:t>
    </dgm:pt>
    <dgm:pt modelId="{1221F169-6DCE-4A76-97DE-DB16B0CD8E37}" type="parTrans" cxnId="{70D27084-DFA6-4A43-8A11-A58F8EEFD2F1}">
      <dgm:prSet/>
      <dgm:spPr/>
      <dgm:t>
        <a:bodyPr/>
        <a:lstStyle/>
        <a:p>
          <a:endParaRPr lang="en-US">
            <a:latin typeface="Times New Roman" panose="02020603050405020304" pitchFamily="18" charset="0"/>
            <a:cs typeface="Times New Roman" panose="02020603050405020304" pitchFamily="18" charset="0"/>
          </a:endParaRPr>
        </a:p>
      </dgm:t>
    </dgm:pt>
    <dgm:pt modelId="{3F3FB9FB-0CEF-4F1A-96F3-996526BC9475}" type="sibTrans" cxnId="{70D27084-DFA6-4A43-8A11-A58F8EEFD2F1}">
      <dgm:prSet/>
      <dgm:spPr/>
      <dgm:t>
        <a:bodyPr/>
        <a:lstStyle/>
        <a:p>
          <a:endParaRPr lang="en-US">
            <a:latin typeface="Times New Roman" panose="02020603050405020304" pitchFamily="18" charset="0"/>
            <a:cs typeface="Times New Roman" panose="02020603050405020304" pitchFamily="18" charset="0"/>
          </a:endParaRPr>
        </a:p>
      </dgm:t>
    </dgm:pt>
    <dgm:pt modelId="{33D07AE9-49FC-4564-8ABA-5800EC7E753C}">
      <dgm:prSet/>
      <dgm:spPr>
        <a:solidFill>
          <a:schemeClr val="bg2"/>
        </a:solidFill>
      </dgm:spPr>
      <dgm:t>
        <a:bodyPr/>
        <a:lstStyle/>
        <a:p>
          <a:r>
            <a:rPr lang="en-GB" dirty="0">
              <a:latin typeface="Times New Roman" panose="02020603050405020304" pitchFamily="18" charset="0"/>
              <a:cs typeface="Times New Roman" panose="02020603050405020304" pitchFamily="18" charset="0"/>
            </a:rPr>
            <a:t>Non-existent labour laws </a:t>
          </a:r>
          <a:endParaRPr lang="en-US" dirty="0">
            <a:latin typeface="Times New Roman" panose="02020603050405020304" pitchFamily="18" charset="0"/>
            <a:cs typeface="Times New Roman" panose="02020603050405020304" pitchFamily="18" charset="0"/>
          </a:endParaRPr>
        </a:p>
      </dgm:t>
    </dgm:pt>
    <dgm:pt modelId="{86401A51-69AE-4AE7-94D8-7EFD02C2B348}" type="parTrans" cxnId="{80CDB938-F5E7-4C94-841B-7619B02EDAC1}">
      <dgm:prSet/>
      <dgm:spPr/>
      <dgm:t>
        <a:bodyPr/>
        <a:lstStyle/>
        <a:p>
          <a:endParaRPr lang="en-US">
            <a:latin typeface="Times New Roman" panose="02020603050405020304" pitchFamily="18" charset="0"/>
            <a:cs typeface="Times New Roman" panose="02020603050405020304" pitchFamily="18" charset="0"/>
          </a:endParaRPr>
        </a:p>
      </dgm:t>
    </dgm:pt>
    <dgm:pt modelId="{6B74C2FA-A841-4BD3-A53E-294314E547EB}" type="sibTrans" cxnId="{80CDB938-F5E7-4C94-841B-7619B02EDAC1}">
      <dgm:prSet/>
      <dgm:spPr/>
      <dgm:t>
        <a:bodyPr/>
        <a:lstStyle/>
        <a:p>
          <a:endParaRPr lang="en-US">
            <a:latin typeface="Times New Roman" panose="02020603050405020304" pitchFamily="18" charset="0"/>
            <a:cs typeface="Times New Roman" panose="02020603050405020304" pitchFamily="18" charset="0"/>
          </a:endParaRPr>
        </a:p>
      </dgm:t>
    </dgm:pt>
    <dgm:pt modelId="{2C14BAB4-579E-4CC1-B69D-11189AEED6FA}">
      <dgm:prSet/>
      <dgm:spPr>
        <a:solidFill>
          <a:schemeClr val="bg2">
            <a:lumMod val="75000"/>
          </a:schemeClr>
        </a:solidFill>
      </dgm:spPr>
      <dgm:t>
        <a:bodyPr/>
        <a:lstStyle/>
        <a:p>
          <a:r>
            <a:rPr lang="en-GB" dirty="0">
              <a:latin typeface="Times New Roman" panose="02020603050405020304" pitchFamily="18" charset="0"/>
              <a:cs typeface="Times New Roman" panose="02020603050405020304" pitchFamily="18" charset="0"/>
            </a:rPr>
            <a:t>Workers leaving clinically depressed &amp; exhausted</a:t>
          </a:r>
          <a:endParaRPr lang="en-US" dirty="0">
            <a:latin typeface="Times New Roman" panose="02020603050405020304" pitchFamily="18" charset="0"/>
            <a:cs typeface="Times New Roman" panose="02020603050405020304" pitchFamily="18" charset="0"/>
          </a:endParaRPr>
        </a:p>
      </dgm:t>
    </dgm:pt>
    <dgm:pt modelId="{A45A93F7-33FD-48A8-B8A2-96E5F9A6A639}" type="parTrans" cxnId="{9F0B215C-EAC7-447B-A875-E59754AF775B}">
      <dgm:prSet/>
      <dgm:spPr/>
      <dgm:t>
        <a:bodyPr/>
        <a:lstStyle/>
        <a:p>
          <a:endParaRPr lang="en-US">
            <a:latin typeface="Times New Roman" panose="02020603050405020304" pitchFamily="18" charset="0"/>
            <a:cs typeface="Times New Roman" panose="02020603050405020304" pitchFamily="18" charset="0"/>
          </a:endParaRPr>
        </a:p>
      </dgm:t>
    </dgm:pt>
    <dgm:pt modelId="{34E195A9-6F68-48D6-98A4-43FFF4E4CA62}" type="sibTrans" cxnId="{9F0B215C-EAC7-447B-A875-E59754AF775B}">
      <dgm:prSet/>
      <dgm:spPr/>
      <dgm:t>
        <a:bodyPr/>
        <a:lstStyle/>
        <a:p>
          <a:endParaRPr lang="en-US">
            <a:latin typeface="Times New Roman" panose="02020603050405020304" pitchFamily="18" charset="0"/>
            <a:cs typeface="Times New Roman" panose="02020603050405020304" pitchFamily="18" charset="0"/>
          </a:endParaRPr>
        </a:p>
      </dgm:t>
    </dgm:pt>
    <dgm:pt modelId="{309E7469-8D08-4DD1-B41F-6E62D7D7B23E}">
      <dgm:prSet/>
      <dgm:spPr>
        <a:solidFill>
          <a:schemeClr val="bg2"/>
        </a:solidFill>
      </dgm:spPr>
      <dgm:t>
        <a:bodyPr/>
        <a:lstStyle/>
        <a:p>
          <a:r>
            <a:rPr lang="en-GB" dirty="0">
              <a:latin typeface="Times New Roman" panose="02020603050405020304" pitchFamily="18" charset="0"/>
              <a:cs typeface="Times New Roman" panose="02020603050405020304" pitchFamily="18" charset="0"/>
            </a:rPr>
            <a:t>Shanghai workers falling asleep during 12 hour shifts</a:t>
          </a:r>
          <a:endParaRPr lang="en-US" dirty="0">
            <a:latin typeface="Times New Roman" panose="02020603050405020304" pitchFamily="18" charset="0"/>
            <a:cs typeface="Times New Roman" panose="02020603050405020304" pitchFamily="18" charset="0"/>
          </a:endParaRPr>
        </a:p>
      </dgm:t>
    </dgm:pt>
    <dgm:pt modelId="{E2606D34-6DED-41BC-A2F2-B1989D0A3A8F}" type="parTrans" cxnId="{6B348E42-ED22-4ADF-A8D3-9F20B1E7E418}">
      <dgm:prSet/>
      <dgm:spPr/>
      <dgm:t>
        <a:bodyPr/>
        <a:lstStyle/>
        <a:p>
          <a:endParaRPr lang="en-US">
            <a:latin typeface="Times New Roman" panose="02020603050405020304" pitchFamily="18" charset="0"/>
            <a:cs typeface="Times New Roman" panose="02020603050405020304" pitchFamily="18" charset="0"/>
          </a:endParaRPr>
        </a:p>
      </dgm:t>
    </dgm:pt>
    <dgm:pt modelId="{8D153F91-393A-4641-8ABD-E2F8CD9B7893}" type="sibTrans" cxnId="{6B348E42-ED22-4ADF-A8D3-9F20B1E7E418}">
      <dgm:prSet/>
      <dgm:spPr/>
      <dgm:t>
        <a:bodyPr/>
        <a:lstStyle/>
        <a:p>
          <a:endParaRPr lang="en-US">
            <a:latin typeface="Times New Roman" panose="02020603050405020304" pitchFamily="18" charset="0"/>
            <a:cs typeface="Times New Roman" panose="02020603050405020304" pitchFamily="18" charset="0"/>
          </a:endParaRPr>
        </a:p>
      </dgm:t>
    </dgm:pt>
    <dgm:pt modelId="{62F51E49-0550-4BED-ADA3-390F2BEFE64F}">
      <dgm:prSet/>
      <dgm:spPr>
        <a:solidFill>
          <a:schemeClr val="bg2"/>
        </a:solidFill>
      </dgm:spPr>
      <dgm:t>
        <a:bodyPr/>
        <a:lstStyle/>
        <a:p>
          <a:r>
            <a:rPr lang="en-GB" dirty="0">
              <a:latin typeface="Times New Roman" panose="02020603050405020304" pitchFamily="18" charset="0"/>
              <a:cs typeface="Times New Roman" panose="02020603050405020304" pitchFamily="18" charset="0"/>
            </a:rPr>
            <a:t>Illegal materials entering supply chain</a:t>
          </a:r>
          <a:endParaRPr lang="en-US" dirty="0">
            <a:latin typeface="Times New Roman" panose="02020603050405020304" pitchFamily="18" charset="0"/>
            <a:cs typeface="Times New Roman" panose="02020603050405020304" pitchFamily="18" charset="0"/>
          </a:endParaRPr>
        </a:p>
      </dgm:t>
    </dgm:pt>
    <dgm:pt modelId="{C2F58762-CA80-41F7-BD19-01DDE9EB9FF7}" type="parTrans" cxnId="{832AA65E-5BAA-47C5-BAFD-FF01F3D70338}">
      <dgm:prSet/>
      <dgm:spPr/>
      <dgm:t>
        <a:bodyPr/>
        <a:lstStyle/>
        <a:p>
          <a:endParaRPr lang="en-US">
            <a:latin typeface="Times New Roman" panose="02020603050405020304" pitchFamily="18" charset="0"/>
            <a:cs typeface="Times New Roman" panose="02020603050405020304" pitchFamily="18" charset="0"/>
          </a:endParaRPr>
        </a:p>
      </dgm:t>
    </dgm:pt>
    <dgm:pt modelId="{1DC020E4-A68C-4EA1-834A-8813246E2AFC}" type="sibTrans" cxnId="{832AA65E-5BAA-47C5-BAFD-FF01F3D70338}">
      <dgm:prSet/>
      <dgm:spPr/>
      <dgm:t>
        <a:bodyPr/>
        <a:lstStyle/>
        <a:p>
          <a:endParaRPr lang="en-US">
            <a:latin typeface="Times New Roman" panose="02020603050405020304" pitchFamily="18" charset="0"/>
            <a:cs typeface="Times New Roman" panose="02020603050405020304" pitchFamily="18" charset="0"/>
          </a:endParaRPr>
        </a:p>
      </dgm:t>
    </dgm:pt>
    <dgm:pt modelId="{A2BB9A6F-A9B2-41FF-B16C-435F715E522D}">
      <dgm:prSet/>
      <dgm:spPr>
        <a:solidFill>
          <a:schemeClr val="bg2"/>
        </a:solidFill>
      </dgm:spPr>
      <dgm:t>
        <a:bodyPr/>
        <a:lstStyle/>
        <a:p>
          <a:r>
            <a:rPr lang="en-GB" dirty="0">
              <a:latin typeface="Times New Roman" panose="02020603050405020304" pitchFamily="18" charset="0"/>
              <a:cs typeface="Times New Roman" panose="02020603050405020304" pitchFamily="18" charset="0"/>
            </a:rPr>
            <a:t>Child labour</a:t>
          </a:r>
          <a:endParaRPr lang="en-US" dirty="0">
            <a:latin typeface="Times New Roman" panose="02020603050405020304" pitchFamily="18" charset="0"/>
            <a:cs typeface="Times New Roman" panose="02020603050405020304" pitchFamily="18" charset="0"/>
          </a:endParaRPr>
        </a:p>
      </dgm:t>
    </dgm:pt>
    <dgm:pt modelId="{854118B1-0CE7-4682-8A18-B485511CE2D8}" type="parTrans" cxnId="{5561158E-AEE9-439E-9686-CD5ACF4F02EE}">
      <dgm:prSet/>
      <dgm:spPr/>
      <dgm:t>
        <a:bodyPr/>
        <a:lstStyle/>
        <a:p>
          <a:endParaRPr lang="en-US">
            <a:latin typeface="Times New Roman" panose="02020603050405020304" pitchFamily="18" charset="0"/>
            <a:cs typeface="Times New Roman" panose="02020603050405020304" pitchFamily="18" charset="0"/>
          </a:endParaRPr>
        </a:p>
      </dgm:t>
    </dgm:pt>
    <dgm:pt modelId="{92F07AF1-0D53-49C0-A595-5AC8DC573204}" type="sibTrans" cxnId="{5561158E-AEE9-439E-9686-CD5ACF4F02EE}">
      <dgm:prSet/>
      <dgm:spPr/>
      <dgm:t>
        <a:bodyPr/>
        <a:lstStyle/>
        <a:p>
          <a:endParaRPr lang="en-US">
            <a:latin typeface="Times New Roman" panose="02020603050405020304" pitchFamily="18" charset="0"/>
            <a:cs typeface="Times New Roman" panose="02020603050405020304" pitchFamily="18" charset="0"/>
          </a:endParaRPr>
        </a:p>
      </dgm:t>
    </dgm:pt>
    <dgm:pt modelId="{3910B72D-8A7F-4CB2-AC24-22062647D78B}">
      <dgm:prSet/>
      <dgm:spPr>
        <a:solidFill>
          <a:schemeClr val="bg2">
            <a:lumMod val="75000"/>
          </a:schemeClr>
        </a:solidFill>
      </dgm:spPr>
      <dgm:t>
        <a:bodyPr/>
        <a:lstStyle/>
        <a:p>
          <a:r>
            <a:rPr lang="en-GB" dirty="0">
              <a:latin typeface="Times New Roman" panose="02020603050405020304" pitchFamily="18" charset="0"/>
              <a:cs typeface="Times New Roman" panose="02020603050405020304" pitchFamily="18" charset="0"/>
            </a:rPr>
            <a:t>Dangerous conditions</a:t>
          </a:r>
          <a:endParaRPr lang="en-US" dirty="0">
            <a:latin typeface="Times New Roman" panose="02020603050405020304" pitchFamily="18" charset="0"/>
            <a:cs typeface="Times New Roman" panose="02020603050405020304" pitchFamily="18" charset="0"/>
          </a:endParaRPr>
        </a:p>
      </dgm:t>
    </dgm:pt>
    <dgm:pt modelId="{75941440-03CF-4A76-9478-1D6E36C553F1}" type="parTrans" cxnId="{64F92023-C0D4-4A52-B248-A4F596FC2D74}">
      <dgm:prSet/>
      <dgm:spPr/>
      <dgm:t>
        <a:bodyPr/>
        <a:lstStyle/>
        <a:p>
          <a:endParaRPr lang="en-US">
            <a:latin typeface="Times New Roman" panose="02020603050405020304" pitchFamily="18" charset="0"/>
            <a:cs typeface="Times New Roman" panose="02020603050405020304" pitchFamily="18" charset="0"/>
          </a:endParaRPr>
        </a:p>
      </dgm:t>
    </dgm:pt>
    <dgm:pt modelId="{1D3AB95A-1F56-405E-81CB-0691616FDB1A}" type="sibTrans" cxnId="{64F92023-C0D4-4A52-B248-A4F596FC2D74}">
      <dgm:prSet/>
      <dgm:spPr/>
      <dgm:t>
        <a:bodyPr/>
        <a:lstStyle/>
        <a:p>
          <a:endParaRPr lang="en-US">
            <a:latin typeface="Times New Roman" panose="02020603050405020304" pitchFamily="18" charset="0"/>
            <a:cs typeface="Times New Roman" panose="02020603050405020304" pitchFamily="18" charset="0"/>
          </a:endParaRPr>
        </a:p>
      </dgm:t>
    </dgm:pt>
    <dgm:pt modelId="{D5AC7DCE-9253-4845-9465-72F619221CF4}" type="pres">
      <dgm:prSet presAssocID="{4634BF1A-C264-4368-B352-A6F96CE4B1B3}" presName="hierChild1" presStyleCnt="0">
        <dgm:presLayoutVars>
          <dgm:orgChart val="1"/>
          <dgm:chPref val="1"/>
          <dgm:dir/>
          <dgm:animOne val="branch"/>
          <dgm:animLvl val="lvl"/>
          <dgm:resizeHandles/>
        </dgm:presLayoutVars>
      </dgm:prSet>
      <dgm:spPr/>
    </dgm:pt>
    <dgm:pt modelId="{B89AAC68-AA65-4280-9BAB-95BA6686ABBA}" type="pres">
      <dgm:prSet presAssocID="{8FEBE301-E0D8-4CDA-9024-5E483450AE6A}" presName="hierRoot1" presStyleCnt="0">
        <dgm:presLayoutVars>
          <dgm:hierBranch val="init"/>
        </dgm:presLayoutVars>
      </dgm:prSet>
      <dgm:spPr/>
    </dgm:pt>
    <dgm:pt modelId="{75CF45EE-BB73-4AB7-92C3-51397C3DD2CD}" type="pres">
      <dgm:prSet presAssocID="{8FEBE301-E0D8-4CDA-9024-5E483450AE6A}" presName="rootComposite1" presStyleCnt="0"/>
      <dgm:spPr/>
    </dgm:pt>
    <dgm:pt modelId="{F5FBFEB3-ED8E-405A-BB0E-2189494D5FD6}" type="pres">
      <dgm:prSet presAssocID="{8FEBE301-E0D8-4CDA-9024-5E483450AE6A}" presName="rootText1" presStyleLbl="node0" presStyleIdx="0" presStyleCnt="5">
        <dgm:presLayoutVars>
          <dgm:chPref val="3"/>
        </dgm:presLayoutVars>
      </dgm:prSet>
      <dgm:spPr/>
    </dgm:pt>
    <dgm:pt modelId="{2B0AAD62-8282-4788-A274-C1F48979F061}" type="pres">
      <dgm:prSet presAssocID="{8FEBE301-E0D8-4CDA-9024-5E483450AE6A}" presName="rootConnector1" presStyleLbl="node1" presStyleIdx="0" presStyleCnt="0"/>
      <dgm:spPr/>
    </dgm:pt>
    <dgm:pt modelId="{B4388409-1ACE-4362-BC42-E68A24BC1A66}" type="pres">
      <dgm:prSet presAssocID="{8FEBE301-E0D8-4CDA-9024-5E483450AE6A}" presName="hierChild2" presStyleCnt="0"/>
      <dgm:spPr/>
    </dgm:pt>
    <dgm:pt modelId="{C3D6BBCF-C2B8-4326-8188-8545AE005F7B}" type="pres">
      <dgm:prSet presAssocID="{8FEBE301-E0D8-4CDA-9024-5E483450AE6A}" presName="hierChild3" presStyleCnt="0"/>
      <dgm:spPr/>
    </dgm:pt>
    <dgm:pt modelId="{708CCAFF-EA8C-4CC7-A7CF-E24436C1BB76}" type="pres">
      <dgm:prSet presAssocID="{33D07AE9-49FC-4564-8ABA-5800EC7E753C}" presName="hierRoot1" presStyleCnt="0">
        <dgm:presLayoutVars>
          <dgm:hierBranch val="init"/>
        </dgm:presLayoutVars>
      </dgm:prSet>
      <dgm:spPr/>
    </dgm:pt>
    <dgm:pt modelId="{2872514F-C79C-455E-A7CF-B3436BD9C34C}" type="pres">
      <dgm:prSet presAssocID="{33D07AE9-49FC-4564-8ABA-5800EC7E753C}" presName="rootComposite1" presStyleCnt="0"/>
      <dgm:spPr/>
    </dgm:pt>
    <dgm:pt modelId="{2597641A-74E7-4863-B54E-0AE7B8741CFD}" type="pres">
      <dgm:prSet presAssocID="{33D07AE9-49FC-4564-8ABA-5800EC7E753C}" presName="rootText1" presStyleLbl="node0" presStyleIdx="1" presStyleCnt="5">
        <dgm:presLayoutVars>
          <dgm:chPref val="3"/>
        </dgm:presLayoutVars>
      </dgm:prSet>
      <dgm:spPr/>
    </dgm:pt>
    <dgm:pt modelId="{61FE8967-9B56-4F87-B448-F160930B4B21}" type="pres">
      <dgm:prSet presAssocID="{33D07AE9-49FC-4564-8ABA-5800EC7E753C}" presName="rootConnector1" presStyleLbl="node1" presStyleIdx="0" presStyleCnt="0"/>
      <dgm:spPr/>
    </dgm:pt>
    <dgm:pt modelId="{6FA89607-C43A-46BD-83AA-98C1E0F6286F}" type="pres">
      <dgm:prSet presAssocID="{33D07AE9-49FC-4564-8ABA-5800EC7E753C}" presName="hierChild2" presStyleCnt="0"/>
      <dgm:spPr/>
    </dgm:pt>
    <dgm:pt modelId="{0EE32661-D2B4-4D37-B32B-0D44FD24E4E2}" type="pres">
      <dgm:prSet presAssocID="{A45A93F7-33FD-48A8-B8A2-96E5F9A6A639}" presName="Name64" presStyleLbl="parChTrans1D2" presStyleIdx="0" presStyleCnt="2"/>
      <dgm:spPr/>
    </dgm:pt>
    <dgm:pt modelId="{A20BA19F-E188-4333-B19E-30AAB7686549}" type="pres">
      <dgm:prSet presAssocID="{2C14BAB4-579E-4CC1-B69D-11189AEED6FA}" presName="hierRoot2" presStyleCnt="0">
        <dgm:presLayoutVars>
          <dgm:hierBranch val="init"/>
        </dgm:presLayoutVars>
      </dgm:prSet>
      <dgm:spPr/>
    </dgm:pt>
    <dgm:pt modelId="{2C907F11-FF76-4F58-B28D-C1A2C03400A4}" type="pres">
      <dgm:prSet presAssocID="{2C14BAB4-579E-4CC1-B69D-11189AEED6FA}" presName="rootComposite" presStyleCnt="0"/>
      <dgm:spPr/>
    </dgm:pt>
    <dgm:pt modelId="{CD17F47F-0427-4271-B19C-1825AA225AEC}" type="pres">
      <dgm:prSet presAssocID="{2C14BAB4-579E-4CC1-B69D-11189AEED6FA}" presName="rootText" presStyleLbl="node2" presStyleIdx="0" presStyleCnt="2">
        <dgm:presLayoutVars>
          <dgm:chPref val="3"/>
        </dgm:presLayoutVars>
      </dgm:prSet>
      <dgm:spPr/>
    </dgm:pt>
    <dgm:pt modelId="{7582E93A-FAA2-4E3D-8DD8-EE7CCAC2175B}" type="pres">
      <dgm:prSet presAssocID="{2C14BAB4-579E-4CC1-B69D-11189AEED6FA}" presName="rootConnector" presStyleLbl="node2" presStyleIdx="0" presStyleCnt="2"/>
      <dgm:spPr/>
    </dgm:pt>
    <dgm:pt modelId="{DD83B240-089A-422E-BDD7-9AD0C9DECB28}" type="pres">
      <dgm:prSet presAssocID="{2C14BAB4-579E-4CC1-B69D-11189AEED6FA}" presName="hierChild4" presStyleCnt="0"/>
      <dgm:spPr/>
    </dgm:pt>
    <dgm:pt modelId="{13BFDDE8-D1F2-49D8-B7BA-0785B8778677}" type="pres">
      <dgm:prSet presAssocID="{2C14BAB4-579E-4CC1-B69D-11189AEED6FA}" presName="hierChild5" presStyleCnt="0"/>
      <dgm:spPr/>
    </dgm:pt>
    <dgm:pt modelId="{4B4F6493-D394-4F5D-81C5-2FF30CAA9AFF}" type="pres">
      <dgm:prSet presAssocID="{33D07AE9-49FC-4564-8ABA-5800EC7E753C}" presName="hierChild3" presStyleCnt="0"/>
      <dgm:spPr/>
    </dgm:pt>
    <dgm:pt modelId="{49F16331-1F13-4513-926D-831DC7285739}" type="pres">
      <dgm:prSet presAssocID="{309E7469-8D08-4DD1-B41F-6E62D7D7B23E}" presName="hierRoot1" presStyleCnt="0">
        <dgm:presLayoutVars>
          <dgm:hierBranch val="init"/>
        </dgm:presLayoutVars>
      </dgm:prSet>
      <dgm:spPr/>
    </dgm:pt>
    <dgm:pt modelId="{ABCA2655-8FC0-4671-87C8-8B6A70E2A043}" type="pres">
      <dgm:prSet presAssocID="{309E7469-8D08-4DD1-B41F-6E62D7D7B23E}" presName="rootComposite1" presStyleCnt="0"/>
      <dgm:spPr/>
    </dgm:pt>
    <dgm:pt modelId="{23F76073-5EFA-4484-872E-35EF471822C9}" type="pres">
      <dgm:prSet presAssocID="{309E7469-8D08-4DD1-B41F-6E62D7D7B23E}" presName="rootText1" presStyleLbl="node0" presStyleIdx="2" presStyleCnt="5">
        <dgm:presLayoutVars>
          <dgm:chPref val="3"/>
        </dgm:presLayoutVars>
      </dgm:prSet>
      <dgm:spPr/>
    </dgm:pt>
    <dgm:pt modelId="{65CDB716-BAD1-41D9-9C3B-7695CD57C61F}" type="pres">
      <dgm:prSet presAssocID="{309E7469-8D08-4DD1-B41F-6E62D7D7B23E}" presName="rootConnector1" presStyleLbl="node1" presStyleIdx="0" presStyleCnt="0"/>
      <dgm:spPr/>
    </dgm:pt>
    <dgm:pt modelId="{7EC03DAC-2797-4112-A41C-71D1581E9FA3}" type="pres">
      <dgm:prSet presAssocID="{309E7469-8D08-4DD1-B41F-6E62D7D7B23E}" presName="hierChild2" presStyleCnt="0"/>
      <dgm:spPr/>
    </dgm:pt>
    <dgm:pt modelId="{8BABF2C5-906B-4009-AF1A-0DA8F97CB828}" type="pres">
      <dgm:prSet presAssocID="{309E7469-8D08-4DD1-B41F-6E62D7D7B23E}" presName="hierChild3" presStyleCnt="0"/>
      <dgm:spPr/>
    </dgm:pt>
    <dgm:pt modelId="{00BD8B1A-16BA-401A-88D0-F1E7D8742B75}" type="pres">
      <dgm:prSet presAssocID="{62F51E49-0550-4BED-ADA3-390F2BEFE64F}" presName="hierRoot1" presStyleCnt="0">
        <dgm:presLayoutVars>
          <dgm:hierBranch val="init"/>
        </dgm:presLayoutVars>
      </dgm:prSet>
      <dgm:spPr/>
    </dgm:pt>
    <dgm:pt modelId="{458457F9-21D6-415E-8E66-229F6B4562CF}" type="pres">
      <dgm:prSet presAssocID="{62F51E49-0550-4BED-ADA3-390F2BEFE64F}" presName="rootComposite1" presStyleCnt="0"/>
      <dgm:spPr/>
    </dgm:pt>
    <dgm:pt modelId="{1EC86CBF-1C2A-48BB-BB95-54A29C16C56B}" type="pres">
      <dgm:prSet presAssocID="{62F51E49-0550-4BED-ADA3-390F2BEFE64F}" presName="rootText1" presStyleLbl="node0" presStyleIdx="3" presStyleCnt="5">
        <dgm:presLayoutVars>
          <dgm:chPref val="3"/>
        </dgm:presLayoutVars>
      </dgm:prSet>
      <dgm:spPr/>
    </dgm:pt>
    <dgm:pt modelId="{118B247E-255A-4E6C-B2D0-98E6FBF580D7}" type="pres">
      <dgm:prSet presAssocID="{62F51E49-0550-4BED-ADA3-390F2BEFE64F}" presName="rootConnector1" presStyleLbl="node1" presStyleIdx="0" presStyleCnt="0"/>
      <dgm:spPr/>
    </dgm:pt>
    <dgm:pt modelId="{C0307C9D-C7BB-4227-8FA3-CCC8FA71818C}" type="pres">
      <dgm:prSet presAssocID="{62F51E49-0550-4BED-ADA3-390F2BEFE64F}" presName="hierChild2" presStyleCnt="0"/>
      <dgm:spPr/>
    </dgm:pt>
    <dgm:pt modelId="{79964DBB-F0EA-4E85-8297-A98780A4D0F8}" type="pres">
      <dgm:prSet presAssocID="{62F51E49-0550-4BED-ADA3-390F2BEFE64F}" presName="hierChild3" presStyleCnt="0"/>
      <dgm:spPr/>
    </dgm:pt>
    <dgm:pt modelId="{EE5C0DD5-0CB1-4D55-928E-BAD2EBE027C3}" type="pres">
      <dgm:prSet presAssocID="{A2BB9A6F-A9B2-41FF-B16C-435F715E522D}" presName="hierRoot1" presStyleCnt="0">
        <dgm:presLayoutVars>
          <dgm:hierBranch val="init"/>
        </dgm:presLayoutVars>
      </dgm:prSet>
      <dgm:spPr/>
    </dgm:pt>
    <dgm:pt modelId="{54FCD0DE-1C07-48FE-A0CA-5A2D2F70EEE7}" type="pres">
      <dgm:prSet presAssocID="{A2BB9A6F-A9B2-41FF-B16C-435F715E522D}" presName="rootComposite1" presStyleCnt="0"/>
      <dgm:spPr/>
    </dgm:pt>
    <dgm:pt modelId="{773CF4F7-5AE0-4EE3-A96C-6D502F58F756}" type="pres">
      <dgm:prSet presAssocID="{A2BB9A6F-A9B2-41FF-B16C-435F715E522D}" presName="rootText1" presStyleLbl="node0" presStyleIdx="4" presStyleCnt="5">
        <dgm:presLayoutVars>
          <dgm:chPref val="3"/>
        </dgm:presLayoutVars>
      </dgm:prSet>
      <dgm:spPr/>
    </dgm:pt>
    <dgm:pt modelId="{47610E46-F8A4-4A5A-9327-E0AF2EB1FE23}" type="pres">
      <dgm:prSet presAssocID="{A2BB9A6F-A9B2-41FF-B16C-435F715E522D}" presName="rootConnector1" presStyleLbl="node1" presStyleIdx="0" presStyleCnt="0"/>
      <dgm:spPr/>
    </dgm:pt>
    <dgm:pt modelId="{CAFE6981-EC69-477A-83A4-E0EE4C6FEE59}" type="pres">
      <dgm:prSet presAssocID="{A2BB9A6F-A9B2-41FF-B16C-435F715E522D}" presName="hierChild2" presStyleCnt="0"/>
      <dgm:spPr/>
    </dgm:pt>
    <dgm:pt modelId="{97907319-97E0-4A54-892E-44F067C49C99}" type="pres">
      <dgm:prSet presAssocID="{75941440-03CF-4A76-9478-1D6E36C553F1}" presName="Name64" presStyleLbl="parChTrans1D2" presStyleIdx="1" presStyleCnt="2"/>
      <dgm:spPr/>
    </dgm:pt>
    <dgm:pt modelId="{9D96DA81-C7C7-44F2-AD35-D357B0C20591}" type="pres">
      <dgm:prSet presAssocID="{3910B72D-8A7F-4CB2-AC24-22062647D78B}" presName="hierRoot2" presStyleCnt="0">
        <dgm:presLayoutVars>
          <dgm:hierBranch val="init"/>
        </dgm:presLayoutVars>
      </dgm:prSet>
      <dgm:spPr/>
    </dgm:pt>
    <dgm:pt modelId="{A3D61354-FB27-4963-BED6-3306A43CF74A}" type="pres">
      <dgm:prSet presAssocID="{3910B72D-8A7F-4CB2-AC24-22062647D78B}" presName="rootComposite" presStyleCnt="0"/>
      <dgm:spPr/>
    </dgm:pt>
    <dgm:pt modelId="{C7F136F5-E025-42D7-A486-B252708D10B8}" type="pres">
      <dgm:prSet presAssocID="{3910B72D-8A7F-4CB2-AC24-22062647D78B}" presName="rootText" presStyleLbl="node2" presStyleIdx="1" presStyleCnt="2">
        <dgm:presLayoutVars>
          <dgm:chPref val="3"/>
        </dgm:presLayoutVars>
      </dgm:prSet>
      <dgm:spPr/>
    </dgm:pt>
    <dgm:pt modelId="{4AF86A13-68DA-46D3-9827-3C45D1922F73}" type="pres">
      <dgm:prSet presAssocID="{3910B72D-8A7F-4CB2-AC24-22062647D78B}" presName="rootConnector" presStyleLbl="node2" presStyleIdx="1" presStyleCnt="2"/>
      <dgm:spPr/>
    </dgm:pt>
    <dgm:pt modelId="{2BE06629-FDA5-4B1D-A51C-8F1DB2193808}" type="pres">
      <dgm:prSet presAssocID="{3910B72D-8A7F-4CB2-AC24-22062647D78B}" presName="hierChild4" presStyleCnt="0"/>
      <dgm:spPr/>
    </dgm:pt>
    <dgm:pt modelId="{03B8BF38-812E-4082-AC83-5E8C4471661C}" type="pres">
      <dgm:prSet presAssocID="{3910B72D-8A7F-4CB2-AC24-22062647D78B}" presName="hierChild5" presStyleCnt="0"/>
      <dgm:spPr/>
    </dgm:pt>
    <dgm:pt modelId="{304F23DA-5AA0-4E8D-BBF2-C03B2F3FE85F}" type="pres">
      <dgm:prSet presAssocID="{A2BB9A6F-A9B2-41FF-B16C-435F715E522D}" presName="hierChild3" presStyleCnt="0"/>
      <dgm:spPr/>
    </dgm:pt>
  </dgm:ptLst>
  <dgm:cxnLst>
    <dgm:cxn modelId="{696FE802-591B-46E8-8133-85F4D19CC4D6}" type="presOf" srcId="{309E7469-8D08-4DD1-B41F-6E62D7D7B23E}" destId="{23F76073-5EFA-4484-872E-35EF471822C9}" srcOrd="0" destOrd="0" presId="urn:microsoft.com/office/officeart/2009/3/layout/HorizontalOrganizationChart"/>
    <dgm:cxn modelId="{64F92023-C0D4-4A52-B248-A4F596FC2D74}" srcId="{A2BB9A6F-A9B2-41FF-B16C-435F715E522D}" destId="{3910B72D-8A7F-4CB2-AC24-22062647D78B}" srcOrd="0" destOrd="0" parTransId="{75941440-03CF-4A76-9478-1D6E36C553F1}" sibTransId="{1D3AB95A-1F56-405E-81CB-0691616FDB1A}"/>
    <dgm:cxn modelId="{F84CC236-87BE-46C6-AED3-0C7751F9079C}" type="presOf" srcId="{62F51E49-0550-4BED-ADA3-390F2BEFE64F}" destId="{118B247E-255A-4E6C-B2D0-98E6FBF580D7}" srcOrd="1" destOrd="0" presId="urn:microsoft.com/office/officeart/2009/3/layout/HorizontalOrganizationChart"/>
    <dgm:cxn modelId="{80CDB938-F5E7-4C94-841B-7619B02EDAC1}" srcId="{4634BF1A-C264-4368-B352-A6F96CE4B1B3}" destId="{33D07AE9-49FC-4564-8ABA-5800EC7E753C}" srcOrd="1" destOrd="0" parTransId="{86401A51-69AE-4AE7-94D8-7EFD02C2B348}" sibTransId="{6B74C2FA-A841-4BD3-A53E-294314E547EB}"/>
    <dgm:cxn modelId="{FFA8F93C-D0CA-40FA-8202-A3ED0542E5FB}" type="presOf" srcId="{A45A93F7-33FD-48A8-B8A2-96E5F9A6A639}" destId="{0EE32661-D2B4-4D37-B32B-0D44FD24E4E2}" srcOrd="0" destOrd="0" presId="urn:microsoft.com/office/officeart/2009/3/layout/HorizontalOrganizationChart"/>
    <dgm:cxn modelId="{9F0B215C-EAC7-447B-A875-E59754AF775B}" srcId="{33D07AE9-49FC-4564-8ABA-5800EC7E753C}" destId="{2C14BAB4-579E-4CC1-B69D-11189AEED6FA}" srcOrd="0" destOrd="0" parTransId="{A45A93F7-33FD-48A8-B8A2-96E5F9A6A639}" sibTransId="{34E195A9-6F68-48D6-98A4-43FFF4E4CA62}"/>
    <dgm:cxn modelId="{832AA65E-5BAA-47C5-BAFD-FF01F3D70338}" srcId="{4634BF1A-C264-4368-B352-A6F96CE4B1B3}" destId="{62F51E49-0550-4BED-ADA3-390F2BEFE64F}" srcOrd="3" destOrd="0" parTransId="{C2F58762-CA80-41F7-BD19-01DDE9EB9FF7}" sibTransId="{1DC020E4-A68C-4EA1-834A-8813246E2AFC}"/>
    <dgm:cxn modelId="{6B348E42-ED22-4ADF-A8D3-9F20B1E7E418}" srcId="{4634BF1A-C264-4368-B352-A6F96CE4B1B3}" destId="{309E7469-8D08-4DD1-B41F-6E62D7D7B23E}" srcOrd="2" destOrd="0" parTransId="{E2606D34-6DED-41BC-A2F2-B1989D0A3A8F}" sibTransId="{8D153F91-393A-4641-8ABD-E2F8CD9B7893}"/>
    <dgm:cxn modelId="{E576E044-1C3E-4BCD-AB91-49BF7AD66CDA}" type="presOf" srcId="{8FEBE301-E0D8-4CDA-9024-5E483450AE6A}" destId="{F5FBFEB3-ED8E-405A-BB0E-2189494D5FD6}" srcOrd="0" destOrd="0" presId="urn:microsoft.com/office/officeart/2009/3/layout/HorizontalOrganizationChart"/>
    <dgm:cxn modelId="{27D82C4A-09A7-40E9-96D2-3653C98FFE59}" type="presOf" srcId="{33D07AE9-49FC-4564-8ABA-5800EC7E753C}" destId="{2597641A-74E7-4863-B54E-0AE7B8741CFD}" srcOrd="0" destOrd="0" presId="urn:microsoft.com/office/officeart/2009/3/layout/HorizontalOrganizationChart"/>
    <dgm:cxn modelId="{D529676C-B75B-4E3D-A79F-9E0323125A97}" type="presOf" srcId="{62F51E49-0550-4BED-ADA3-390F2BEFE64F}" destId="{1EC86CBF-1C2A-48BB-BB95-54A29C16C56B}" srcOrd="0" destOrd="0" presId="urn:microsoft.com/office/officeart/2009/3/layout/HorizontalOrganizationChart"/>
    <dgm:cxn modelId="{C85C8051-EB06-480B-8D25-456A11DDD576}" type="presOf" srcId="{2C14BAB4-579E-4CC1-B69D-11189AEED6FA}" destId="{CD17F47F-0427-4271-B19C-1825AA225AEC}" srcOrd="0" destOrd="0" presId="urn:microsoft.com/office/officeart/2009/3/layout/HorizontalOrganizationChart"/>
    <dgm:cxn modelId="{A0B71758-ACE8-4FDF-85F2-18D3B7436BCC}" type="presOf" srcId="{A2BB9A6F-A9B2-41FF-B16C-435F715E522D}" destId="{773CF4F7-5AE0-4EE3-A96C-6D502F58F756}" srcOrd="0" destOrd="0" presId="urn:microsoft.com/office/officeart/2009/3/layout/HorizontalOrganizationChart"/>
    <dgm:cxn modelId="{B53C4281-EC39-4109-9CDA-B457D016FAAE}" type="presOf" srcId="{A2BB9A6F-A9B2-41FF-B16C-435F715E522D}" destId="{47610E46-F8A4-4A5A-9327-E0AF2EB1FE23}" srcOrd="1" destOrd="0" presId="urn:microsoft.com/office/officeart/2009/3/layout/HorizontalOrganizationChart"/>
    <dgm:cxn modelId="{70D27084-DFA6-4A43-8A11-A58F8EEFD2F1}" srcId="{4634BF1A-C264-4368-B352-A6F96CE4B1B3}" destId="{8FEBE301-E0D8-4CDA-9024-5E483450AE6A}" srcOrd="0" destOrd="0" parTransId="{1221F169-6DCE-4A76-97DE-DB16B0CD8E37}" sibTransId="{3F3FB9FB-0CEF-4F1A-96F3-996526BC9475}"/>
    <dgm:cxn modelId="{5561158E-AEE9-439E-9686-CD5ACF4F02EE}" srcId="{4634BF1A-C264-4368-B352-A6F96CE4B1B3}" destId="{A2BB9A6F-A9B2-41FF-B16C-435F715E522D}" srcOrd="4" destOrd="0" parTransId="{854118B1-0CE7-4682-8A18-B485511CE2D8}" sibTransId="{92F07AF1-0D53-49C0-A595-5AC8DC573204}"/>
    <dgm:cxn modelId="{2002E399-A158-4D43-853A-5147EC330933}" type="presOf" srcId="{8FEBE301-E0D8-4CDA-9024-5E483450AE6A}" destId="{2B0AAD62-8282-4788-A274-C1F48979F061}" srcOrd="1" destOrd="0" presId="urn:microsoft.com/office/officeart/2009/3/layout/HorizontalOrganizationChart"/>
    <dgm:cxn modelId="{588CB89D-B22E-4AB7-BC7B-8088CF06C175}" type="presOf" srcId="{33D07AE9-49FC-4564-8ABA-5800EC7E753C}" destId="{61FE8967-9B56-4F87-B448-F160930B4B21}" srcOrd="1" destOrd="0" presId="urn:microsoft.com/office/officeart/2009/3/layout/HorizontalOrganizationChart"/>
    <dgm:cxn modelId="{463560A8-3F00-49AB-8846-38EDE392CD6A}" type="presOf" srcId="{2C14BAB4-579E-4CC1-B69D-11189AEED6FA}" destId="{7582E93A-FAA2-4E3D-8DD8-EE7CCAC2175B}" srcOrd="1" destOrd="0" presId="urn:microsoft.com/office/officeart/2009/3/layout/HorizontalOrganizationChart"/>
    <dgm:cxn modelId="{1B7CD4D8-9545-427C-9A6A-DDF7397BC608}" type="presOf" srcId="{3910B72D-8A7F-4CB2-AC24-22062647D78B}" destId="{C7F136F5-E025-42D7-A486-B252708D10B8}" srcOrd="0" destOrd="0" presId="urn:microsoft.com/office/officeart/2009/3/layout/HorizontalOrganizationChart"/>
    <dgm:cxn modelId="{509E87D9-1E6B-4E0C-A917-F6AD338F20EF}" type="presOf" srcId="{309E7469-8D08-4DD1-B41F-6E62D7D7B23E}" destId="{65CDB716-BAD1-41D9-9C3B-7695CD57C61F}" srcOrd="1" destOrd="0" presId="urn:microsoft.com/office/officeart/2009/3/layout/HorizontalOrganizationChart"/>
    <dgm:cxn modelId="{F34666E2-617A-4AE1-BEAC-A1743E5C12C9}" type="presOf" srcId="{75941440-03CF-4A76-9478-1D6E36C553F1}" destId="{97907319-97E0-4A54-892E-44F067C49C99}" srcOrd="0" destOrd="0" presId="urn:microsoft.com/office/officeart/2009/3/layout/HorizontalOrganizationChart"/>
    <dgm:cxn modelId="{0BBE24ED-AD0B-454C-A75F-156D8A34D8A9}" type="presOf" srcId="{4634BF1A-C264-4368-B352-A6F96CE4B1B3}" destId="{D5AC7DCE-9253-4845-9465-72F619221CF4}" srcOrd="0" destOrd="0" presId="urn:microsoft.com/office/officeart/2009/3/layout/HorizontalOrganizationChart"/>
    <dgm:cxn modelId="{4E93D4ED-9F62-4323-93AD-EC0390212545}" type="presOf" srcId="{3910B72D-8A7F-4CB2-AC24-22062647D78B}" destId="{4AF86A13-68DA-46D3-9827-3C45D1922F73}" srcOrd="1" destOrd="0" presId="urn:microsoft.com/office/officeart/2009/3/layout/HorizontalOrganizationChart"/>
    <dgm:cxn modelId="{E85BCD72-7599-4049-A9EB-608264542FCB}" type="presParOf" srcId="{D5AC7DCE-9253-4845-9465-72F619221CF4}" destId="{B89AAC68-AA65-4280-9BAB-95BA6686ABBA}" srcOrd="0" destOrd="0" presId="urn:microsoft.com/office/officeart/2009/3/layout/HorizontalOrganizationChart"/>
    <dgm:cxn modelId="{99EF1E01-AAD0-4ED0-BF1A-9E25C41CBDF6}" type="presParOf" srcId="{B89AAC68-AA65-4280-9BAB-95BA6686ABBA}" destId="{75CF45EE-BB73-4AB7-92C3-51397C3DD2CD}" srcOrd="0" destOrd="0" presId="urn:microsoft.com/office/officeart/2009/3/layout/HorizontalOrganizationChart"/>
    <dgm:cxn modelId="{1626B6CC-8B95-4434-9427-F41E2B0D8F8D}" type="presParOf" srcId="{75CF45EE-BB73-4AB7-92C3-51397C3DD2CD}" destId="{F5FBFEB3-ED8E-405A-BB0E-2189494D5FD6}" srcOrd="0" destOrd="0" presId="urn:microsoft.com/office/officeart/2009/3/layout/HorizontalOrganizationChart"/>
    <dgm:cxn modelId="{1E9FB5A0-D0DD-4F8E-B6A3-89A247BE0CFC}" type="presParOf" srcId="{75CF45EE-BB73-4AB7-92C3-51397C3DD2CD}" destId="{2B0AAD62-8282-4788-A274-C1F48979F061}" srcOrd="1" destOrd="0" presId="urn:microsoft.com/office/officeart/2009/3/layout/HorizontalOrganizationChart"/>
    <dgm:cxn modelId="{0C75C1E7-4E48-4FDC-A187-1FCB0AB15183}" type="presParOf" srcId="{B89AAC68-AA65-4280-9BAB-95BA6686ABBA}" destId="{B4388409-1ACE-4362-BC42-E68A24BC1A66}" srcOrd="1" destOrd="0" presId="urn:microsoft.com/office/officeart/2009/3/layout/HorizontalOrganizationChart"/>
    <dgm:cxn modelId="{CCA324FC-886D-441D-8566-EACA412B32E7}" type="presParOf" srcId="{B89AAC68-AA65-4280-9BAB-95BA6686ABBA}" destId="{C3D6BBCF-C2B8-4326-8188-8545AE005F7B}" srcOrd="2" destOrd="0" presId="urn:microsoft.com/office/officeart/2009/3/layout/HorizontalOrganizationChart"/>
    <dgm:cxn modelId="{F930A164-F4E2-4D2D-8A94-416807D3B433}" type="presParOf" srcId="{D5AC7DCE-9253-4845-9465-72F619221CF4}" destId="{708CCAFF-EA8C-4CC7-A7CF-E24436C1BB76}" srcOrd="1" destOrd="0" presId="urn:microsoft.com/office/officeart/2009/3/layout/HorizontalOrganizationChart"/>
    <dgm:cxn modelId="{5CAA134E-6CF6-40A5-949F-FDE835456999}" type="presParOf" srcId="{708CCAFF-EA8C-4CC7-A7CF-E24436C1BB76}" destId="{2872514F-C79C-455E-A7CF-B3436BD9C34C}" srcOrd="0" destOrd="0" presId="urn:microsoft.com/office/officeart/2009/3/layout/HorizontalOrganizationChart"/>
    <dgm:cxn modelId="{D9DBD22C-7273-4882-A88F-633A80A68746}" type="presParOf" srcId="{2872514F-C79C-455E-A7CF-B3436BD9C34C}" destId="{2597641A-74E7-4863-B54E-0AE7B8741CFD}" srcOrd="0" destOrd="0" presId="urn:microsoft.com/office/officeart/2009/3/layout/HorizontalOrganizationChart"/>
    <dgm:cxn modelId="{EF53A7B3-40B0-4E10-BDC3-862FF72ED2E3}" type="presParOf" srcId="{2872514F-C79C-455E-A7CF-B3436BD9C34C}" destId="{61FE8967-9B56-4F87-B448-F160930B4B21}" srcOrd="1" destOrd="0" presId="urn:microsoft.com/office/officeart/2009/3/layout/HorizontalOrganizationChart"/>
    <dgm:cxn modelId="{8AD43058-6634-4C44-9C6C-9E792FEC3052}" type="presParOf" srcId="{708CCAFF-EA8C-4CC7-A7CF-E24436C1BB76}" destId="{6FA89607-C43A-46BD-83AA-98C1E0F6286F}" srcOrd="1" destOrd="0" presId="urn:microsoft.com/office/officeart/2009/3/layout/HorizontalOrganizationChart"/>
    <dgm:cxn modelId="{5E5395A4-A50B-4724-8B84-3AF2FA055D9D}" type="presParOf" srcId="{6FA89607-C43A-46BD-83AA-98C1E0F6286F}" destId="{0EE32661-D2B4-4D37-B32B-0D44FD24E4E2}" srcOrd="0" destOrd="0" presId="urn:microsoft.com/office/officeart/2009/3/layout/HorizontalOrganizationChart"/>
    <dgm:cxn modelId="{EA2BA7C7-F98A-4B38-AE4A-28DF9B59C85E}" type="presParOf" srcId="{6FA89607-C43A-46BD-83AA-98C1E0F6286F}" destId="{A20BA19F-E188-4333-B19E-30AAB7686549}" srcOrd="1" destOrd="0" presId="urn:microsoft.com/office/officeart/2009/3/layout/HorizontalOrganizationChart"/>
    <dgm:cxn modelId="{BF158F0F-3600-4EFE-894F-7C6F48F95826}" type="presParOf" srcId="{A20BA19F-E188-4333-B19E-30AAB7686549}" destId="{2C907F11-FF76-4F58-B28D-C1A2C03400A4}" srcOrd="0" destOrd="0" presId="urn:microsoft.com/office/officeart/2009/3/layout/HorizontalOrganizationChart"/>
    <dgm:cxn modelId="{7233A285-E27F-403B-B915-8ED1B15D7D04}" type="presParOf" srcId="{2C907F11-FF76-4F58-B28D-C1A2C03400A4}" destId="{CD17F47F-0427-4271-B19C-1825AA225AEC}" srcOrd="0" destOrd="0" presId="urn:microsoft.com/office/officeart/2009/3/layout/HorizontalOrganizationChart"/>
    <dgm:cxn modelId="{B11866DA-AC77-43E1-B736-D1B5C3E12FA2}" type="presParOf" srcId="{2C907F11-FF76-4F58-B28D-C1A2C03400A4}" destId="{7582E93A-FAA2-4E3D-8DD8-EE7CCAC2175B}" srcOrd="1" destOrd="0" presId="urn:microsoft.com/office/officeart/2009/3/layout/HorizontalOrganizationChart"/>
    <dgm:cxn modelId="{7FCA5898-7B0B-47B7-B9CD-1580AB8B2BA6}" type="presParOf" srcId="{A20BA19F-E188-4333-B19E-30AAB7686549}" destId="{DD83B240-089A-422E-BDD7-9AD0C9DECB28}" srcOrd="1" destOrd="0" presId="urn:microsoft.com/office/officeart/2009/3/layout/HorizontalOrganizationChart"/>
    <dgm:cxn modelId="{6B9261AF-2BA5-41EC-9BBD-9D51DCB51EDE}" type="presParOf" srcId="{A20BA19F-E188-4333-B19E-30AAB7686549}" destId="{13BFDDE8-D1F2-49D8-B7BA-0785B8778677}" srcOrd="2" destOrd="0" presId="urn:microsoft.com/office/officeart/2009/3/layout/HorizontalOrganizationChart"/>
    <dgm:cxn modelId="{4AA25DD7-3A01-4FED-AA16-23A651509918}" type="presParOf" srcId="{708CCAFF-EA8C-4CC7-A7CF-E24436C1BB76}" destId="{4B4F6493-D394-4F5D-81C5-2FF30CAA9AFF}" srcOrd="2" destOrd="0" presId="urn:microsoft.com/office/officeart/2009/3/layout/HorizontalOrganizationChart"/>
    <dgm:cxn modelId="{7C82E419-479B-4576-894E-ABF19AF4C25D}" type="presParOf" srcId="{D5AC7DCE-9253-4845-9465-72F619221CF4}" destId="{49F16331-1F13-4513-926D-831DC7285739}" srcOrd="2" destOrd="0" presId="urn:microsoft.com/office/officeart/2009/3/layout/HorizontalOrganizationChart"/>
    <dgm:cxn modelId="{8F50C781-7CCE-4003-8E58-F2978B010FD1}" type="presParOf" srcId="{49F16331-1F13-4513-926D-831DC7285739}" destId="{ABCA2655-8FC0-4671-87C8-8B6A70E2A043}" srcOrd="0" destOrd="0" presId="urn:microsoft.com/office/officeart/2009/3/layout/HorizontalOrganizationChart"/>
    <dgm:cxn modelId="{9977A35B-7DC9-46BD-A192-5842E3892C37}" type="presParOf" srcId="{ABCA2655-8FC0-4671-87C8-8B6A70E2A043}" destId="{23F76073-5EFA-4484-872E-35EF471822C9}" srcOrd="0" destOrd="0" presId="urn:microsoft.com/office/officeart/2009/3/layout/HorizontalOrganizationChart"/>
    <dgm:cxn modelId="{1465843F-FB46-4764-8132-01346FDE27A6}" type="presParOf" srcId="{ABCA2655-8FC0-4671-87C8-8B6A70E2A043}" destId="{65CDB716-BAD1-41D9-9C3B-7695CD57C61F}" srcOrd="1" destOrd="0" presId="urn:microsoft.com/office/officeart/2009/3/layout/HorizontalOrganizationChart"/>
    <dgm:cxn modelId="{31C2C807-8E58-4FEF-B5E7-E6208083FD08}" type="presParOf" srcId="{49F16331-1F13-4513-926D-831DC7285739}" destId="{7EC03DAC-2797-4112-A41C-71D1581E9FA3}" srcOrd="1" destOrd="0" presId="urn:microsoft.com/office/officeart/2009/3/layout/HorizontalOrganizationChart"/>
    <dgm:cxn modelId="{B0F8991E-3F46-4E33-8BD7-62D81FE40A9C}" type="presParOf" srcId="{49F16331-1F13-4513-926D-831DC7285739}" destId="{8BABF2C5-906B-4009-AF1A-0DA8F97CB828}" srcOrd="2" destOrd="0" presId="urn:microsoft.com/office/officeart/2009/3/layout/HorizontalOrganizationChart"/>
    <dgm:cxn modelId="{94596135-D3F3-4A81-A4D1-BDC28D3C4232}" type="presParOf" srcId="{D5AC7DCE-9253-4845-9465-72F619221CF4}" destId="{00BD8B1A-16BA-401A-88D0-F1E7D8742B75}" srcOrd="3" destOrd="0" presId="urn:microsoft.com/office/officeart/2009/3/layout/HorizontalOrganizationChart"/>
    <dgm:cxn modelId="{FD339B07-357B-4D06-89C6-9E07F50C7B40}" type="presParOf" srcId="{00BD8B1A-16BA-401A-88D0-F1E7D8742B75}" destId="{458457F9-21D6-415E-8E66-229F6B4562CF}" srcOrd="0" destOrd="0" presId="urn:microsoft.com/office/officeart/2009/3/layout/HorizontalOrganizationChart"/>
    <dgm:cxn modelId="{8CFBFDF7-E497-4DFC-9FA2-8FC6F5528444}" type="presParOf" srcId="{458457F9-21D6-415E-8E66-229F6B4562CF}" destId="{1EC86CBF-1C2A-48BB-BB95-54A29C16C56B}" srcOrd="0" destOrd="0" presId="urn:microsoft.com/office/officeart/2009/3/layout/HorizontalOrganizationChart"/>
    <dgm:cxn modelId="{822A352E-0101-4ED2-A26E-F60D82C05066}" type="presParOf" srcId="{458457F9-21D6-415E-8E66-229F6B4562CF}" destId="{118B247E-255A-4E6C-B2D0-98E6FBF580D7}" srcOrd="1" destOrd="0" presId="urn:microsoft.com/office/officeart/2009/3/layout/HorizontalOrganizationChart"/>
    <dgm:cxn modelId="{91E93686-8778-42E5-9C0E-50C044F61655}" type="presParOf" srcId="{00BD8B1A-16BA-401A-88D0-F1E7D8742B75}" destId="{C0307C9D-C7BB-4227-8FA3-CCC8FA71818C}" srcOrd="1" destOrd="0" presId="urn:microsoft.com/office/officeart/2009/3/layout/HorizontalOrganizationChart"/>
    <dgm:cxn modelId="{D2BCC697-9389-42CE-8ACE-540F48028244}" type="presParOf" srcId="{00BD8B1A-16BA-401A-88D0-F1E7D8742B75}" destId="{79964DBB-F0EA-4E85-8297-A98780A4D0F8}" srcOrd="2" destOrd="0" presId="urn:microsoft.com/office/officeart/2009/3/layout/HorizontalOrganizationChart"/>
    <dgm:cxn modelId="{BA3430F3-596B-4729-89AA-56D6B02E1906}" type="presParOf" srcId="{D5AC7DCE-9253-4845-9465-72F619221CF4}" destId="{EE5C0DD5-0CB1-4D55-928E-BAD2EBE027C3}" srcOrd="4" destOrd="0" presId="urn:microsoft.com/office/officeart/2009/3/layout/HorizontalOrganizationChart"/>
    <dgm:cxn modelId="{6E4EC278-51DF-4733-AE01-8C751413B31E}" type="presParOf" srcId="{EE5C0DD5-0CB1-4D55-928E-BAD2EBE027C3}" destId="{54FCD0DE-1C07-48FE-A0CA-5A2D2F70EEE7}" srcOrd="0" destOrd="0" presId="urn:microsoft.com/office/officeart/2009/3/layout/HorizontalOrganizationChart"/>
    <dgm:cxn modelId="{9B6D13AE-55D5-430F-964D-F2037D0358CF}" type="presParOf" srcId="{54FCD0DE-1C07-48FE-A0CA-5A2D2F70EEE7}" destId="{773CF4F7-5AE0-4EE3-A96C-6D502F58F756}" srcOrd="0" destOrd="0" presId="urn:microsoft.com/office/officeart/2009/3/layout/HorizontalOrganizationChart"/>
    <dgm:cxn modelId="{40BF1847-5A9C-45F9-A546-2CAB836217E0}" type="presParOf" srcId="{54FCD0DE-1C07-48FE-A0CA-5A2D2F70EEE7}" destId="{47610E46-F8A4-4A5A-9327-E0AF2EB1FE23}" srcOrd="1" destOrd="0" presId="urn:microsoft.com/office/officeart/2009/3/layout/HorizontalOrganizationChart"/>
    <dgm:cxn modelId="{90B3DF4F-9243-4712-9882-28A539E414B5}" type="presParOf" srcId="{EE5C0DD5-0CB1-4D55-928E-BAD2EBE027C3}" destId="{CAFE6981-EC69-477A-83A4-E0EE4C6FEE59}" srcOrd="1" destOrd="0" presId="urn:microsoft.com/office/officeart/2009/3/layout/HorizontalOrganizationChart"/>
    <dgm:cxn modelId="{496778EC-CBB4-4A85-A3DC-A461819D9192}" type="presParOf" srcId="{CAFE6981-EC69-477A-83A4-E0EE4C6FEE59}" destId="{97907319-97E0-4A54-892E-44F067C49C99}" srcOrd="0" destOrd="0" presId="urn:microsoft.com/office/officeart/2009/3/layout/HorizontalOrganizationChart"/>
    <dgm:cxn modelId="{EE8618A3-24CC-48B6-B708-6D4052A9820B}" type="presParOf" srcId="{CAFE6981-EC69-477A-83A4-E0EE4C6FEE59}" destId="{9D96DA81-C7C7-44F2-AD35-D357B0C20591}" srcOrd="1" destOrd="0" presId="urn:microsoft.com/office/officeart/2009/3/layout/HorizontalOrganizationChart"/>
    <dgm:cxn modelId="{5AEBE2EE-F79B-4B15-AEDA-0865F2850EE6}" type="presParOf" srcId="{9D96DA81-C7C7-44F2-AD35-D357B0C20591}" destId="{A3D61354-FB27-4963-BED6-3306A43CF74A}" srcOrd="0" destOrd="0" presId="urn:microsoft.com/office/officeart/2009/3/layout/HorizontalOrganizationChart"/>
    <dgm:cxn modelId="{750F4214-D01A-404B-9838-A98A5EB90B4A}" type="presParOf" srcId="{A3D61354-FB27-4963-BED6-3306A43CF74A}" destId="{C7F136F5-E025-42D7-A486-B252708D10B8}" srcOrd="0" destOrd="0" presId="urn:microsoft.com/office/officeart/2009/3/layout/HorizontalOrganizationChart"/>
    <dgm:cxn modelId="{B576FA89-094A-49AA-B970-D32AE5A62695}" type="presParOf" srcId="{A3D61354-FB27-4963-BED6-3306A43CF74A}" destId="{4AF86A13-68DA-46D3-9827-3C45D1922F73}" srcOrd="1" destOrd="0" presId="urn:microsoft.com/office/officeart/2009/3/layout/HorizontalOrganizationChart"/>
    <dgm:cxn modelId="{E25ADBB8-A701-4E62-8E71-5D5ADB53F9D4}" type="presParOf" srcId="{9D96DA81-C7C7-44F2-AD35-D357B0C20591}" destId="{2BE06629-FDA5-4B1D-A51C-8F1DB2193808}" srcOrd="1" destOrd="0" presId="urn:microsoft.com/office/officeart/2009/3/layout/HorizontalOrganizationChart"/>
    <dgm:cxn modelId="{0428C677-C46F-4632-B41C-BA89A3239121}" type="presParOf" srcId="{9D96DA81-C7C7-44F2-AD35-D357B0C20591}" destId="{03B8BF38-812E-4082-AC83-5E8C4471661C}" srcOrd="2" destOrd="0" presId="urn:microsoft.com/office/officeart/2009/3/layout/HorizontalOrganizationChart"/>
    <dgm:cxn modelId="{F6D9917A-7BC7-4151-8391-A1E2DF3CD35A}" type="presParOf" srcId="{EE5C0DD5-0CB1-4D55-928E-BAD2EBE027C3}" destId="{304F23DA-5AA0-4E8D-BBF2-C03B2F3FE85F}"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6C879-61C2-45BB-B477-2B5A3BC79290}">
      <dsp:nvSpPr>
        <dsp:cNvPr id="0" name=""/>
        <dsp:cNvSpPr/>
      </dsp:nvSpPr>
      <dsp:spPr>
        <a:xfrm>
          <a:off x="746731" y="3998"/>
          <a:ext cx="1616444" cy="1206641"/>
        </a:xfrm>
        <a:prstGeom prst="round2SameRect">
          <a:avLst>
            <a:gd name="adj1" fmla="val 8000"/>
            <a:gd name="adj2" fmla="val 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60960" rIns="20320" bIns="2032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Revenue = $65.232 </a:t>
          </a:r>
          <a:r>
            <a:rPr lang="en-GB" sz="1600" kern="1200" dirty="0" err="1">
              <a:latin typeface="Times New Roman" panose="02020603050405020304" pitchFamily="18" charset="0"/>
              <a:cs typeface="Times New Roman" panose="02020603050405020304" pitchFamily="18" charset="0"/>
            </a:rPr>
            <a:t>bn</a:t>
          </a:r>
          <a:endParaRPr lang="en-GB" sz="16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Market share = 32.2%</a:t>
          </a:r>
        </a:p>
      </dsp:txBody>
      <dsp:txXfrm>
        <a:off x="775004" y="32271"/>
        <a:ext cx="1559898" cy="1178368"/>
      </dsp:txXfrm>
    </dsp:sp>
    <dsp:sp modelId="{61686EA3-E45A-4CD5-9BD1-057BD5B9F845}">
      <dsp:nvSpPr>
        <dsp:cNvPr id="0" name=""/>
        <dsp:cNvSpPr/>
      </dsp:nvSpPr>
      <dsp:spPr>
        <a:xfrm>
          <a:off x="746731" y="1210639"/>
          <a:ext cx="1616444" cy="518855"/>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0" rIns="16510" bIns="0" numCol="1" spcCol="1270" anchor="ctr" anchorCtr="0">
          <a:noAutofit/>
        </a:bodyPr>
        <a:lstStyle/>
        <a:p>
          <a:pPr marL="0" lvl="0" indent="0" algn="l" defTabSz="577850">
            <a:lnSpc>
              <a:spcPct val="90000"/>
            </a:lnSpc>
            <a:spcBef>
              <a:spcPct val="0"/>
            </a:spcBef>
            <a:spcAft>
              <a:spcPct val="35000"/>
            </a:spcAft>
            <a:buNone/>
          </a:pPr>
          <a:r>
            <a:rPr lang="en-GB" sz="1300" kern="1200" dirty="0"/>
            <a:t>USA: </a:t>
          </a:r>
        </a:p>
      </dsp:txBody>
      <dsp:txXfrm>
        <a:off x="746731" y="1210639"/>
        <a:ext cx="1138340" cy="518855"/>
      </dsp:txXfrm>
    </dsp:sp>
    <dsp:sp modelId="{CA26635B-30C4-4B82-8BD1-F3FDC6F3A3C8}">
      <dsp:nvSpPr>
        <dsp:cNvPr id="0" name=""/>
        <dsp:cNvSpPr/>
      </dsp:nvSpPr>
      <dsp:spPr>
        <a:xfrm>
          <a:off x="1930798" y="1293055"/>
          <a:ext cx="565755" cy="565755"/>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BA617E-A0B5-4181-B9CD-8406D59C175E}">
      <dsp:nvSpPr>
        <dsp:cNvPr id="0" name=""/>
        <dsp:cNvSpPr/>
      </dsp:nvSpPr>
      <dsp:spPr>
        <a:xfrm>
          <a:off x="2636716" y="3998"/>
          <a:ext cx="1616444" cy="1206641"/>
        </a:xfrm>
        <a:prstGeom prst="round2SameRect">
          <a:avLst>
            <a:gd name="adj1" fmla="val 8000"/>
            <a:gd name="adj2" fmla="val 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60960" rIns="20320" bIns="20320" numCol="1" spcCol="1270" anchor="t" anchorCtr="0">
          <a:noAutofit/>
        </a:bodyPr>
        <a:lstStyle/>
        <a:p>
          <a:pPr marL="171450" lvl="1" indent="-171450" algn="l" defTabSz="71120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Revenue = $40.92bn</a:t>
          </a:r>
        </a:p>
        <a:p>
          <a:pPr marL="171450" lvl="1" indent="-171450" algn="l" defTabSz="71120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Investing £1.7 </a:t>
          </a:r>
          <a:r>
            <a:rPr lang="en-GB" sz="1600" kern="1200" dirty="0" err="1">
              <a:latin typeface="Times New Roman" panose="02020603050405020304" pitchFamily="18" charset="0"/>
              <a:cs typeface="Times New Roman" panose="02020603050405020304" pitchFamily="18" charset="0"/>
            </a:rPr>
            <a:t>bn</a:t>
          </a:r>
          <a:r>
            <a:rPr lang="en-GB" sz="1600" kern="1200" dirty="0">
              <a:latin typeface="Times New Roman" panose="02020603050405020304" pitchFamily="18" charset="0"/>
              <a:cs typeface="Times New Roman" panose="02020603050405020304" pitchFamily="18" charset="0"/>
            </a:rPr>
            <a:t> into data centres</a:t>
          </a:r>
        </a:p>
      </dsp:txBody>
      <dsp:txXfrm>
        <a:off x="2664989" y="32271"/>
        <a:ext cx="1559898" cy="1178368"/>
      </dsp:txXfrm>
    </dsp:sp>
    <dsp:sp modelId="{FBADFB25-C2DD-49B7-BE2A-90D8C8A7F935}">
      <dsp:nvSpPr>
        <dsp:cNvPr id="0" name=""/>
        <dsp:cNvSpPr/>
      </dsp:nvSpPr>
      <dsp:spPr>
        <a:xfrm>
          <a:off x="2636716" y="1210639"/>
          <a:ext cx="1616444" cy="518855"/>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0" rIns="16510" bIns="0" numCol="1" spcCol="1270" anchor="ctr" anchorCtr="0">
          <a:noAutofit/>
        </a:bodyPr>
        <a:lstStyle/>
        <a:p>
          <a:pPr marL="0" lvl="0" indent="0" algn="l" defTabSz="577850">
            <a:lnSpc>
              <a:spcPct val="90000"/>
            </a:lnSpc>
            <a:spcBef>
              <a:spcPct val="0"/>
            </a:spcBef>
            <a:spcAft>
              <a:spcPct val="35000"/>
            </a:spcAft>
            <a:buNone/>
          </a:pPr>
          <a:r>
            <a:rPr lang="en-GB" sz="1300" kern="1200">
              <a:latin typeface="Times New Roman" panose="02020603050405020304" pitchFamily="18" charset="0"/>
              <a:cs typeface="Times New Roman" panose="02020603050405020304" pitchFamily="18" charset="0"/>
            </a:rPr>
            <a:t>Europe:</a:t>
          </a:r>
        </a:p>
      </dsp:txBody>
      <dsp:txXfrm>
        <a:off x="2636716" y="1210639"/>
        <a:ext cx="1138340" cy="518855"/>
      </dsp:txXfrm>
    </dsp:sp>
    <dsp:sp modelId="{5F3C4154-862B-4180-A8E6-40EAA6DB1844}">
      <dsp:nvSpPr>
        <dsp:cNvPr id="0" name=""/>
        <dsp:cNvSpPr/>
      </dsp:nvSpPr>
      <dsp:spPr>
        <a:xfrm>
          <a:off x="3820784" y="1293055"/>
          <a:ext cx="565755" cy="565755"/>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8D314E8-4B1A-4AA0-A7DC-BA6EBF02C7A1}">
      <dsp:nvSpPr>
        <dsp:cNvPr id="0" name=""/>
        <dsp:cNvSpPr/>
      </dsp:nvSpPr>
      <dsp:spPr>
        <a:xfrm>
          <a:off x="746731" y="2139017"/>
          <a:ext cx="1616444" cy="1206641"/>
        </a:xfrm>
        <a:prstGeom prst="round2SameRect">
          <a:avLst>
            <a:gd name="adj1" fmla="val 8000"/>
            <a:gd name="adj2" fmla="val 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60960" rIns="20320" bIns="2032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Revenue = increased by 84% between 2014-2015.</a:t>
          </a:r>
        </a:p>
      </dsp:txBody>
      <dsp:txXfrm>
        <a:off x="775004" y="2167290"/>
        <a:ext cx="1559898" cy="1178368"/>
      </dsp:txXfrm>
    </dsp:sp>
    <dsp:sp modelId="{27E6331A-A776-4BD8-9E1C-823ECA3A47D2}">
      <dsp:nvSpPr>
        <dsp:cNvPr id="0" name=""/>
        <dsp:cNvSpPr/>
      </dsp:nvSpPr>
      <dsp:spPr>
        <a:xfrm>
          <a:off x="746731" y="3345658"/>
          <a:ext cx="1616444" cy="518855"/>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0" rIns="16510" bIns="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Times New Roman" panose="02020603050405020304" pitchFamily="18" charset="0"/>
              <a:cs typeface="Times New Roman" panose="02020603050405020304" pitchFamily="18" charset="0"/>
            </a:rPr>
            <a:t>China, Hong Kong &amp; Taiwan:</a:t>
          </a:r>
        </a:p>
      </dsp:txBody>
      <dsp:txXfrm>
        <a:off x="746731" y="3345658"/>
        <a:ext cx="1138340" cy="518855"/>
      </dsp:txXfrm>
    </dsp:sp>
    <dsp:sp modelId="{0907D403-1775-4A99-A9FE-1F1A914C364F}">
      <dsp:nvSpPr>
        <dsp:cNvPr id="0" name=""/>
        <dsp:cNvSpPr/>
      </dsp:nvSpPr>
      <dsp:spPr>
        <a:xfrm>
          <a:off x="1930798" y="3428074"/>
          <a:ext cx="565755" cy="565755"/>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41E98EC-C935-4A62-9E3A-46AD35D68C56}">
      <dsp:nvSpPr>
        <dsp:cNvPr id="0" name=""/>
        <dsp:cNvSpPr/>
      </dsp:nvSpPr>
      <dsp:spPr>
        <a:xfrm>
          <a:off x="2636716" y="2139017"/>
          <a:ext cx="1616444" cy="1206641"/>
        </a:xfrm>
        <a:prstGeom prst="round2SameRect">
          <a:avLst>
            <a:gd name="adj1" fmla="val 8000"/>
            <a:gd name="adj2" fmla="val 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60960" rIns="20320" bIns="20320" numCol="1" spcCol="1270" anchor="t" anchorCtr="0">
          <a:noAutofit/>
        </a:bodyPr>
        <a:lstStyle/>
        <a:p>
          <a:pPr marL="171450" lvl="1" indent="-171450" algn="l" defTabSz="71120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Market share = 2%</a:t>
          </a:r>
        </a:p>
      </dsp:txBody>
      <dsp:txXfrm>
        <a:off x="2664989" y="2167290"/>
        <a:ext cx="1559898" cy="1178368"/>
      </dsp:txXfrm>
    </dsp:sp>
    <dsp:sp modelId="{14348785-60D7-4D42-81EF-BA249E9F56E5}">
      <dsp:nvSpPr>
        <dsp:cNvPr id="0" name=""/>
        <dsp:cNvSpPr/>
      </dsp:nvSpPr>
      <dsp:spPr>
        <a:xfrm>
          <a:off x="2636716" y="3345658"/>
          <a:ext cx="1616444" cy="518855"/>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0" rIns="16510" bIns="0" numCol="1" spcCol="1270" anchor="ctr" anchorCtr="0">
          <a:noAutofit/>
        </a:bodyPr>
        <a:lstStyle/>
        <a:p>
          <a:pPr marL="0" lvl="0" indent="0" algn="l" defTabSz="577850">
            <a:lnSpc>
              <a:spcPct val="90000"/>
            </a:lnSpc>
            <a:spcBef>
              <a:spcPct val="0"/>
            </a:spcBef>
            <a:spcAft>
              <a:spcPct val="35000"/>
            </a:spcAft>
            <a:buNone/>
          </a:pPr>
          <a:r>
            <a:rPr lang="en-GB" sz="1300" kern="1200">
              <a:latin typeface="Times New Roman" panose="02020603050405020304" pitchFamily="18" charset="0"/>
              <a:cs typeface="Times New Roman" panose="02020603050405020304" pitchFamily="18" charset="0"/>
            </a:rPr>
            <a:t>India:</a:t>
          </a:r>
        </a:p>
      </dsp:txBody>
      <dsp:txXfrm>
        <a:off x="2636716" y="3345658"/>
        <a:ext cx="1138340" cy="518855"/>
      </dsp:txXfrm>
    </dsp:sp>
    <dsp:sp modelId="{71C98250-DA5E-4843-90A4-584D4F8E5387}">
      <dsp:nvSpPr>
        <dsp:cNvPr id="0" name=""/>
        <dsp:cNvSpPr/>
      </dsp:nvSpPr>
      <dsp:spPr>
        <a:xfrm>
          <a:off x="3820784" y="3428074"/>
          <a:ext cx="565755" cy="565755"/>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06184-F7E7-4F88-B76D-44CEABE42CCC}">
      <dsp:nvSpPr>
        <dsp:cNvPr id="0" name=""/>
        <dsp:cNvSpPr/>
      </dsp:nvSpPr>
      <dsp:spPr>
        <a:xfrm rot="5400000">
          <a:off x="-263148" y="263148"/>
          <a:ext cx="1754326" cy="1228028"/>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a:latin typeface="Times New Roman" panose="02020603050405020304" pitchFamily="18" charset="0"/>
              <a:cs typeface="Times New Roman" panose="02020603050405020304" pitchFamily="18" charset="0"/>
            </a:rPr>
            <a:t>Most popular products:</a:t>
          </a:r>
        </a:p>
      </dsp:txBody>
      <dsp:txXfrm rot="-5400000">
        <a:off x="1" y="614013"/>
        <a:ext cx="1228028" cy="526298"/>
      </dsp:txXfrm>
    </dsp:sp>
    <dsp:sp modelId="{9E737F65-01F0-4D66-BA36-4BF5EE3FA4CB}">
      <dsp:nvSpPr>
        <dsp:cNvPr id="0" name=""/>
        <dsp:cNvSpPr/>
      </dsp:nvSpPr>
      <dsp:spPr>
        <a:xfrm rot="5400000">
          <a:off x="2144329" y="-916300"/>
          <a:ext cx="1140311" cy="2972913"/>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latin typeface="Times New Roman" panose="02020603050405020304" pitchFamily="18" charset="0"/>
              <a:cs typeface="Times New Roman" panose="02020603050405020304" pitchFamily="18" charset="0"/>
            </a:rPr>
            <a:t>Main product = iPhone</a:t>
          </a:r>
        </a:p>
        <a:p>
          <a:pPr marL="228600" lvl="2" indent="-114300" algn="l" defTabSz="577850">
            <a:lnSpc>
              <a:spcPct val="90000"/>
            </a:lnSpc>
            <a:spcBef>
              <a:spcPct val="0"/>
            </a:spcBef>
            <a:spcAft>
              <a:spcPct val="15000"/>
            </a:spcAft>
            <a:buChar char="•"/>
          </a:pPr>
          <a:r>
            <a:rPr lang="en-GB" sz="1300" kern="1200">
              <a:latin typeface="Times New Roman" panose="02020603050405020304" pitchFamily="18" charset="0"/>
              <a:cs typeface="Times New Roman" panose="02020603050405020304" pitchFamily="18" charset="0"/>
            </a:rPr>
            <a:t>Main approach to innovation.</a:t>
          </a:r>
        </a:p>
        <a:p>
          <a:pPr marL="114300" lvl="1" indent="-114300" algn="l" defTabSz="577850">
            <a:lnSpc>
              <a:spcPct val="90000"/>
            </a:lnSpc>
            <a:spcBef>
              <a:spcPct val="0"/>
            </a:spcBef>
            <a:spcAft>
              <a:spcPct val="15000"/>
            </a:spcAft>
            <a:buChar char="•"/>
          </a:pPr>
          <a:r>
            <a:rPr lang="en-GB" sz="1300" kern="1200" dirty="0">
              <a:latin typeface="Times New Roman" panose="02020603050405020304" pitchFamily="18" charset="0"/>
              <a:cs typeface="Times New Roman" panose="02020603050405020304" pitchFamily="18" charset="0"/>
            </a:rPr>
            <a:t>Recent product = Apple Watch</a:t>
          </a:r>
        </a:p>
        <a:p>
          <a:pPr marL="228600" lvl="2" indent="-114300" algn="l" defTabSz="577850">
            <a:lnSpc>
              <a:spcPct val="90000"/>
            </a:lnSpc>
            <a:spcBef>
              <a:spcPct val="0"/>
            </a:spcBef>
            <a:spcAft>
              <a:spcPct val="15000"/>
            </a:spcAft>
            <a:buChar char="•"/>
          </a:pPr>
          <a:r>
            <a:rPr lang="en-GB" sz="1300" kern="1200">
              <a:latin typeface="Times New Roman" panose="02020603050405020304" pitchFamily="18" charset="0"/>
              <a:cs typeface="Times New Roman" panose="02020603050405020304" pitchFamily="18" charset="0"/>
            </a:rPr>
            <a:t>72.8% of market share in smartwatch market</a:t>
          </a:r>
        </a:p>
      </dsp:txBody>
      <dsp:txXfrm rot="-5400000">
        <a:off x="1228029" y="55665"/>
        <a:ext cx="2917248" cy="10289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8F2A58-4445-4ED2-BF02-52DC2F5860ED}">
      <dsp:nvSpPr>
        <dsp:cNvPr id="0" name=""/>
        <dsp:cNvSpPr/>
      </dsp:nvSpPr>
      <dsp:spPr>
        <a:xfrm>
          <a:off x="28" y="9204"/>
          <a:ext cx="2752162" cy="576000"/>
        </a:xfrm>
        <a:prstGeom prst="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Jobs</a:t>
          </a:r>
          <a:r>
            <a:rPr lang="en-GB" sz="2000" kern="1200" dirty="0"/>
            <a:t>:</a:t>
          </a:r>
          <a:endParaRPr lang="en-US" sz="2000" kern="1200" dirty="0"/>
        </a:p>
      </dsp:txBody>
      <dsp:txXfrm>
        <a:off x="28" y="9204"/>
        <a:ext cx="2752162" cy="576000"/>
      </dsp:txXfrm>
    </dsp:sp>
    <dsp:sp modelId="{E002DD41-62C4-4928-98DA-FEF9CC3AC442}">
      <dsp:nvSpPr>
        <dsp:cNvPr id="0" name=""/>
        <dsp:cNvSpPr/>
      </dsp:nvSpPr>
      <dsp:spPr>
        <a:xfrm>
          <a:off x="28" y="585204"/>
          <a:ext cx="2752162" cy="4724831"/>
        </a:xfrm>
        <a:prstGeom prst="rect">
          <a:avLst/>
        </a:prstGeom>
        <a:solidFill>
          <a:schemeClr val="lt1">
            <a:alpha val="90000"/>
            <a:tint val="40000"/>
            <a:hueOff val="0"/>
            <a:satOff val="0"/>
            <a:lumOff val="0"/>
            <a:alphaOff val="0"/>
          </a:schemeClr>
        </a:solidFill>
        <a:ln w="15875" cap="flat"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Unique style, “managing by meaning”</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Concentrated on people (HR Approach)</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Led to innovation</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Motto was, “think different”</a:t>
          </a:r>
          <a:endParaRPr lang="en-US" sz="2000" kern="1200" dirty="0">
            <a:latin typeface="Times New Roman" panose="02020603050405020304" pitchFamily="18" charset="0"/>
            <a:cs typeface="Times New Roman" panose="02020603050405020304" pitchFamily="18" charset="0"/>
          </a:endParaRPr>
        </a:p>
      </dsp:txBody>
      <dsp:txXfrm>
        <a:off x="28" y="585204"/>
        <a:ext cx="2752162" cy="4724831"/>
      </dsp:txXfrm>
    </dsp:sp>
    <dsp:sp modelId="{FB9511BF-A918-4396-BD48-3BC6C8580D59}">
      <dsp:nvSpPr>
        <dsp:cNvPr id="0" name=""/>
        <dsp:cNvSpPr/>
      </dsp:nvSpPr>
      <dsp:spPr>
        <a:xfrm>
          <a:off x="3137494" y="9204"/>
          <a:ext cx="2752162" cy="576000"/>
        </a:xfrm>
        <a:prstGeom prst="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Cook</a:t>
          </a:r>
          <a:r>
            <a:rPr lang="en-GB" sz="2000" kern="1200" dirty="0"/>
            <a:t>:</a:t>
          </a:r>
          <a:endParaRPr lang="en-US" sz="2000" kern="1200" dirty="0"/>
        </a:p>
      </dsp:txBody>
      <dsp:txXfrm>
        <a:off x="3137494" y="9204"/>
        <a:ext cx="2752162" cy="576000"/>
      </dsp:txXfrm>
    </dsp:sp>
    <dsp:sp modelId="{FAC7362B-AA26-4989-BF0C-352E9F5D9911}">
      <dsp:nvSpPr>
        <dsp:cNvPr id="0" name=""/>
        <dsp:cNvSpPr/>
      </dsp:nvSpPr>
      <dsp:spPr>
        <a:xfrm>
          <a:off x="3137494" y="585204"/>
          <a:ext cx="2752162" cy="4724831"/>
        </a:xfrm>
        <a:prstGeom prst="rect">
          <a:avLst/>
        </a:prstGeom>
        <a:solidFill>
          <a:schemeClr val="lt1">
            <a:alpha val="90000"/>
            <a:tint val="40000"/>
            <a:hueOff val="0"/>
            <a:satOff val="0"/>
            <a:lumOff val="0"/>
            <a:alphaOff val="0"/>
          </a:schemeClr>
        </a:solidFill>
        <a:ln w="15875" cap="flat" cmpd="sng" algn="ctr">
          <a:solidFill>
            <a:schemeClr val="accent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Handpicked by Steve Jobs to be his successor</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Strived to reach set targets for the company</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Made the business transparent to its employees (nothing hidden)</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a:latin typeface="Times New Roman" panose="02020603050405020304" pitchFamily="18" charset="0"/>
              <a:cs typeface="Times New Roman" panose="02020603050405020304" pitchFamily="18" charset="0"/>
            </a:rPr>
            <a:t>Ensured teamwork in almost every element </a:t>
          </a:r>
          <a:endParaRPr lang="en-US" sz="2000" kern="120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Has “open-door” policy</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Encourages collaborative learning</a:t>
          </a:r>
          <a:endParaRPr lang="en-US" sz="2000" kern="1200" dirty="0">
            <a:latin typeface="Times New Roman" panose="02020603050405020304" pitchFamily="18" charset="0"/>
            <a:cs typeface="Times New Roman" panose="02020603050405020304" pitchFamily="18" charset="0"/>
          </a:endParaRPr>
        </a:p>
      </dsp:txBody>
      <dsp:txXfrm>
        <a:off x="3137494" y="585204"/>
        <a:ext cx="2752162" cy="47248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BCDC64-8E57-4B4F-9B74-A12D02AA4735}">
      <dsp:nvSpPr>
        <dsp:cNvPr id="0" name=""/>
        <dsp:cNvSpPr/>
      </dsp:nvSpPr>
      <dsp:spPr>
        <a:xfrm>
          <a:off x="0" y="0"/>
          <a:ext cx="5006233" cy="1595772"/>
        </a:xfrm>
        <a:prstGeom prst="roundRect">
          <a:avLst>
            <a:gd name="adj" fmla="val 10000"/>
          </a:avLst>
        </a:prstGeom>
        <a:solidFill>
          <a:schemeClr val="bg2">
            <a:lumMod val="9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latin typeface="Times New Roman" panose="02020603050405020304" pitchFamily="18" charset="0"/>
              <a:cs typeface="Times New Roman" panose="02020603050405020304" pitchFamily="18" charset="0"/>
            </a:rPr>
            <a:t>No engagement strategy</a:t>
          </a:r>
          <a:endParaRPr lang="en-US" sz="3200" kern="1200">
            <a:latin typeface="Times New Roman" panose="02020603050405020304" pitchFamily="18" charset="0"/>
            <a:cs typeface="Times New Roman" panose="02020603050405020304" pitchFamily="18" charset="0"/>
          </a:endParaRPr>
        </a:p>
      </dsp:txBody>
      <dsp:txXfrm>
        <a:off x="46739" y="46739"/>
        <a:ext cx="3284269" cy="1502294"/>
      </dsp:txXfrm>
    </dsp:sp>
    <dsp:sp modelId="{5005CA50-E56C-4A05-B8C1-818D40481B52}">
      <dsp:nvSpPr>
        <dsp:cNvPr id="0" name=""/>
        <dsp:cNvSpPr/>
      </dsp:nvSpPr>
      <dsp:spPr>
        <a:xfrm>
          <a:off x="441726" y="1861734"/>
          <a:ext cx="5006233" cy="1595772"/>
        </a:xfrm>
        <a:prstGeom prst="roundRect">
          <a:avLst>
            <a:gd name="adj" fmla="val 10000"/>
          </a:avLst>
        </a:prstGeom>
        <a:solidFill>
          <a:schemeClr val="bg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latin typeface="Times New Roman" panose="02020603050405020304" pitchFamily="18" charset="0"/>
              <a:cs typeface="Times New Roman" panose="02020603050405020304" pitchFamily="18" charset="0"/>
            </a:rPr>
            <a:t>No triple bottom line</a:t>
          </a:r>
          <a:endParaRPr lang="en-US" sz="3200" kern="1200">
            <a:latin typeface="Times New Roman" panose="02020603050405020304" pitchFamily="18" charset="0"/>
            <a:cs typeface="Times New Roman" panose="02020603050405020304" pitchFamily="18" charset="0"/>
          </a:endParaRPr>
        </a:p>
      </dsp:txBody>
      <dsp:txXfrm>
        <a:off x="488465" y="1908473"/>
        <a:ext cx="3433776" cy="1502294"/>
      </dsp:txXfrm>
    </dsp:sp>
    <dsp:sp modelId="{2360D934-329B-4B30-AF37-57EBADA3B939}">
      <dsp:nvSpPr>
        <dsp:cNvPr id="0" name=""/>
        <dsp:cNvSpPr/>
      </dsp:nvSpPr>
      <dsp:spPr>
        <a:xfrm>
          <a:off x="883452" y="3723468"/>
          <a:ext cx="5006233" cy="1595772"/>
        </a:xfrm>
        <a:prstGeom prst="roundRect">
          <a:avLst>
            <a:gd name="adj" fmla="val 10000"/>
          </a:avLst>
        </a:prstGeom>
        <a:solidFill>
          <a:schemeClr val="bg2">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latin typeface="Times New Roman" panose="02020603050405020304" pitchFamily="18" charset="0"/>
              <a:cs typeface="Times New Roman" panose="02020603050405020304" pitchFamily="18" charset="0"/>
            </a:rPr>
            <a:t>No corporate social responsibility team</a:t>
          </a:r>
          <a:endParaRPr lang="en-US" sz="3200" kern="1200">
            <a:latin typeface="Times New Roman" panose="02020603050405020304" pitchFamily="18" charset="0"/>
            <a:cs typeface="Times New Roman" panose="02020603050405020304" pitchFamily="18" charset="0"/>
          </a:endParaRPr>
        </a:p>
      </dsp:txBody>
      <dsp:txXfrm>
        <a:off x="930191" y="3770207"/>
        <a:ext cx="3433776" cy="1502294"/>
      </dsp:txXfrm>
    </dsp:sp>
    <dsp:sp modelId="{98797FDB-6FF0-4177-9A3E-6DA4DF962EED}">
      <dsp:nvSpPr>
        <dsp:cNvPr id="0" name=""/>
        <dsp:cNvSpPr/>
      </dsp:nvSpPr>
      <dsp:spPr>
        <a:xfrm>
          <a:off x="3968981" y="1210127"/>
          <a:ext cx="1037251" cy="1037251"/>
        </a:xfrm>
        <a:prstGeom prst="downArrow">
          <a:avLst>
            <a:gd name="adj1" fmla="val 55000"/>
            <a:gd name="adj2" fmla="val 45000"/>
          </a:avLst>
        </a:prstGeom>
        <a:solidFill>
          <a:schemeClr val="accent6">
            <a:alpha val="90000"/>
            <a:tint val="55000"/>
            <a:hueOff val="0"/>
            <a:satOff val="0"/>
            <a:lumOff val="0"/>
            <a:alphaOff val="0"/>
          </a:schemeClr>
        </a:solidFill>
        <a:ln w="9525" cap="flat" cmpd="sng" algn="ctr">
          <a:solidFill>
            <a:schemeClr val="accent6">
              <a:alpha val="90000"/>
              <a:tint val="55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latin typeface="Times New Roman" panose="02020603050405020304" pitchFamily="18" charset="0"/>
            <a:cs typeface="Times New Roman" panose="02020603050405020304" pitchFamily="18" charset="0"/>
          </a:endParaRPr>
        </a:p>
      </dsp:txBody>
      <dsp:txXfrm>
        <a:off x="4202362" y="1210127"/>
        <a:ext cx="570489" cy="780531"/>
      </dsp:txXfrm>
    </dsp:sp>
    <dsp:sp modelId="{57CDF710-9495-479D-959E-BF9019970345}">
      <dsp:nvSpPr>
        <dsp:cNvPr id="0" name=""/>
        <dsp:cNvSpPr/>
      </dsp:nvSpPr>
      <dsp:spPr>
        <a:xfrm>
          <a:off x="4410707" y="3061223"/>
          <a:ext cx="1037251" cy="1037251"/>
        </a:xfrm>
        <a:prstGeom prst="downArrow">
          <a:avLst>
            <a:gd name="adj1" fmla="val 55000"/>
            <a:gd name="adj2" fmla="val 45000"/>
          </a:avLst>
        </a:prstGeom>
        <a:solidFill>
          <a:schemeClr val="accent6">
            <a:alpha val="90000"/>
            <a:tint val="55000"/>
            <a:hueOff val="0"/>
            <a:satOff val="0"/>
            <a:lumOff val="0"/>
            <a:alphaOff val="0"/>
          </a:schemeClr>
        </a:solidFill>
        <a:ln w="9525" cap="flat" cmpd="sng" algn="ctr">
          <a:solidFill>
            <a:schemeClr val="accent6">
              <a:alpha val="90000"/>
              <a:tint val="55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latin typeface="Times New Roman" panose="02020603050405020304" pitchFamily="18" charset="0"/>
            <a:cs typeface="Times New Roman" panose="02020603050405020304" pitchFamily="18" charset="0"/>
          </a:endParaRPr>
        </a:p>
      </dsp:txBody>
      <dsp:txXfrm>
        <a:off x="4644088" y="3061223"/>
        <a:ext cx="570489" cy="7805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07319-97E0-4A54-892E-44F067C49C99}">
      <dsp:nvSpPr>
        <dsp:cNvPr id="0" name=""/>
        <dsp:cNvSpPr/>
      </dsp:nvSpPr>
      <dsp:spPr>
        <a:xfrm>
          <a:off x="2682424" y="4870702"/>
          <a:ext cx="524837" cy="91440"/>
        </a:xfrm>
        <a:custGeom>
          <a:avLst/>
          <a:gdLst/>
          <a:ahLst/>
          <a:cxnLst/>
          <a:rect l="0" t="0" r="0" b="0"/>
          <a:pathLst>
            <a:path>
              <a:moveTo>
                <a:pt x="0" y="45720"/>
              </a:moveTo>
              <a:lnTo>
                <a:pt x="524837" y="45720"/>
              </a:lnTo>
            </a:path>
          </a:pathLst>
        </a:custGeom>
        <a:noFill/>
        <a:ln w="15875" cap="flat"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EE32661-D2B4-4D37-B32B-0D44FD24E4E2}">
      <dsp:nvSpPr>
        <dsp:cNvPr id="0" name=""/>
        <dsp:cNvSpPr/>
      </dsp:nvSpPr>
      <dsp:spPr>
        <a:xfrm>
          <a:off x="2682424" y="1485499"/>
          <a:ext cx="524837" cy="91440"/>
        </a:xfrm>
        <a:custGeom>
          <a:avLst/>
          <a:gdLst/>
          <a:ahLst/>
          <a:cxnLst/>
          <a:rect l="0" t="0" r="0" b="0"/>
          <a:pathLst>
            <a:path>
              <a:moveTo>
                <a:pt x="0" y="45720"/>
              </a:moveTo>
              <a:lnTo>
                <a:pt x="524837" y="45720"/>
              </a:lnTo>
            </a:path>
          </a:pathLst>
        </a:custGeom>
        <a:noFill/>
        <a:ln w="15875" cap="flat"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5FBFEB3-ED8E-405A-BB0E-2189494D5FD6}">
      <dsp:nvSpPr>
        <dsp:cNvPr id="0" name=""/>
        <dsp:cNvSpPr/>
      </dsp:nvSpPr>
      <dsp:spPr>
        <a:xfrm>
          <a:off x="58235" y="2629"/>
          <a:ext cx="2624188" cy="800377"/>
        </a:xfrm>
        <a:prstGeom prst="rect">
          <a:avLst/>
        </a:prstGeom>
        <a:solidFill>
          <a:schemeClr val="bg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Asian workforce</a:t>
          </a:r>
          <a:endParaRPr lang="en-US" sz="1900" kern="1200" dirty="0">
            <a:latin typeface="Times New Roman" panose="02020603050405020304" pitchFamily="18" charset="0"/>
            <a:cs typeface="Times New Roman" panose="02020603050405020304" pitchFamily="18" charset="0"/>
          </a:endParaRPr>
        </a:p>
      </dsp:txBody>
      <dsp:txXfrm>
        <a:off x="58235" y="2629"/>
        <a:ext cx="2624188" cy="800377"/>
      </dsp:txXfrm>
    </dsp:sp>
    <dsp:sp modelId="{2597641A-74E7-4863-B54E-0AE7B8741CFD}">
      <dsp:nvSpPr>
        <dsp:cNvPr id="0" name=""/>
        <dsp:cNvSpPr/>
      </dsp:nvSpPr>
      <dsp:spPr>
        <a:xfrm>
          <a:off x="58235" y="1131030"/>
          <a:ext cx="2624188" cy="800377"/>
        </a:xfrm>
        <a:prstGeom prst="rect">
          <a:avLst/>
        </a:prstGeom>
        <a:solidFill>
          <a:schemeClr val="bg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Non-existent labour laws </a:t>
          </a:r>
          <a:endParaRPr lang="en-US" sz="1900" kern="1200" dirty="0">
            <a:latin typeface="Times New Roman" panose="02020603050405020304" pitchFamily="18" charset="0"/>
            <a:cs typeface="Times New Roman" panose="02020603050405020304" pitchFamily="18" charset="0"/>
          </a:endParaRPr>
        </a:p>
      </dsp:txBody>
      <dsp:txXfrm>
        <a:off x="58235" y="1131030"/>
        <a:ext cx="2624188" cy="800377"/>
      </dsp:txXfrm>
    </dsp:sp>
    <dsp:sp modelId="{CD17F47F-0427-4271-B19C-1825AA225AEC}">
      <dsp:nvSpPr>
        <dsp:cNvPr id="0" name=""/>
        <dsp:cNvSpPr/>
      </dsp:nvSpPr>
      <dsp:spPr>
        <a:xfrm>
          <a:off x="3207261" y="1131030"/>
          <a:ext cx="2624188" cy="800377"/>
        </a:xfrm>
        <a:prstGeom prst="rect">
          <a:avLst/>
        </a:prstGeom>
        <a:solidFill>
          <a:schemeClr val="bg2">
            <a:lumMod val="75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Workers leaving clinically depressed &amp; exhausted</a:t>
          </a:r>
          <a:endParaRPr lang="en-US" sz="1900" kern="1200" dirty="0">
            <a:latin typeface="Times New Roman" panose="02020603050405020304" pitchFamily="18" charset="0"/>
            <a:cs typeface="Times New Roman" panose="02020603050405020304" pitchFamily="18" charset="0"/>
          </a:endParaRPr>
        </a:p>
      </dsp:txBody>
      <dsp:txXfrm>
        <a:off x="3207261" y="1131030"/>
        <a:ext cx="2624188" cy="800377"/>
      </dsp:txXfrm>
    </dsp:sp>
    <dsp:sp modelId="{23F76073-5EFA-4484-872E-35EF471822C9}">
      <dsp:nvSpPr>
        <dsp:cNvPr id="0" name=""/>
        <dsp:cNvSpPr/>
      </dsp:nvSpPr>
      <dsp:spPr>
        <a:xfrm>
          <a:off x="58235" y="2259431"/>
          <a:ext cx="2624188" cy="800377"/>
        </a:xfrm>
        <a:prstGeom prst="rect">
          <a:avLst/>
        </a:prstGeom>
        <a:solidFill>
          <a:schemeClr val="bg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Shanghai workers falling asleep during 12 hour shifts</a:t>
          </a:r>
          <a:endParaRPr lang="en-US" sz="1900" kern="1200" dirty="0">
            <a:latin typeface="Times New Roman" panose="02020603050405020304" pitchFamily="18" charset="0"/>
            <a:cs typeface="Times New Roman" panose="02020603050405020304" pitchFamily="18" charset="0"/>
          </a:endParaRPr>
        </a:p>
      </dsp:txBody>
      <dsp:txXfrm>
        <a:off x="58235" y="2259431"/>
        <a:ext cx="2624188" cy="800377"/>
      </dsp:txXfrm>
    </dsp:sp>
    <dsp:sp modelId="{1EC86CBF-1C2A-48BB-BB95-54A29C16C56B}">
      <dsp:nvSpPr>
        <dsp:cNvPr id="0" name=""/>
        <dsp:cNvSpPr/>
      </dsp:nvSpPr>
      <dsp:spPr>
        <a:xfrm>
          <a:off x="58235" y="3387832"/>
          <a:ext cx="2624188" cy="800377"/>
        </a:xfrm>
        <a:prstGeom prst="rect">
          <a:avLst/>
        </a:prstGeom>
        <a:solidFill>
          <a:schemeClr val="bg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Illegal materials entering supply chain</a:t>
          </a:r>
          <a:endParaRPr lang="en-US" sz="1900" kern="1200" dirty="0">
            <a:latin typeface="Times New Roman" panose="02020603050405020304" pitchFamily="18" charset="0"/>
            <a:cs typeface="Times New Roman" panose="02020603050405020304" pitchFamily="18" charset="0"/>
          </a:endParaRPr>
        </a:p>
      </dsp:txBody>
      <dsp:txXfrm>
        <a:off x="58235" y="3387832"/>
        <a:ext cx="2624188" cy="800377"/>
      </dsp:txXfrm>
    </dsp:sp>
    <dsp:sp modelId="{773CF4F7-5AE0-4EE3-A96C-6D502F58F756}">
      <dsp:nvSpPr>
        <dsp:cNvPr id="0" name=""/>
        <dsp:cNvSpPr/>
      </dsp:nvSpPr>
      <dsp:spPr>
        <a:xfrm>
          <a:off x="58235" y="4516234"/>
          <a:ext cx="2624188" cy="800377"/>
        </a:xfrm>
        <a:prstGeom prst="rect">
          <a:avLst/>
        </a:prstGeom>
        <a:solidFill>
          <a:schemeClr val="bg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Child labour</a:t>
          </a:r>
          <a:endParaRPr lang="en-US" sz="1900" kern="1200" dirty="0">
            <a:latin typeface="Times New Roman" panose="02020603050405020304" pitchFamily="18" charset="0"/>
            <a:cs typeface="Times New Roman" panose="02020603050405020304" pitchFamily="18" charset="0"/>
          </a:endParaRPr>
        </a:p>
      </dsp:txBody>
      <dsp:txXfrm>
        <a:off x="58235" y="4516234"/>
        <a:ext cx="2624188" cy="800377"/>
      </dsp:txXfrm>
    </dsp:sp>
    <dsp:sp modelId="{C7F136F5-E025-42D7-A486-B252708D10B8}">
      <dsp:nvSpPr>
        <dsp:cNvPr id="0" name=""/>
        <dsp:cNvSpPr/>
      </dsp:nvSpPr>
      <dsp:spPr>
        <a:xfrm>
          <a:off x="3207261" y="4516234"/>
          <a:ext cx="2624188" cy="800377"/>
        </a:xfrm>
        <a:prstGeom prst="rect">
          <a:avLst/>
        </a:prstGeom>
        <a:solidFill>
          <a:schemeClr val="bg2">
            <a:lumMod val="75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Dangerous conditions</a:t>
          </a:r>
          <a:endParaRPr lang="en-US" sz="1900" kern="1200" dirty="0">
            <a:latin typeface="Times New Roman" panose="02020603050405020304" pitchFamily="18" charset="0"/>
            <a:cs typeface="Times New Roman" panose="02020603050405020304" pitchFamily="18" charset="0"/>
          </a:endParaRPr>
        </a:p>
      </dsp:txBody>
      <dsp:txXfrm>
        <a:off x="3207261" y="4516234"/>
        <a:ext cx="2624188" cy="800377"/>
      </dsp:txXfrm>
    </dsp:sp>
  </dsp:spTree>
</dsp:drawing>
</file>

<file path=ppt/diagrams/layout1.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096A07-FFD6-4607-8D24-6BCA0433A17C}" type="datetimeFigureOut">
              <a:rPr lang="en-GB" smtClean="0"/>
              <a:t>14/12/2017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723B-FD47-4AB4-A86B-8C738020CE07}" type="slidenum">
              <a:rPr lang="en-GB" smtClean="0"/>
              <a:t>‹#›</a:t>
            </a:fld>
            <a:endParaRPr lang="en-GB"/>
          </a:p>
        </p:txBody>
      </p:sp>
    </p:spTree>
    <p:extLst>
      <p:ext uri="{BB962C8B-B14F-4D97-AF65-F5344CB8AC3E}">
        <p14:creationId xmlns:p14="http://schemas.microsoft.com/office/powerpoint/2010/main" val="3191516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A01723B-FD47-4AB4-A86B-8C738020CE07}" type="slidenum">
              <a:rPr lang="en-GB" smtClean="0"/>
              <a:t>1</a:t>
            </a:fld>
            <a:endParaRPr lang="en-GB"/>
          </a:p>
        </p:txBody>
      </p:sp>
    </p:spTree>
    <p:extLst>
      <p:ext uri="{BB962C8B-B14F-4D97-AF65-F5344CB8AC3E}">
        <p14:creationId xmlns:p14="http://schemas.microsoft.com/office/powerpoint/2010/main" val="1123706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tech company is an extremely popular hardware &amp; software company which is best known for its personal computers such as the iPhone, MacBook's and more. The brand is becoming increasingly widespread for mobile devices and laptops. </a:t>
            </a:r>
          </a:p>
          <a:p>
            <a:endParaRPr lang="en-GB" dirty="0"/>
          </a:p>
          <a:p>
            <a:r>
              <a:rPr lang="en-GB" dirty="0"/>
              <a:t>Apple was formed when the first personal computer was sold with a user interface and a floppy drive (a Macintosh). It was founded by Steven Jobs and Stephan Wozniak who had previously been friends in high school and were a part of a tech club. Wozniak designed a microcomputer and then showed the plans to Hewlett-Packard (an engineering intern). HP turned the designs down which encouraged Wozniak and Jobs to manufacture the personal computer design in their own garage. The operation quickly became successful when the pair brought out the modern-looking computer in 1977 and thus incorporated Apple Computer. By 1980, Apple had grown to over 1,000 employees and in 1997, Apple Computer introduced the colourful iMac. In 2001, the era of iPods and iTunes began. When iTunes was created, the company initially sold music for 99p per song. Apple Computer became Apple Inc. in 2007. </a:t>
            </a:r>
          </a:p>
        </p:txBody>
      </p:sp>
      <p:sp>
        <p:nvSpPr>
          <p:cNvPr id="4" name="Slide Number Placeholder 3"/>
          <p:cNvSpPr>
            <a:spLocks noGrp="1"/>
          </p:cNvSpPr>
          <p:nvPr>
            <p:ph type="sldNum" sz="quarter" idx="10"/>
          </p:nvPr>
        </p:nvSpPr>
        <p:spPr/>
        <p:txBody>
          <a:bodyPr/>
          <a:lstStyle/>
          <a:p>
            <a:fld id="{CA01723B-FD47-4AB4-A86B-8C738020CE07}" type="slidenum">
              <a:rPr lang="en-GB" smtClean="0"/>
              <a:t>2</a:t>
            </a:fld>
            <a:endParaRPr lang="en-GB"/>
          </a:p>
        </p:txBody>
      </p:sp>
    </p:spTree>
    <p:extLst>
      <p:ext uri="{BB962C8B-B14F-4D97-AF65-F5344CB8AC3E}">
        <p14:creationId xmlns:p14="http://schemas.microsoft.com/office/powerpoint/2010/main" val="1103057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Apple have changed the way that the world listens to music and contact each other. But Apple’s main purpose is to support the development of technology that contributes to and measures social changes as well as support innovative designs that applies to social change. Another part of the purpose is to support the dissemination of the most credible information relating to social issues. For example, iTunes is the world’s most important source for social research.</a:t>
            </a:r>
          </a:p>
        </p:txBody>
      </p:sp>
      <p:sp>
        <p:nvSpPr>
          <p:cNvPr id="4" name="Slide Number Placeholder 3"/>
          <p:cNvSpPr>
            <a:spLocks noGrp="1"/>
          </p:cNvSpPr>
          <p:nvPr>
            <p:ph type="sldNum" sz="quarter" idx="10"/>
          </p:nvPr>
        </p:nvSpPr>
        <p:spPr/>
        <p:txBody>
          <a:bodyPr/>
          <a:lstStyle/>
          <a:p>
            <a:fld id="{CA01723B-FD47-4AB4-A86B-8C738020CE07}" type="slidenum">
              <a:rPr lang="en-GB" smtClean="0"/>
              <a:t>3</a:t>
            </a:fld>
            <a:endParaRPr lang="en-GB"/>
          </a:p>
        </p:txBody>
      </p:sp>
    </p:spTree>
    <p:extLst>
      <p:ext uri="{BB962C8B-B14F-4D97-AF65-F5344CB8AC3E}">
        <p14:creationId xmlns:p14="http://schemas.microsoft.com/office/powerpoint/2010/main" val="1476438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Apple’s global presence changes with each continent/country. For example, in the USA, the hardware &amp; software company has a revenue of $65.232 billion and has 32.2% of market share in the smart phone industry. In Europe, Apple makes over $40.92bn in revenue and is currently investing £1.7 billion into data centres within Europe. In China, Hong Kong and Taiwan, Apple have 28 stores and is currently planning to build another 25 stores within the next 2 years. Between 2014 &amp; 2015, their sales revenue increased by 84% which meant that China’s inflation is expected to grow to 4.51% by 2020. Lastly, Apple only have 2% of the market share in India whereas their competitor, Samsung owns 28% of the mobile phone market share. </a:t>
            </a:r>
          </a:p>
          <a:p>
            <a:endParaRPr lang="en-GB" dirty="0"/>
          </a:p>
          <a:p>
            <a:r>
              <a:rPr lang="en-GB" dirty="0"/>
              <a:t>Apple’s most popular product is the iPhone which is their main approach to innovation because they took advantage of an emerging market. The Apple Watch is a recent development to the company’s products and has exceeded expectations with 4.5 million sales. The Apple Watch was one of the first of its kind which meant that Apple now owns 72.8% of the market share in the smartwatch market. </a:t>
            </a:r>
          </a:p>
        </p:txBody>
      </p:sp>
      <p:sp>
        <p:nvSpPr>
          <p:cNvPr id="4" name="Slide Number Placeholder 3"/>
          <p:cNvSpPr>
            <a:spLocks noGrp="1"/>
          </p:cNvSpPr>
          <p:nvPr>
            <p:ph type="sldNum" sz="quarter" idx="10"/>
          </p:nvPr>
        </p:nvSpPr>
        <p:spPr/>
        <p:txBody>
          <a:bodyPr/>
          <a:lstStyle/>
          <a:p>
            <a:fld id="{CA01723B-FD47-4AB4-A86B-8C738020CE07}" type="slidenum">
              <a:rPr lang="en-GB" smtClean="0"/>
              <a:t>4</a:t>
            </a:fld>
            <a:endParaRPr lang="en-GB"/>
          </a:p>
        </p:txBody>
      </p:sp>
    </p:spTree>
    <p:extLst>
      <p:ext uri="{BB962C8B-B14F-4D97-AF65-F5344CB8AC3E}">
        <p14:creationId xmlns:p14="http://schemas.microsoft.com/office/powerpoint/2010/main" val="648009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Apple’s organisational structure was developed by the late Steve Jobs to achieve his dream of producing his innovative ideas and clear vision of the business. Since Cook became CEO in 2011, the structure has changed as the recent CEO has been encouraging decentralisation on its decision-making and innovation. </a:t>
            </a:r>
          </a:p>
          <a:p>
            <a:endParaRPr lang="en-GB" dirty="0"/>
          </a:p>
          <a:p>
            <a:r>
              <a:rPr lang="en-GB" dirty="0"/>
              <a:t>Apple’s board of directors consists of 8 members who each have a solid leadership background in a range of industries. It can be argued that the hierarchy is set to change soon because there is a decline in the sales of their products. </a:t>
            </a:r>
          </a:p>
        </p:txBody>
      </p:sp>
      <p:sp>
        <p:nvSpPr>
          <p:cNvPr id="4" name="Slide Number Placeholder 3"/>
          <p:cNvSpPr>
            <a:spLocks noGrp="1"/>
          </p:cNvSpPr>
          <p:nvPr>
            <p:ph type="sldNum" sz="quarter" idx="10"/>
          </p:nvPr>
        </p:nvSpPr>
        <p:spPr/>
        <p:txBody>
          <a:bodyPr/>
          <a:lstStyle/>
          <a:p>
            <a:fld id="{CA01723B-FD47-4AB4-A86B-8C738020CE07}" type="slidenum">
              <a:rPr lang="en-GB" smtClean="0"/>
              <a:t>5</a:t>
            </a:fld>
            <a:endParaRPr lang="en-GB"/>
          </a:p>
        </p:txBody>
      </p:sp>
    </p:spTree>
    <p:extLst>
      <p:ext uri="{BB962C8B-B14F-4D97-AF65-F5344CB8AC3E}">
        <p14:creationId xmlns:p14="http://schemas.microsoft.com/office/powerpoint/2010/main" val="3382278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founder of Apple, Steve Jobs, had a unique management style because it did not fit into any management style frameworks. Jobs looked at the creation of meaning for both customers and employees. He was primarily concerned with the people as Apple is not a user-driven company, but more like make proposals to them. His management style has a given title, “managing by meaning” because it recognising that people are human and not just consumers. Jobs outlook on life led to the innovation of the iMac G3 that was covered by colourful translucent materials which was inspired by modern household products. For Steve Jobs to offer meaning to its employees, it meant that he enabled employees to work on visionary products by striving to complete targets and to satisfy their leader’s maniacal attention to detail. Steve Jobs main motto is, “think different”. </a:t>
            </a:r>
          </a:p>
          <a:p>
            <a:endParaRPr lang="en-GB" dirty="0"/>
          </a:p>
          <a:p>
            <a:r>
              <a:rPr lang="en-GB" dirty="0"/>
              <a:t>However, the new CEO of Apple is Tim Cook and he has a completely different management style to the co-founder. Tim Cook was hand picked by Steve Jobs as his successor who became CEO in 2011. </a:t>
            </a:r>
          </a:p>
          <a:p>
            <a:endParaRPr lang="en-GB" dirty="0"/>
          </a:p>
          <a:p>
            <a:r>
              <a:rPr lang="en-GB" dirty="0"/>
              <a:t>Jobs cared for the people and he was a passionate leader who wanted perfection from its staff whereas Tim Cook prefers to strive towards Apple’s goals by ensuring that everything is transparent for its employees and that teamwork is an essential part of its success. Cook has an “open-door” policy which means that he encourages the collaborative learning environment at Apple. </a:t>
            </a:r>
          </a:p>
        </p:txBody>
      </p:sp>
      <p:sp>
        <p:nvSpPr>
          <p:cNvPr id="4" name="Slide Number Placeholder 3"/>
          <p:cNvSpPr>
            <a:spLocks noGrp="1"/>
          </p:cNvSpPr>
          <p:nvPr>
            <p:ph type="sldNum" sz="quarter" idx="10"/>
          </p:nvPr>
        </p:nvSpPr>
        <p:spPr/>
        <p:txBody>
          <a:bodyPr/>
          <a:lstStyle/>
          <a:p>
            <a:fld id="{CA01723B-FD47-4AB4-A86B-8C738020CE07}" type="slidenum">
              <a:rPr lang="en-GB" smtClean="0"/>
              <a:t>6</a:t>
            </a:fld>
            <a:endParaRPr lang="en-GB"/>
          </a:p>
        </p:txBody>
      </p:sp>
    </p:spTree>
    <p:extLst>
      <p:ext uri="{BB962C8B-B14F-4D97-AF65-F5344CB8AC3E}">
        <p14:creationId xmlns:p14="http://schemas.microsoft.com/office/powerpoint/2010/main" val="2369643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companies should take tips from the way Steve Jobs and Tim Cook run the company. Apple concentrates their best people on the most important project like the newest iPhone, iPad etc. However, when Apple poaches its best engineers from different departments. This meant that the Mac OS’s launch was delayed because it’s engineers were elsewhere. Another great tip is that the company does not post anything about what its working on on social media. This secrecy means that it prevents other companies developing the products faster than Apple can, thus stopping an oligopoly forming as well as helping their employees to keep their focus on their work. It is also important to obsess over the minor details. This can be perceived as the packaging to changing the appearance of the product. These slight changes can potentially mean that the smartphone company can have a competitive advantage over its rivals in the market. </a:t>
            </a:r>
          </a:p>
          <a:p>
            <a:endParaRPr lang="en-GB" dirty="0"/>
          </a:p>
          <a:p>
            <a:r>
              <a:rPr lang="en-GB" dirty="0"/>
              <a:t>The main tip is to pay attention to the users of the product. For example, if people stopped using iTunes, then Apple would need to assess their profit from the software and decide whether to keep the software or not. Since Tim Cook joined the company, he has introduced the efficiency of teamwork but it is important for the business to keep its teams small and organised. This means that the teams working on the main products will be focused on the bigger picture. </a:t>
            </a:r>
          </a:p>
        </p:txBody>
      </p:sp>
      <p:sp>
        <p:nvSpPr>
          <p:cNvPr id="4" name="Slide Number Placeholder 3"/>
          <p:cNvSpPr>
            <a:spLocks noGrp="1"/>
          </p:cNvSpPr>
          <p:nvPr>
            <p:ph type="sldNum" sz="quarter" idx="10"/>
          </p:nvPr>
        </p:nvSpPr>
        <p:spPr/>
        <p:txBody>
          <a:bodyPr/>
          <a:lstStyle/>
          <a:p>
            <a:fld id="{CA01723B-FD47-4AB4-A86B-8C738020CE07}" type="slidenum">
              <a:rPr lang="en-GB" smtClean="0"/>
              <a:t>7</a:t>
            </a:fld>
            <a:endParaRPr lang="en-GB"/>
          </a:p>
        </p:txBody>
      </p:sp>
    </p:spTree>
    <p:extLst>
      <p:ext uri="{BB962C8B-B14F-4D97-AF65-F5344CB8AC3E}">
        <p14:creationId xmlns:p14="http://schemas.microsoft.com/office/powerpoint/2010/main" val="1376885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Apple have seven main lessons that is used when conducting any teamwork within the organisation. Apple is one of the most successful companies in the world that appreciates their innovative employees. The first lesson of teamwork is to always have one person in charge because there will only be one person that will be held accountable for anything that goes wrong with the project. This means that there will be less confusion, less politics, and less frustration as well as more simplicity and action. </a:t>
            </a:r>
          </a:p>
          <a:p>
            <a:endParaRPr lang="en-GB" dirty="0"/>
          </a:p>
          <a:p>
            <a:r>
              <a:rPr lang="en-GB" dirty="0"/>
              <a:t>The second lesson is to meet at least once a week. By meeting once a week, the team can update each other on all aspects of the project and tackle any challenges together. This is a simple lesson but is often overlooked when the project becomes difficult or is nearing the deadline.</a:t>
            </a:r>
          </a:p>
          <a:p>
            <a:endParaRPr lang="en-GB" dirty="0"/>
          </a:p>
          <a:p>
            <a:r>
              <a:rPr lang="en-GB" dirty="0"/>
              <a:t>Having teamwork start at the top of the hierarchy food chain is the third lesson. By having the CEO’s and the top managerial tier working like a team, it will encourage the middle and lower management tiers to work as a team also. As well as this, if the lower levels of the hierarchy witness that the managers have poor relationships with their colleagues, it will mean a lack of trust and many power-plays to get the lead for an opportunity. </a:t>
            </a:r>
          </a:p>
          <a:p>
            <a:endParaRPr lang="en-GB" dirty="0"/>
          </a:p>
          <a:p>
            <a:r>
              <a:rPr lang="en-GB" dirty="0"/>
              <a:t>One of the main lessons is that trust is a major key factor in teamwork. The teams must be able to trust each other enough to feel that they can critique the ideas. The team members must be able to trust each other to mention when the behaviour of other members are falling short of standard. A leader can hire amazingly skilled people, but it is the employees job to be trusted to deliver. </a:t>
            </a:r>
          </a:p>
          <a:p>
            <a:endParaRPr lang="en-GB" dirty="0"/>
          </a:p>
          <a:p>
            <a:r>
              <a:rPr lang="en-GB" dirty="0"/>
              <a:t>Another valuable lesson is to have arguments because these can sometimes lead to the best idea. Conflict can be controlled to be used for good by developing an idea, identifying the get-goers and other types of people within a team. </a:t>
            </a:r>
          </a:p>
          <a:p>
            <a:endParaRPr lang="en-GB" dirty="0"/>
          </a:p>
          <a:p>
            <a:r>
              <a:rPr lang="en-GB" dirty="0"/>
              <a:t>Lesson number 6 is to allow people to make decisions. This is because decisions in most corporate companies can be delayed by months because of indecisions from other sources. Decisions in corporates organisations can be delayed by being subjected to canvassing support, committee meetings and then it is made by somebody higher up in the hierarchy pyramid. </a:t>
            </a:r>
          </a:p>
          <a:p>
            <a:endParaRPr lang="en-GB" dirty="0"/>
          </a:p>
          <a:p>
            <a:r>
              <a:rPr lang="en-GB" dirty="0"/>
              <a:t>The last lesson is to only work towards one goal. When teams have too many aims and objectives to complete, the team will become dysfunctional due to stress of multiple deadlines. Steve Jobs would paint a picture of the goal and ensure that every employee related to it which would mean they were more motivated to complete it. </a:t>
            </a:r>
          </a:p>
        </p:txBody>
      </p:sp>
      <p:sp>
        <p:nvSpPr>
          <p:cNvPr id="4" name="Slide Number Placeholder 3"/>
          <p:cNvSpPr>
            <a:spLocks noGrp="1"/>
          </p:cNvSpPr>
          <p:nvPr>
            <p:ph type="sldNum" sz="quarter" idx="10"/>
          </p:nvPr>
        </p:nvSpPr>
        <p:spPr/>
        <p:txBody>
          <a:bodyPr/>
          <a:lstStyle/>
          <a:p>
            <a:fld id="{CA01723B-FD47-4AB4-A86B-8C738020CE07}" type="slidenum">
              <a:rPr lang="en-GB" smtClean="0"/>
              <a:t>8</a:t>
            </a:fld>
            <a:endParaRPr lang="en-GB"/>
          </a:p>
        </p:txBody>
      </p:sp>
    </p:spTree>
    <p:extLst>
      <p:ext uri="{BB962C8B-B14F-4D97-AF65-F5344CB8AC3E}">
        <p14:creationId xmlns:p14="http://schemas.microsoft.com/office/powerpoint/2010/main" val="1941750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Apple prefers to put their best engineers together to get the best outcome of a project. For example, for Apple to develop, debug and deploy iOS 10, it took 600 of the best engineers. </a:t>
            </a:r>
          </a:p>
          <a:p>
            <a:endParaRPr lang="en-GB" dirty="0"/>
          </a:p>
          <a:p>
            <a:r>
              <a:rPr lang="en-GB" dirty="0"/>
              <a:t>The innovative company also uses eight team practices called, “The Halo Effect”. The Halo Effect is when a business makes a lot of profit in the marketplace and writers will give them praise for a split of the money. However, when the business is losing profit, the same writers can see no virtue or competence in the firm. </a:t>
            </a:r>
          </a:p>
          <a:p>
            <a:endParaRPr lang="en-GB" dirty="0"/>
          </a:p>
          <a:p>
            <a:r>
              <a:rPr lang="en-GB" dirty="0"/>
              <a:t>Apple have many flaws but the firm have met the goal of 21</a:t>
            </a:r>
            <a:r>
              <a:rPr lang="en-GB" baseline="30000" dirty="0"/>
              <a:t>st</a:t>
            </a:r>
            <a:r>
              <a:rPr lang="en-GB" dirty="0"/>
              <a:t> century organisations by satisfying their customers. However unlike other technology companies, Apple do not conduct focus groups or user surveys to identify what the consumers want. Instead, the company focuses on creating a delightful experience. Unfortunately, the hardest thing of being an innovative company is shedding the rest of the good ideas that do not make the final cut. </a:t>
            </a:r>
          </a:p>
          <a:p>
            <a:endParaRPr lang="en-GB" dirty="0"/>
          </a:p>
          <a:p>
            <a:r>
              <a:rPr lang="en-GB" dirty="0"/>
              <a:t>The software &amp; hardware business main philosophy is that the company should be run by its engineers not by the managers.  As well as this, the hierarchy believes that there should be strong respect between the managers and its employees to ensure that there is no division between them. The managers have stated that the employees of Apple have the freedom to own and improve the products having to deal with getting approval from the CEO. It is also important for the company to constantly improve their employees skills by giving deadlines and informing them about the competition. Lastly, the tech company will only hire the people who are extremely passionate about their products whilst also maintaining balanced work and social life. </a:t>
            </a:r>
          </a:p>
        </p:txBody>
      </p:sp>
      <p:sp>
        <p:nvSpPr>
          <p:cNvPr id="4" name="Slide Number Placeholder 3"/>
          <p:cNvSpPr>
            <a:spLocks noGrp="1"/>
          </p:cNvSpPr>
          <p:nvPr>
            <p:ph type="sldNum" sz="quarter" idx="10"/>
          </p:nvPr>
        </p:nvSpPr>
        <p:spPr/>
        <p:txBody>
          <a:bodyPr/>
          <a:lstStyle/>
          <a:p>
            <a:fld id="{CA01723B-FD47-4AB4-A86B-8C738020CE07}" type="slidenum">
              <a:rPr lang="en-GB" smtClean="0"/>
              <a:t>9</a:t>
            </a:fld>
            <a:endParaRPr lang="en-GB"/>
          </a:p>
        </p:txBody>
      </p:sp>
    </p:spTree>
    <p:extLst>
      <p:ext uri="{BB962C8B-B14F-4D97-AF65-F5344CB8AC3E}">
        <p14:creationId xmlns:p14="http://schemas.microsoft.com/office/powerpoint/2010/main" val="33058002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social responsibility is the idea that a company should be interested in and willing to help society and the environment as well as be concerned about the products and profit it makes” (Cambridge Dictionary)</a:t>
            </a:r>
          </a:p>
          <a:p>
            <a:endParaRPr lang="en-GB" dirty="0"/>
          </a:p>
          <a:p>
            <a:r>
              <a:rPr lang="en-GB" dirty="0"/>
              <a:t>Lisa Jackson, Vice President of Environmental Initiatives report back to the CEO of Apple who leads the CSR programs and initiatives. Since Tim Cook took over Apple, the company’s focus on corporate social responsibility was increased. In 2011, the ‘Global Volunteer Program’ was launched which encouraged employees from different businesses to volunteer in the local communities. Apple continues to support and encourage their own employees to do this. In more than 18 of Apple’s factories, the employees are offered a free education and development program and 280,000+ have taken this in 2016. As well as this, the vice president of HR in Apple have expanded their employees benefits programs to a considerable extent by expanding the amount of maternity &amp; paternity leave employees can take. That is just one form of employee benefits that Apple gives its employees. </a:t>
            </a:r>
          </a:p>
          <a:p>
            <a:endParaRPr lang="en-GB" dirty="0"/>
          </a:p>
          <a:p>
            <a:r>
              <a:rPr lang="en-GB" dirty="0"/>
              <a:t>Regarding human rights and human labour, the company enforces the Supplier Code of Conduct because the tech/electronics industry is extremely tough. Because of this, the company have managed to average 95% of compliance among suppliers to the maximum of 60 hour workweek. </a:t>
            </a:r>
          </a:p>
          <a:p>
            <a:endParaRPr lang="en-GB" dirty="0"/>
          </a:p>
          <a:p>
            <a:r>
              <a:rPr lang="en-GB" dirty="0"/>
              <a:t>Apple recently launched a health and safety program which aimed to improve employee health and safety in the industry. As well as this, the company is trying to increase the amount of ethnicities and gender equality within the workplace to comply with the recent trend. Because of this, Apple employees are 32% female, 9% black and 12% Hispanic. In 2016, Apple ensured that their employees had equal pay for all ethnicities and genders. </a:t>
            </a:r>
          </a:p>
          <a:p>
            <a:endParaRPr lang="en-GB" dirty="0"/>
          </a:p>
          <a:p>
            <a:r>
              <a:rPr lang="en-GB" dirty="0"/>
              <a:t>Lastly, Apple have ensured that they have converted their main headquarters to 100% environmentally friendly by including water converting systems etc. As well as this, the tech company have reduced the amount of power consumption of Apple products by 57% by introducing Mac mini and other energy-efficient laptops. So far, Apple has been awarded with a Clean Energy Index of 100% and have been sourcing or generating enough renewable energy to cover 93% of the electricity used at its facilities worldwide.  </a:t>
            </a:r>
          </a:p>
        </p:txBody>
      </p:sp>
      <p:sp>
        <p:nvSpPr>
          <p:cNvPr id="4" name="Slide Number Placeholder 3"/>
          <p:cNvSpPr>
            <a:spLocks noGrp="1"/>
          </p:cNvSpPr>
          <p:nvPr>
            <p:ph type="sldNum" sz="quarter" idx="10"/>
          </p:nvPr>
        </p:nvSpPr>
        <p:spPr/>
        <p:txBody>
          <a:bodyPr/>
          <a:lstStyle/>
          <a:p>
            <a:fld id="{CA01723B-FD47-4AB4-A86B-8C738020CE07}" type="slidenum">
              <a:rPr lang="en-GB" smtClean="0"/>
              <a:t>10</a:t>
            </a:fld>
            <a:endParaRPr lang="en-GB"/>
          </a:p>
        </p:txBody>
      </p:sp>
    </p:spTree>
    <p:extLst>
      <p:ext uri="{BB962C8B-B14F-4D97-AF65-F5344CB8AC3E}">
        <p14:creationId xmlns:p14="http://schemas.microsoft.com/office/powerpoint/2010/main" val="93742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Apple have multiple pages on its website stating all of their environment policies and other items relating to their corporate social responsibility, but its CSR problem is extremely lacking according to one website. </a:t>
            </a:r>
          </a:p>
          <a:p>
            <a:endParaRPr lang="en-GB" dirty="0"/>
          </a:p>
          <a:p>
            <a:r>
              <a:rPr lang="en-GB" dirty="0"/>
              <a:t>Regarding the stakeholders, Apple do no believe in having an engagement strategy because they think that they do not need to engage the stakeholders. They do this by giving generic statements to any media questions and not speaking to other organisations who need the details. </a:t>
            </a:r>
          </a:p>
          <a:p>
            <a:endParaRPr lang="en-GB" dirty="0"/>
          </a:p>
          <a:p>
            <a:r>
              <a:rPr lang="en-GB" dirty="0"/>
              <a:t>Apple also does not realise that they need to adopt a triple bottom line. This is because they care about maximising their profits and only addressing any environmental and social issues that could potentially impact their income which is why they have reduced the amount of power their products consume, thus giving the consumer an illusion of being environmentally friendly.  A prime example of this is Apple’s supply chain as they are only allowing their suppliers to make a small amount of profit. This means that the suppliers will the cut corners by either replacing expensive chemicals with the cheaper alternative or even forcing their employees to work longer and harder hours. </a:t>
            </a:r>
          </a:p>
          <a:p>
            <a:endParaRPr lang="en-GB" dirty="0"/>
          </a:p>
          <a:p>
            <a:r>
              <a:rPr lang="en-GB" dirty="0"/>
              <a:t>Lastly, Apple does not have a CSR leadership or team within the company. They use an external company to report back to the CEO and evaluate their CSR emissions etc. But for a company to complete their social responsibility, they need a good CSR team to do the cross-cutting analyses like lifecycle assessments etc. </a:t>
            </a:r>
          </a:p>
        </p:txBody>
      </p:sp>
      <p:sp>
        <p:nvSpPr>
          <p:cNvPr id="4" name="Slide Number Placeholder 3"/>
          <p:cNvSpPr>
            <a:spLocks noGrp="1"/>
          </p:cNvSpPr>
          <p:nvPr>
            <p:ph type="sldNum" sz="quarter" idx="10"/>
          </p:nvPr>
        </p:nvSpPr>
        <p:spPr/>
        <p:txBody>
          <a:bodyPr/>
          <a:lstStyle/>
          <a:p>
            <a:fld id="{CA01723B-FD47-4AB4-A86B-8C738020CE07}" type="slidenum">
              <a:rPr lang="en-GB" smtClean="0"/>
              <a:t>11</a:t>
            </a:fld>
            <a:endParaRPr lang="en-GB"/>
          </a:p>
        </p:txBody>
      </p:sp>
    </p:spTree>
    <p:extLst>
      <p:ext uri="{BB962C8B-B14F-4D97-AF65-F5344CB8AC3E}">
        <p14:creationId xmlns:p14="http://schemas.microsoft.com/office/powerpoint/2010/main" val="222799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Apple manufacturing the some of the best mobile machinery, the manufacturing process is not as well known as the products. Apple uses the Asian workforce to assemble the products for the western consumers. However, the human cost is outsourcing to countries that have non-existent labour laws. This means that the factory workers are leaving exhausted and clinically depressed as well as skirting around the health and safety and environmental concerns. </a:t>
            </a:r>
          </a:p>
          <a:p>
            <a:endParaRPr lang="en-GB" dirty="0"/>
          </a:p>
          <a:p>
            <a:r>
              <a:rPr lang="en-GB" dirty="0"/>
              <a:t>Since this does not look good for the company regarding their corporate social responsibility, Apple stated that they were going to offer education and better work environments for their factories. </a:t>
            </a:r>
          </a:p>
          <a:p>
            <a:endParaRPr lang="en-GB" dirty="0"/>
          </a:p>
          <a:p>
            <a:r>
              <a:rPr lang="en-GB" dirty="0"/>
              <a:t>As well as this, in 2014 the software company’s promises were broken continuously when the BBC filmed the production line. The filming showed that the working standards of the employees were breached at the </a:t>
            </a:r>
            <a:r>
              <a:rPr lang="en-GB" dirty="0" err="1"/>
              <a:t>Pegaton</a:t>
            </a:r>
            <a:r>
              <a:rPr lang="en-GB" dirty="0"/>
              <a:t> factories to which Apple disagreed with the conclusions of the programme. In Shanghai, exhausted workers were seen falling asleep on their 12+ hour shifts at the factories and an undercover reporter pretending to work in a factory that made parts for the Apple computers. The reporter worked 18 consecutive days with 16 hour shifts and they said that they didn’t have the energy to eat besides sleep. But the reporter couldn’t sleep because they were stressed with meeting the deadlines. </a:t>
            </a:r>
          </a:p>
          <a:p>
            <a:endParaRPr lang="en-GB" dirty="0"/>
          </a:p>
          <a:p>
            <a:r>
              <a:rPr lang="en-GB" dirty="0"/>
              <a:t>When Apple was asked for their statement, they said, “We are aware of no other company doing as much as Apple to ensure fair and safe working conditions.” (</a:t>
            </a:r>
            <a:r>
              <a:rPr lang="en-GB" dirty="0" err="1"/>
              <a:t>Bilton</a:t>
            </a:r>
            <a:r>
              <a:rPr lang="en-GB" dirty="0"/>
              <a:t>. R, 2014) Apple also denied to be interviewed and their statement meant that they did not care that their employees were not treated well since other companies were not doing anything to care for their employees. The company also said that the employees sleeping during breaks was common practice. Panorama’s undercover reporters found that the working standards of the factories were constantly breached. </a:t>
            </a:r>
          </a:p>
          <a:p>
            <a:endParaRPr lang="en-GB" dirty="0"/>
          </a:p>
          <a:p>
            <a:r>
              <a:rPr lang="en-GB" dirty="0"/>
              <a:t>As well as this, the programme investigated further down the supply chain and discovered that an Indonesian Island of Bangka was being used for sourcing materials from illegal mines that were entering the supply chain. The programme found children digging the materials out by hand in dangerous conditions. For example, experienced miners can be buried alive when the walls of sand and mud collapse. </a:t>
            </a:r>
          </a:p>
        </p:txBody>
      </p:sp>
      <p:sp>
        <p:nvSpPr>
          <p:cNvPr id="4" name="Slide Number Placeholder 3"/>
          <p:cNvSpPr>
            <a:spLocks noGrp="1"/>
          </p:cNvSpPr>
          <p:nvPr>
            <p:ph type="sldNum" sz="quarter" idx="10"/>
          </p:nvPr>
        </p:nvSpPr>
        <p:spPr/>
        <p:txBody>
          <a:bodyPr/>
          <a:lstStyle/>
          <a:p>
            <a:fld id="{CA01723B-FD47-4AB4-A86B-8C738020CE07}" type="slidenum">
              <a:rPr lang="en-GB" smtClean="0"/>
              <a:t>12</a:t>
            </a:fld>
            <a:endParaRPr lang="en-GB"/>
          </a:p>
        </p:txBody>
      </p:sp>
    </p:spTree>
    <p:extLst>
      <p:ext uri="{BB962C8B-B14F-4D97-AF65-F5344CB8AC3E}">
        <p14:creationId xmlns:p14="http://schemas.microsoft.com/office/powerpoint/2010/main" val="2114028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Apple have improved throughout the years and the company can put as many great things that they have done in their corporate social responsibility report, but there are programmes and reporters and articles that have uncovered the truth behind the sleek and “transparent” company. </a:t>
            </a:r>
          </a:p>
          <a:p>
            <a:endParaRPr lang="en-GB" dirty="0"/>
          </a:p>
          <a:p>
            <a:r>
              <a:rPr lang="en-GB" dirty="0"/>
              <a:t>The Apple products may look aesthetically pleasing and work fantastically, but the people that put these products together are suffering from exhaustion, malnutrition, depression  and many other medical problems whereas the engineers are working in a safe working environment. All because there are labour laws and policies put into place.</a:t>
            </a:r>
          </a:p>
        </p:txBody>
      </p:sp>
      <p:sp>
        <p:nvSpPr>
          <p:cNvPr id="4" name="Slide Number Placeholder 3"/>
          <p:cNvSpPr>
            <a:spLocks noGrp="1"/>
          </p:cNvSpPr>
          <p:nvPr>
            <p:ph type="sldNum" sz="quarter" idx="10"/>
          </p:nvPr>
        </p:nvSpPr>
        <p:spPr/>
        <p:txBody>
          <a:bodyPr/>
          <a:lstStyle/>
          <a:p>
            <a:fld id="{CA01723B-FD47-4AB4-A86B-8C738020CE07}" type="slidenum">
              <a:rPr lang="en-GB" smtClean="0"/>
              <a:t>13</a:t>
            </a:fld>
            <a:endParaRPr lang="en-GB"/>
          </a:p>
        </p:txBody>
      </p:sp>
    </p:spTree>
    <p:extLst>
      <p:ext uri="{BB962C8B-B14F-4D97-AF65-F5344CB8AC3E}">
        <p14:creationId xmlns:p14="http://schemas.microsoft.com/office/powerpoint/2010/main" val="2424554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12/14/2017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12/14/2017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12/14/2017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12/14/2017</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12/14/2017</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12/14/2017</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12/14/2017</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12/14/2017</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12/14/2017</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12/14/2017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12/14/2017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12/14/2017</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17.png"/></Relationships>
</file>

<file path=ppt/slides/_rels/slide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jpeg"/><Relationship Id="rId7"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23.jpeg"/></Relationships>
</file>

<file path=ppt/slides/_rels/slide11.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1.jpeg"/><Relationship Id="rId7"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3.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1032" name="Rectangle 74">
            <a:extLst>
              <a:ext uri="{FF2B5EF4-FFF2-40B4-BE49-F238E27FC236}">
                <a16:creationId xmlns:a16="http://schemas.microsoft.com/office/drawing/2014/main" id="{A35E319D-ADBA-4170-9854-DC04AF73B16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3" name="Picture 76">
            <a:extLst>
              <a:ext uri="{FF2B5EF4-FFF2-40B4-BE49-F238E27FC236}">
                <a16:creationId xmlns:a16="http://schemas.microsoft.com/office/drawing/2014/main" id="{61A610F2-891A-410B-A059-6E95691A373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34" name="Picture 78">
            <a:extLst>
              <a:ext uri="{FF2B5EF4-FFF2-40B4-BE49-F238E27FC236}">
                <a16:creationId xmlns:a16="http://schemas.microsoft.com/office/drawing/2014/main" id="{38B9B9B3-F0E5-41B8-9440-24FD408462E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35" name="Rectangle 80">
            <a:extLst>
              <a:ext uri="{FF2B5EF4-FFF2-40B4-BE49-F238E27FC236}">
                <a16:creationId xmlns:a16="http://schemas.microsoft.com/office/drawing/2014/main" id="{C3DA2082-F159-4BCA-8ED8-7FB6E5AB224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TextBox 82">
            <a:extLst>
              <a:ext uri="{FF2B5EF4-FFF2-40B4-BE49-F238E27FC236}">
                <a16:creationId xmlns:a16="http://schemas.microsoft.com/office/drawing/2014/main" id="{3AFF4287-AF9E-44AF-8D36-7CBBD46F29C3}"/>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1939" y="3265639"/>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p:nvSpPr>
          <p:cNvPr id="1037" name="Rectangle 84">
            <a:extLst>
              <a:ext uri="{FF2B5EF4-FFF2-40B4-BE49-F238E27FC236}">
                <a16:creationId xmlns:a16="http://schemas.microsoft.com/office/drawing/2014/main" id="{E0B6E50E-2C27-4EE6-A3AB-A3D698C965F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86">
            <a:extLst>
              <a:ext uri="{FF2B5EF4-FFF2-40B4-BE49-F238E27FC236}">
                <a16:creationId xmlns:a16="http://schemas.microsoft.com/office/drawing/2014/main" id="{17907B9F-D809-4F60-B21A-10B29CC4318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Image result for transparent apple logo">
            <a:extLst>
              <a:ext uri="{FF2B5EF4-FFF2-40B4-BE49-F238E27FC236}">
                <a16:creationId xmlns:a16="http://schemas.microsoft.com/office/drawing/2014/main" id="{A71C22FE-EE0A-4B23-A7F7-381FC8352A9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48741" y="1001777"/>
            <a:ext cx="3993327" cy="4855109"/>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1039" name="Rectangle 88">
            <a:extLst>
              <a:ext uri="{FF2B5EF4-FFF2-40B4-BE49-F238E27FC236}">
                <a16:creationId xmlns:a16="http://schemas.microsoft.com/office/drawing/2014/main" id="{99C4CCE9-8D4A-48D5-A84D-656098FC969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D2D83-E3F2-40EE-A1EA-176EA96A3DD5}"/>
              </a:ext>
            </a:extLst>
          </p:cNvPr>
          <p:cNvSpPr>
            <a:spLocks noGrp="1"/>
          </p:cNvSpPr>
          <p:nvPr>
            <p:ph type="ctrTitle"/>
          </p:nvPr>
        </p:nvSpPr>
        <p:spPr>
          <a:xfrm>
            <a:off x="1969804" y="3428998"/>
            <a:ext cx="3973282" cy="2268559"/>
          </a:xfrm>
        </p:spPr>
        <p:txBody>
          <a:bodyPr>
            <a:normAutofit/>
          </a:bodyPr>
          <a:lstStyle/>
          <a:p>
            <a:r>
              <a:rPr lang="en-GB" sz="2400" dirty="0">
                <a:latin typeface="Times New Roman" panose="02020603050405020304" pitchFamily="18" charset="0"/>
                <a:cs typeface="Times New Roman" panose="02020603050405020304" pitchFamily="18" charset="0"/>
              </a:rPr>
              <a:t>By 1701941</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Date: 14 Dec 2017</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Lecturer: Anthony Burns </a:t>
            </a:r>
          </a:p>
        </p:txBody>
      </p:sp>
      <p:sp>
        <p:nvSpPr>
          <p:cNvPr id="3" name="Subtitle 2">
            <a:extLst>
              <a:ext uri="{FF2B5EF4-FFF2-40B4-BE49-F238E27FC236}">
                <a16:creationId xmlns:a16="http://schemas.microsoft.com/office/drawing/2014/main" id="{D05F1DA4-77F5-4DBB-AF4D-EBB572F1BBCF}"/>
              </a:ext>
            </a:extLst>
          </p:cNvPr>
          <p:cNvSpPr>
            <a:spLocks noGrp="1"/>
          </p:cNvSpPr>
          <p:nvPr>
            <p:ph type="subTitle" idx="1"/>
          </p:nvPr>
        </p:nvSpPr>
        <p:spPr>
          <a:xfrm>
            <a:off x="1595431" y="2268786"/>
            <a:ext cx="4347656" cy="1160213"/>
          </a:xfrm>
        </p:spPr>
        <p:txBody>
          <a:bodyPr>
            <a:normAutofit/>
          </a:bodyPr>
          <a:lstStyle/>
          <a:p>
            <a:r>
              <a:rPr lang="en-GB" sz="2400" dirty="0">
                <a:latin typeface="Times New Roman" panose="02020603050405020304" pitchFamily="18" charset="0"/>
                <a:cs typeface="Times New Roman" panose="02020603050405020304" pitchFamily="18" charset="0"/>
              </a:rPr>
              <a:t>Contemporary Management Approaches presentation - Apple</a:t>
            </a:r>
          </a:p>
        </p:txBody>
      </p:sp>
    </p:spTree>
    <p:extLst>
      <p:ext uri="{BB962C8B-B14F-4D97-AF65-F5344CB8AC3E}">
        <p14:creationId xmlns:p14="http://schemas.microsoft.com/office/powerpoint/2010/main" val="1505395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00D51-AEAA-445C-B6F3-E921BB83C5B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close up of a logo&#10;&#10;Description generated with very high confidence">
            <a:extLst>
              <a:ext uri="{FF2B5EF4-FFF2-40B4-BE49-F238E27FC236}">
                <a16:creationId xmlns:a16="http://schemas.microsoft.com/office/drawing/2014/main" id="{4AD81E62-2074-4DED-98C6-21626F164D72}"/>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descr="A close up of a logo&#10;&#10;Description generated with very high confidence">
            <a:extLst>
              <a:ext uri="{FF2B5EF4-FFF2-40B4-BE49-F238E27FC236}">
                <a16:creationId xmlns:a16="http://schemas.microsoft.com/office/drawing/2014/main" id="{F6F7A529-B3DB-4960-86D9-82A0D9FCDC56}"/>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52F1BA42-E5A3-4289-A4B3-286ABB223C4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1C04B11-43C0-4D92-88F2-122543EF15C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247DFBB-97D6-43A0-8604-CD3CD93C002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D8A71A2-121E-4B7C-A857-81D935D9EE3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762" y="0"/>
            <a:ext cx="305722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mage result for evolution of apple logo transparents">
            <a:extLst>
              <a:ext uri="{FF2B5EF4-FFF2-40B4-BE49-F238E27FC236}">
                <a16:creationId xmlns:a16="http://schemas.microsoft.com/office/drawing/2014/main" id="{5FDCC764-F4CE-4840-BE3C-FC7627FDC14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6200000">
            <a:off x="-576535" y="2672227"/>
            <a:ext cx="6219782" cy="1508299"/>
          </a:xfrm>
          <a:prstGeom prst="rect">
            <a:avLst/>
          </a:prstGeom>
          <a:noFill/>
          <a:ln w="12700">
            <a:noFill/>
          </a:ln>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EE86F35F-6664-4461-A9EB-B8BE83C9F5B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37239EF7-75B7-434A-8E7F-DA8C4816742E}"/>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434"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7" name="Rectangle 26">
            <a:extLst>
              <a:ext uri="{FF2B5EF4-FFF2-40B4-BE49-F238E27FC236}">
                <a16:creationId xmlns:a16="http://schemas.microsoft.com/office/drawing/2014/main" id="{3EB70088-348A-492B-970B-3B987402094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38840" y="236476"/>
            <a:ext cx="2577134" cy="6378945"/>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C7C373-262F-4F9A-BAD0-440AF742AC9E}"/>
              </a:ext>
            </a:extLst>
          </p:cNvPr>
          <p:cNvSpPr>
            <a:spLocks noGrp="1"/>
          </p:cNvSpPr>
          <p:nvPr>
            <p:ph type="title"/>
          </p:nvPr>
        </p:nvSpPr>
        <p:spPr>
          <a:xfrm>
            <a:off x="5245524" y="808056"/>
            <a:ext cx="5283139" cy="1077229"/>
          </a:xfrm>
        </p:spPr>
        <p:txBody>
          <a:bodyPr>
            <a:normAutofit/>
          </a:bodyPr>
          <a:lstStyle/>
          <a:p>
            <a:pPr algn="l"/>
            <a:r>
              <a:rPr lang="en-GB">
                <a:latin typeface="Times New Roman" panose="02020603050405020304" pitchFamily="18" charset="0"/>
                <a:cs typeface="Times New Roman" panose="02020603050405020304" pitchFamily="18" charset="0"/>
              </a:rPr>
              <a:t>What is Apple?</a:t>
            </a:r>
          </a:p>
        </p:txBody>
      </p:sp>
      <p:sp>
        <p:nvSpPr>
          <p:cNvPr id="3" name="Content Placeholder 2">
            <a:extLst>
              <a:ext uri="{FF2B5EF4-FFF2-40B4-BE49-F238E27FC236}">
                <a16:creationId xmlns:a16="http://schemas.microsoft.com/office/drawing/2014/main" id="{9689215B-F6D2-434A-8DAA-B29FDBCEC2E2}"/>
              </a:ext>
            </a:extLst>
          </p:cNvPr>
          <p:cNvSpPr>
            <a:spLocks noGrp="1"/>
          </p:cNvSpPr>
          <p:nvPr>
            <p:ph idx="1"/>
          </p:nvPr>
        </p:nvSpPr>
        <p:spPr>
          <a:xfrm>
            <a:off x="5240069" y="2052116"/>
            <a:ext cx="5288593" cy="3997828"/>
          </a:xfrm>
        </p:spPr>
        <p:txBody>
          <a:bodyPr>
            <a:normAutofit/>
          </a:bodyPr>
          <a:lstStyle/>
          <a:p>
            <a:pPr marL="0" indent="0">
              <a:lnSpc>
                <a:spcPct val="110000"/>
              </a:lnSpc>
              <a:buNone/>
            </a:pPr>
            <a:r>
              <a:rPr lang="en-GB" sz="1700" dirty="0">
                <a:latin typeface="Times New Roman" panose="02020603050405020304" pitchFamily="18" charset="0"/>
                <a:cs typeface="Times New Roman" panose="02020603050405020304" pitchFamily="18" charset="0"/>
              </a:rPr>
              <a:t>Apple = popular hardware &amp; software company.</a:t>
            </a:r>
          </a:p>
          <a:p>
            <a:pPr marL="0" indent="0">
              <a:lnSpc>
                <a:spcPct val="110000"/>
              </a:lnSpc>
              <a:buNone/>
            </a:pPr>
            <a:r>
              <a:rPr lang="en-GB" sz="1700" dirty="0">
                <a:latin typeface="Times New Roman" panose="02020603050405020304" pitchFamily="18" charset="0"/>
                <a:cs typeface="Times New Roman" panose="02020603050405020304" pitchFamily="18" charset="0"/>
              </a:rPr>
              <a:t>Known for = iPhones, MacBook's, Macs etc.</a:t>
            </a:r>
          </a:p>
          <a:p>
            <a:pPr marL="0" indent="0">
              <a:lnSpc>
                <a:spcPct val="110000"/>
              </a:lnSpc>
              <a:buNone/>
            </a:pPr>
            <a:r>
              <a:rPr lang="en-GB" sz="1700" dirty="0">
                <a:latin typeface="Times New Roman" panose="02020603050405020304" pitchFamily="18" charset="0"/>
                <a:cs typeface="Times New Roman" panose="02020603050405020304" pitchFamily="18" charset="0"/>
              </a:rPr>
              <a:t>Founded by = Steven Jobs &amp; Stephan Wozniak.</a:t>
            </a:r>
          </a:p>
          <a:p>
            <a:pPr marL="0" indent="0">
              <a:lnSpc>
                <a:spcPct val="110000"/>
              </a:lnSpc>
              <a:buNone/>
            </a:pPr>
            <a:r>
              <a:rPr lang="en-GB" sz="1700" dirty="0">
                <a:latin typeface="Times New Roman" panose="02020603050405020304" pitchFamily="18" charset="0"/>
                <a:cs typeface="Times New Roman" panose="02020603050405020304" pitchFamily="18" charset="0"/>
              </a:rPr>
              <a:t>1</a:t>
            </a:r>
            <a:r>
              <a:rPr lang="en-GB" sz="1700" baseline="30000" dirty="0">
                <a:latin typeface="Times New Roman" panose="02020603050405020304" pitchFamily="18" charset="0"/>
                <a:cs typeface="Times New Roman" panose="02020603050405020304" pitchFamily="18" charset="0"/>
              </a:rPr>
              <a:t>st</a:t>
            </a:r>
            <a:r>
              <a:rPr lang="en-GB" sz="1700" dirty="0">
                <a:latin typeface="Times New Roman" panose="02020603050405020304" pitchFamily="18" charset="0"/>
                <a:cs typeface="Times New Roman" panose="02020603050405020304" pitchFamily="18" charset="0"/>
              </a:rPr>
              <a:t> computer was introduced in 1977.</a:t>
            </a:r>
          </a:p>
          <a:p>
            <a:pPr marL="0" indent="0">
              <a:lnSpc>
                <a:spcPct val="110000"/>
              </a:lnSpc>
              <a:buNone/>
            </a:pPr>
            <a:r>
              <a:rPr lang="en-GB" sz="1700" dirty="0">
                <a:latin typeface="Times New Roman" panose="02020603050405020304" pitchFamily="18" charset="0"/>
                <a:cs typeface="Times New Roman" panose="02020603050405020304" pitchFamily="18" charset="0"/>
              </a:rPr>
              <a:t>1980 = 1,000+ employees.</a:t>
            </a:r>
          </a:p>
          <a:p>
            <a:pPr marL="0" indent="0">
              <a:lnSpc>
                <a:spcPct val="110000"/>
              </a:lnSpc>
              <a:buNone/>
            </a:pPr>
            <a:r>
              <a:rPr lang="en-GB" sz="1700" dirty="0">
                <a:latin typeface="Times New Roman" panose="02020603050405020304" pitchFamily="18" charset="0"/>
                <a:cs typeface="Times New Roman" panose="02020603050405020304" pitchFamily="18" charset="0"/>
              </a:rPr>
              <a:t>1997 = introducing the iMac.</a:t>
            </a:r>
          </a:p>
          <a:p>
            <a:pPr marL="0" indent="0">
              <a:lnSpc>
                <a:spcPct val="110000"/>
              </a:lnSpc>
              <a:buNone/>
            </a:pPr>
            <a:r>
              <a:rPr lang="en-GB" sz="1700" dirty="0">
                <a:latin typeface="Times New Roman" panose="02020603050405020304" pitchFamily="18" charset="0"/>
                <a:cs typeface="Times New Roman" panose="02020603050405020304" pitchFamily="18" charset="0"/>
              </a:rPr>
              <a:t>2001 = iPods &amp; iTunes created.</a:t>
            </a:r>
          </a:p>
          <a:p>
            <a:pPr marL="0" indent="0">
              <a:lnSpc>
                <a:spcPct val="110000"/>
              </a:lnSpc>
              <a:buNone/>
            </a:pPr>
            <a:r>
              <a:rPr lang="en-GB" sz="1700" dirty="0">
                <a:latin typeface="Times New Roman" panose="02020603050405020304" pitchFamily="18" charset="0"/>
                <a:cs typeface="Times New Roman" panose="02020603050405020304" pitchFamily="18" charset="0"/>
              </a:rPr>
              <a:t>Apple Computer became Apple Inc. in 2007.</a:t>
            </a:r>
          </a:p>
        </p:txBody>
      </p:sp>
    </p:spTree>
    <p:extLst>
      <p:ext uri="{BB962C8B-B14F-4D97-AF65-F5344CB8AC3E}">
        <p14:creationId xmlns:p14="http://schemas.microsoft.com/office/powerpoint/2010/main" val="2519175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428300E-3AEB-4B71-A613-EE1EBC4E78B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mage result for dissemination">
            <a:extLst>
              <a:ext uri="{FF2B5EF4-FFF2-40B4-BE49-F238E27FC236}">
                <a16:creationId xmlns:a16="http://schemas.microsoft.com/office/drawing/2014/main" id="{DBCA653B-93F9-467E-BF2D-35832BCF18B1}"/>
              </a:ext>
            </a:extLst>
          </p:cNvPr>
          <p:cNvPicPr>
            <a:picLocks noChangeAspect="1" noChangeArrowheads="1"/>
          </p:cNvPicPr>
          <p:nvPr/>
        </p:nvPicPr>
        <p:blipFill rotWithShape="1">
          <a:blip r:embed="rId4">
            <a:duotone>
              <a:schemeClr val="accent1">
                <a:shade val="45000"/>
                <a:satMod val="135000"/>
              </a:schemeClr>
              <a:prstClr val="white"/>
            </a:duotone>
            <a:alphaModFix amt="35000"/>
            <a:extLst>
              <a:ext uri="{28A0092B-C50C-407E-A947-70E740481C1C}">
                <a14:useLocalDpi xmlns:a14="http://schemas.microsoft.com/office/drawing/2010/main" val="0"/>
              </a:ext>
            </a:extLst>
          </a:blip>
          <a:srcRect l="1" r="15855" b="29904"/>
          <a:stretch/>
        </p:blipFill>
        <p:spPr bwMode="auto">
          <a:xfrm>
            <a:off x="1051122" y="2718"/>
            <a:ext cx="11410187"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72">
            <a:extLst>
              <a:ext uri="{FF2B5EF4-FFF2-40B4-BE49-F238E27FC236}">
                <a16:creationId xmlns:a16="http://schemas.microsoft.com/office/drawing/2014/main" id="{162FE4C1-8F78-4FED-9EEB-B1828C95295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5" name="Picture 74">
            <a:extLst>
              <a:ext uri="{FF2B5EF4-FFF2-40B4-BE49-F238E27FC236}">
                <a16:creationId xmlns:a16="http://schemas.microsoft.com/office/drawing/2014/main" id="{0A75EDB0-0DD6-4504-B9A3-2BD44C1424E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7" name="Rectangle 76">
            <a:extLst>
              <a:ext uri="{FF2B5EF4-FFF2-40B4-BE49-F238E27FC236}">
                <a16:creationId xmlns:a16="http://schemas.microsoft.com/office/drawing/2014/main" id="{D8D4458F-FE5E-4758-B952-BAFB6480852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347D341A-35E1-4F7A-8ED8-31AA778D49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F804C4B7-4DE3-4062-9E4F-1F589517556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4431479"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1DC00162-32DE-45C2-950C-6A9DB0E4E7B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755"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TextBox 84">
            <a:extLst>
              <a:ext uri="{FF2B5EF4-FFF2-40B4-BE49-F238E27FC236}">
                <a16:creationId xmlns:a16="http://schemas.microsoft.com/office/drawing/2014/main" id="{C5004617-33D2-460E-B671-E41D74B70D5C}"/>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0645"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a:extLst>
              <a:ext uri="{FF2B5EF4-FFF2-40B4-BE49-F238E27FC236}">
                <a16:creationId xmlns:a16="http://schemas.microsoft.com/office/drawing/2014/main" id="{19231987-66AE-43ED-9DD5-14CE26AAC320}"/>
              </a:ext>
            </a:extLst>
          </p:cNvPr>
          <p:cNvSpPr>
            <a:spLocks noGrp="1"/>
          </p:cNvSpPr>
          <p:nvPr>
            <p:ph type="title"/>
          </p:nvPr>
        </p:nvSpPr>
        <p:spPr>
          <a:xfrm>
            <a:off x="1974738" y="808056"/>
            <a:ext cx="2659944" cy="1294201"/>
          </a:xfrm>
        </p:spPr>
        <p:txBody>
          <a:bodyPr>
            <a:normAutofit/>
          </a:bodyPr>
          <a:lstStyle/>
          <a:p>
            <a:pPr algn="l"/>
            <a:r>
              <a:rPr lang="en-GB" sz="2600" dirty="0">
                <a:latin typeface="Times New Roman" panose="02020603050405020304" pitchFamily="18" charset="0"/>
                <a:cs typeface="Times New Roman" panose="02020603050405020304" pitchFamily="18" charset="0"/>
              </a:rPr>
              <a:t>Social Purpose</a:t>
            </a:r>
          </a:p>
        </p:txBody>
      </p:sp>
      <p:sp>
        <p:nvSpPr>
          <p:cNvPr id="3" name="Content Placeholder 2">
            <a:extLst>
              <a:ext uri="{FF2B5EF4-FFF2-40B4-BE49-F238E27FC236}">
                <a16:creationId xmlns:a16="http://schemas.microsoft.com/office/drawing/2014/main" id="{4228E6D2-A913-40BA-9517-D389F8156D59}"/>
              </a:ext>
            </a:extLst>
          </p:cNvPr>
          <p:cNvSpPr>
            <a:spLocks noGrp="1"/>
          </p:cNvSpPr>
          <p:nvPr>
            <p:ph idx="1"/>
          </p:nvPr>
        </p:nvSpPr>
        <p:spPr>
          <a:xfrm>
            <a:off x="1974739" y="2180492"/>
            <a:ext cx="2659944" cy="4070838"/>
          </a:xfrm>
        </p:spPr>
        <p:txBody>
          <a:bodyPr>
            <a:normAutofit/>
          </a:bodyPr>
          <a:lstStyle/>
          <a:p>
            <a:pPr>
              <a:lnSpc>
                <a:spcPct val="110000"/>
              </a:lnSpc>
            </a:pPr>
            <a:r>
              <a:rPr lang="en-GB" sz="1800" dirty="0">
                <a:latin typeface="Times New Roman" panose="02020603050405020304" pitchFamily="18" charset="0"/>
                <a:cs typeface="Times New Roman" panose="02020603050405020304" pitchFamily="18" charset="0"/>
              </a:rPr>
              <a:t>Main purpose:</a:t>
            </a:r>
          </a:p>
          <a:p>
            <a:pPr lvl="1">
              <a:lnSpc>
                <a:spcPct val="110000"/>
              </a:lnSpc>
            </a:pPr>
            <a:r>
              <a:rPr lang="en-GB" dirty="0">
                <a:latin typeface="Times New Roman" panose="02020603050405020304" pitchFamily="18" charset="0"/>
                <a:cs typeface="Times New Roman" panose="02020603050405020304" pitchFamily="18" charset="0"/>
              </a:rPr>
              <a:t>Support development of technology</a:t>
            </a:r>
          </a:p>
          <a:p>
            <a:pPr lvl="1">
              <a:lnSpc>
                <a:spcPct val="110000"/>
              </a:lnSpc>
            </a:pPr>
            <a:r>
              <a:rPr lang="en-GB" dirty="0">
                <a:latin typeface="Times New Roman" panose="02020603050405020304" pitchFamily="18" charset="0"/>
                <a:cs typeface="Times New Roman" panose="02020603050405020304" pitchFamily="18" charset="0"/>
              </a:rPr>
              <a:t>Support innovative designs</a:t>
            </a:r>
          </a:p>
          <a:p>
            <a:pPr lvl="1">
              <a:lnSpc>
                <a:spcPct val="110000"/>
              </a:lnSpc>
            </a:pPr>
            <a:r>
              <a:rPr lang="en-GB" dirty="0">
                <a:latin typeface="Times New Roman" panose="02020603050405020304" pitchFamily="18" charset="0"/>
                <a:cs typeface="Times New Roman" panose="02020603050405020304" pitchFamily="18" charset="0"/>
              </a:rPr>
              <a:t>Support dissemination of credible information</a:t>
            </a:r>
          </a:p>
        </p:txBody>
      </p:sp>
    </p:spTree>
    <p:extLst>
      <p:ext uri="{BB962C8B-B14F-4D97-AF65-F5344CB8AC3E}">
        <p14:creationId xmlns:p14="http://schemas.microsoft.com/office/powerpoint/2010/main" val="346867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B9E1C-B167-4720-87E2-EBE9E12098D8}"/>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Importance of Apple</a:t>
            </a:r>
          </a:p>
        </p:txBody>
      </p:sp>
      <p:graphicFrame>
        <p:nvGraphicFramePr>
          <p:cNvPr id="7" name="Content Placeholder 6">
            <a:extLst>
              <a:ext uri="{FF2B5EF4-FFF2-40B4-BE49-F238E27FC236}">
                <a16:creationId xmlns:a16="http://schemas.microsoft.com/office/drawing/2014/main" id="{DB767E8D-4B20-4CD1-BF46-AEBA7CADF9C7}"/>
              </a:ext>
            </a:extLst>
          </p:cNvPr>
          <p:cNvGraphicFramePr>
            <a:graphicFrameLocks noGrp="1"/>
          </p:cNvGraphicFramePr>
          <p:nvPr>
            <p:ph idx="1"/>
            <p:extLst>
              <p:ext uri="{D42A27DB-BD31-4B8C-83A1-F6EECF244321}">
                <p14:modId xmlns:p14="http://schemas.microsoft.com/office/powerpoint/2010/main" val="583267391"/>
              </p:ext>
            </p:extLst>
          </p:nvPr>
        </p:nvGraphicFramePr>
        <p:xfrm>
          <a:off x="1195811" y="1885285"/>
          <a:ext cx="5133271" cy="3997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79D71441-6325-46F7-9EAC-AE5A86DDBBA0}"/>
              </a:ext>
            </a:extLst>
          </p:cNvPr>
          <p:cNvGraphicFramePr/>
          <p:nvPr>
            <p:extLst>
              <p:ext uri="{D42A27DB-BD31-4B8C-83A1-F6EECF244321}">
                <p14:modId xmlns:p14="http://schemas.microsoft.com/office/powerpoint/2010/main" val="3523178070"/>
              </p:ext>
            </p:extLst>
          </p:nvPr>
        </p:nvGraphicFramePr>
        <p:xfrm>
          <a:off x="6590973" y="1885285"/>
          <a:ext cx="4200942" cy="175432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524462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3D9C211-8F21-4A97-8049-2B8C68A6E1E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7AFA68E2-A597-4244-9D7F-815908A7A6F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5" name="Picture 74">
            <a:extLst>
              <a:ext uri="{FF2B5EF4-FFF2-40B4-BE49-F238E27FC236}">
                <a16:creationId xmlns:a16="http://schemas.microsoft.com/office/drawing/2014/main" id="{09187A76-8E49-4C96-81CB-2441826EF8D4}"/>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7" name="Rectangle 76">
            <a:extLst>
              <a:ext uri="{FF2B5EF4-FFF2-40B4-BE49-F238E27FC236}">
                <a16:creationId xmlns:a16="http://schemas.microsoft.com/office/drawing/2014/main" id="{DD29D549-B400-4CC1-A4C4-2BBD0103D6B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0CDF5F3-8D6A-46B5-9CEE-3781FE9D2D2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8D25548B-B730-4DC4-847E-0BCC3FBDAD0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5E3AB02F-4F56-4FF9-A7F4-9D975CC9A6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TextBox 84">
            <a:extLst>
              <a:ext uri="{FF2B5EF4-FFF2-40B4-BE49-F238E27FC236}">
                <a16:creationId xmlns:a16="http://schemas.microsoft.com/office/drawing/2014/main" id="{E2A7DB91-1C9B-4285-9B39-624CF53619C9}"/>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0169"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pic>
        <p:nvPicPr>
          <p:cNvPr id="3074" name="Picture 2" descr="Apple Organizational Structure">
            <a:extLst>
              <a:ext uri="{FF2B5EF4-FFF2-40B4-BE49-F238E27FC236}">
                <a16:creationId xmlns:a16="http://schemas.microsoft.com/office/drawing/2014/main" id="{B770D69D-5DBF-4F8A-BFB4-AEE883881FB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59155" y="1724418"/>
            <a:ext cx="6135245" cy="4752797"/>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5BAEAFC-80D1-40D7-A139-87EA6FF24FAE}"/>
              </a:ext>
            </a:extLst>
          </p:cNvPr>
          <p:cNvSpPr>
            <a:spLocks noGrp="1"/>
          </p:cNvSpPr>
          <p:nvPr>
            <p:ph type="title"/>
          </p:nvPr>
        </p:nvSpPr>
        <p:spPr>
          <a:xfrm>
            <a:off x="1969803" y="808056"/>
            <a:ext cx="8608037" cy="1077229"/>
          </a:xfrm>
        </p:spPr>
        <p:txBody>
          <a:bodyPr>
            <a:normAutofit/>
          </a:bodyPr>
          <a:lstStyle/>
          <a:p>
            <a:pPr algn="l"/>
            <a:r>
              <a:rPr lang="en-GB" dirty="0">
                <a:latin typeface="Times New Roman" panose="02020603050405020304" pitchFamily="18" charset="0"/>
                <a:cs typeface="Times New Roman" panose="02020603050405020304" pitchFamily="18" charset="0"/>
              </a:rPr>
              <a:t>Apple’s Organisational Hierarchy</a:t>
            </a:r>
          </a:p>
        </p:txBody>
      </p:sp>
      <p:sp>
        <p:nvSpPr>
          <p:cNvPr id="3" name="Content Placeholder 2">
            <a:extLst>
              <a:ext uri="{FF2B5EF4-FFF2-40B4-BE49-F238E27FC236}">
                <a16:creationId xmlns:a16="http://schemas.microsoft.com/office/drawing/2014/main" id="{C23B60E9-3E2D-45C7-8A5D-367360F6EB07}"/>
              </a:ext>
            </a:extLst>
          </p:cNvPr>
          <p:cNvSpPr>
            <a:spLocks noGrp="1"/>
          </p:cNvSpPr>
          <p:nvPr>
            <p:ph idx="1"/>
          </p:nvPr>
        </p:nvSpPr>
        <p:spPr>
          <a:xfrm>
            <a:off x="1975805" y="2052116"/>
            <a:ext cx="2658877" cy="3997828"/>
          </a:xfrm>
        </p:spPr>
        <p:txBody>
          <a:bodyPr>
            <a:normAutofit/>
          </a:bodyPr>
          <a:lstStyle/>
          <a:p>
            <a:pPr>
              <a:lnSpc>
                <a:spcPct val="110000"/>
              </a:lnSpc>
            </a:pPr>
            <a:r>
              <a:rPr lang="en-GB" sz="1400" dirty="0">
                <a:latin typeface="Times New Roman" panose="02020603050405020304" pitchFamily="18" charset="0"/>
                <a:cs typeface="Times New Roman" panose="02020603050405020304" pitchFamily="18" charset="0"/>
              </a:rPr>
              <a:t>Large hierarchical structure</a:t>
            </a:r>
          </a:p>
          <a:p>
            <a:pPr>
              <a:lnSpc>
                <a:spcPct val="110000"/>
              </a:lnSpc>
            </a:pPr>
            <a:r>
              <a:rPr lang="en-GB" sz="1400" dirty="0">
                <a:latin typeface="Times New Roman" panose="02020603050405020304" pitchFamily="18" charset="0"/>
                <a:cs typeface="Times New Roman" panose="02020603050405020304" pitchFamily="18" charset="0"/>
              </a:rPr>
              <a:t>Tim Cook  changed the hierarchy</a:t>
            </a:r>
          </a:p>
          <a:p>
            <a:pPr lvl="1">
              <a:lnSpc>
                <a:spcPct val="110000"/>
              </a:lnSpc>
            </a:pPr>
            <a:r>
              <a:rPr lang="en-GB" sz="1400" dirty="0">
                <a:latin typeface="Times New Roman" panose="02020603050405020304" pitchFamily="18" charset="0"/>
                <a:cs typeface="Times New Roman" panose="02020603050405020304" pitchFamily="18" charset="0"/>
              </a:rPr>
              <a:t>Encourage innovation</a:t>
            </a:r>
          </a:p>
          <a:p>
            <a:pPr lvl="1">
              <a:lnSpc>
                <a:spcPct val="110000"/>
              </a:lnSpc>
            </a:pPr>
            <a:r>
              <a:rPr lang="en-GB" sz="1400" dirty="0">
                <a:latin typeface="Times New Roman" panose="02020603050405020304" pitchFamily="18" charset="0"/>
                <a:cs typeface="Times New Roman" panose="02020603050405020304" pitchFamily="18" charset="0"/>
              </a:rPr>
              <a:t>Decentralisation on decision-making</a:t>
            </a:r>
          </a:p>
          <a:p>
            <a:pPr>
              <a:lnSpc>
                <a:spcPct val="110000"/>
              </a:lnSpc>
            </a:pPr>
            <a:r>
              <a:rPr lang="en-GB" sz="1400" dirty="0">
                <a:latin typeface="Times New Roman" panose="02020603050405020304" pitchFamily="18" charset="0"/>
                <a:cs typeface="Times New Roman" panose="02020603050405020304" pitchFamily="18" charset="0"/>
              </a:rPr>
              <a:t>Board of directors = 8 members</a:t>
            </a:r>
          </a:p>
          <a:p>
            <a:pPr>
              <a:lnSpc>
                <a:spcPct val="110000"/>
              </a:lnSpc>
            </a:pPr>
            <a:r>
              <a:rPr lang="en-GB" sz="1400" dirty="0">
                <a:latin typeface="Times New Roman" panose="02020603050405020304" pitchFamily="18" charset="0"/>
                <a:cs typeface="Times New Roman" panose="02020603050405020304" pitchFamily="18" charset="0"/>
              </a:rPr>
              <a:t>Potential change to the hierarchy again soon</a:t>
            </a:r>
          </a:p>
        </p:txBody>
      </p:sp>
    </p:spTree>
    <p:extLst>
      <p:ext uri="{BB962C8B-B14F-4D97-AF65-F5344CB8AC3E}">
        <p14:creationId xmlns:p14="http://schemas.microsoft.com/office/powerpoint/2010/main" val="1698233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E326A3-EB92-4BDA-9F77-45197E0CBE7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C996C7-7B84-4645-9AA1-6EA85EAB47D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32DC315B-5680-47D9-B827-34D012FB14B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TextBox 15">
            <a:extLst>
              <a:ext uri="{FF2B5EF4-FFF2-40B4-BE49-F238E27FC236}">
                <a16:creationId xmlns:a16="http://schemas.microsoft.com/office/drawing/2014/main" id="{A531BC3A-9EC6-4369-9402-4F1EF6BFB18F}"/>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325" y="897534"/>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a:extLst>
              <a:ext uri="{FF2B5EF4-FFF2-40B4-BE49-F238E27FC236}">
                <a16:creationId xmlns:a16="http://schemas.microsoft.com/office/drawing/2014/main" id="{7509D6EE-F7E7-49DA-BDD3-4A53990EEA50}"/>
              </a:ext>
            </a:extLst>
          </p:cNvPr>
          <p:cNvSpPr>
            <a:spLocks noGrp="1"/>
          </p:cNvSpPr>
          <p:nvPr>
            <p:ph type="title"/>
          </p:nvPr>
        </p:nvSpPr>
        <p:spPr>
          <a:xfrm>
            <a:off x="1091465" y="465358"/>
            <a:ext cx="2856582" cy="3313671"/>
          </a:xfrm>
        </p:spPr>
        <p:txBody>
          <a:bodyPr>
            <a:normAutofit/>
          </a:bodyPr>
          <a:lstStyle/>
          <a:p>
            <a:pPr algn="l"/>
            <a:r>
              <a:rPr lang="en-GB" dirty="0">
                <a:solidFill>
                  <a:schemeClr val="bg1"/>
                </a:solidFill>
                <a:latin typeface="Times New Roman" panose="02020603050405020304" pitchFamily="18" charset="0"/>
                <a:cs typeface="Times New Roman" panose="02020603050405020304" pitchFamily="18" charset="0"/>
              </a:rPr>
              <a:t>Management Style/Theory</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2053312154"/>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Image result for steve jobs">
            <a:extLst>
              <a:ext uri="{FF2B5EF4-FFF2-40B4-BE49-F238E27FC236}">
                <a16:creationId xmlns:a16="http://schemas.microsoft.com/office/drawing/2014/main" id="{A7D4EDF5-4645-47C4-A3F6-BB9CC787380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8708" y="2122194"/>
            <a:ext cx="2688645" cy="20217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tim cook">
            <a:extLst>
              <a:ext uri="{FF2B5EF4-FFF2-40B4-BE49-F238E27FC236}">
                <a16:creationId xmlns:a16="http://schemas.microsoft.com/office/drawing/2014/main" id="{F9EA8A80-9EDE-4E18-9C7D-990EADCAB8B8}"/>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8851" t="10595" r="23420"/>
          <a:stretch/>
        </p:blipFill>
        <p:spPr bwMode="auto">
          <a:xfrm>
            <a:off x="1654165" y="3941469"/>
            <a:ext cx="2753105" cy="2707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490720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A60194DD-E7AA-4546-8BDF-361575E4698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3" name="Picture 72">
            <a:extLst>
              <a:ext uri="{FF2B5EF4-FFF2-40B4-BE49-F238E27FC236}">
                <a16:creationId xmlns:a16="http://schemas.microsoft.com/office/drawing/2014/main" id="{A1987C88-3796-4AA7-B6E5-E13660120B5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054" name="Picture 74">
            <a:extLst>
              <a:ext uri="{FF2B5EF4-FFF2-40B4-BE49-F238E27FC236}">
                <a16:creationId xmlns:a16="http://schemas.microsoft.com/office/drawing/2014/main" id="{3074E88B-4F67-4078-A984-B28D6F2F991F}"/>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055" name="Rectangle 76">
            <a:extLst>
              <a:ext uri="{FF2B5EF4-FFF2-40B4-BE49-F238E27FC236}">
                <a16:creationId xmlns:a16="http://schemas.microsoft.com/office/drawing/2014/main" id="{C3FAB635-2ABA-41D4-94DD-71424DA1526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6" name="Rectangle 78">
            <a:extLst>
              <a:ext uri="{FF2B5EF4-FFF2-40B4-BE49-F238E27FC236}">
                <a16:creationId xmlns:a16="http://schemas.microsoft.com/office/drawing/2014/main" id="{2AB61A1F-495C-4F87-891B-D872B071946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80">
            <a:extLst>
              <a:ext uri="{FF2B5EF4-FFF2-40B4-BE49-F238E27FC236}">
                <a16:creationId xmlns:a16="http://schemas.microsoft.com/office/drawing/2014/main" id="{D01467B5-88C3-4824-B2B9-8066ABB6D10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8" name="Rectangle 82">
            <a:extLst>
              <a:ext uri="{FF2B5EF4-FFF2-40B4-BE49-F238E27FC236}">
                <a16:creationId xmlns:a16="http://schemas.microsoft.com/office/drawing/2014/main" id="{DF00D908-205D-4DEE-AEDF-45E2562EA91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TextBox 84">
            <a:extLst>
              <a:ext uri="{FF2B5EF4-FFF2-40B4-BE49-F238E27FC236}">
                <a16:creationId xmlns:a16="http://schemas.microsoft.com/office/drawing/2014/main" id="{333235DC-1109-4C44-8D88-7D9D703053C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7348"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pic>
        <p:nvPicPr>
          <p:cNvPr id="4" name="Picture 4" descr="Related image">
            <a:extLst>
              <a:ext uri="{FF2B5EF4-FFF2-40B4-BE49-F238E27FC236}">
                <a16:creationId xmlns:a16="http://schemas.microsoft.com/office/drawing/2014/main" id="{609EEAF1-EBF6-4263-B729-FEF6AF7049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52599" y="2539870"/>
            <a:ext cx="3157803" cy="21052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5ACA596-40EB-4F3E-B678-FF0C96927EBF}"/>
              </a:ext>
            </a:extLst>
          </p:cNvPr>
          <p:cNvSpPr>
            <a:spLocks noGrp="1"/>
          </p:cNvSpPr>
          <p:nvPr>
            <p:ph type="title"/>
          </p:nvPr>
        </p:nvSpPr>
        <p:spPr>
          <a:xfrm>
            <a:off x="5972985" y="808056"/>
            <a:ext cx="4549586" cy="1077229"/>
          </a:xfrm>
        </p:spPr>
        <p:txBody>
          <a:bodyPr>
            <a:normAutofit/>
          </a:bodyPr>
          <a:lstStyle/>
          <a:p>
            <a:pPr algn="l"/>
            <a:r>
              <a:rPr lang="en-GB" dirty="0">
                <a:latin typeface="Times New Roman" panose="02020603050405020304" pitchFamily="18" charset="0"/>
                <a:cs typeface="Times New Roman" panose="02020603050405020304" pitchFamily="18" charset="0"/>
              </a:rPr>
              <a:t>Management Style/Theory cont.</a:t>
            </a:r>
          </a:p>
        </p:txBody>
      </p:sp>
      <p:sp>
        <p:nvSpPr>
          <p:cNvPr id="3" name="Content Placeholder 2">
            <a:extLst>
              <a:ext uri="{FF2B5EF4-FFF2-40B4-BE49-F238E27FC236}">
                <a16:creationId xmlns:a16="http://schemas.microsoft.com/office/drawing/2014/main" id="{A0C24884-534C-4F30-BDEE-0C9666958185}"/>
              </a:ext>
            </a:extLst>
          </p:cNvPr>
          <p:cNvSpPr>
            <a:spLocks noGrp="1"/>
          </p:cNvSpPr>
          <p:nvPr>
            <p:ph idx="1"/>
          </p:nvPr>
        </p:nvSpPr>
        <p:spPr>
          <a:xfrm>
            <a:off x="5972985" y="2052116"/>
            <a:ext cx="4549586" cy="3997828"/>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Apple’s tips that should be used:</a:t>
            </a:r>
          </a:p>
          <a:p>
            <a:pPr marL="457200" indent="-457200">
              <a:buFont typeface="+mj-lt"/>
              <a:buAutoNum type="arabicPeriod"/>
            </a:pPr>
            <a:r>
              <a:rPr lang="en-GB" dirty="0">
                <a:latin typeface="Times New Roman" panose="02020603050405020304" pitchFamily="18" charset="0"/>
                <a:cs typeface="Times New Roman" panose="02020603050405020304" pitchFamily="18" charset="0"/>
              </a:rPr>
              <a:t>Uses best engineers for the most important project</a:t>
            </a:r>
          </a:p>
          <a:p>
            <a:pPr marL="457200" indent="-457200">
              <a:buFont typeface="+mj-lt"/>
              <a:buAutoNum type="arabicPeriod"/>
            </a:pPr>
            <a:r>
              <a:rPr lang="en-GB" dirty="0">
                <a:latin typeface="Times New Roman" panose="02020603050405020304" pitchFamily="18" charset="0"/>
                <a:cs typeface="Times New Roman" panose="02020603050405020304" pitchFamily="18" charset="0"/>
              </a:rPr>
              <a:t>Value secrecy</a:t>
            </a:r>
          </a:p>
          <a:p>
            <a:pPr marL="457200" indent="-457200">
              <a:buFont typeface="+mj-lt"/>
              <a:buAutoNum type="arabicPeriod"/>
            </a:pPr>
            <a:r>
              <a:rPr lang="en-GB" dirty="0">
                <a:latin typeface="Times New Roman" panose="02020603050405020304" pitchFamily="18" charset="0"/>
                <a:cs typeface="Times New Roman" panose="02020603050405020304" pitchFamily="18" charset="0"/>
              </a:rPr>
              <a:t>Pay attention to the finer details</a:t>
            </a:r>
          </a:p>
          <a:p>
            <a:pPr marL="457200" indent="-457200">
              <a:buFont typeface="+mj-lt"/>
              <a:buAutoNum type="arabicPeriod"/>
            </a:pPr>
            <a:r>
              <a:rPr lang="en-GB" dirty="0">
                <a:latin typeface="Times New Roman" panose="02020603050405020304" pitchFamily="18" charset="0"/>
                <a:cs typeface="Times New Roman" panose="02020603050405020304" pitchFamily="18" charset="0"/>
              </a:rPr>
              <a:t>Limit size of teams</a:t>
            </a:r>
          </a:p>
          <a:p>
            <a:pPr marL="457200" indent="-457200">
              <a:buFont typeface="+mj-lt"/>
              <a:buAutoNum type="arabicPeriod"/>
            </a:pPr>
            <a:endParaRPr lang="en-GB" dirty="0">
              <a:latin typeface="Times New Roman" panose="02020603050405020304" pitchFamily="18" charset="0"/>
              <a:cs typeface="Times New Roman" panose="02020603050405020304" pitchFamily="18" charset="0"/>
            </a:endParaRPr>
          </a:p>
        </p:txBody>
      </p:sp>
      <p:pic>
        <p:nvPicPr>
          <p:cNvPr id="2050" name="Picture 2" descr="Image result for lessons">
            <a:extLst>
              <a:ext uri="{FF2B5EF4-FFF2-40B4-BE49-F238E27FC236}">
                <a16:creationId xmlns:a16="http://schemas.microsoft.com/office/drawing/2014/main" id="{BD44D92E-2A95-4A67-9BEC-6AA1AC3016C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29662" y="4401596"/>
            <a:ext cx="3045162" cy="2162065"/>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pic>
        <p:nvPicPr>
          <p:cNvPr id="5" name="Picture 6" descr="Image result for apple logo">
            <a:extLst>
              <a:ext uri="{FF2B5EF4-FFF2-40B4-BE49-F238E27FC236}">
                <a16:creationId xmlns:a16="http://schemas.microsoft.com/office/drawing/2014/main" id="{51991017-D2A4-4589-B613-F7233C0A65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105820" y="-2718"/>
            <a:ext cx="2607238" cy="2971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1438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E580B68A-9FCD-4218-B1AC-274CE9C977F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 name="Picture 91">
            <a:extLst>
              <a:ext uri="{FF2B5EF4-FFF2-40B4-BE49-F238E27FC236}">
                <a16:creationId xmlns:a16="http://schemas.microsoft.com/office/drawing/2014/main" id="{36F8BB7F-0DBC-44A5-B641-5AFE32F96386}"/>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4" name="Picture 93">
            <a:extLst>
              <a:ext uri="{FF2B5EF4-FFF2-40B4-BE49-F238E27FC236}">
                <a16:creationId xmlns:a16="http://schemas.microsoft.com/office/drawing/2014/main" id="{9C8E5C40-98AF-420F-9EA7-57039B15747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6" name="Rectangle 95">
            <a:extLst>
              <a:ext uri="{FF2B5EF4-FFF2-40B4-BE49-F238E27FC236}">
                <a16:creationId xmlns:a16="http://schemas.microsoft.com/office/drawing/2014/main" id="{5DAF3C90-D309-48B6-AB0F-74AE1048901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8BC38C68-7998-47D2-ACFB-7354EAF3E3D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865C8DCD-2B88-41ED-8B63-9122BB6F5C8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F1BBF1F-09DA-4794-9B93-CA4E6822E56D}"/>
              </a:ext>
            </a:extLst>
          </p:cNvPr>
          <p:cNvPicPr>
            <a:picLocks noChangeAspect="1"/>
          </p:cNvPicPr>
          <p:nvPr/>
        </p:nvPicPr>
        <p:blipFill rotWithShape="1">
          <a:blip r:embed="rId6"/>
          <a:srcRect r="5092"/>
          <a:stretch/>
        </p:blipFill>
        <p:spPr>
          <a:xfrm>
            <a:off x="6096543" y="227"/>
            <a:ext cx="5288377" cy="6858000"/>
          </a:xfrm>
          <a:prstGeom prst="rect">
            <a:avLst/>
          </a:prstGeom>
          <a:ln w="12700">
            <a:solidFill>
              <a:schemeClr val="tx1"/>
            </a:solidFill>
          </a:ln>
        </p:spPr>
      </p:pic>
      <p:sp>
        <p:nvSpPr>
          <p:cNvPr id="102" name="Rectangle 101">
            <a:extLst>
              <a:ext uri="{FF2B5EF4-FFF2-40B4-BE49-F238E27FC236}">
                <a16:creationId xmlns:a16="http://schemas.microsoft.com/office/drawing/2014/main" id="{BB4A66AB-0B35-4E2E-AE78-EA6F40F5AC2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TextBox 103">
            <a:extLst>
              <a:ext uri="{FF2B5EF4-FFF2-40B4-BE49-F238E27FC236}">
                <a16:creationId xmlns:a16="http://schemas.microsoft.com/office/drawing/2014/main" id="{CF7301C1-F196-4D30-BDCB-714C9B225BD5}"/>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8808"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a:extLst>
              <a:ext uri="{FF2B5EF4-FFF2-40B4-BE49-F238E27FC236}">
                <a16:creationId xmlns:a16="http://schemas.microsoft.com/office/drawing/2014/main" id="{7A240596-2CB8-4CF5-BBC9-2C7FFCA74C61}"/>
              </a:ext>
            </a:extLst>
          </p:cNvPr>
          <p:cNvSpPr>
            <a:spLocks noGrp="1"/>
          </p:cNvSpPr>
          <p:nvPr>
            <p:ph type="title"/>
          </p:nvPr>
        </p:nvSpPr>
        <p:spPr>
          <a:xfrm>
            <a:off x="1964444" y="808056"/>
            <a:ext cx="3319381" cy="1077229"/>
          </a:xfrm>
        </p:spPr>
        <p:txBody>
          <a:bodyPr>
            <a:normAutofit fontScale="90000"/>
          </a:bodyPr>
          <a:lstStyle/>
          <a:p>
            <a:pPr algn="l"/>
            <a:r>
              <a:rPr lang="en-GB" sz="1600" dirty="0">
                <a:latin typeface="Times New Roman" panose="02020603050405020304" pitchFamily="18" charset="0"/>
                <a:cs typeface="Times New Roman" panose="02020603050405020304" pitchFamily="18" charset="0"/>
              </a:rPr>
              <a:t>“The combined action of a group, especially when effective &amp; efficient” (Oxford  Dictionary)</a:t>
            </a:r>
            <a:br>
              <a:rPr lang="en-GB" sz="1600" dirty="0">
                <a:latin typeface="Times New Roman" panose="02020603050405020304" pitchFamily="18" charset="0"/>
                <a:cs typeface="Times New Roman" panose="02020603050405020304" pitchFamily="18" charset="0"/>
              </a:rPr>
            </a:br>
            <a:br>
              <a:rPr lang="en-GB" sz="16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 Teamwork</a:t>
            </a:r>
            <a:endParaRPr lang="en-GB" sz="1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04F18F6-D1D0-46D3-BCAB-29994BF52E74}"/>
              </a:ext>
            </a:extLst>
          </p:cNvPr>
          <p:cNvSpPr>
            <a:spLocks noGrp="1"/>
          </p:cNvSpPr>
          <p:nvPr>
            <p:ph idx="1"/>
          </p:nvPr>
        </p:nvSpPr>
        <p:spPr>
          <a:xfrm>
            <a:off x="1997313" y="2693341"/>
            <a:ext cx="3319381" cy="3997828"/>
          </a:xfrm>
        </p:spPr>
        <p:txBody>
          <a:bodyPr>
            <a:normAutofit/>
          </a:bodyPr>
          <a:lstStyle/>
          <a:p>
            <a:pPr marL="0" indent="0">
              <a:lnSpc>
                <a:spcPct val="110000"/>
              </a:lnSpc>
              <a:buNone/>
            </a:pPr>
            <a:r>
              <a:rPr lang="en-GB" sz="1500" dirty="0">
                <a:latin typeface="Times New Roman" panose="02020603050405020304" pitchFamily="18" charset="0"/>
                <a:cs typeface="Times New Roman" panose="02020603050405020304" pitchFamily="18" charset="0"/>
              </a:rPr>
              <a:t>7 Lessons:</a:t>
            </a:r>
          </a:p>
          <a:p>
            <a:pPr marL="457200" indent="-457200">
              <a:lnSpc>
                <a:spcPct val="110000"/>
              </a:lnSpc>
              <a:buFont typeface="+mj-lt"/>
              <a:buAutoNum type="arabicPeriod"/>
            </a:pPr>
            <a:r>
              <a:rPr lang="en-GB" sz="1500" dirty="0">
                <a:latin typeface="Times New Roman" panose="02020603050405020304" pitchFamily="18" charset="0"/>
                <a:cs typeface="Times New Roman" panose="02020603050405020304" pitchFamily="18" charset="0"/>
              </a:rPr>
              <a:t>One team leader</a:t>
            </a:r>
          </a:p>
          <a:p>
            <a:pPr marL="457200" indent="-457200">
              <a:lnSpc>
                <a:spcPct val="110000"/>
              </a:lnSpc>
              <a:buFont typeface="+mj-lt"/>
              <a:buAutoNum type="arabicPeriod"/>
            </a:pPr>
            <a:r>
              <a:rPr lang="en-GB" sz="1500" dirty="0">
                <a:latin typeface="Times New Roman" panose="02020603050405020304" pitchFamily="18" charset="0"/>
                <a:cs typeface="Times New Roman" panose="02020603050405020304" pitchFamily="18" charset="0"/>
              </a:rPr>
              <a:t>Meet once a week</a:t>
            </a:r>
          </a:p>
          <a:p>
            <a:pPr marL="457200" indent="-457200">
              <a:lnSpc>
                <a:spcPct val="110000"/>
              </a:lnSpc>
              <a:buFont typeface="+mj-lt"/>
              <a:buAutoNum type="arabicPeriod"/>
            </a:pPr>
            <a:r>
              <a:rPr lang="en-GB" sz="1500" dirty="0">
                <a:latin typeface="Times New Roman" panose="02020603050405020304" pitchFamily="18" charset="0"/>
                <a:cs typeface="Times New Roman" panose="02020603050405020304" pitchFamily="18" charset="0"/>
              </a:rPr>
              <a:t>Teamwork starts at the top</a:t>
            </a:r>
          </a:p>
          <a:p>
            <a:pPr marL="457200" indent="-457200">
              <a:lnSpc>
                <a:spcPct val="110000"/>
              </a:lnSpc>
              <a:buFont typeface="+mj-lt"/>
              <a:buAutoNum type="arabicPeriod"/>
            </a:pPr>
            <a:r>
              <a:rPr lang="en-GB" sz="1500" dirty="0">
                <a:latin typeface="Times New Roman" panose="02020603050405020304" pitchFamily="18" charset="0"/>
                <a:cs typeface="Times New Roman" panose="02020603050405020304" pitchFamily="18" charset="0"/>
              </a:rPr>
              <a:t>Trust</a:t>
            </a:r>
          </a:p>
          <a:p>
            <a:pPr marL="457200" indent="-457200">
              <a:lnSpc>
                <a:spcPct val="110000"/>
              </a:lnSpc>
              <a:buFont typeface="+mj-lt"/>
              <a:buAutoNum type="arabicPeriod"/>
            </a:pPr>
            <a:r>
              <a:rPr lang="en-GB" sz="1500" dirty="0">
                <a:latin typeface="Times New Roman" panose="02020603050405020304" pitchFamily="18" charset="0"/>
                <a:cs typeface="Times New Roman" panose="02020603050405020304" pitchFamily="18" charset="0"/>
              </a:rPr>
              <a:t>Good arguments</a:t>
            </a:r>
          </a:p>
          <a:p>
            <a:pPr marL="457200" indent="-457200">
              <a:lnSpc>
                <a:spcPct val="110000"/>
              </a:lnSpc>
              <a:buFont typeface="+mj-lt"/>
              <a:buAutoNum type="arabicPeriod"/>
            </a:pPr>
            <a:r>
              <a:rPr lang="en-GB" sz="1500" dirty="0">
                <a:latin typeface="Times New Roman" panose="02020603050405020304" pitchFamily="18" charset="0"/>
                <a:cs typeface="Times New Roman" panose="02020603050405020304" pitchFamily="18" charset="0"/>
              </a:rPr>
              <a:t>Decisions can be made across the hierarchy	</a:t>
            </a:r>
          </a:p>
          <a:p>
            <a:pPr marL="457200" indent="-457200">
              <a:lnSpc>
                <a:spcPct val="110000"/>
              </a:lnSpc>
              <a:buFont typeface="+mj-lt"/>
              <a:buAutoNum type="arabicPeriod"/>
            </a:pPr>
            <a:r>
              <a:rPr lang="en-GB" sz="1500" dirty="0">
                <a:latin typeface="Times New Roman" panose="02020603050405020304" pitchFamily="18" charset="0"/>
                <a:cs typeface="Times New Roman" panose="02020603050405020304" pitchFamily="18" charset="0"/>
              </a:rPr>
              <a:t>Work to one goal</a:t>
            </a:r>
          </a:p>
          <a:p>
            <a:pPr marL="457200" indent="-457200">
              <a:lnSpc>
                <a:spcPct val="110000"/>
              </a:lnSpc>
              <a:buFont typeface="+mj-lt"/>
              <a:buAutoNum type="arabicPeriod"/>
            </a:pPr>
            <a:endParaRPr lang="en-GB" sz="1500" dirty="0">
              <a:latin typeface="Times New Roman" panose="02020603050405020304" pitchFamily="18" charset="0"/>
              <a:cs typeface="Times New Roman" panose="02020603050405020304" pitchFamily="18" charset="0"/>
            </a:endParaRPr>
          </a:p>
          <a:p>
            <a:pPr marL="457200" indent="-457200">
              <a:lnSpc>
                <a:spcPct val="110000"/>
              </a:lnSpc>
              <a:buFont typeface="+mj-lt"/>
              <a:buAutoNum type="arabicPeriod"/>
            </a:pPr>
            <a:endParaRPr lang="en-GB"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14189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28" name="Rectangle 11">
            <a:extLst>
              <a:ext uri="{FF2B5EF4-FFF2-40B4-BE49-F238E27FC236}">
                <a16:creationId xmlns:a16="http://schemas.microsoft.com/office/drawing/2014/main" id="{6015C941-B6E2-427B-A786-811A09EE576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13">
            <a:extLst>
              <a:ext uri="{FF2B5EF4-FFF2-40B4-BE49-F238E27FC236}">
                <a16:creationId xmlns:a16="http://schemas.microsoft.com/office/drawing/2014/main" id="{D4914085-62C8-4066-8CD5-B736B07FE75C}"/>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0" name="Picture 15">
            <a:extLst>
              <a:ext uri="{FF2B5EF4-FFF2-40B4-BE49-F238E27FC236}">
                <a16:creationId xmlns:a16="http://schemas.microsoft.com/office/drawing/2014/main" id="{0BCBA8F8-2B5B-4E10-B3E6-C3C60804B15C}"/>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1" name="Rectangle 17">
            <a:extLst>
              <a:ext uri="{FF2B5EF4-FFF2-40B4-BE49-F238E27FC236}">
                <a16:creationId xmlns:a16="http://schemas.microsoft.com/office/drawing/2014/main" id="{8CF5748B-30AF-4C80-B2B8-32B65B8CE7B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9">
            <a:extLst>
              <a:ext uri="{FF2B5EF4-FFF2-40B4-BE49-F238E27FC236}">
                <a16:creationId xmlns:a16="http://schemas.microsoft.com/office/drawing/2014/main" id="{C66DAAF2-6E09-40A3-B848-561D42DDBB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1">
            <a:extLst>
              <a:ext uri="{FF2B5EF4-FFF2-40B4-BE49-F238E27FC236}">
                <a16:creationId xmlns:a16="http://schemas.microsoft.com/office/drawing/2014/main" id="{38DEBB06-2F2B-4613-A653-AF24819D897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3">
            <a:extLst>
              <a:ext uri="{FF2B5EF4-FFF2-40B4-BE49-F238E27FC236}">
                <a16:creationId xmlns:a16="http://schemas.microsoft.com/office/drawing/2014/main" id="{63BE936C-D06F-4A37-A432-00F3432CF17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25">
            <a:extLst>
              <a:ext uri="{FF2B5EF4-FFF2-40B4-BE49-F238E27FC236}">
                <a16:creationId xmlns:a16="http://schemas.microsoft.com/office/drawing/2014/main" id="{3C960716-3E6B-4113-877F-AF8755DCAF73}"/>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0169"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pic>
        <p:nvPicPr>
          <p:cNvPr id="7" name="Picture 6">
            <a:extLst>
              <a:ext uri="{FF2B5EF4-FFF2-40B4-BE49-F238E27FC236}">
                <a16:creationId xmlns:a16="http://schemas.microsoft.com/office/drawing/2014/main" id="{EBAB0375-6400-4FC1-B4AC-841EC27A8941}"/>
              </a:ext>
            </a:extLst>
          </p:cNvPr>
          <p:cNvPicPr>
            <a:picLocks noChangeAspect="1"/>
          </p:cNvPicPr>
          <p:nvPr/>
        </p:nvPicPr>
        <p:blipFill rotWithShape="1">
          <a:blip r:embed="rId6"/>
          <a:srcRect l="61177" t="23320" r="4853" b="50000"/>
          <a:stretch/>
        </p:blipFill>
        <p:spPr>
          <a:xfrm>
            <a:off x="6094766" y="2401818"/>
            <a:ext cx="4651619" cy="2055026"/>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 name="Title 1">
            <a:extLst>
              <a:ext uri="{FF2B5EF4-FFF2-40B4-BE49-F238E27FC236}">
                <a16:creationId xmlns:a16="http://schemas.microsoft.com/office/drawing/2014/main" id="{0C4B5D89-CBAF-4B82-AEE1-AB61A8732CD6}"/>
              </a:ext>
            </a:extLst>
          </p:cNvPr>
          <p:cNvSpPr>
            <a:spLocks noGrp="1"/>
          </p:cNvSpPr>
          <p:nvPr>
            <p:ph type="title"/>
          </p:nvPr>
        </p:nvSpPr>
        <p:spPr>
          <a:xfrm>
            <a:off x="1969804" y="808056"/>
            <a:ext cx="3317492" cy="1077229"/>
          </a:xfrm>
        </p:spPr>
        <p:txBody>
          <a:bodyPr>
            <a:normAutofit/>
          </a:bodyPr>
          <a:lstStyle/>
          <a:p>
            <a:pPr algn="l"/>
            <a:r>
              <a:rPr lang="en-GB" dirty="0">
                <a:latin typeface="Times New Roman" panose="02020603050405020304" pitchFamily="18" charset="0"/>
                <a:cs typeface="Times New Roman" panose="02020603050405020304" pitchFamily="18" charset="0"/>
              </a:rPr>
              <a:t>Teamwork Cont.</a:t>
            </a:r>
          </a:p>
        </p:txBody>
      </p:sp>
      <p:sp>
        <p:nvSpPr>
          <p:cNvPr id="3" name="Content Placeholder 2">
            <a:extLst>
              <a:ext uri="{FF2B5EF4-FFF2-40B4-BE49-F238E27FC236}">
                <a16:creationId xmlns:a16="http://schemas.microsoft.com/office/drawing/2014/main" id="{32BACB38-FA94-49A5-8762-1915B1DBA0F7}"/>
              </a:ext>
            </a:extLst>
          </p:cNvPr>
          <p:cNvSpPr>
            <a:spLocks noGrp="1"/>
          </p:cNvSpPr>
          <p:nvPr>
            <p:ph idx="1"/>
          </p:nvPr>
        </p:nvSpPr>
        <p:spPr>
          <a:xfrm>
            <a:off x="1969803" y="1452282"/>
            <a:ext cx="3317493" cy="5403000"/>
          </a:xfrm>
        </p:spPr>
        <p:txBody>
          <a:bodyPr>
            <a:normAutofit/>
          </a:bodyPr>
          <a:lstStyle/>
          <a:p>
            <a:pPr>
              <a:lnSpc>
                <a:spcPct val="110000"/>
              </a:lnSpc>
            </a:pPr>
            <a:r>
              <a:rPr lang="en-GB" sz="1600" dirty="0">
                <a:latin typeface="Times New Roman" panose="02020603050405020304" pitchFamily="18" charset="0"/>
                <a:cs typeface="Times New Roman" panose="02020603050405020304" pitchFamily="18" charset="0"/>
              </a:rPr>
              <a:t>Best engineers in the same team</a:t>
            </a:r>
          </a:p>
          <a:p>
            <a:pPr>
              <a:lnSpc>
                <a:spcPct val="110000"/>
              </a:lnSpc>
            </a:pPr>
            <a:r>
              <a:rPr lang="en-GB" sz="1600" dirty="0">
                <a:latin typeface="Times New Roman" panose="02020603050405020304" pitchFamily="18" charset="0"/>
                <a:cs typeface="Times New Roman" panose="02020603050405020304" pitchFamily="18" charset="0"/>
              </a:rPr>
              <a:t>The Halo Effect</a:t>
            </a:r>
          </a:p>
          <a:p>
            <a:pPr>
              <a:lnSpc>
                <a:spcPct val="110000"/>
              </a:lnSpc>
            </a:pPr>
            <a:r>
              <a:rPr lang="en-GB" sz="1600" dirty="0">
                <a:latin typeface="Times New Roman" panose="02020603050405020304" pitchFamily="18" charset="0"/>
                <a:cs typeface="Times New Roman" panose="02020603050405020304" pitchFamily="18" charset="0"/>
              </a:rPr>
              <a:t>Main goal of 21</a:t>
            </a:r>
            <a:r>
              <a:rPr lang="en-GB" sz="1600" baseline="30000" dirty="0">
                <a:latin typeface="Times New Roman" panose="02020603050405020304" pitchFamily="18" charset="0"/>
                <a:cs typeface="Times New Roman" panose="02020603050405020304" pitchFamily="18" charset="0"/>
              </a:rPr>
              <a:t>st</a:t>
            </a:r>
            <a:r>
              <a:rPr lang="en-GB" sz="1600" dirty="0">
                <a:latin typeface="Times New Roman" panose="02020603050405020304" pitchFamily="18" charset="0"/>
                <a:cs typeface="Times New Roman" panose="02020603050405020304" pitchFamily="18" charset="0"/>
              </a:rPr>
              <a:t> century – Satisfy the consumers</a:t>
            </a:r>
          </a:p>
          <a:p>
            <a:pPr>
              <a:lnSpc>
                <a:spcPct val="110000"/>
              </a:lnSpc>
            </a:pPr>
            <a:r>
              <a:rPr lang="en-GB" sz="1600" dirty="0">
                <a:latin typeface="Times New Roman" panose="02020603050405020304" pitchFamily="18" charset="0"/>
                <a:cs typeface="Times New Roman" panose="02020603050405020304" pitchFamily="18" charset="0"/>
              </a:rPr>
              <a:t>Respect between managers and engineers</a:t>
            </a:r>
          </a:p>
          <a:p>
            <a:pPr>
              <a:lnSpc>
                <a:spcPct val="110000"/>
              </a:lnSpc>
            </a:pPr>
            <a:r>
              <a:rPr lang="en-GB" sz="1600" dirty="0">
                <a:latin typeface="Times New Roman" panose="02020603050405020304" pitchFamily="18" charset="0"/>
                <a:cs typeface="Times New Roman" panose="02020603050405020304" pitchFamily="18" charset="0"/>
              </a:rPr>
              <a:t>Freedom of improvement </a:t>
            </a:r>
          </a:p>
          <a:p>
            <a:pPr>
              <a:lnSpc>
                <a:spcPct val="110000"/>
              </a:lnSpc>
            </a:pPr>
            <a:r>
              <a:rPr lang="en-GB" sz="1600" dirty="0">
                <a:latin typeface="Times New Roman" panose="02020603050405020304" pitchFamily="18" charset="0"/>
                <a:cs typeface="Times New Roman" panose="02020603050405020304" pitchFamily="18" charset="0"/>
              </a:rPr>
              <a:t>Improve skills &amp; deadlines</a:t>
            </a:r>
          </a:p>
          <a:p>
            <a:pPr>
              <a:lnSpc>
                <a:spcPct val="110000"/>
              </a:lnSpc>
            </a:pPr>
            <a:r>
              <a:rPr lang="en-GB" sz="1600" dirty="0">
                <a:latin typeface="Times New Roman" panose="02020603050405020304" pitchFamily="18" charset="0"/>
                <a:cs typeface="Times New Roman" panose="02020603050405020304" pitchFamily="18" charset="0"/>
              </a:rPr>
              <a:t>Hire passionate people</a:t>
            </a:r>
          </a:p>
          <a:p>
            <a:pPr>
              <a:lnSpc>
                <a:spcPct val="110000"/>
              </a:lnSpc>
            </a:pPr>
            <a:r>
              <a:rPr lang="en-GB" sz="1600" dirty="0">
                <a:latin typeface="Times New Roman" panose="02020603050405020304" pitchFamily="18" charset="0"/>
                <a:cs typeface="Times New Roman" panose="02020603050405020304" pitchFamily="18" charset="0"/>
              </a:rPr>
              <a:t>Maintain balanced work &amp; social life</a:t>
            </a:r>
          </a:p>
        </p:txBody>
      </p:sp>
    </p:spTree>
    <p:extLst>
      <p:ext uri="{BB962C8B-B14F-4D97-AF65-F5344CB8AC3E}">
        <p14:creationId xmlns:p14="http://schemas.microsoft.com/office/powerpoint/2010/main" val="3590533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3076" name="Rectangle 134">
            <a:extLst>
              <a:ext uri="{FF2B5EF4-FFF2-40B4-BE49-F238E27FC236}">
                <a16:creationId xmlns:a16="http://schemas.microsoft.com/office/drawing/2014/main" id="{F428300E-3AEB-4B71-A613-EE1EBC4E78B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e result for csr definition">
            <a:extLst>
              <a:ext uri="{FF2B5EF4-FFF2-40B4-BE49-F238E27FC236}">
                <a16:creationId xmlns:a16="http://schemas.microsoft.com/office/drawing/2014/main" id="{17C989F0-E9BA-484A-89C2-6AB778922BFF}"/>
              </a:ext>
            </a:extLst>
          </p:cNvPr>
          <p:cNvPicPr>
            <a:picLocks noChangeAspect="1" noChangeArrowheads="1"/>
          </p:cNvPicPr>
          <p:nvPr/>
        </p:nvPicPr>
        <p:blipFill rotWithShape="1">
          <a:blip r:embed="rId4">
            <a:duotone>
              <a:schemeClr val="accent1">
                <a:shade val="45000"/>
                <a:satMod val="135000"/>
              </a:schemeClr>
              <a:prstClr val="white"/>
            </a:duotone>
            <a:alphaModFix amt="35000"/>
            <a:extLst>
              <a:ext uri="{28A0092B-C50C-407E-A947-70E740481C1C}">
                <a14:useLocalDpi xmlns:a14="http://schemas.microsoft.com/office/drawing/2010/main" val="0"/>
              </a:ext>
            </a:extLst>
          </a:blip>
          <a:srcRect l="29829" r="25170"/>
          <a:stretch/>
        </p:blipFill>
        <p:spPr bwMode="auto">
          <a:xfrm rot="5400000">
            <a:off x="3284152" y="-2299018"/>
            <a:ext cx="6858000" cy="11502220"/>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136">
            <a:extLst>
              <a:ext uri="{FF2B5EF4-FFF2-40B4-BE49-F238E27FC236}">
                <a16:creationId xmlns:a16="http://schemas.microsoft.com/office/drawing/2014/main" id="{162FE4C1-8F78-4FED-9EEB-B1828C95295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078" name="Picture 138">
            <a:extLst>
              <a:ext uri="{FF2B5EF4-FFF2-40B4-BE49-F238E27FC236}">
                <a16:creationId xmlns:a16="http://schemas.microsoft.com/office/drawing/2014/main" id="{0A75EDB0-0DD6-4504-B9A3-2BD44C1424E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79" name="Rectangle 140">
            <a:extLst>
              <a:ext uri="{FF2B5EF4-FFF2-40B4-BE49-F238E27FC236}">
                <a16:creationId xmlns:a16="http://schemas.microsoft.com/office/drawing/2014/main" id="{D8D4458F-FE5E-4758-B952-BAFB6480852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0" name="Rectangle 142">
            <a:extLst>
              <a:ext uri="{FF2B5EF4-FFF2-40B4-BE49-F238E27FC236}">
                <a16:creationId xmlns:a16="http://schemas.microsoft.com/office/drawing/2014/main" id="{347D341A-35E1-4F7A-8ED8-31AA778D49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144">
            <a:extLst>
              <a:ext uri="{FF2B5EF4-FFF2-40B4-BE49-F238E27FC236}">
                <a16:creationId xmlns:a16="http://schemas.microsoft.com/office/drawing/2014/main" id="{F804C4B7-4DE3-4062-9E4F-1F589517556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4431479"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2" name="Rectangle 146">
            <a:extLst>
              <a:ext uri="{FF2B5EF4-FFF2-40B4-BE49-F238E27FC236}">
                <a16:creationId xmlns:a16="http://schemas.microsoft.com/office/drawing/2014/main" id="{1DC00162-32DE-45C2-950C-6A9DB0E4E7B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755"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TextBox 148">
            <a:extLst>
              <a:ext uri="{FF2B5EF4-FFF2-40B4-BE49-F238E27FC236}">
                <a16:creationId xmlns:a16="http://schemas.microsoft.com/office/drawing/2014/main" id="{C5004617-33D2-460E-B671-E41D74B70D5C}"/>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0645"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a:extLst>
              <a:ext uri="{FF2B5EF4-FFF2-40B4-BE49-F238E27FC236}">
                <a16:creationId xmlns:a16="http://schemas.microsoft.com/office/drawing/2014/main" id="{EF52E561-EE20-43DD-9C23-C5CD4F79094C}"/>
              </a:ext>
            </a:extLst>
          </p:cNvPr>
          <p:cNvSpPr>
            <a:spLocks noGrp="1"/>
          </p:cNvSpPr>
          <p:nvPr>
            <p:ph type="title"/>
          </p:nvPr>
        </p:nvSpPr>
        <p:spPr>
          <a:xfrm>
            <a:off x="1974738" y="808056"/>
            <a:ext cx="2659944" cy="1294201"/>
          </a:xfrm>
        </p:spPr>
        <p:txBody>
          <a:bodyPr>
            <a:normAutofit/>
          </a:bodyPr>
          <a:lstStyle/>
          <a:p>
            <a:pPr algn="l"/>
            <a:r>
              <a:rPr lang="en-GB" sz="2600" dirty="0">
                <a:latin typeface="Times New Roman" panose="02020603050405020304" pitchFamily="18" charset="0"/>
                <a:cs typeface="Times New Roman" panose="02020603050405020304" pitchFamily="18" charset="0"/>
              </a:rPr>
              <a:t>Corporate Social Responsibility</a:t>
            </a:r>
          </a:p>
        </p:txBody>
      </p:sp>
      <p:sp>
        <p:nvSpPr>
          <p:cNvPr id="3" name="Content Placeholder 2">
            <a:extLst>
              <a:ext uri="{FF2B5EF4-FFF2-40B4-BE49-F238E27FC236}">
                <a16:creationId xmlns:a16="http://schemas.microsoft.com/office/drawing/2014/main" id="{FF2650E0-B5E6-4162-8E5E-FE2B92CABED5}"/>
              </a:ext>
            </a:extLst>
          </p:cNvPr>
          <p:cNvSpPr>
            <a:spLocks noGrp="1"/>
          </p:cNvSpPr>
          <p:nvPr>
            <p:ph idx="1"/>
          </p:nvPr>
        </p:nvSpPr>
        <p:spPr>
          <a:xfrm>
            <a:off x="1051122" y="1628689"/>
            <a:ext cx="4360460" cy="5017039"/>
          </a:xfrm>
        </p:spPr>
        <p:txBody>
          <a:bodyPr>
            <a:normAutofit/>
          </a:bodyPr>
          <a:lstStyle/>
          <a:p>
            <a:pPr>
              <a:lnSpc>
                <a:spcPct val="110000"/>
              </a:lnSpc>
            </a:pPr>
            <a:r>
              <a:rPr lang="en-GB" sz="1600" dirty="0">
                <a:latin typeface="Times New Roman" panose="02020603050405020304" pitchFamily="18" charset="0"/>
                <a:cs typeface="Times New Roman" panose="02020603050405020304" pitchFamily="18" charset="0"/>
              </a:rPr>
              <a:t>“</a:t>
            </a:r>
            <a:r>
              <a:rPr lang="en-GB" sz="1600" i="1" dirty="0">
                <a:latin typeface="Times New Roman" panose="02020603050405020304" pitchFamily="18" charset="0"/>
                <a:cs typeface="Times New Roman" panose="02020603050405020304" pitchFamily="18" charset="0"/>
              </a:rPr>
              <a:t>Corporate social responsibility is the idea that a company should be interested in and willing to help society and the environment as well as be concerned about the products and profit it makes</a:t>
            </a:r>
            <a:r>
              <a:rPr lang="en-GB" sz="1600" dirty="0">
                <a:latin typeface="Times New Roman" panose="02020603050405020304" pitchFamily="18" charset="0"/>
                <a:cs typeface="Times New Roman" panose="02020603050405020304" pitchFamily="18" charset="0"/>
              </a:rPr>
              <a:t>” (Cambridge Dictionary)</a:t>
            </a:r>
          </a:p>
          <a:p>
            <a:pPr>
              <a:lnSpc>
                <a:spcPct val="110000"/>
              </a:lnSpc>
            </a:pPr>
            <a:r>
              <a:rPr lang="en-GB" sz="1600" dirty="0">
                <a:latin typeface="Times New Roman" panose="02020603050405020304" pitchFamily="18" charset="0"/>
                <a:cs typeface="Times New Roman" panose="02020603050405020304" pitchFamily="18" charset="0"/>
              </a:rPr>
              <a:t>Global Volunteer Program launched in 2011</a:t>
            </a:r>
          </a:p>
          <a:p>
            <a:pPr>
              <a:lnSpc>
                <a:spcPct val="110000"/>
              </a:lnSpc>
            </a:pPr>
            <a:r>
              <a:rPr lang="en-GB" sz="1600" dirty="0">
                <a:latin typeface="Times New Roman" panose="02020603050405020304" pitchFamily="18" charset="0"/>
                <a:cs typeface="Times New Roman" panose="02020603050405020304" pitchFamily="18" charset="0"/>
              </a:rPr>
              <a:t>Offers free education</a:t>
            </a:r>
          </a:p>
          <a:p>
            <a:pPr>
              <a:lnSpc>
                <a:spcPct val="110000"/>
              </a:lnSpc>
            </a:pPr>
            <a:r>
              <a:rPr lang="en-GB" sz="1600" dirty="0">
                <a:latin typeface="Times New Roman" panose="02020603050405020304" pitchFamily="18" charset="0"/>
                <a:cs typeface="Times New Roman" panose="02020603050405020304" pitchFamily="18" charset="0"/>
              </a:rPr>
              <a:t>Expanded employee benefit programs</a:t>
            </a:r>
          </a:p>
          <a:p>
            <a:pPr>
              <a:lnSpc>
                <a:spcPct val="110000"/>
              </a:lnSpc>
            </a:pPr>
            <a:r>
              <a:rPr lang="en-GB" sz="1600" dirty="0">
                <a:latin typeface="Times New Roman" panose="02020603050405020304" pitchFamily="18" charset="0"/>
                <a:cs typeface="Times New Roman" panose="02020603050405020304" pitchFamily="18" charset="0"/>
              </a:rPr>
              <a:t>Enforces Supplier Code of Conduct</a:t>
            </a:r>
          </a:p>
          <a:p>
            <a:pPr>
              <a:lnSpc>
                <a:spcPct val="110000"/>
              </a:lnSpc>
            </a:pPr>
            <a:r>
              <a:rPr lang="en-GB" sz="1600" dirty="0">
                <a:latin typeface="Times New Roman" panose="02020603050405020304" pitchFamily="18" charset="0"/>
                <a:cs typeface="Times New Roman" panose="02020603050405020304" pitchFamily="18" charset="0"/>
              </a:rPr>
              <a:t>Launched health and safety program</a:t>
            </a:r>
          </a:p>
          <a:p>
            <a:pPr>
              <a:lnSpc>
                <a:spcPct val="110000"/>
              </a:lnSpc>
            </a:pPr>
            <a:r>
              <a:rPr lang="en-GB" sz="1600" dirty="0">
                <a:latin typeface="Times New Roman" panose="02020603050405020304" pitchFamily="18" charset="0"/>
                <a:cs typeface="Times New Roman" panose="02020603050405020304" pitchFamily="18" charset="0"/>
              </a:rPr>
              <a:t>Increased amount of gender and ethnicities</a:t>
            </a:r>
          </a:p>
        </p:txBody>
      </p:sp>
    </p:spTree>
    <p:extLst>
      <p:ext uri="{BB962C8B-B14F-4D97-AF65-F5344CB8AC3E}">
        <p14:creationId xmlns:p14="http://schemas.microsoft.com/office/powerpoint/2010/main" val="3737939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E326A3-EB92-4BDA-9F77-45197E0CBE7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C996C7-7B84-4645-9AA1-6EA85EAB47D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32DC315B-5680-47D9-B827-34D012FB14B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TextBox 15">
            <a:extLst>
              <a:ext uri="{FF2B5EF4-FFF2-40B4-BE49-F238E27FC236}">
                <a16:creationId xmlns:a16="http://schemas.microsoft.com/office/drawing/2014/main" id="{A531BC3A-9EC6-4369-9402-4F1EF6BFB18F}"/>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325" y="897534"/>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a:extLst>
              <a:ext uri="{FF2B5EF4-FFF2-40B4-BE49-F238E27FC236}">
                <a16:creationId xmlns:a16="http://schemas.microsoft.com/office/drawing/2014/main" id="{1611D446-2FD4-4E77-A725-EE783DE5ACFE}"/>
              </a:ext>
            </a:extLst>
          </p:cNvPr>
          <p:cNvSpPr>
            <a:spLocks noGrp="1"/>
          </p:cNvSpPr>
          <p:nvPr>
            <p:ph type="title"/>
          </p:nvPr>
        </p:nvSpPr>
        <p:spPr>
          <a:xfrm>
            <a:off x="1084556" y="1064365"/>
            <a:ext cx="3109217" cy="3313671"/>
          </a:xfrm>
        </p:spPr>
        <p:txBody>
          <a:bodyPr>
            <a:normAutofit/>
          </a:bodyPr>
          <a:lstStyle/>
          <a:p>
            <a:pPr algn="l"/>
            <a:r>
              <a:rPr lang="en-GB"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hidden agenda of Apple’s corporate social responsibility?</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4004979805"/>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Related image">
            <a:extLst>
              <a:ext uri="{FF2B5EF4-FFF2-40B4-BE49-F238E27FC236}">
                <a16:creationId xmlns:a16="http://schemas.microsoft.com/office/drawing/2014/main" id="{8226DA3A-1D62-42C2-AE72-DFACA15C144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40969" y="3557154"/>
            <a:ext cx="3031309" cy="3135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85216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0">
            <a:extLst>
              <a:ext uri="{FF2B5EF4-FFF2-40B4-BE49-F238E27FC236}">
                <a16:creationId xmlns:a16="http://schemas.microsoft.com/office/drawing/2014/main" id="{B5E326A3-EB92-4BDA-9F77-45197E0CBE7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2">
            <a:extLst>
              <a:ext uri="{FF2B5EF4-FFF2-40B4-BE49-F238E27FC236}">
                <a16:creationId xmlns:a16="http://schemas.microsoft.com/office/drawing/2014/main" id="{CAC996C7-7B84-4645-9AA1-6EA85EAB47D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24">
            <a:extLst>
              <a:ext uri="{FF2B5EF4-FFF2-40B4-BE49-F238E27FC236}">
                <a16:creationId xmlns:a16="http://schemas.microsoft.com/office/drawing/2014/main" id="{32DC315B-5680-47D9-B827-34D012FB14B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TextBox 26">
            <a:extLst>
              <a:ext uri="{FF2B5EF4-FFF2-40B4-BE49-F238E27FC236}">
                <a16:creationId xmlns:a16="http://schemas.microsoft.com/office/drawing/2014/main" id="{A531BC3A-9EC6-4369-9402-4F1EF6BFB18F}"/>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325" y="897534"/>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a:extLst>
              <a:ext uri="{FF2B5EF4-FFF2-40B4-BE49-F238E27FC236}">
                <a16:creationId xmlns:a16="http://schemas.microsoft.com/office/drawing/2014/main" id="{90372339-5EF9-4508-9EE0-0FBDC68BD999}"/>
              </a:ext>
            </a:extLst>
          </p:cNvPr>
          <p:cNvSpPr>
            <a:spLocks noGrp="1"/>
          </p:cNvSpPr>
          <p:nvPr>
            <p:ph type="title"/>
          </p:nvPr>
        </p:nvSpPr>
        <p:spPr>
          <a:xfrm>
            <a:off x="529732" y="996253"/>
            <a:ext cx="3561306" cy="3313671"/>
          </a:xfrm>
        </p:spPr>
        <p:txBody>
          <a:bodyPr>
            <a:normAutofit/>
          </a:bodyPr>
          <a:lstStyle/>
          <a:p>
            <a:pPr algn="ctr"/>
            <a:r>
              <a:rPr lang="en-GB" dirty="0">
                <a:solidFill>
                  <a:schemeClr val="bg1"/>
                </a:solidFill>
                <a:latin typeface="Times New Roman" panose="02020603050405020304" pitchFamily="18" charset="0"/>
                <a:cs typeface="Times New Roman" panose="02020603050405020304" pitchFamily="18" charset="0"/>
              </a:rPr>
              <a:t>What Apple doesn’t want you to see</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2349257142"/>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Image result for apple child labour">
            <a:extLst>
              <a:ext uri="{FF2B5EF4-FFF2-40B4-BE49-F238E27FC236}">
                <a16:creationId xmlns:a16="http://schemas.microsoft.com/office/drawing/2014/main" id="{A7538080-C927-476E-A801-AFB486537F3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07918" y="3043058"/>
            <a:ext cx="4004934" cy="2669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211411"/>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extLst/>
          </a:blip>
          <a:stretch/>
        </a:blip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628A6F55-3BD1-48B9-9CCE-4FC9A97A93A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E57B1258-89A9-4490-9F86-1B453919198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9" name="Picture 78">
            <a:extLst>
              <a:ext uri="{FF2B5EF4-FFF2-40B4-BE49-F238E27FC236}">
                <a16:creationId xmlns:a16="http://schemas.microsoft.com/office/drawing/2014/main" id="{1783C8C5-4B13-470C-A2D1-D03CBA10976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1" name="Rectangle 80">
            <a:extLst>
              <a:ext uri="{FF2B5EF4-FFF2-40B4-BE49-F238E27FC236}">
                <a16:creationId xmlns:a16="http://schemas.microsoft.com/office/drawing/2014/main" id="{F3DB1B02-78F8-480A-B837-A02C096046B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762BE801-AA4C-4B9B-AC97-327F41FE147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09D03954-24CE-43D4-B4F1-CEE11518430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Image result for apple shanghai factories">
            <a:extLst>
              <a:ext uri="{FF2B5EF4-FFF2-40B4-BE49-F238E27FC236}">
                <a16:creationId xmlns:a16="http://schemas.microsoft.com/office/drawing/2014/main" id="{7181C4C4-0994-4C6C-B77E-0086F6148FF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2" b="1730"/>
          <a:stretch/>
        </p:blipFill>
        <p:spPr bwMode="auto">
          <a:xfrm>
            <a:off x="986500" y="10"/>
            <a:ext cx="5588714" cy="3432582"/>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pic>
        <p:nvPicPr>
          <p:cNvPr id="7170" name="Picture 2" descr="Image result for apple engineers">
            <a:extLst>
              <a:ext uri="{FF2B5EF4-FFF2-40B4-BE49-F238E27FC236}">
                <a16:creationId xmlns:a16="http://schemas.microsoft.com/office/drawing/2014/main" id="{636F8D6C-5EC1-4C9A-8CE9-3487A4D2025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1020" r="27366" b="-2"/>
          <a:stretch/>
        </p:blipFill>
        <p:spPr bwMode="auto">
          <a:xfrm>
            <a:off x="1005402" y="3425635"/>
            <a:ext cx="2787154" cy="3432592"/>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pic>
        <p:nvPicPr>
          <p:cNvPr id="7174" name="Picture 6" descr="Image result for apple child mining">
            <a:extLst>
              <a:ext uri="{FF2B5EF4-FFF2-40B4-BE49-F238E27FC236}">
                <a16:creationId xmlns:a16="http://schemas.microsoft.com/office/drawing/2014/main" id="{6854F682-216D-4291-B139-45D77E19DFE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1268" r="11307" b="3"/>
          <a:stretch/>
        </p:blipFill>
        <p:spPr bwMode="auto">
          <a:xfrm>
            <a:off x="3798815" y="3425635"/>
            <a:ext cx="2776401" cy="3432592"/>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87" name="Rectangle 86">
            <a:extLst>
              <a:ext uri="{FF2B5EF4-FFF2-40B4-BE49-F238E27FC236}">
                <a16:creationId xmlns:a16="http://schemas.microsoft.com/office/drawing/2014/main" id="{0B59BA97-0AEC-4693-8161-A485A497013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TextBox 88">
            <a:extLst>
              <a:ext uri="{FF2B5EF4-FFF2-40B4-BE49-F238E27FC236}">
                <a16:creationId xmlns:a16="http://schemas.microsoft.com/office/drawing/2014/main" id="{EB82D05E-F7DC-4270-B1B4-2A0765805082}"/>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8487"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a:extLst>
              <a:ext uri="{FF2B5EF4-FFF2-40B4-BE49-F238E27FC236}">
                <a16:creationId xmlns:a16="http://schemas.microsoft.com/office/drawing/2014/main" id="{5920441A-7807-4757-ABE7-BE4EE84F66B8}"/>
              </a:ext>
            </a:extLst>
          </p:cNvPr>
          <p:cNvSpPr>
            <a:spLocks noGrp="1"/>
          </p:cNvSpPr>
          <p:nvPr>
            <p:ph type="title"/>
          </p:nvPr>
        </p:nvSpPr>
        <p:spPr>
          <a:xfrm>
            <a:off x="7548117" y="808056"/>
            <a:ext cx="3024722" cy="1077229"/>
          </a:xfrm>
        </p:spPr>
        <p:txBody>
          <a:bodyPr>
            <a:normAutofit/>
          </a:bodyPr>
          <a:lstStyle/>
          <a:p>
            <a:pPr algn="l"/>
            <a:r>
              <a:rPr lang="en-GB" dirty="0">
                <a:latin typeface="Times New Roman" panose="02020603050405020304" pitchFamily="18" charset="0"/>
                <a:cs typeface="Times New Roman" panose="02020603050405020304" pitchFamily="18" charset="0"/>
              </a:rPr>
              <a:t>Conclusion</a:t>
            </a:r>
            <a:endParaRPr lang="en-GB">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94F0333-E219-485D-AF2C-CE68CD537AB4}"/>
              </a:ext>
            </a:extLst>
          </p:cNvPr>
          <p:cNvSpPr>
            <a:spLocks noGrp="1"/>
          </p:cNvSpPr>
          <p:nvPr>
            <p:ph idx="1"/>
          </p:nvPr>
        </p:nvSpPr>
        <p:spPr>
          <a:xfrm>
            <a:off x="7548118" y="2052116"/>
            <a:ext cx="3024722" cy="3997828"/>
          </a:xfrm>
        </p:spPr>
        <p:txBody>
          <a:bodyPr>
            <a:normAutofit/>
          </a:bodyPr>
          <a:lstStyle/>
          <a:p>
            <a:r>
              <a:rPr lang="en-GB" sz="1800" dirty="0">
                <a:latin typeface="Times New Roman" panose="02020603050405020304" pitchFamily="18" charset="0"/>
                <a:cs typeface="Times New Roman" panose="02020603050405020304" pitchFamily="18" charset="0"/>
              </a:rPr>
              <a:t>Products look sleek</a:t>
            </a:r>
          </a:p>
          <a:p>
            <a:r>
              <a:rPr lang="en-GB" sz="1800" dirty="0">
                <a:latin typeface="Times New Roman" panose="02020603050405020304" pitchFamily="18" charset="0"/>
                <a:cs typeface="Times New Roman" panose="02020603050405020304" pitchFamily="18" charset="0"/>
              </a:rPr>
              <a:t>Cost is people’s lives</a:t>
            </a:r>
          </a:p>
        </p:txBody>
      </p:sp>
    </p:spTree>
    <p:extLst>
      <p:ext uri="{BB962C8B-B14F-4D97-AF65-F5344CB8AC3E}">
        <p14:creationId xmlns:p14="http://schemas.microsoft.com/office/powerpoint/2010/main" val="1388003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E9F90-3221-4A32-BEA1-D19BB4A93DAA}"/>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0B3029E7-B93F-4882-90B1-F0AF6086B033}"/>
              </a:ext>
            </a:extLst>
          </p:cNvPr>
          <p:cNvSpPr>
            <a:spLocks noGrp="1"/>
          </p:cNvSpPr>
          <p:nvPr>
            <p:ph idx="1"/>
          </p:nvPr>
        </p:nvSpPr>
        <p:spPr>
          <a:xfrm>
            <a:off x="1306286" y="1422400"/>
            <a:ext cx="9263853" cy="4627544"/>
          </a:xfrm>
        </p:spPr>
        <p:txBody>
          <a:bodyPr>
            <a:normAutofit fontScale="92500" lnSpcReduction="10000"/>
          </a:bodyPr>
          <a:lstStyle/>
          <a:p>
            <a:pPr marL="0" indent="0">
              <a:lnSpc>
                <a:spcPct val="150000"/>
              </a:lnSpc>
              <a:buNone/>
            </a:pPr>
            <a:r>
              <a:rPr lang="en-GB" sz="1600" dirty="0">
                <a:latin typeface="Times New Roman" panose="02020603050405020304" pitchFamily="18" charset="0"/>
                <a:cs typeface="Times New Roman" panose="02020603050405020304" pitchFamily="18" charset="0"/>
              </a:rPr>
              <a:t>	“What Is Apple? - Definition from WhatIs.com.” </a:t>
            </a:r>
            <a:r>
              <a:rPr lang="en-GB" sz="1600" i="1" dirty="0">
                <a:latin typeface="Times New Roman" panose="02020603050405020304" pitchFamily="18" charset="0"/>
                <a:cs typeface="Times New Roman" panose="02020603050405020304" pitchFamily="18" charset="0"/>
              </a:rPr>
              <a:t>WhatIs.com</a:t>
            </a:r>
            <a:r>
              <a:rPr lang="en-GB" sz="1600" dirty="0">
                <a:latin typeface="Times New Roman" panose="02020603050405020304" pitchFamily="18" charset="0"/>
                <a:cs typeface="Times New Roman" panose="02020603050405020304" pitchFamily="18" charset="0"/>
              </a:rPr>
              <a:t>, whatis.techtarget.com/definition/Apple</a:t>
            </a:r>
          </a:p>
          <a:p>
            <a:pPr marL="0" indent="0">
              <a:lnSpc>
                <a:spcPct val="150000"/>
              </a:lnSpc>
              <a:buNone/>
            </a:pPr>
            <a:r>
              <a:rPr lang="en-GB" sz="1600" dirty="0">
                <a:latin typeface="Times New Roman" panose="02020603050405020304" pitchFamily="18" charset="0"/>
                <a:cs typeface="Times New Roman" panose="02020603050405020304" pitchFamily="18" charset="0"/>
              </a:rPr>
              <a:t>	Klein, Paul. “Where Is Apple's Social Purpose?” </a:t>
            </a:r>
            <a:r>
              <a:rPr lang="en-GB" sz="1600" i="1" dirty="0">
                <a:latin typeface="Times New Roman" panose="02020603050405020304" pitchFamily="18" charset="0"/>
                <a:cs typeface="Times New Roman" panose="02020603050405020304" pitchFamily="18" charset="0"/>
              </a:rPr>
              <a:t>Forbes</a:t>
            </a:r>
            <a:r>
              <a:rPr lang="en-GB" sz="1600" dirty="0">
                <a:latin typeface="Times New Roman" panose="02020603050405020304" pitchFamily="18" charset="0"/>
                <a:cs typeface="Times New Roman" panose="02020603050405020304" pitchFamily="18" charset="0"/>
              </a:rPr>
              <a:t>, Forbes Magazine, 19 Aug. 2011, www.forbes.com/sites/csr/2011/08/12/where-is-apples-social-purpose/#64f0a407499d</a:t>
            </a:r>
          </a:p>
          <a:p>
            <a:pPr marL="0" indent="0">
              <a:lnSpc>
                <a:spcPct val="150000"/>
              </a:lnSpc>
              <a:buNone/>
            </a:pPr>
            <a:r>
              <a:rPr lang="en-GB" sz="1600" dirty="0">
                <a:latin typeface="Times New Roman" panose="02020603050405020304" pitchFamily="18" charset="0"/>
                <a:cs typeface="Times New Roman" panose="02020603050405020304" pitchFamily="18" charset="0"/>
              </a:rPr>
              <a:t>	Crossley, </a:t>
            </a:r>
            <a:r>
              <a:rPr lang="en-GB" sz="1600" dirty="0" err="1">
                <a:latin typeface="Times New Roman" panose="02020603050405020304" pitchFamily="18" charset="0"/>
                <a:cs typeface="Times New Roman" panose="02020603050405020304" pitchFamily="18" charset="0"/>
              </a:rPr>
              <a:t>em</a:t>
            </a:r>
            <a:r>
              <a:rPr lang="en-GB" sz="1600" dirty="0">
                <a:latin typeface="Times New Roman" panose="02020603050405020304" pitchFamily="18" charset="0"/>
                <a:cs typeface="Times New Roman" panose="02020603050405020304" pitchFamily="18" charset="0"/>
              </a:rPr>
              <a:t>. “Apple's Approach to Strategic Management.” </a:t>
            </a:r>
            <a:r>
              <a:rPr lang="en-GB" sz="1600" i="1" dirty="0">
                <a:latin typeface="Times New Roman" panose="02020603050405020304" pitchFamily="18" charset="0"/>
                <a:cs typeface="Times New Roman" panose="02020603050405020304" pitchFamily="18" charset="0"/>
              </a:rPr>
              <a:t>Prezi.com</a:t>
            </a:r>
            <a:r>
              <a:rPr lang="en-GB" sz="1600" dirty="0">
                <a:latin typeface="Times New Roman" panose="02020603050405020304" pitchFamily="18" charset="0"/>
                <a:cs typeface="Times New Roman" panose="02020603050405020304" pitchFamily="18" charset="0"/>
              </a:rPr>
              <a:t>, 16 Dec. 2015, prezi.com/</a:t>
            </a:r>
            <a:r>
              <a:rPr lang="en-GB" sz="1600" dirty="0" err="1">
                <a:latin typeface="Times New Roman" panose="02020603050405020304" pitchFamily="18" charset="0"/>
                <a:cs typeface="Times New Roman" panose="02020603050405020304" pitchFamily="18" charset="0"/>
              </a:rPr>
              <a:t>qyyndbidfxko</a:t>
            </a:r>
            <a:r>
              <a:rPr lang="en-GB" sz="1600" dirty="0">
                <a:latin typeface="Times New Roman" panose="02020603050405020304" pitchFamily="18" charset="0"/>
                <a:cs typeface="Times New Roman" panose="02020603050405020304" pitchFamily="18" charset="0"/>
              </a:rPr>
              <a:t>/apples-approach-to-strategic-management/?</a:t>
            </a:r>
            <a:r>
              <a:rPr lang="en-GB" sz="1600" dirty="0" err="1">
                <a:latin typeface="Times New Roman" panose="02020603050405020304" pitchFamily="18" charset="0"/>
                <a:cs typeface="Times New Roman" panose="02020603050405020304" pitchFamily="18" charset="0"/>
              </a:rPr>
              <a:t>webgl</a:t>
            </a:r>
            <a:r>
              <a:rPr lang="en-GB" sz="1600" dirty="0">
                <a:latin typeface="Times New Roman" panose="02020603050405020304" pitchFamily="18" charset="0"/>
                <a:cs typeface="Times New Roman" panose="02020603050405020304" pitchFamily="18" charset="0"/>
              </a:rPr>
              <a:t>=0</a:t>
            </a:r>
          </a:p>
          <a:p>
            <a:pPr marL="0" indent="0">
              <a:lnSpc>
                <a:spcPct val="150000"/>
              </a:lnSpc>
              <a:buNone/>
            </a:pPr>
            <a:r>
              <a:rPr lang="en-GB" sz="1600" dirty="0">
                <a:latin typeface="Times New Roman" panose="02020603050405020304" pitchFamily="18" charset="0"/>
                <a:cs typeface="Times New Roman" panose="02020603050405020304" pitchFamily="18" charset="0"/>
              </a:rPr>
              <a:t>	“Apple Organizational Structure - A Hierarchical Structure That May Change in Near </a:t>
            </a:r>
            <a:r>
              <a:rPr lang="en-GB" sz="1600" dirty="0" err="1">
                <a:latin typeface="Times New Roman" panose="02020603050405020304" pitchFamily="18" charset="0"/>
                <a:cs typeface="Times New Roman" panose="02020603050405020304" pitchFamily="18" charset="0"/>
              </a:rPr>
              <a:t>Future.”</a:t>
            </a:r>
            <a:r>
              <a:rPr lang="en-GB" sz="1600" i="1" dirty="0" err="1">
                <a:latin typeface="Times New Roman" panose="02020603050405020304" pitchFamily="18" charset="0"/>
                <a:cs typeface="Times New Roman" panose="02020603050405020304" pitchFamily="18" charset="0"/>
              </a:rPr>
              <a:t>Research</a:t>
            </a:r>
            <a:r>
              <a:rPr lang="en-GB" sz="1600" i="1" dirty="0">
                <a:latin typeface="Times New Roman" panose="02020603050405020304" pitchFamily="18" charset="0"/>
                <a:cs typeface="Times New Roman" panose="02020603050405020304" pitchFamily="18" charset="0"/>
              </a:rPr>
              <a:t> Methodology</a:t>
            </a:r>
            <a:r>
              <a:rPr lang="en-GB" sz="1600" dirty="0">
                <a:latin typeface="Times New Roman" panose="02020603050405020304" pitchFamily="18" charset="0"/>
                <a:cs typeface="Times New Roman" panose="02020603050405020304" pitchFamily="18" charset="0"/>
              </a:rPr>
              <a:t>, 12 Mar. 2017, research-methodology.net/apple-organizational-structure-a-hierarchical-structure-that-may-change-in-near-future/</a:t>
            </a:r>
          </a:p>
          <a:p>
            <a:pPr marL="0" indent="0">
              <a:lnSpc>
                <a:spcPct val="150000"/>
              </a:lnSpc>
              <a:buNone/>
            </a:pPr>
            <a:r>
              <a:rPr lang="en-GB" sz="1600" dirty="0">
                <a:latin typeface="Times New Roman" panose="02020603050405020304" pitchFamily="18" charset="0"/>
                <a:cs typeface="Times New Roman" panose="02020603050405020304" pitchFamily="18" charset="0"/>
              </a:rPr>
              <a:t>	Investopedia.com. “How Does Tim Cook's Management Style Differ from Steve Jobs? (AAPL).”</a:t>
            </a:r>
            <a:r>
              <a:rPr lang="en-GB" sz="1600" i="1" dirty="0">
                <a:latin typeface="Times New Roman" panose="02020603050405020304" pitchFamily="18" charset="0"/>
                <a:cs typeface="Times New Roman" panose="02020603050405020304" pitchFamily="18" charset="0"/>
              </a:rPr>
              <a:t>Investopedia</a:t>
            </a:r>
            <a:r>
              <a:rPr lang="en-GB" sz="1600" dirty="0">
                <a:latin typeface="Times New Roman" panose="02020603050405020304" pitchFamily="18" charset="0"/>
                <a:cs typeface="Times New Roman" panose="02020603050405020304" pitchFamily="18" charset="0"/>
              </a:rPr>
              <a:t>, 29 Oct. 2015, www.investopedia.com/articles/professionals/081715/how-does-tim-cooks-management-style-differ-steve-jobs.asp </a:t>
            </a:r>
          </a:p>
        </p:txBody>
      </p:sp>
    </p:spTree>
    <p:extLst>
      <p:ext uri="{BB962C8B-B14F-4D97-AF65-F5344CB8AC3E}">
        <p14:creationId xmlns:p14="http://schemas.microsoft.com/office/powerpoint/2010/main" val="33797857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1A629E-8712-4924-8946-72DBD0CD0872}"/>
              </a:ext>
            </a:extLst>
          </p:cNvPr>
          <p:cNvSpPr>
            <a:spLocks noGrp="1"/>
          </p:cNvSpPr>
          <p:nvPr>
            <p:ph idx="1"/>
          </p:nvPr>
        </p:nvSpPr>
        <p:spPr>
          <a:xfrm>
            <a:off x="1175657" y="600687"/>
            <a:ext cx="9452539" cy="5974284"/>
          </a:xfrm>
        </p:spPr>
        <p:txBody>
          <a:bodyPr>
            <a:normAutofit/>
          </a:bodyPr>
          <a:lstStyle/>
          <a:p>
            <a:pPr marL="0" indent="0">
              <a:buNone/>
            </a:pPr>
            <a:r>
              <a:rPr lang="en-GB" sz="1600" dirty="0" err="1">
                <a:latin typeface="Times New Roman" panose="02020603050405020304" pitchFamily="18" charset="0"/>
                <a:cs typeface="Times New Roman" panose="02020603050405020304" pitchFamily="18" charset="0"/>
              </a:rPr>
              <a:t>Verganti</a:t>
            </a:r>
            <a:r>
              <a:rPr lang="en-GB" sz="1600" dirty="0">
                <a:latin typeface="Times New Roman" panose="02020603050405020304" pitchFamily="18" charset="0"/>
                <a:cs typeface="Times New Roman" panose="02020603050405020304" pitchFamily="18" charset="0"/>
              </a:rPr>
              <a:t>, Roberto. “Steve Jobs and Management by Meaning.” </a:t>
            </a:r>
            <a:r>
              <a:rPr lang="en-GB" sz="1600" i="1" dirty="0">
                <a:latin typeface="Times New Roman" panose="02020603050405020304" pitchFamily="18" charset="0"/>
                <a:cs typeface="Times New Roman" panose="02020603050405020304" pitchFamily="18" charset="0"/>
              </a:rPr>
              <a:t>Harvard Business Review</a:t>
            </a:r>
            <a:r>
              <a:rPr lang="en-GB" sz="1600" dirty="0">
                <a:latin typeface="Times New Roman" panose="02020603050405020304" pitchFamily="18" charset="0"/>
                <a:cs typeface="Times New Roman" panose="02020603050405020304" pitchFamily="18" charset="0"/>
              </a:rPr>
              <a:t>, 23 July 2014, hbr.org/2011/10/</a:t>
            </a:r>
            <a:r>
              <a:rPr lang="en-GB" sz="1600" dirty="0" err="1">
                <a:latin typeface="Times New Roman" panose="02020603050405020304" pitchFamily="18" charset="0"/>
                <a:cs typeface="Times New Roman" panose="02020603050405020304" pitchFamily="18" charset="0"/>
              </a:rPr>
              <a:t>steve</a:t>
            </a:r>
            <a:r>
              <a:rPr lang="en-GB" sz="1600" dirty="0">
                <a:latin typeface="Times New Roman" panose="02020603050405020304" pitchFamily="18" charset="0"/>
                <a:cs typeface="Times New Roman" panose="02020603050405020304" pitchFamily="18" charset="0"/>
              </a:rPr>
              <a:t>-jobs-and-management-by-m</a:t>
            </a:r>
          </a:p>
          <a:p>
            <a:pPr marL="0" indent="0">
              <a:buNone/>
            </a:pPr>
            <a:r>
              <a:rPr lang="en-GB" sz="1600" dirty="0" err="1">
                <a:latin typeface="Times New Roman" panose="02020603050405020304" pitchFamily="18" charset="0"/>
                <a:cs typeface="Times New Roman" panose="02020603050405020304" pitchFamily="18" charset="0"/>
              </a:rPr>
              <a:t>Yarow</a:t>
            </a:r>
            <a:r>
              <a:rPr lang="en-GB" sz="1600" dirty="0">
                <a:latin typeface="Times New Roman" panose="02020603050405020304" pitchFamily="18" charset="0"/>
                <a:cs typeface="Times New Roman" panose="02020603050405020304" pitchFamily="18" charset="0"/>
              </a:rPr>
              <a:t>, Jay. “Apple Management Lessons Every Company Should Steal.” </a:t>
            </a:r>
            <a:r>
              <a:rPr lang="en-GB" sz="1600" i="1" dirty="0">
                <a:latin typeface="Times New Roman" panose="02020603050405020304" pitchFamily="18" charset="0"/>
                <a:cs typeface="Times New Roman" panose="02020603050405020304" pitchFamily="18" charset="0"/>
              </a:rPr>
              <a:t>Business Insider</a:t>
            </a:r>
            <a:r>
              <a:rPr lang="en-GB" sz="1600" dirty="0">
                <a:latin typeface="Times New Roman" panose="02020603050405020304" pitchFamily="18" charset="0"/>
                <a:cs typeface="Times New Roman" panose="02020603050405020304" pitchFamily="18" charset="0"/>
              </a:rPr>
              <a:t>, Business Insider, 15 Feb. 2012, www.businessinsider.com/how-to-run-your-company-like-apple-2012-2?IR=T</a:t>
            </a:r>
          </a:p>
          <a:p>
            <a:pPr marL="0" indent="0">
              <a:buNone/>
            </a:pPr>
            <a:r>
              <a:rPr lang="en-GB" sz="1600" dirty="0">
                <a:latin typeface="Times New Roman" panose="02020603050405020304" pitchFamily="18" charset="0"/>
                <a:cs typeface="Times New Roman" panose="02020603050405020304" pitchFamily="18" charset="0"/>
              </a:rPr>
              <a:t>“7 Teamwork Lessons from Apple.” </a:t>
            </a:r>
            <a:r>
              <a:rPr lang="en-GB" sz="1600" i="1" dirty="0">
                <a:latin typeface="Times New Roman" panose="02020603050405020304" pitchFamily="18" charset="0"/>
                <a:cs typeface="Times New Roman" panose="02020603050405020304" pitchFamily="18" charset="0"/>
              </a:rPr>
              <a:t>Twenty One Leadership</a:t>
            </a:r>
            <a:r>
              <a:rPr lang="en-GB" sz="1600" dirty="0">
                <a:latin typeface="Times New Roman" panose="02020603050405020304" pitchFamily="18" charset="0"/>
                <a:cs typeface="Times New Roman" panose="02020603050405020304" pitchFamily="18" charset="0"/>
              </a:rPr>
              <a:t>, www.twentyoneleadership.com/resources/7-teamwork-lessons-from-apple/</a:t>
            </a:r>
          </a:p>
          <a:p>
            <a:pPr marL="0" indent="0">
              <a:buNone/>
            </a:pPr>
            <a:r>
              <a:rPr lang="en-GB" sz="1600" dirty="0">
                <a:latin typeface="Times New Roman" panose="02020603050405020304" pitchFamily="18" charset="0"/>
                <a:cs typeface="Times New Roman" panose="02020603050405020304" pitchFamily="18" charset="0"/>
              </a:rPr>
              <a:t>“Teamwork | Definition of Teamwork in English by Oxford Dictionaries.” </a:t>
            </a:r>
            <a:r>
              <a:rPr lang="en-GB" sz="1600" i="1" dirty="0">
                <a:latin typeface="Times New Roman" panose="02020603050405020304" pitchFamily="18" charset="0"/>
                <a:cs typeface="Times New Roman" panose="02020603050405020304" pitchFamily="18" charset="0"/>
              </a:rPr>
              <a:t>Oxford Dictionaries | English</a:t>
            </a:r>
            <a:r>
              <a:rPr lang="en-GB" sz="1600" dirty="0">
                <a:latin typeface="Times New Roman" panose="02020603050405020304" pitchFamily="18" charset="0"/>
                <a:cs typeface="Times New Roman" panose="02020603050405020304" pitchFamily="18" charset="0"/>
              </a:rPr>
              <a:t>, Oxford Dictionaries, en.oxforddictionaries.com/definition/teamwork</a:t>
            </a:r>
          </a:p>
          <a:p>
            <a:pPr marL="0" indent="0">
              <a:buNone/>
            </a:pPr>
            <a:r>
              <a:rPr lang="en-GB" sz="1600" dirty="0" err="1">
                <a:latin typeface="Times New Roman" panose="02020603050405020304" pitchFamily="18" charset="0"/>
                <a:cs typeface="Times New Roman" panose="02020603050405020304" pitchFamily="18" charset="0"/>
              </a:rPr>
              <a:t>Vozza</a:t>
            </a:r>
            <a:r>
              <a:rPr lang="en-GB" sz="1600" dirty="0">
                <a:latin typeface="Times New Roman" panose="02020603050405020304" pitchFamily="18" charset="0"/>
                <a:cs typeface="Times New Roman" panose="02020603050405020304" pitchFamily="18" charset="0"/>
              </a:rPr>
              <a:t>, Stephanie. “Why Employees At Apple And Google Are More Productive.” </a:t>
            </a:r>
            <a:r>
              <a:rPr lang="en-GB" sz="1600" i="1" dirty="0">
                <a:latin typeface="Times New Roman" panose="02020603050405020304" pitchFamily="18" charset="0"/>
                <a:cs typeface="Times New Roman" panose="02020603050405020304" pitchFamily="18" charset="0"/>
              </a:rPr>
              <a:t>Fast Company</a:t>
            </a:r>
            <a:r>
              <a:rPr lang="en-GB" sz="1600" dirty="0">
                <a:latin typeface="Times New Roman" panose="02020603050405020304" pitchFamily="18" charset="0"/>
                <a:cs typeface="Times New Roman" panose="02020603050405020304" pitchFamily="18" charset="0"/>
              </a:rPr>
              <a:t>, Fast Company, 2 May 2017, www.fastcompany.com/3068771/how-employees-at-apple-and-google-are-more-productive </a:t>
            </a:r>
          </a:p>
          <a:p>
            <a:pPr marL="0" indent="0">
              <a:buNone/>
            </a:pPr>
            <a:r>
              <a:rPr lang="en-GB" sz="1600" dirty="0">
                <a:latin typeface="Times New Roman" panose="02020603050405020304" pitchFamily="18" charset="0"/>
                <a:cs typeface="Times New Roman" panose="02020603050405020304" pitchFamily="18" charset="0"/>
              </a:rPr>
              <a:t>Denning, Steve. “Apple &amp; The Halo Effect: Eight Valuable Team Practices.” </a:t>
            </a:r>
            <a:r>
              <a:rPr lang="en-GB" sz="1600" i="1" dirty="0">
                <a:latin typeface="Times New Roman" panose="02020603050405020304" pitchFamily="18" charset="0"/>
                <a:cs typeface="Times New Roman" panose="02020603050405020304" pitchFamily="18" charset="0"/>
              </a:rPr>
              <a:t>Forbes</a:t>
            </a:r>
            <a:r>
              <a:rPr lang="en-GB" sz="1600" dirty="0">
                <a:latin typeface="Times New Roman" panose="02020603050405020304" pitchFamily="18" charset="0"/>
                <a:cs typeface="Times New Roman" panose="02020603050405020304" pitchFamily="18" charset="0"/>
              </a:rPr>
              <a:t>, Forbes Magazine, 29 Dec. 2012, www.forbes.com/sites/stevedenning/2011/05/25/apple-the-halo-effect-eight-valuable-team-practices/#7bc4bdc3415d</a:t>
            </a:r>
          </a:p>
        </p:txBody>
      </p:sp>
    </p:spTree>
    <p:extLst>
      <p:ext uri="{BB962C8B-B14F-4D97-AF65-F5344CB8AC3E}">
        <p14:creationId xmlns:p14="http://schemas.microsoft.com/office/powerpoint/2010/main" val="3498705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A7EA33-4BE4-472D-BDA7-A0B78EC88D22}"/>
              </a:ext>
            </a:extLst>
          </p:cNvPr>
          <p:cNvSpPr>
            <a:spLocks noGrp="1"/>
          </p:cNvSpPr>
          <p:nvPr>
            <p:ph idx="1"/>
          </p:nvPr>
        </p:nvSpPr>
        <p:spPr>
          <a:xfrm>
            <a:off x="1132114" y="1204686"/>
            <a:ext cx="9438025" cy="4845258"/>
          </a:xfrm>
        </p:spPr>
        <p:txBody>
          <a:bodyPr>
            <a:normAutofit/>
          </a:bodyPr>
          <a:lstStyle/>
          <a:p>
            <a:pPr marL="0" indent="0">
              <a:buNone/>
            </a:pPr>
            <a:r>
              <a:rPr lang="en-GB" sz="1600" dirty="0">
                <a:latin typeface="Times New Roman" panose="02020603050405020304" pitchFamily="18" charset="0"/>
                <a:cs typeface="Times New Roman" panose="02020603050405020304" pitchFamily="18" charset="0"/>
              </a:rPr>
              <a:t>“Corporate Social Responsibility Meaning in the Cambridge English Dictionary.” </a:t>
            </a:r>
            <a:r>
              <a:rPr lang="en-GB" sz="1600" i="1" dirty="0">
                <a:latin typeface="Times New Roman" panose="02020603050405020304" pitchFamily="18" charset="0"/>
                <a:cs typeface="Times New Roman" panose="02020603050405020304" pitchFamily="18" charset="0"/>
              </a:rPr>
              <a:t>Cambridge Dictionary</a:t>
            </a:r>
            <a:r>
              <a:rPr lang="en-GB" sz="1600" dirty="0">
                <a:latin typeface="Times New Roman" panose="02020603050405020304" pitchFamily="18" charset="0"/>
                <a:cs typeface="Times New Roman" panose="02020603050405020304" pitchFamily="18" charset="0"/>
              </a:rPr>
              <a:t>, dictionary.cambridge.org/dictionary/</a:t>
            </a:r>
            <a:r>
              <a:rPr lang="en-GB" sz="1600" dirty="0" err="1">
                <a:latin typeface="Times New Roman" panose="02020603050405020304" pitchFamily="18" charset="0"/>
                <a:cs typeface="Times New Roman" panose="02020603050405020304" pitchFamily="18" charset="0"/>
              </a:rPr>
              <a:t>english</a:t>
            </a:r>
            <a:r>
              <a:rPr lang="en-GB" sz="1600" dirty="0">
                <a:latin typeface="Times New Roman" panose="02020603050405020304" pitchFamily="18" charset="0"/>
                <a:cs typeface="Times New Roman" panose="02020603050405020304" pitchFamily="18" charset="0"/>
              </a:rPr>
              <a:t>/corporate-social-responsibility</a:t>
            </a:r>
          </a:p>
          <a:p>
            <a:pPr marL="0" indent="0">
              <a:buNone/>
            </a:pPr>
            <a:r>
              <a:rPr lang="en-GB" sz="1600" dirty="0">
                <a:latin typeface="Times New Roman" panose="02020603050405020304" pitchFamily="18" charset="0"/>
                <a:cs typeface="Times New Roman" panose="02020603050405020304" pitchFamily="18" charset="0"/>
              </a:rPr>
              <a:t>“Apple Corporate Social Responsibility (CSR).” </a:t>
            </a:r>
            <a:r>
              <a:rPr lang="en-GB" sz="1600" i="1" dirty="0">
                <a:latin typeface="Times New Roman" panose="02020603050405020304" pitchFamily="18" charset="0"/>
                <a:cs typeface="Times New Roman" panose="02020603050405020304" pitchFamily="18" charset="0"/>
              </a:rPr>
              <a:t>Research Methodology</a:t>
            </a:r>
            <a:r>
              <a:rPr lang="en-GB" sz="1600" dirty="0">
                <a:latin typeface="Times New Roman" panose="02020603050405020304" pitchFamily="18" charset="0"/>
                <a:cs typeface="Times New Roman" panose="02020603050405020304" pitchFamily="18" charset="0"/>
              </a:rPr>
              <a:t>, 6 Apr. 2017, research-methodology.net/apple-corporate-social-responsibility-</a:t>
            </a:r>
            <a:r>
              <a:rPr lang="en-GB" sz="1600" dirty="0" err="1">
                <a:latin typeface="Times New Roman" panose="02020603050405020304" pitchFamily="18" charset="0"/>
                <a:cs typeface="Times New Roman" panose="02020603050405020304" pitchFamily="18" charset="0"/>
              </a:rPr>
              <a:t>csr</a:t>
            </a:r>
            <a:r>
              <a:rPr lang="en-GB" sz="1600" dirty="0">
                <a:latin typeface="Times New Roman" panose="02020603050405020304" pitchFamily="18" charset="0"/>
                <a:cs typeface="Times New Roman" panose="02020603050405020304" pitchFamily="18" charset="0"/>
              </a:rPr>
              <a:t>/</a:t>
            </a:r>
          </a:p>
          <a:p>
            <a:pPr marL="0" indent="0">
              <a:buNone/>
            </a:pPr>
            <a:r>
              <a:rPr lang="en-GB" sz="1600" dirty="0" err="1">
                <a:latin typeface="Times New Roman" panose="02020603050405020304" pitchFamily="18" charset="0"/>
                <a:cs typeface="Times New Roman" panose="02020603050405020304" pitchFamily="18" charset="0"/>
              </a:rPr>
              <a:t>Raz</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Godelnik</a:t>
            </a:r>
            <a:r>
              <a:rPr lang="en-GB" sz="1600" dirty="0">
                <a:latin typeface="Times New Roman" panose="02020603050405020304" pitchFamily="18" charset="0"/>
                <a:cs typeface="Times New Roman" panose="02020603050405020304" pitchFamily="18" charset="0"/>
              </a:rPr>
              <a:t> on Friday, May 18th, 2012. “5 Reasons Why Apple's CSR Strategy Doesn't </a:t>
            </a:r>
            <a:r>
              <a:rPr lang="en-GB" sz="1600" dirty="0" err="1">
                <a:latin typeface="Times New Roman" panose="02020603050405020304" pitchFamily="18" charset="0"/>
                <a:cs typeface="Times New Roman" panose="02020603050405020304" pitchFamily="18" charset="0"/>
              </a:rPr>
              <a:t>Work.”</a:t>
            </a:r>
            <a:r>
              <a:rPr lang="en-GB" sz="1600" i="1" dirty="0" err="1">
                <a:latin typeface="Times New Roman" panose="02020603050405020304" pitchFamily="18" charset="0"/>
                <a:cs typeface="Times New Roman" panose="02020603050405020304" pitchFamily="18" charset="0"/>
              </a:rPr>
              <a:t>Triple</a:t>
            </a:r>
            <a:r>
              <a:rPr lang="en-GB" sz="1600" i="1" dirty="0">
                <a:latin typeface="Times New Roman" panose="02020603050405020304" pitchFamily="18" charset="0"/>
                <a:cs typeface="Times New Roman" panose="02020603050405020304" pitchFamily="18" charset="0"/>
              </a:rPr>
              <a:t> Pundit: People, Planet, Profit</a:t>
            </a:r>
            <a:r>
              <a:rPr lang="en-GB" sz="1600" dirty="0">
                <a:latin typeface="Times New Roman" panose="02020603050405020304" pitchFamily="18" charset="0"/>
                <a:cs typeface="Times New Roman" panose="02020603050405020304" pitchFamily="18" charset="0"/>
              </a:rPr>
              <a:t>, 7 Feb. 2015, www.triplepundit.com/2012/05/5-reasons-apples-csr-strategy-doesnt-work/.</a:t>
            </a:r>
          </a:p>
          <a:p>
            <a:pPr marL="0" indent="0">
              <a:buNone/>
            </a:pPr>
            <a:r>
              <a:rPr lang="en-GB" sz="1600" dirty="0">
                <a:latin typeface="Times New Roman" panose="02020603050405020304" pitchFamily="18" charset="0"/>
                <a:cs typeface="Times New Roman" panose="02020603050405020304" pitchFamily="18" charset="0"/>
              </a:rPr>
              <a:t>Jefferies, Duncan. “Is Apple Cleaning up Its Act on Labour Rights?” </a:t>
            </a:r>
            <a:r>
              <a:rPr lang="en-GB" sz="1600" i="1" dirty="0">
                <a:latin typeface="Times New Roman" panose="02020603050405020304" pitchFamily="18" charset="0"/>
                <a:cs typeface="Times New Roman" panose="02020603050405020304" pitchFamily="18" charset="0"/>
              </a:rPr>
              <a:t>The Guardian</a:t>
            </a:r>
            <a:r>
              <a:rPr lang="en-GB" sz="1600" dirty="0">
                <a:latin typeface="Times New Roman" panose="02020603050405020304" pitchFamily="18" charset="0"/>
                <a:cs typeface="Times New Roman" panose="02020603050405020304" pitchFamily="18" charset="0"/>
              </a:rPr>
              <a:t>, Guardian News and Media, 5 Mar. 2014, www.theguardian.com/sustainable-business/apple-act-on-labour-right.</a:t>
            </a:r>
          </a:p>
          <a:p>
            <a:pPr marL="0" indent="0">
              <a:buNone/>
            </a:pPr>
            <a:r>
              <a:rPr lang="en-GB" sz="1600" dirty="0" err="1">
                <a:latin typeface="Times New Roman" panose="02020603050405020304" pitchFamily="18" charset="0"/>
                <a:cs typeface="Times New Roman" panose="02020603050405020304" pitchFamily="18" charset="0"/>
              </a:rPr>
              <a:t>Bilton</a:t>
            </a:r>
            <a:r>
              <a:rPr lang="en-GB" sz="1600" dirty="0">
                <a:latin typeface="Times New Roman" panose="02020603050405020304" pitchFamily="18" charset="0"/>
                <a:cs typeface="Times New Roman" panose="02020603050405020304" pitchFamily="18" charset="0"/>
              </a:rPr>
              <a:t>, Richard. “Apple 'Failing to Protect Chinese Factory Workers'.” </a:t>
            </a:r>
            <a:r>
              <a:rPr lang="en-GB" sz="1600" i="1" dirty="0">
                <a:latin typeface="Times New Roman" panose="02020603050405020304" pitchFamily="18" charset="0"/>
                <a:cs typeface="Times New Roman" panose="02020603050405020304" pitchFamily="18" charset="0"/>
              </a:rPr>
              <a:t>BBC News</a:t>
            </a:r>
            <a:r>
              <a:rPr lang="en-GB" sz="1600" dirty="0">
                <a:latin typeface="Times New Roman" panose="02020603050405020304" pitchFamily="18" charset="0"/>
                <a:cs typeface="Times New Roman" panose="02020603050405020304" pitchFamily="18" charset="0"/>
              </a:rPr>
              <a:t>, BBC, 18 Dec. 2014, www.bbc.co.uk/news/business-30532463</a:t>
            </a:r>
          </a:p>
        </p:txBody>
      </p:sp>
    </p:spTree>
    <p:extLst>
      <p:ext uri="{BB962C8B-B14F-4D97-AF65-F5344CB8AC3E}">
        <p14:creationId xmlns:p14="http://schemas.microsoft.com/office/powerpoint/2010/main" val="3145286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2C2D1F"/>
      </a:dk2>
      <a:lt2>
        <a:srgbClr val="FAF2C5"/>
      </a:lt2>
      <a:accent1>
        <a:srgbClr val="EA9736"/>
      </a:accent1>
      <a:accent2>
        <a:srgbClr val="EACF56"/>
      </a:accent2>
      <a:accent3>
        <a:srgbClr val="77D4D6"/>
      </a:accent3>
      <a:accent4>
        <a:srgbClr val="54AFDC"/>
      </a:accent4>
      <a:accent5>
        <a:srgbClr val="88C363"/>
      </a:accent5>
      <a:accent6>
        <a:srgbClr val="D9D899"/>
      </a:accent6>
      <a:hlink>
        <a:srgbClr val="A7A574"/>
      </a:hlink>
      <a:folHlink>
        <a:srgbClr val="8B887A"/>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9B359FC9-1E88-4883-B31D-CCECAE2A7B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TM16401375[[fn=Madison]]</Template>
  <TotalTime>879</TotalTime>
  <Words>3664</Words>
  <Application>Microsoft Office PowerPoint</Application>
  <PresentationFormat>Widescreen</PresentationFormat>
  <Paragraphs>207</Paragraphs>
  <Slides>16</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MS Shell Dlg 2</vt:lpstr>
      <vt:lpstr>Times New Roman</vt:lpstr>
      <vt:lpstr>Wingdings</vt:lpstr>
      <vt:lpstr>Wingdings 3</vt:lpstr>
      <vt:lpstr>Madison</vt:lpstr>
      <vt:lpstr>By 1701941 Date: 14 Dec 2017 Lecturer: Anthony Burns </vt:lpstr>
      <vt:lpstr>What is Apple?</vt:lpstr>
      <vt:lpstr>Social Purpose</vt:lpstr>
      <vt:lpstr>Importance of Apple</vt:lpstr>
      <vt:lpstr>Apple’s Organisational Hierarchy</vt:lpstr>
      <vt:lpstr>Management Style/Theory</vt:lpstr>
      <vt:lpstr>Management Style/Theory cont.</vt:lpstr>
      <vt:lpstr>“The combined action of a group, especially when effective &amp; efficient” (Oxford  Dictionary)   Teamwork</vt:lpstr>
      <vt:lpstr>Teamwork Cont.</vt:lpstr>
      <vt:lpstr>Corporate Social Responsibility</vt:lpstr>
      <vt:lpstr>The hidden agenda of Apple’s corporate social responsibility?</vt:lpstr>
      <vt:lpstr>What Apple doesn’t want you to see</vt:lpstr>
      <vt:lpstr>Conclusion</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 1701941 Date: 14 Dec 2017 Lecturer: Anthony Burns </dc:title>
  <dc:creator>courtney busby</dc:creator>
  <cp:lastModifiedBy>courtney busby</cp:lastModifiedBy>
  <cp:revision>65</cp:revision>
  <dcterms:created xsi:type="dcterms:W3CDTF">2017-12-10T12:09:56Z</dcterms:created>
  <dcterms:modified xsi:type="dcterms:W3CDTF">2017-12-14T21:05:00Z</dcterms:modified>
</cp:coreProperties>
</file>