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5" r:id="rId1"/>
  </p:sldMasterIdLst>
  <p:sldIdLst>
    <p:sldId id="256" r:id="rId2"/>
    <p:sldId id="257" r:id="rId3"/>
    <p:sldId id="269" r:id="rId4"/>
    <p:sldId id="265" r:id="rId5"/>
    <p:sldId id="266" r:id="rId6"/>
    <p:sldId id="270" r:id="rId7"/>
    <p:sldId id="263" r:id="rId8"/>
    <p:sldId id="271" r:id="rId9"/>
    <p:sldId id="272" r:id="rId10"/>
    <p:sldId id="273" r:id="rId11"/>
    <p:sldId id="274" r:id="rId12"/>
    <p:sldId id="258" r:id="rId13"/>
    <p:sldId id="259" r:id="rId14"/>
    <p:sldId id="276" r:id="rId15"/>
    <p:sldId id="275" r:id="rId16"/>
    <p:sldId id="268" r:id="rId17"/>
    <p:sldId id="261" r:id="rId18"/>
    <p:sldId id="262" r:id="rId19"/>
    <p:sldId id="264" r:id="rId20"/>
    <p:sldId id="267" r:id="rId21"/>
  </p:sldIdLst>
  <p:sldSz cx="12192000" cy="6858000"/>
  <p:notesSz cx="6858000" cy="9144000"/>
  <p:defaultTextStyle>
    <a:defPPr>
      <a:defRPr lang="en-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3702"/>
  </p:normalViewPr>
  <p:slideViewPr>
    <p:cSldViewPr snapToGrid="0" snapToObjects="1">
      <p:cViewPr varScale="1">
        <p:scale>
          <a:sx n="105" d="100"/>
          <a:sy n="105" d="100"/>
        </p:scale>
        <p:origin x="840"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accent4_2">
  <dgm:title val=""/>
  <dgm:desc val=""/>
  <dgm:catLst>
    <dgm:cat type="accent4" pri="14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dgm:fillClrLst>
    <dgm:linClrLst meth="repeat">
      <a:schemeClr val="lt1">
        <a:alpha val="0"/>
      </a:schemeClr>
    </dgm:linClrLst>
    <dgm:effectClrLst/>
    <dgm:txLinClrLst/>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BD847A48-7703-4E68-91A7-D8CDB548A681}"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FF522058-2B3D-4A8D-8BB7-523EC6DCB05C}">
      <dgm:prSet/>
      <dgm:spPr/>
      <dgm:t>
        <a:bodyPr/>
        <a:lstStyle/>
        <a:p>
          <a:r>
            <a:rPr lang="en-GB"/>
            <a:t>Quicker process</a:t>
          </a:r>
          <a:endParaRPr lang="en-US"/>
        </a:p>
      </dgm:t>
    </dgm:pt>
    <dgm:pt modelId="{D114AF01-8C86-4B2B-8DA1-306E5E2AA9AC}" type="parTrans" cxnId="{7B2401A6-668D-42A7-A5B9-D9E73DA16A6C}">
      <dgm:prSet/>
      <dgm:spPr/>
      <dgm:t>
        <a:bodyPr/>
        <a:lstStyle/>
        <a:p>
          <a:endParaRPr lang="en-US"/>
        </a:p>
      </dgm:t>
    </dgm:pt>
    <dgm:pt modelId="{FE9F2A0C-D1C1-483B-BBD3-824BD18DE8EB}" type="sibTrans" cxnId="{7B2401A6-668D-42A7-A5B9-D9E73DA16A6C}">
      <dgm:prSet/>
      <dgm:spPr/>
      <dgm:t>
        <a:bodyPr/>
        <a:lstStyle/>
        <a:p>
          <a:endParaRPr lang="en-US"/>
        </a:p>
      </dgm:t>
    </dgm:pt>
    <dgm:pt modelId="{F375FE3A-8C29-4641-A4B0-4EB946CE796C}">
      <dgm:prSet/>
      <dgm:spPr/>
      <dgm:t>
        <a:bodyPr/>
        <a:lstStyle/>
        <a:p>
          <a:r>
            <a:rPr lang="en-GB"/>
            <a:t>Smoother work</a:t>
          </a:r>
          <a:endParaRPr lang="en-US"/>
        </a:p>
      </dgm:t>
    </dgm:pt>
    <dgm:pt modelId="{FD549E74-0133-4B15-AAA2-AE716B7008CC}" type="parTrans" cxnId="{FCFD424C-8390-4B7A-BD43-B90658879FDE}">
      <dgm:prSet/>
      <dgm:spPr/>
      <dgm:t>
        <a:bodyPr/>
        <a:lstStyle/>
        <a:p>
          <a:endParaRPr lang="en-US"/>
        </a:p>
      </dgm:t>
    </dgm:pt>
    <dgm:pt modelId="{DD12704B-1BF3-4E45-8B68-1A765CD2F170}" type="sibTrans" cxnId="{FCFD424C-8390-4B7A-BD43-B90658879FDE}">
      <dgm:prSet/>
      <dgm:spPr/>
      <dgm:t>
        <a:bodyPr/>
        <a:lstStyle/>
        <a:p>
          <a:endParaRPr lang="en-US"/>
        </a:p>
      </dgm:t>
    </dgm:pt>
    <dgm:pt modelId="{061FF570-8601-4237-AF9A-F6C8413190F7}">
      <dgm:prSet/>
      <dgm:spPr/>
      <dgm:t>
        <a:bodyPr/>
        <a:lstStyle/>
        <a:p>
          <a:r>
            <a:rPr lang="en-GB"/>
            <a:t>Less arguments</a:t>
          </a:r>
          <a:endParaRPr lang="en-US"/>
        </a:p>
      </dgm:t>
    </dgm:pt>
    <dgm:pt modelId="{F83A6D60-FE32-46BE-8CAE-EFBAB616FCBC}" type="parTrans" cxnId="{12BEF8FC-B97F-4824-A7EA-194A7DFC53C5}">
      <dgm:prSet/>
      <dgm:spPr/>
      <dgm:t>
        <a:bodyPr/>
        <a:lstStyle/>
        <a:p>
          <a:endParaRPr lang="en-US"/>
        </a:p>
      </dgm:t>
    </dgm:pt>
    <dgm:pt modelId="{82CCFD2F-46CF-4527-81E9-BDC90CF1555B}" type="sibTrans" cxnId="{12BEF8FC-B97F-4824-A7EA-194A7DFC53C5}">
      <dgm:prSet/>
      <dgm:spPr/>
      <dgm:t>
        <a:bodyPr/>
        <a:lstStyle/>
        <a:p>
          <a:endParaRPr lang="en-US"/>
        </a:p>
      </dgm:t>
    </dgm:pt>
    <dgm:pt modelId="{C792099D-B5F2-4DD6-8E9A-A6C7F44592C2}">
      <dgm:prSet/>
      <dgm:spPr/>
      <dgm:t>
        <a:bodyPr/>
        <a:lstStyle/>
        <a:p>
          <a:r>
            <a:rPr lang="en-GB"/>
            <a:t>Happier costumers</a:t>
          </a:r>
          <a:br>
            <a:rPr lang="en-GB"/>
          </a:br>
          <a:endParaRPr lang="en-US"/>
        </a:p>
      </dgm:t>
    </dgm:pt>
    <dgm:pt modelId="{C0B4FD47-63D3-4BDC-A6A5-D49172A35C4B}" type="parTrans" cxnId="{90179FAA-936B-47DF-835F-E64D8171C77F}">
      <dgm:prSet/>
      <dgm:spPr/>
      <dgm:t>
        <a:bodyPr/>
        <a:lstStyle/>
        <a:p>
          <a:endParaRPr lang="en-US"/>
        </a:p>
      </dgm:t>
    </dgm:pt>
    <dgm:pt modelId="{95F16508-C827-4F47-BAE1-FE1C57A200D1}" type="sibTrans" cxnId="{90179FAA-936B-47DF-835F-E64D8171C77F}">
      <dgm:prSet/>
      <dgm:spPr/>
      <dgm:t>
        <a:bodyPr/>
        <a:lstStyle/>
        <a:p>
          <a:endParaRPr lang="en-US"/>
        </a:p>
      </dgm:t>
    </dgm:pt>
    <dgm:pt modelId="{D76DF532-93F9-4FFF-84E2-75037B732DD0}" type="pres">
      <dgm:prSet presAssocID="{BD847A48-7703-4E68-91A7-D8CDB548A681}" presName="linear" presStyleCnt="0">
        <dgm:presLayoutVars>
          <dgm:animLvl val="lvl"/>
          <dgm:resizeHandles val="exact"/>
        </dgm:presLayoutVars>
      </dgm:prSet>
      <dgm:spPr/>
    </dgm:pt>
    <dgm:pt modelId="{92EBA4B5-81FF-44FF-89DF-60207E71828E}" type="pres">
      <dgm:prSet presAssocID="{FF522058-2B3D-4A8D-8BB7-523EC6DCB05C}" presName="parentText" presStyleLbl="node1" presStyleIdx="0" presStyleCnt="4">
        <dgm:presLayoutVars>
          <dgm:chMax val="0"/>
          <dgm:bulletEnabled val="1"/>
        </dgm:presLayoutVars>
      </dgm:prSet>
      <dgm:spPr/>
    </dgm:pt>
    <dgm:pt modelId="{CA7F2ABF-9F74-40F5-9328-BDDAFC77399A}" type="pres">
      <dgm:prSet presAssocID="{FE9F2A0C-D1C1-483B-BBD3-824BD18DE8EB}" presName="spacer" presStyleCnt="0"/>
      <dgm:spPr/>
    </dgm:pt>
    <dgm:pt modelId="{2567A7C3-EFF1-47A3-B6FC-9DC77C5416F1}" type="pres">
      <dgm:prSet presAssocID="{F375FE3A-8C29-4641-A4B0-4EB946CE796C}" presName="parentText" presStyleLbl="node1" presStyleIdx="1" presStyleCnt="4">
        <dgm:presLayoutVars>
          <dgm:chMax val="0"/>
          <dgm:bulletEnabled val="1"/>
        </dgm:presLayoutVars>
      </dgm:prSet>
      <dgm:spPr/>
    </dgm:pt>
    <dgm:pt modelId="{528420C0-F33C-462A-A1D9-E7B2102C8EAF}" type="pres">
      <dgm:prSet presAssocID="{DD12704B-1BF3-4E45-8B68-1A765CD2F170}" presName="spacer" presStyleCnt="0"/>
      <dgm:spPr/>
    </dgm:pt>
    <dgm:pt modelId="{74C73A51-70A5-4BF3-9D26-B2EF7DA0F697}" type="pres">
      <dgm:prSet presAssocID="{061FF570-8601-4237-AF9A-F6C8413190F7}" presName="parentText" presStyleLbl="node1" presStyleIdx="2" presStyleCnt="4">
        <dgm:presLayoutVars>
          <dgm:chMax val="0"/>
          <dgm:bulletEnabled val="1"/>
        </dgm:presLayoutVars>
      </dgm:prSet>
      <dgm:spPr/>
    </dgm:pt>
    <dgm:pt modelId="{E1E087D5-6492-4E30-AFFC-15F4AEECAF42}" type="pres">
      <dgm:prSet presAssocID="{82CCFD2F-46CF-4527-81E9-BDC90CF1555B}" presName="spacer" presStyleCnt="0"/>
      <dgm:spPr/>
    </dgm:pt>
    <dgm:pt modelId="{944F82D9-3134-4389-865F-E20CEF4E6148}" type="pres">
      <dgm:prSet presAssocID="{C792099D-B5F2-4DD6-8E9A-A6C7F44592C2}" presName="parentText" presStyleLbl="node1" presStyleIdx="3" presStyleCnt="4">
        <dgm:presLayoutVars>
          <dgm:chMax val="0"/>
          <dgm:bulletEnabled val="1"/>
        </dgm:presLayoutVars>
      </dgm:prSet>
      <dgm:spPr/>
    </dgm:pt>
  </dgm:ptLst>
  <dgm:cxnLst>
    <dgm:cxn modelId="{4EC22B1A-2DEC-4B1F-9B67-35C137A9B313}" type="presOf" srcId="{061FF570-8601-4237-AF9A-F6C8413190F7}" destId="{74C73A51-70A5-4BF3-9D26-B2EF7DA0F697}" srcOrd="0" destOrd="0" presId="urn:microsoft.com/office/officeart/2005/8/layout/vList2"/>
    <dgm:cxn modelId="{319BE01E-A895-42FC-87F5-59C8F5B81D24}" type="presOf" srcId="{F375FE3A-8C29-4641-A4B0-4EB946CE796C}" destId="{2567A7C3-EFF1-47A3-B6FC-9DC77C5416F1}" srcOrd="0" destOrd="0" presId="urn:microsoft.com/office/officeart/2005/8/layout/vList2"/>
    <dgm:cxn modelId="{FCFD424C-8390-4B7A-BD43-B90658879FDE}" srcId="{BD847A48-7703-4E68-91A7-D8CDB548A681}" destId="{F375FE3A-8C29-4641-A4B0-4EB946CE796C}" srcOrd="1" destOrd="0" parTransId="{FD549E74-0133-4B15-AAA2-AE716B7008CC}" sibTransId="{DD12704B-1BF3-4E45-8B68-1A765CD2F170}"/>
    <dgm:cxn modelId="{70D28762-500E-4DEB-ABD4-A065A2604F85}" type="presOf" srcId="{C792099D-B5F2-4DD6-8E9A-A6C7F44592C2}" destId="{944F82D9-3134-4389-865F-E20CEF4E6148}" srcOrd="0" destOrd="0" presId="urn:microsoft.com/office/officeart/2005/8/layout/vList2"/>
    <dgm:cxn modelId="{47396484-45CD-46D3-81C7-294FA86274B6}" type="presOf" srcId="{BD847A48-7703-4E68-91A7-D8CDB548A681}" destId="{D76DF532-93F9-4FFF-84E2-75037B732DD0}" srcOrd="0" destOrd="0" presId="urn:microsoft.com/office/officeart/2005/8/layout/vList2"/>
    <dgm:cxn modelId="{7B2401A6-668D-42A7-A5B9-D9E73DA16A6C}" srcId="{BD847A48-7703-4E68-91A7-D8CDB548A681}" destId="{FF522058-2B3D-4A8D-8BB7-523EC6DCB05C}" srcOrd="0" destOrd="0" parTransId="{D114AF01-8C86-4B2B-8DA1-306E5E2AA9AC}" sibTransId="{FE9F2A0C-D1C1-483B-BBD3-824BD18DE8EB}"/>
    <dgm:cxn modelId="{90179FAA-936B-47DF-835F-E64D8171C77F}" srcId="{BD847A48-7703-4E68-91A7-D8CDB548A681}" destId="{C792099D-B5F2-4DD6-8E9A-A6C7F44592C2}" srcOrd="3" destOrd="0" parTransId="{C0B4FD47-63D3-4BDC-A6A5-D49172A35C4B}" sibTransId="{95F16508-C827-4F47-BAE1-FE1C57A200D1}"/>
    <dgm:cxn modelId="{12BEF8FC-B97F-4824-A7EA-194A7DFC53C5}" srcId="{BD847A48-7703-4E68-91A7-D8CDB548A681}" destId="{061FF570-8601-4237-AF9A-F6C8413190F7}" srcOrd="2" destOrd="0" parTransId="{F83A6D60-FE32-46BE-8CAE-EFBAB616FCBC}" sibTransId="{82CCFD2F-46CF-4527-81E9-BDC90CF1555B}"/>
    <dgm:cxn modelId="{C2EFA7FE-438C-4EA8-88D6-BEA6F4210C18}" type="presOf" srcId="{FF522058-2B3D-4A8D-8BB7-523EC6DCB05C}" destId="{92EBA4B5-81FF-44FF-89DF-60207E71828E}" srcOrd="0" destOrd="0" presId="urn:microsoft.com/office/officeart/2005/8/layout/vList2"/>
    <dgm:cxn modelId="{7F2C37B2-B0E5-4682-9BB6-6F7EB0397CAB}" type="presParOf" srcId="{D76DF532-93F9-4FFF-84E2-75037B732DD0}" destId="{92EBA4B5-81FF-44FF-89DF-60207E71828E}" srcOrd="0" destOrd="0" presId="urn:microsoft.com/office/officeart/2005/8/layout/vList2"/>
    <dgm:cxn modelId="{9ACB9100-CCB1-45AE-8D2A-94743697ABCA}" type="presParOf" srcId="{D76DF532-93F9-4FFF-84E2-75037B732DD0}" destId="{CA7F2ABF-9F74-40F5-9328-BDDAFC77399A}" srcOrd="1" destOrd="0" presId="urn:microsoft.com/office/officeart/2005/8/layout/vList2"/>
    <dgm:cxn modelId="{8B8311A5-32D5-42F4-B828-FDB36CAB4B6D}" type="presParOf" srcId="{D76DF532-93F9-4FFF-84E2-75037B732DD0}" destId="{2567A7C3-EFF1-47A3-B6FC-9DC77C5416F1}" srcOrd="2" destOrd="0" presId="urn:microsoft.com/office/officeart/2005/8/layout/vList2"/>
    <dgm:cxn modelId="{60961046-368C-40F3-A590-8248E614D1B8}" type="presParOf" srcId="{D76DF532-93F9-4FFF-84E2-75037B732DD0}" destId="{528420C0-F33C-462A-A1D9-E7B2102C8EAF}" srcOrd="3" destOrd="0" presId="urn:microsoft.com/office/officeart/2005/8/layout/vList2"/>
    <dgm:cxn modelId="{DF8211D5-0CBB-4FE4-B8A7-07805864F112}" type="presParOf" srcId="{D76DF532-93F9-4FFF-84E2-75037B732DD0}" destId="{74C73A51-70A5-4BF3-9D26-B2EF7DA0F697}" srcOrd="4" destOrd="0" presId="urn:microsoft.com/office/officeart/2005/8/layout/vList2"/>
    <dgm:cxn modelId="{7C959C8E-3079-4369-990C-EE367876FE85}" type="presParOf" srcId="{D76DF532-93F9-4FFF-84E2-75037B732DD0}" destId="{E1E087D5-6492-4E30-AFFC-15F4AEECAF42}" srcOrd="5" destOrd="0" presId="urn:microsoft.com/office/officeart/2005/8/layout/vList2"/>
    <dgm:cxn modelId="{B81FBB6F-0B21-4917-BBAA-EBABE523C417}" type="presParOf" srcId="{D76DF532-93F9-4FFF-84E2-75037B732DD0}" destId="{944F82D9-3134-4389-865F-E20CEF4E6148}"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6C31E22-44DC-4843-8E5A-91F0B56A90BF}" type="doc">
      <dgm:prSet loTypeId="urn:microsoft.com/office/officeart/2018/2/layout/IconVerticalSolidList" loCatId="icon" qsTypeId="urn:microsoft.com/office/officeart/2005/8/quickstyle/simple1" qsCatId="simple" csTypeId="urn:microsoft.com/office/officeart/2018/5/colors/Iconchunking_neutralicontext_accent4_2" csCatId="accent4" phldr="1"/>
      <dgm:spPr/>
      <dgm:t>
        <a:bodyPr/>
        <a:lstStyle/>
        <a:p>
          <a:endParaRPr lang="en-US"/>
        </a:p>
      </dgm:t>
    </dgm:pt>
    <dgm:pt modelId="{33369678-D968-4E2F-964F-809DF3AA415B}">
      <dgm:prSet/>
      <dgm:spPr/>
      <dgm:t>
        <a:bodyPr/>
        <a:lstStyle/>
        <a:p>
          <a:pPr>
            <a:lnSpc>
              <a:spcPct val="100000"/>
            </a:lnSpc>
          </a:pPr>
          <a:r>
            <a:rPr lang="en-IN" b="1"/>
            <a:t>Channels of communication used by the organization and channels that can be used to improve communication</a:t>
          </a:r>
          <a:endParaRPr lang="en-US"/>
        </a:p>
      </dgm:t>
    </dgm:pt>
    <dgm:pt modelId="{E0B4F77F-CF17-43F1-8A25-A774FFB03764}" type="parTrans" cxnId="{8194FFD5-A88D-4DD4-B14A-2B305F30AC60}">
      <dgm:prSet/>
      <dgm:spPr/>
      <dgm:t>
        <a:bodyPr/>
        <a:lstStyle/>
        <a:p>
          <a:endParaRPr lang="en-US"/>
        </a:p>
      </dgm:t>
    </dgm:pt>
    <dgm:pt modelId="{B2500C2F-4DEC-48FF-B713-A048A3A4714D}" type="sibTrans" cxnId="{8194FFD5-A88D-4DD4-B14A-2B305F30AC60}">
      <dgm:prSet/>
      <dgm:spPr/>
      <dgm:t>
        <a:bodyPr/>
        <a:lstStyle/>
        <a:p>
          <a:endParaRPr lang="en-US"/>
        </a:p>
      </dgm:t>
    </dgm:pt>
    <dgm:pt modelId="{85A10EF7-7D9E-408C-ADF6-E056B718BD63}">
      <dgm:prSet/>
      <dgm:spPr/>
      <dgm:t>
        <a:bodyPr/>
        <a:lstStyle/>
        <a:p>
          <a:pPr>
            <a:lnSpc>
              <a:spcPct val="100000"/>
            </a:lnSpc>
          </a:pPr>
          <a:r>
            <a:rPr lang="en-IN" b="1" i="1"/>
            <a:t>Verbal channels: </a:t>
          </a:r>
          <a:r>
            <a:rPr lang="en-IN"/>
            <a:t>Verbal channels are limited within the supervisors and the employees present under them</a:t>
          </a:r>
          <a:endParaRPr lang="en-US"/>
        </a:p>
      </dgm:t>
    </dgm:pt>
    <dgm:pt modelId="{208868E1-F52D-4A7B-98C4-8AF3BB51985E}" type="parTrans" cxnId="{112F7553-7889-49E6-B994-D05525E82A48}">
      <dgm:prSet/>
      <dgm:spPr/>
      <dgm:t>
        <a:bodyPr/>
        <a:lstStyle/>
        <a:p>
          <a:endParaRPr lang="en-US"/>
        </a:p>
      </dgm:t>
    </dgm:pt>
    <dgm:pt modelId="{E08D3029-3EBC-4265-B5D2-11886C35375E}" type="sibTrans" cxnId="{112F7553-7889-49E6-B994-D05525E82A48}">
      <dgm:prSet/>
      <dgm:spPr/>
      <dgm:t>
        <a:bodyPr/>
        <a:lstStyle/>
        <a:p>
          <a:endParaRPr lang="en-US"/>
        </a:p>
      </dgm:t>
    </dgm:pt>
    <dgm:pt modelId="{D4E2A1F9-DE14-427C-8CB2-2BA30B574350}">
      <dgm:prSet/>
      <dgm:spPr/>
      <dgm:t>
        <a:bodyPr/>
        <a:lstStyle/>
        <a:p>
          <a:pPr>
            <a:lnSpc>
              <a:spcPct val="100000"/>
            </a:lnSpc>
          </a:pPr>
          <a:r>
            <a:rPr lang="en-IN" b="1" i="1"/>
            <a:t>Non-verbal channels: </a:t>
          </a:r>
          <a:r>
            <a:rPr lang="en-IN"/>
            <a:t>This includes formal ways of communication from the management. It includes e-mails, letters and memos (No, 2021). </a:t>
          </a:r>
          <a:endParaRPr lang="en-US"/>
        </a:p>
      </dgm:t>
    </dgm:pt>
    <dgm:pt modelId="{3D20008F-7164-44B7-8904-EBF1B5CC2737}" type="parTrans" cxnId="{1C0DA8A1-02A2-4FDD-AF7E-762658F919F4}">
      <dgm:prSet/>
      <dgm:spPr/>
      <dgm:t>
        <a:bodyPr/>
        <a:lstStyle/>
        <a:p>
          <a:endParaRPr lang="en-US"/>
        </a:p>
      </dgm:t>
    </dgm:pt>
    <dgm:pt modelId="{259976F1-1976-4EF4-8AF6-2F25083DF8EC}" type="sibTrans" cxnId="{1C0DA8A1-02A2-4FDD-AF7E-762658F919F4}">
      <dgm:prSet/>
      <dgm:spPr/>
      <dgm:t>
        <a:bodyPr/>
        <a:lstStyle/>
        <a:p>
          <a:endParaRPr lang="en-US"/>
        </a:p>
      </dgm:t>
    </dgm:pt>
    <dgm:pt modelId="{D9C983F4-4878-4148-9932-2C2AEED94428}" type="pres">
      <dgm:prSet presAssocID="{F6C31E22-44DC-4843-8E5A-91F0B56A90BF}" presName="root" presStyleCnt="0">
        <dgm:presLayoutVars>
          <dgm:dir/>
          <dgm:resizeHandles val="exact"/>
        </dgm:presLayoutVars>
      </dgm:prSet>
      <dgm:spPr/>
    </dgm:pt>
    <dgm:pt modelId="{1792938F-A882-4E8C-8D2B-B4DDC91DF35F}" type="pres">
      <dgm:prSet presAssocID="{33369678-D968-4E2F-964F-809DF3AA415B}" presName="compNode" presStyleCnt="0"/>
      <dgm:spPr/>
    </dgm:pt>
    <dgm:pt modelId="{B89EA2A5-13E6-4DCA-8CEF-C4736D9BB71C}" type="pres">
      <dgm:prSet presAssocID="{33369678-D968-4E2F-964F-809DF3AA415B}" presName="bgRect" presStyleLbl="bgShp" presStyleIdx="0" presStyleCnt="3"/>
      <dgm:spPr/>
    </dgm:pt>
    <dgm:pt modelId="{31990CD2-C27D-471E-94A2-9873926C9C66}" type="pres">
      <dgm:prSet presAssocID="{33369678-D968-4E2F-964F-809DF3AA415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Network"/>
        </a:ext>
      </dgm:extLst>
    </dgm:pt>
    <dgm:pt modelId="{0DA0134C-DFCD-4D1A-B411-26C435935B17}" type="pres">
      <dgm:prSet presAssocID="{33369678-D968-4E2F-964F-809DF3AA415B}" presName="spaceRect" presStyleCnt="0"/>
      <dgm:spPr/>
    </dgm:pt>
    <dgm:pt modelId="{A8782B45-1EE1-477A-A78B-FBFF25EA70C0}" type="pres">
      <dgm:prSet presAssocID="{33369678-D968-4E2F-964F-809DF3AA415B}" presName="parTx" presStyleLbl="revTx" presStyleIdx="0" presStyleCnt="3">
        <dgm:presLayoutVars>
          <dgm:chMax val="0"/>
          <dgm:chPref val="0"/>
        </dgm:presLayoutVars>
      </dgm:prSet>
      <dgm:spPr/>
    </dgm:pt>
    <dgm:pt modelId="{AFBF16AA-A886-4787-9E4B-8DED1CD83C6A}" type="pres">
      <dgm:prSet presAssocID="{B2500C2F-4DEC-48FF-B713-A048A3A4714D}" presName="sibTrans" presStyleCnt="0"/>
      <dgm:spPr/>
    </dgm:pt>
    <dgm:pt modelId="{CBB94FC3-1A30-4CDD-AA29-2764A4763FCD}" type="pres">
      <dgm:prSet presAssocID="{85A10EF7-7D9E-408C-ADF6-E056B718BD63}" presName="compNode" presStyleCnt="0"/>
      <dgm:spPr/>
    </dgm:pt>
    <dgm:pt modelId="{B16275FC-5143-450D-ABED-490D93021349}" type="pres">
      <dgm:prSet presAssocID="{85A10EF7-7D9E-408C-ADF6-E056B718BD63}" presName="bgRect" presStyleLbl="bgShp" presStyleIdx="1" presStyleCnt="3"/>
      <dgm:spPr/>
    </dgm:pt>
    <dgm:pt modelId="{832F6B40-B9F2-48C5-BC89-E85CCF1DD8FE}" type="pres">
      <dgm:prSet presAssocID="{85A10EF7-7D9E-408C-ADF6-E056B718BD6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Bubble"/>
        </a:ext>
      </dgm:extLst>
    </dgm:pt>
    <dgm:pt modelId="{254C2B2D-7826-4251-B4F1-74F19F8ED03F}" type="pres">
      <dgm:prSet presAssocID="{85A10EF7-7D9E-408C-ADF6-E056B718BD63}" presName="spaceRect" presStyleCnt="0"/>
      <dgm:spPr/>
    </dgm:pt>
    <dgm:pt modelId="{2B16A1BD-3BB4-4761-B029-10884EC63645}" type="pres">
      <dgm:prSet presAssocID="{85A10EF7-7D9E-408C-ADF6-E056B718BD63}" presName="parTx" presStyleLbl="revTx" presStyleIdx="1" presStyleCnt="3">
        <dgm:presLayoutVars>
          <dgm:chMax val="0"/>
          <dgm:chPref val="0"/>
        </dgm:presLayoutVars>
      </dgm:prSet>
      <dgm:spPr/>
    </dgm:pt>
    <dgm:pt modelId="{0349B49E-DFBE-4185-8723-3CD0472AC510}" type="pres">
      <dgm:prSet presAssocID="{E08D3029-3EBC-4265-B5D2-11886C35375E}" presName="sibTrans" presStyleCnt="0"/>
      <dgm:spPr/>
    </dgm:pt>
    <dgm:pt modelId="{DE3D4ECB-52DF-4B20-89C0-81404F828966}" type="pres">
      <dgm:prSet presAssocID="{D4E2A1F9-DE14-427C-8CB2-2BA30B574350}" presName="compNode" presStyleCnt="0"/>
      <dgm:spPr/>
    </dgm:pt>
    <dgm:pt modelId="{206CAA11-881A-4F49-877B-577757C434A2}" type="pres">
      <dgm:prSet presAssocID="{D4E2A1F9-DE14-427C-8CB2-2BA30B574350}" presName="bgRect" presStyleLbl="bgShp" presStyleIdx="2" presStyleCnt="3"/>
      <dgm:spPr/>
    </dgm:pt>
    <dgm:pt modelId="{8A8B4B41-ABD6-4B3E-853D-F5DB4A736FCA}" type="pres">
      <dgm:prSet presAssocID="{D4E2A1F9-DE14-427C-8CB2-2BA30B57435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ubtitles"/>
        </a:ext>
      </dgm:extLst>
    </dgm:pt>
    <dgm:pt modelId="{1E68FE09-18C9-4C01-A637-882721CECE06}" type="pres">
      <dgm:prSet presAssocID="{D4E2A1F9-DE14-427C-8CB2-2BA30B574350}" presName="spaceRect" presStyleCnt="0"/>
      <dgm:spPr/>
    </dgm:pt>
    <dgm:pt modelId="{ACF005C7-FBF2-45A8-A798-4A8DD289692A}" type="pres">
      <dgm:prSet presAssocID="{D4E2A1F9-DE14-427C-8CB2-2BA30B574350}" presName="parTx" presStyleLbl="revTx" presStyleIdx="2" presStyleCnt="3">
        <dgm:presLayoutVars>
          <dgm:chMax val="0"/>
          <dgm:chPref val="0"/>
        </dgm:presLayoutVars>
      </dgm:prSet>
      <dgm:spPr/>
    </dgm:pt>
  </dgm:ptLst>
  <dgm:cxnLst>
    <dgm:cxn modelId="{112F7553-7889-49E6-B994-D05525E82A48}" srcId="{F6C31E22-44DC-4843-8E5A-91F0B56A90BF}" destId="{85A10EF7-7D9E-408C-ADF6-E056B718BD63}" srcOrd="1" destOrd="0" parTransId="{208868E1-F52D-4A7B-98C4-8AF3BB51985E}" sibTransId="{E08D3029-3EBC-4265-B5D2-11886C35375E}"/>
    <dgm:cxn modelId="{F81F0F59-7BED-CF4B-A586-1FB2880371EF}" type="presOf" srcId="{F6C31E22-44DC-4843-8E5A-91F0B56A90BF}" destId="{D9C983F4-4878-4148-9932-2C2AEED94428}" srcOrd="0" destOrd="0" presId="urn:microsoft.com/office/officeart/2018/2/layout/IconVerticalSolidList"/>
    <dgm:cxn modelId="{CB6B1786-77B2-9F47-84B0-91DFDD1CDC6E}" type="presOf" srcId="{33369678-D968-4E2F-964F-809DF3AA415B}" destId="{A8782B45-1EE1-477A-A78B-FBFF25EA70C0}" srcOrd="0" destOrd="0" presId="urn:microsoft.com/office/officeart/2018/2/layout/IconVerticalSolidList"/>
    <dgm:cxn modelId="{1C0DA8A1-02A2-4FDD-AF7E-762658F919F4}" srcId="{F6C31E22-44DC-4843-8E5A-91F0B56A90BF}" destId="{D4E2A1F9-DE14-427C-8CB2-2BA30B574350}" srcOrd="2" destOrd="0" parTransId="{3D20008F-7164-44B7-8904-EBF1B5CC2737}" sibTransId="{259976F1-1976-4EF4-8AF6-2F25083DF8EC}"/>
    <dgm:cxn modelId="{88B4F5B8-9D91-4348-A7CC-CD1CD9BB975B}" type="presOf" srcId="{85A10EF7-7D9E-408C-ADF6-E056B718BD63}" destId="{2B16A1BD-3BB4-4761-B029-10884EC63645}" srcOrd="0" destOrd="0" presId="urn:microsoft.com/office/officeart/2018/2/layout/IconVerticalSolidList"/>
    <dgm:cxn modelId="{8194FFD5-A88D-4DD4-B14A-2B305F30AC60}" srcId="{F6C31E22-44DC-4843-8E5A-91F0B56A90BF}" destId="{33369678-D968-4E2F-964F-809DF3AA415B}" srcOrd="0" destOrd="0" parTransId="{E0B4F77F-CF17-43F1-8A25-A774FFB03764}" sibTransId="{B2500C2F-4DEC-48FF-B713-A048A3A4714D}"/>
    <dgm:cxn modelId="{02AA58D8-EBF0-254A-B66E-F33236862792}" type="presOf" srcId="{D4E2A1F9-DE14-427C-8CB2-2BA30B574350}" destId="{ACF005C7-FBF2-45A8-A798-4A8DD289692A}" srcOrd="0" destOrd="0" presId="urn:microsoft.com/office/officeart/2018/2/layout/IconVerticalSolidList"/>
    <dgm:cxn modelId="{BF6AA505-3415-9243-9FB2-6073A6F9AD5F}" type="presParOf" srcId="{D9C983F4-4878-4148-9932-2C2AEED94428}" destId="{1792938F-A882-4E8C-8D2B-B4DDC91DF35F}" srcOrd="0" destOrd="0" presId="urn:microsoft.com/office/officeart/2018/2/layout/IconVerticalSolidList"/>
    <dgm:cxn modelId="{54653348-4119-7C4D-BD64-1304469A3D9B}" type="presParOf" srcId="{1792938F-A882-4E8C-8D2B-B4DDC91DF35F}" destId="{B89EA2A5-13E6-4DCA-8CEF-C4736D9BB71C}" srcOrd="0" destOrd="0" presId="urn:microsoft.com/office/officeart/2018/2/layout/IconVerticalSolidList"/>
    <dgm:cxn modelId="{84582453-E262-8644-8F41-ED6E2BF231FE}" type="presParOf" srcId="{1792938F-A882-4E8C-8D2B-B4DDC91DF35F}" destId="{31990CD2-C27D-471E-94A2-9873926C9C66}" srcOrd="1" destOrd="0" presId="urn:microsoft.com/office/officeart/2018/2/layout/IconVerticalSolidList"/>
    <dgm:cxn modelId="{4EE3AD43-DC95-9E40-A7FA-1D5D52EF98B1}" type="presParOf" srcId="{1792938F-A882-4E8C-8D2B-B4DDC91DF35F}" destId="{0DA0134C-DFCD-4D1A-B411-26C435935B17}" srcOrd="2" destOrd="0" presId="urn:microsoft.com/office/officeart/2018/2/layout/IconVerticalSolidList"/>
    <dgm:cxn modelId="{4B85F862-00C2-B247-88E0-EA2C926F4AB4}" type="presParOf" srcId="{1792938F-A882-4E8C-8D2B-B4DDC91DF35F}" destId="{A8782B45-1EE1-477A-A78B-FBFF25EA70C0}" srcOrd="3" destOrd="0" presId="urn:microsoft.com/office/officeart/2018/2/layout/IconVerticalSolidList"/>
    <dgm:cxn modelId="{614A6B5B-A7A7-F340-85D6-3B79482CB799}" type="presParOf" srcId="{D9C983F4-4878-4148-9932-2C2AEED94428}" destId="{AFBF16AA-A886-4787-9E4B-8DED1CD83C6A}" srcOrd="1" destOrd="0" presId="urn:microsoft.com/office/officeart/2018/2/layout/IconVerticalSolidList"/>
    <dgm:cxn modelId="{4C85300E-A4B4-9348-9068-95AE22B5EEE6}" type="presParOf" srcId="{D9C983F4-4878-4148-9932-2C2AEED94428}" destId="{CBB94FC3-1A30-4CDD-AA29-2764A4763FCD}" srcOrd="2" destOrd="0" presId="urn:microsoft.com/office/officeart/2018/2/layout/IconVerticalSolidList"/>
    <dgm:cxn modelId="{B28FEF6B-7F71-A84E-BB98-F3B7EB6AF8A5}" type="presParOf" srcId="{CBB94FC3-1A30-4CDD-AA29-2764A4763FCD}" destId="{B16275FC-5143-450D-ABED-490D93021349}" srcOrd="0" destOrd="0" presId="urn:microsoft.com/office/officeart/2018/2/layout/IconVerticalSolidList"/>
    <dgm:cxn modelId="{D058CA12-CCD8-5942-8311-D3E73D8A2F66}" type="presParOf" srcId="{CBB94FC3-1A30-4CDD-AA29-2764A4763FCD}" destId="{832F6B40-B9F2-48C5-BC89-E85CCF1DD8FE}" srcOrd="1" destOrd="0" presId="urn:microsoft.com/office/officeart/2018/2/layout/IconVerticalSolidList"/>
    <dgm:cxn modelId="{E2CE85BB-86CA-9B48-A91E-F03AD2401D43}" type="presParOf" srcId="{CBB94FC3-1A30-4CDD-AA29-2764A4763FCD}" destId="{254C2B2D-7826-4251-B4F1-74F19F8ED03F}" srcOrd="2" destOrd="0" presId="urn:microsoft.com/office/officeart/2018/2/layout/IconVerticalSolidList"/>
    <dgm:cxn modelId="{0F6EE770-46BE-BE46-AFF0-A2C604D30D9F}" type="presParOf" srcId="{CBB94FC3-1A30-4CDD-AA29-2764A4763FCD}" destId="{2B16A1BD-3BB4-4761-B029-10884EC63645}" srcOrd="3" destOrd="0" presId="urn:microsoft.com/office/officeart/2018/2/layout/IconVerticalSolidList"/>
    <dgm:cxn modelId="{16D0D7B9-DD1E-0443-94BB-DD8DB6F13023}" type="presParOf" srcId="{D9C983F4-4878-4148-9932-2C2AEED94428}" destId="{0349B49E-DFBE-4185-8723-3CD0472AC510}" srcOrd="3" destOrd="0" presId="urn:microsoft.com/office/officeart/2018/2/layout/IconVerticalSolidList"/>
    <dgm:cxn modelId="{9DB4E834-4226-C341-B313-F1BCE42627A2}" type="presParOf" srcId="{D9C983F4-4878-4148-9932-2C2AEED94428}" destId="{DE3D4ECB-52DF-4B20-89C0-81404F828966}" srcOrd="4" destOrd="0" presId="urn:microsoft.com/office/officeart/2018/2/layout/IconVerticalSolidList"/>
    <dgm:cxn modelId="{54349EBC-D8FE-FE4C-907A-5C547D62A7A8}" type="presParOf" srcId="{DE3D4ECB-52DF-4B20-89C0-81404F828966}" destId="{206CAA11-881A-4F49-877B-577757C434A2}" srcOrd="0" destOrd="0" presId="urn:microsoft.com/office/officeart/2018/2/layout/IconVerticalSolidList"/>
    <dgm:cxn modelId="{38BEE77E-EADE-7C45-ADD4-2091A314A0D4}" type="presParOf" srcId="{DE3D4ECB-52DF-4B20-89C0-81404F828966}" destId="{8A8B4B41-ABD6-4B3E-853D-F5DB4A736FCA}" srcOrd="1" destOrd="0" presId="urn:microsoft.com/office/officeart/2018/2/layout/IconVerticalSolidList"/>
    <dgm:cxn modelId="{2DDC549E-5AC6-E445-A8F6-D87B782C5A96}" type="presParOf" srcId="{DE3D4ECB-52DF-4B20-89C0-81404F828966}" destId="{1E68FE09-18C9-4C01-A637-882721CECE06}" srcOrd="2" destOrd="0" presId="urn:microsoft.com/office/officeart/2018/2/layout/IconVerticalSolidList"/>
    <dgm:cxn modelId="{207F16B2-CB68-2243-85CB-AE9C26DD2E24}" type="presParOf" srcId="{DE3D4ECB-52DF-4B20-89C0-81404F828966}" destId="{ACF005C7-FBF2-45A8-A798-4A8DD289692A}"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EBA4B5-81FF-44FF-89DF-60207E71828E}">
      <dsp:nvSpPr>
        <dsp:cNvPr id="0" name=""/>
        <dsp:cNvSpPr/>
      </dsp:nvSpPr>
      <dsp:spPr>
        <a:xfrm>
          <a:off x="0" y="71693"/>
          <a:ext cx="6263640" cy="127120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Quicker process</a:t>
          </a:r>
          <a:endParaRPr lang="en-US" sz="3200" kern="1200"/>
        </a:p>
      </dsp:txBody>
      <dsp:txXfrm>
        <a:off x="62055" y="133748"/>
        <a:ext cx="6139530" cy="1147095"/>
      </dsp:txXfrm>
    </dsp:sp>
    <dsp:sp modelId="{2567A7C3-EFF1-47A3-B6FC-9DC77C5416F1}">
      <dsp:nvSpPr>
        <dsp:cNvPr id="0" name=""/>
        <dsp:cNvSpPr/>
      </dsp:nvSpPr>
      <dsp:spPr>
        <a:xfrm>
          <a:off x="0" y="1435058"/>
          <a:ext cx="6263640" cy="1271205"/>
        </a:xfrm>
        <a:prstGeom prst="roundRect">
          <a:avLst/>
        </a:prstGeom>
        <a:solidFill>
          <a:schemeClr val="accent5">
            <a:hueOff val="-3346655"/>
            <a:satOff val="12038"/>
            <a:lumOff val="5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Smoother work</a:t>
          </a:r>
          <a:endParaRPr lang="en-US" sz="3200" kern="1200"/>
        </a:p>
      </dsp:txBody>
      <dsp:txXfrm>
        <a:off x="62055" y="1497113"/>
        <a:ext cx="6139530" cy="1147095"/>
      </dsp:txXfrm>
    </dsp:sp>
    <dsp:sp modelId="{74C73A51-70A5-4BF3-9D26-B2EF7DA0F697}">
      <dsp:nvSpPr>
        <dsp:cNvPr id="0" name=""/>
        <dsp:cNvSpPr/>
      </dsp:nvSpPr>
      <dsp:spPr>
        <a:xfrm>
          <a:off x="0" y="2798423"/>
          <a:ext cx="6263640" cy="1271205"/>
        </a:xfrm>
        <a:prstGeom prst="roundRect">
          <a:avLst/>
        </a:prstGeom>
        <a:solidFill>
          <a:schemeClr val="accent5">
            <a:hueOff val="-6693310"/>
            <a:satOff val="24077"/>
            <a:lumOff val="10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Less arguments</a:t>
          </a:r>
          <a:endParaRPr lang="en-US" sz="3200" kern="1200"/>
        </a:p>
      </dsp:txBody>
      <dsp:txXfrm>
        <a:off x="62055" y="2860478"/>
        <a:ext cx="6139530" cy="1147095"/>
      </dsp:txXfrm>
    </dsp:sp>
    <dsp:sp modelId="{944F82D9-3134-4389-865F-E20CEF4E6148}">
      <dsp:nvSpPr>
        <dsp:cNvPr id="0" name=""/>
        <dsp:cNvSpPr/>
      </dsp:nvSpPr>
      <dsp:spPr>
        <a:xfrm>
          <a:off x="0" y="4161789"/>
          <a:ext cx="6263640" cy="1271205"/>
        </a:xfrm>
        <a:prstGeom prst="roundRect">
          <a:avLst/>
        </a:prstGeom>
        <a:solidFill>
          <a:schemeClr val="accent5">
            <a:hueOff val="-10039964"/>
            <a:satOff val="36115"/>
            <a:lumOff val="156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Happier costumers</a:t>
          </a:r>
          <a:br>
            <a:rPr lang="en-GB" sz="3200" kern="1200"/>
          </a:br>
          <a:endParaRPr lang="en-US" sz="3200" kern="1200"/>
        </a:p>
      </dsp:txBody>
      <dsp:txXfrm>
        <a:off x="62055" y="4223844"/>
        <a:ext cx="6139530" cy="11470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9EA2A5-13E6-4DCA-8CEF-C4736D9BB71C}">
      <dsp:nvSpPr>
        <dsp:cNvPr id="0" name=""/>
        <dsp:cNvSpPr/>
      </dsp:nvSpPr>
      <dsp:spPr>
        <a:xfrm>
          <a:off x="0" y="2275"/>
          <a:ext cx="4952681" cy="1031774"/>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990CD2-C27D-471E-94A2-9873926C9C66}">
      <dsp:nvSpPr>
        <dsp:cNvPr id="0" name=""/>
        <dsp:cNvSpPr/>
      </dsp:nvSpPr>
      <dsp:spPr>
        <a:xfrm>
          <a:off x="312111" y="234424"/>
          <a:ext cx="568030" cy="56747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782B45-1EE1-477A-A78B-FBFF25EA70C0}">
      <dsp:nvSpPr>
        <dsp:cNvPr id="0" name=""/>
        <dsp:cNvSpPr/>
      </dsp:nvSpPr>
      <dsp:spPr>
        <a:xfrm>
          <a:off x="1192254" y="2275"/>
          <a:ext cx="3742065" cy="1064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609" tIns="112609" rIns="112609" bIns="112609" numCol="1" spcCol="1270" anchor="ctr" anchorCtr="0">
          <a:noAutofit/>
        </a:bodyPr>
        <a:lstStyle/>
        <a:p>
          <a:pPr marL="0" lvl="0" indent="0" algn="l" defTabSz="622300">
            <a:lnSpc>
              <a:spcPct val="100000"/>
            </a:lnSpc>
            <a:spcBef>
              <a:spcPct val="0"/>
            </a:spcBef>
            <a:spcAft>
              <a:spcPct val="35000"/>
            </a:spcAft>
            <a:buNone/>
          </a:pPr>
          <a:r>
            <a:rPr lang="en-IN" sz="1400" b="1" kern="1200"/>
            <a:t>Channels of communication used by the organization and channels that can be used to improve communication</a:t>
          </a:r>
          <a:endParaRPr lang="en-US" sz="1400" kern="1200"/>
        </a:p>
      </dsp:txBody>
      <dsp:txXfrm>
        <a:off x="1192254" y="2275"/>
        <a:ext cx="3742065" cy="1064017"/>
      </dsp:txXfrm>
    </dsp:sp>
    <dsp:sp modelId="{B16275FC-5143-450D-ABED-490D93021349}">
      <dsp:nvSpPr>
        <dsp:cNvPr id="0" name=""/>
        <dsp:cNvSpPr/>
      </dsp:nvSpPr>
      <dsp:spPr>
        <a:xfrm>
          <a:off x="0" y="1332297"/>
          <a:ext cx="4952681" cy="1031774"/>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2F6B40-B9F2-48C5-BC89-E85CCF1DD8FE}">
      <dsp:nvSpPr>
        <dsp:cNvPr id="0" name=""/>
        <dsp:cNvSpPr/>
      </dsp:nvSpPr>
      <dsp:spPr>
        <a:xfrm>
          <a:off x="312111" y="1564446"/>
          <a:ext cx="568030" cy="56747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16A1BD-3BB4-4761-B029-10884EC63645}">
      <dsp:nvSpPr>
        <dsp:cNvPr id="0" name=""/>
        <dsp:cNvSpPr/>
      </dsp:nvSpPr>
      <dsp:spPr>
        <a:xfrm>
          <a:off x="1192254" y="1332297"/>
          <a:ext cx="3742065" cy="1064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609" tIns="112609" rIns="112609" bIns="112609" numCol="1" spcCol="1270" anchor="ctr" anchorCtr="0">
          <a:noAutofit/>
        </a:bodyPr>
        <a:lstStyle/>
        <a:p>
          <a:pPr marL="0" lvl="0" indent="0" algn="l" defTabSz="622300">
            <a:lnSpc>
              <a:spcPct val="100000"/>
            </a:lnSpc>
            <a:spcBef>
              <a:spcPct val="0"/>
            </a:spcBef>
            <a:spcAft>
              <a:spcPct val="35000"/>
            </a:spcAft>
            <a:buNone/>
          </a:pPr>
          <a:r>
            <a:rPr lang="en-IN" sz="1400" b="1" i="1" kern="1200"/>
            <a:t>Verbal channels: </a:t>
          </a:r>
          <a:r>
            <a:rPr lang="en-IN" sz="1400" kern="1200"/>
            <a:t>Verbal channels are limited within the supervisors and the employees present under them</a:t>
          </a:r>
          <a:endParaRPr lang="en-US" sz="1400" kern="1200"/>
        </a:p>
      </dsp:txBody>
      <dsp:txXfrm>
        <a:off x="1192254" y="1332297"/>
        <a:ext cx="3742065" cy="1064017"/>
      </dsp:txXfrm>
    </dsp:sp>
    <dsp:sp modelId="{206CAA11-881A-4F49-877B-577757C434A2}">
      <dsp:nvSpPr>
        <dsp:cNvPr id="0" name=""/>
        <dsp:cNvSpPr/>
      </dsp:nvSpPr>
      <dsp:spPr>
        <a:xfrm>
          <a:off x="0" y="2662319"/>
          <a:ext cx="4952681" cy="1031774"/>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8B4B41-ABD6-4B3E-853D-F5DB4A736FCA}">
      <dsp:nvSpPr>
        <dsp:cNvPr id="0" name=""/>
        <dsp:cNvSpPr/>
      </dsp:nvSpPr>
      <dsp:spPr>
        <a:xfrm>
          <a:off x="312416" y="2894469"/>
          <a:ext cx="568030" cy="56747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F005C7-FBF2-45A8-A798-4A8DD289692A}">
      <dsp:nvSpPr>
        <dsp:cNvPr id="0" name=""/>
        <dsp:cNvSpPr/>
      </dsp:nvSpPr>
      <dsp:spPr>
        <a:xfrm>
          <a:off x="1192864" y="2662319"/>
          <a:ext cx="3722539" cy="1064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609" tIns="112609" rIns="112609" bIns="112609" numCol="1" spcCol="1270" anchor="ctr" anchorCtr="0">
          <a:noAutofit/>
        </a:bodyPr>
        <a:lstStyle/>
        <a:p>
          <a:pPr marL="0" lvl="0" indent="0" algn="l" defTabSz="622300">
            <a:lnSpc>
              <a:spcPct val="100000"/>
            </a:lnSpc>
            <a:spcBef>
              <a:spcPct val="0"/>
            </a:spcBef>
            <a:spcAft>
              <a:spcPct val="35000"/>
            </a:spcAft>
            <a:buNone/>
          </a:pPr>
          <a:r>
            <a:rPr lang="en-IN" sz="1400" b="1" i="1" kern="1200"/>
            <a:t>Non-verbal channels: </a:t>
          </a:r>
          <a:r>
            <a:rPr lang="en-IN" sz="1400" kern="1200"/>
            <a:t>This includes formal ways of communication from the management. It includes e-mails, letters and memos (No, 2021). </a:t>
          </a:r>
          <a:endParaRPr lang="en-US" sz="1400" kern="1200"/>
        </a:p>
      </dsp:txBody>
      <dsp:txXfrm>
        <a:off x="1192864" y="2662319"/>
        <a:ext cx="3722539" cy="106401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dirty="0"/>
              <a:t>Click to edit Master title style</a:t>
            </a:r>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latin typeface="+mn-lt"/>
              </a:defRPr>
            </a:lvl1pPr>
          </a:lstStyle>
          <a:p>
            <a:fld id="{11A6662E-FAF4-44BC-88B5-85A7CBFB6D30}" type="datetime1">
              <a:rPr lang="en-US" smtClean="0"/>
              <a:pPr/>
              <a:t>3/27/22</a:t>
            </a:fld>
            <a:endParaRPr lang="en-US"/>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latin typeface="+mn-lt"/>
              </a:defRPr>
            </a:lvl1pPr>
          </a:lstStyle>
          <a:p>
            <a:endParaRPr lang="en-US"/>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9668419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838200" y="365760"/>
            <a:ext cx="10515600" cy="1325563"/>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3/27/22</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3160208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3/27/22</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4723059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3/27/22</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9912793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839788" y="1752600"/>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839788" y="2666999"/>
            <a:ext cx="5157787"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183188"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3/27/22</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611171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p:txBody>
          <a:bodyPr/>
          <a:lstStyle/>
          <a:p>
            <a:fld id="{3AB41CFF-90C9-47B3-9DA1-F2BF8D839F7E}" type="datetime1">
              <a:rPr lang="en-US" smtClean="0"/>
              <a:t>3/27/22</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6187496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3/27/22</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6884348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3/27/22</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548775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3/27/22</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3422535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3/27/22</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8866637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3/27/22</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7129234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0" name="Picture 39">
            <a:extLst>
              <a:ext uri="{FF2B5EF4-FFF2-40B4-BE49-F238E27FC236}">
                <a16:creationId xmlns:a16="http://schemas.microsoft.com/office/drawing/2014/main" id="{1CB7E8AE-A3AC-4BB7-A5C6-F00EC697B265}"/>
              </a:ext>
            </a:extLst>
          </p:cNvPr>
          <p:cNvPicPr>
            <a:picLocks noChangeAspect="1"/>
          </p:cNvPicPr>
          <p:nvPr/>
        </p:nvPicPr>
        <p:blipFill>
          <a:blip r:embed="rId13">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838200" y="425450"/>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838200" y="1949450"/>
            <a:ext cx="10515600"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838200" y="6324600"/>
            <a:ext cx="2743200" cy="365125"/>
          </a:xfrm>
          <a:prstGeom prst="rect">
            <a:avLst/>
          </a:prstGeom>
        </p:spPr>
        <p:txBody>
          <a:bodyPr vert="horz" lIns="91440" tIns="45720" rIns="91440" bIns="45720" rtlCol="0" anchor="ctr"/>
          <a:lstStyle>
            <a:lvl1pPr algn="l">
              <a:defRPr sz="900">
                <a:solidFill>
                  <a:schemeClr val="bg1">
                    <a:alpha val="60000"/>
                  </a:schemeClr>
                </a:solidFill>
                <a:latin typeface="+mn-lt"/>
              </a:defRPr>
            </a:lvl1pPr>
          </a:lstStyle>
          <a:p>
            <a:fld id="{57E0CF6C-748E-4B7A-BC8B-3011EF78ED13}" type="datetime1">
              <a:rPr lang="en-US" smtClean="0"/>
              <a:pPr/>
              <a:t>3/27/22</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324600"/>
            <a:ext cx="4114800" cy="365125"/>
          </a:xfrm>
          <a:prstGeom prst="rect">
            <a:avLst/>
          </a:prstGeom>
        </p:spPr>
        <p:txBody>
          <a:bodyPr vert="horz" lIns="91440" tIns="45720" rIns="91440" bIns="45720" rtlCol="0" anchor="ctr"/>
          <a:lstStyle>
            <a:lvl1pPr algn="ctr">
              <a:defRPr sz="900">
                <a:solidFill>
                  <a:schemeClr val="bg1">
                    <a:alpha val="60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610600" y="6324600"/>
            <a:ext cx="2743200" cy="365125"/>
          </a:xfrm>
          <a:prstGeom prst="rect">
            <a:avLst/>
          </a:prstGeom>
        </p:spPr>
        <p:txBody>
          <a:bodyPr vert="horz" lIns="91440" tIns="45720" rIns="91440" bIns="45720" rtlCol="0" anchor="ctr"/>
          <a:lstStyle>
            <a:lvl1pPr algn="r">
              <a:defRPr sz="900">
                <a:solidFill>
                  <a:schemeClr val="bg1">
                    <a:alpha val="60000"/>
                  </a:schemeClr>
                </a:solidFill>
                <a:latin typeface="+mn-lt"/>
              </a:defRPr>
            </a:lvl1p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2632125097"/>
      </p:ext>
    </p:extLst>
  </p:cSld>
  <p:clrMap bg1="lt1" tx1="dk1" bg2="lt2" tx2="dk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23" r:id="rId6"/>
    <p:sldLayoutId id="2147483714" r:id="rId7"/>
    <p:sldLayoutId id="2147483715" r:id="rId8"/>
    <p:sldLayoutId id="2147483716" r:id="rId9"/>
    <p:sldLayoutId id="2147483717" r:id="rId10"/>
    <p:sldLayoutId id="2147483724" r:id="rId11"/>
  </p:sldLayoutIdLst>
  <p:hf sldNum="0" hdr="0" ftr="0" dt="0"/>
  <p:txStyles>
    <p:titleStyle>
      <a:lvl1pPr algn="l" defTabSz="914400" rtl="0" eaLnBrk="1" latinLnBrk="0" hangingPunct="1">
        <a:lnSpc>
          <a:spcPct val="100000"/>
        </a:lnSpc>
        <a:spcBef>
          <a:spcPct val="0"/>
        </a:spcBef>
        <a:buNone/>
        <a:defRPr sz="4400" b="1" kern="1200">
          <a:solidFill>
            <a:schemeClr val="bg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mailto:2029308@student.uwtsd.ac.uk" TargetMode="External"/><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1.xml"/><Relationship Id="rId4" Type="http://schemas.openxmlformats.org/officeDocument/2006/relationships/image" Target="../media/image11.jpeg"/></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16.jpeg"/><Relationship Id="rId4" Type="http://schemas.openxmlformats.org/officeDocument/2006/relationships/image" Target="../media/image15.jpeg"/></Relationships>
</file>

<file path=ppt/slides/_rels/slide17.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17.png"/><Relationship Id="rId7" Type="http://schemas.openxmlformats.org/officeDocument/2006/relationships/diagramQuickStyle" Target="../diagrams/quickStyle2.xml"/><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18.jpeg"/><Relationship Id="rId9" Type="http://schemas.microsoft.com/office/2007/relationships/diagramDrawing" Target="../diagrams/drawing2.xml"/></Relationships>
</file>

<file path=ppt/slides/_rels/slide1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 Id="rId5" Type="http://schemas.openxmlformats.org/officeDocument/2006/relationships/image" Target="../media/image28.png"/><Relationship Id="rId4" Type="http://schemas.openxmlformats.org/officeDocument/2006/relationships/image" Target="../media/image27.jpeg"/></Relationships>
</file>

<file path=ppt/slides/_rels/slide1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33815" y="2998548"/>
            <a:ext cx="9144000" cy="2387600"/>
          </a:xfrm>
        </p:spPr>
        <p:txBody>
          <a:bodyPr vert="horz" lIns="91440" tIns="45720" rIns="91440" bIns="45720" rtlCol="0" anchor="b">
            <a:noAutofit/>
          </a:bodyPr>
          <a:lstStyle/>
          <a:p>
            <a:pPr algn="just"/>
            <a:r>
              <a:rPr lang="en-GB" sz="2000" b="1" u="sng" dirty="0">
                <a:latin typeface="Calibri"/>
                <a:cs typeface="Calibri"/>
              </a:rPr>
              <a:t>Assignment title: </a:t>
            </a:r>
            <a:br>
              <a:rPr lang="en-GB" sz="2000" b="1" u="sng" dirty="0">
                <a:latin typeface="Calibri"/>
                <a:cs typeface="Calibri"/>
              </a:rPr>
            </a:br>
            <a:br>
              <a:rPr lang="en-GB" sz="2000" b="1" u="sng" dirty="0">
                <a:latin typeface="Calibri"/>
                <a:cs typeface="Calibri"/>
              </a:rPr>
            </a:br>
            <a:br>
              <a:rPr lang="en-GB" sz="2000" b="1" u="sng" dirty="0">
                <a:latin typeface="Calibri"/>
                <a:cs typeface="Calibri"/>
              </a:rPr>
            </a:br>
            <a:br>
              <a:rPr lang="en-GB" sz="2000" b="1" u="sng" dirty="0">
                <a:latin typeface="Calibri"/>
                <a:cs typeface="Calibri"/>
              </a:rPr>
            </a:br>
            <a:br>
              <a:rPr lang="en-GB" sz="2000" b="1" u="sng" dirty="0">
                <a:latin typeface="Calibri"/>
                <a:cs typeface="Calibri"/>
              </a:rPr>
            </a:br>
            <a:r>
              <a:rPr lang="en-GB" sz="2000" b="1" u="sng" dirty="0">
                <a:latin typeface="Calibri"/>
                <a:cs typeface="Calibri"/>
              </a:rPr>
              <a:t>Student name: </a:t>
            </a:r>
            <a:r>
              <a:rPr lang="en-GB" sz="2000" b="1" dirty="0">
                <a:latin typeface="Calibri"/>
                <a:cs typeface="Calibri"/>
              </a:rPr>
              <a:t>Stefan Nicolae Mihai</a:t>
            </a:r>
            <a:r>
              <a:rPr lang="en-GB" sz="2000" dirty="0">
                <a:latin typeface="Calibri"/>
                <a:cs typeface="Calibri"/>
              </a:rPr>
              <a:t> </a:t>
            </a:r>
            <a:br>
              <a:rPr lang="en-GB" sz="2000" dirty="0">
                <a:latin typeface="Calibri"/>
                <a:cs typeface="Calibri"/>
              </a:rPr>
            </a:br>
            <a:r>
              <a:rPr lang="en-GB" sz="2000" dirty="0">
                <a:latin typeface="Calibri"/>
                <a:cs typeface="Calibri"/>
              </a:rPr>
              <a:t>Student ID: </a:t>
            </a:r>
            <a:r>
              <a:rPr lang="en-GB" sz="2000" b="1" dirty="0">
                <a:latin typeface="Calibri"/>
                <a:cs typeface="Calibri"/>
              </a:rPr>
              <a:t>2113636</a:t>
            </a:r>
            <a:br>
              <a:rPr lang="en-GB" sz="2000" b="1" dirty="0">
                <a:latin typeface="Calibri"/>
                <a:cs typeface="Calibri"/>
              </a:rPr>
            </a:br>
            <a:r>
              <a:rPr lang="en-GB" sz="2000" b="1" dirty="0">
                <a:latin typeface="Calibri"/>
                <a:cs typeface="Calibri"/>
              </a:rPr>
              <a:t>Module code: BMSW 4002</a:t>
            </a:r>
            <a:br>
              <a:rPr lang="en-GB" sz="2000" b="1" dirty="0">
                <a:latin typeface="Calibri"/>
                <a:cs typeface="Calibri"/>
              </a:rPr>
            </a:br>
            <a:r>
              <a:rPr lang="en-GB" sz="2000" b="1" dirty="0">
                <a:latin typeface="Calibri"/>
                <a:cs typeface="Calibri"/>
              </a:rPr>
              <a:t>Lecturer name:</a:t>
            </a:r>
            <a:r>
              <a:rPr lang="en-GB" sz="2000" dirty="0">
                <a:latin typeface="Calibri"/>
                <a:cs typeface="Calibri"/>
              </a:rPr>
              <a:t> </a:t>
            </a:r>
            <a:r>
              <a:rPr lang="en-GB" sz="2000" b="1" dirty="0">
                <a:latin typeface="Calibri"/>
                <a:cs typeface="Calibri"/>
              </a:rPr>
              <a:t>Dale Clarke</a:t>
            </a:r>
            <a:endParaRPr lang="en-GB" sz="2000" dirty="0">
              <a:ea typeface="+mj-lt"/>
              <a:cs typeface="+mj-lt"/>
            </a:endParaRPr>
          </a:p>
          <a:p>
            <a:endParaRPr lang="en-GB" dirty="0">
              <a:cs typeface="Calibri Light"/>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05FDA-4410-445D-958C-EF5B2BF8DBF5}"/>
              </a:ext>
            </a:extLst>
          </p:cNvPr>
          <p:cNvSpPr>
            <a:spLocks noGrp="1"/>
          </p:cNvSpPr>
          <p:nvPr>
            <p:ph type="title"/>
          </p:nvPr>
        </p:nvSpPr>
        <p:spPr>
          <a:xfrm>
            <a:off x="2399234" y="2073715"/>
            <a:ext cx="6935759" cy="2993042"/>
          </a:xfrm>
        </p:spPr>
        <p:txBody>
          <a:bodyPr vert="horz" lIns="91440" tIns="45720" rIns="91440" bIns="45720" rtlCol="0" anchor="ctr">
            <a:normAutofit fontScale="90000"/>
          </a:bodyPr>
          <a:lstStyle/>
          <a:p>
            <a:pPr algn="ctr"/>
            <a:r>
              <a:rPr lang="en-US" sz="4800" kern="1200">
                <a:solidFill>
                  <a:schemeClr val="bg1"/>
                </a:solidFill>
                <a:latin typeface="+mj-lt"/>
                <a:ea typeface="+mj-ea"/>
                <a:cs typeface="+mj-cs"/>
              </a:rPr>
              <a:t>What are the benefits of effective communication on the organization's business process?</a:t>
            </a:r>
          </a:p>
        </p:txBody>
      </p:sp>
    </p:spTree>
    <p:extLst>
      <p:ext uri="{BB962C8B-B14F-4D97-AF65-F5344CB8AC3E}">
        <p14:creationId xmlns:p14="http://schemas.microsoft.com/office/powerpoint/2010/main" val="40711451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 name="Picture 47" descr="Question mark boxes">
            <a:extLst>
              <a:ext uri="{FF2B5EF4-FFF2-40B4-BE49-F238E27FC236}">
                <a16:creationId xmlns:a16="http://schemas.microsoft.com/office/drawing/2014/main" id="{D878B564-2EB1-9475-A275-0E3CBAB83FDD}"/>
              </a:ext>
            </a:extLst>
          </p:cNvPr>
          <p:cNvPicPr>
            <a:picLocks noChangeAspect="1"/>
          </p:cNvPicPr>
          <p:nvPr/>
        </p:nvPicPr>
        <p:blipFill rotWithShape="1">
          <a:blip r:embed="rId2">
            <a:alphaModFix amt="35000"/>
          </a:blip>
          <a:srcRect r="-2" b="-2"/>
          <a:stretch/>
        </p:blipFill>
        <p:spPr>
          <a:xfrm>
            <a:off x="20" y="1"/>
            <a:ext cx="12191980" cy="6857999"/>
          </a:xfrm>
          <a:prstGeom prst="rect">
            <a:avLst/>
          </a:prstGeom>
        </p:spPr>
      </p:pic>
      <p:sp>
        <p:nvSpPr>
          <p:cNvPr id="2" name="Title 1">
            <a:extLst>
              <a:ext uri="{FF2B5EF4-FFF2-40B4-BE49-F238E27FC236}">
                <a16:creationId xmlns:a16="http://schemas.microsoft.com/office/drawing/2014/main" id="{993B6B99-8365-4063-9100-6C0D29DCE1C3}"/>
              </a:ext>
            </a:extLst>
          </p:cNvPr>
          <p:cNvSpPr>
            <a:spLocks noGrp="1"/>
          </p:cNvSpPr>
          <p:nvPr>
            <p:ph type="title"/>
          </p:nvPr>
        </p:nvSpPr>
        <p:spPr>
          <a:xfrm>
            <a:off x="-130627" y="1065862"/>
            <a:ext cx="4281992" cy="4726276"/>
          </a:xfrm>
        </p:spPr>
        <p:txBody>
          <a:bodyPr vert="horz" lIns="91440" tIns="45720" rIns="91440" bIns="45720" rtlCol="0" anchor="ctr">
            <a:normAutofit/>
          </a:bodyPr>
          <a:lstStyle/>
          <a:p>
            <a:pPr algn="r"/>
            <a:r>
              <a:rPr lang="en-US" sz="4500" dirty="0">
                <a:solidFill>
                  <a:srgbClr val="FFFFFF"/>
                </a:solidFill>
              </a:rPr>
              <a:t>What</a:t>
            </a:r>
            <a:br>
              <a:rPr lang="en-US" sz="4500" dirty="0"/>
            </a:br>
            <a:r>
              <a:rPr lang="en-US" sz="4500" dirty="0">
                <a:solidFill>
                  <a:srgbClr val="FFFFFF"/>
                </a:solidFill>
              </a:rPr>
              <a:t> is effective communication?</a:t>
            </a:r>
            <a:endParaRPr lang="en-US" sz="4500">
              <a:solidFill>
                <a:srgbClr val="FFFFFF"/>
              </a:solidFill>
              <a:cs typeface="Calibri Light"/>
            </a:endParaRPr>
          </a:p>
        </p:txBody>
      </p:sp>
      <p:sp>
        <p:nvSpPr>
          <p:cNvPr id="6" name="Content Placeholder 5">
            <a:extLst>
              <a:ext uri="{FF2B5EF4-FFF2-40B4-BE49-F238E27FC236}">
                <a16:creationId xmlns:a16="http://schemas.microsoft.com/office/drawing/2014/main" id="{FC753693-6CCD-2EB3-0B75-94431A433026}"/>
              </a:ext>
            </a:extLst>
          </p:cNvPr>
          <p:cNvSpPr>
            <a:spLocks noGrp="1"/>
          </p:cNvSpPr>
          <p:nvPr>
            <p:ph idx="1"/>
          </p:nvPr>
        </p:nvSpPr>
        <p:spPr>
          <a:xfrm>
            <a:off x="5155379" y="1719005"/>
            <a:ext cx="5744685" cy="4726276"/>
          </a:xfrm>
        </p:spPr>
        <p:txBody>
          <a:bodyPr vert="horz" lIns="91440" tIns="45720" rIns="91440" bIns="45720" rtlCol="0" anchor="ctr">
            <a:normAutofit fontScale="92500" lnSpcReduction="20000"/>
          </a:bodyPr>
          <a:lstStyle/>
          <a:p>
            <a:pPr>
              <a:spcAft>
                <a:spcPts val="600"/>
              </a:spcAft>
            </a:pPr>
            <a:r>
              <a:rPr lang="en-US" sz="2700" dirty="0">
                <a:solidFill>
                  <a:srgbClr val="FFFFFF"/>
                </a:solidFill>
              </a:rPr>
              <a:t>Effective communication is about more than just exchanging information. It’s about understanding the emotion and intentions behind the information. As well as being able to clearly convey a message, you need to also listen in a way that gains the full meaning of what’s being said and makes the other person feel heard and understood.</a:t>
            </a:r>
            <a:endParaRPr lang="en-US" sz="2700" dirty="0">
              <a:solidFill>
                <a:srgbClr val="FFFFFF"/>
              </a:solidFill>
              <a:cs typeface="Calibri"/>
            </a:endParaRPr>
          </a:p>
          <a:p>
            <a:pPr>
              <a:spcAft>
                <a:spcPts val="600"/>
              </a:spcAft>
            </a:pPr>
            <a:br>
              <a:rPr lang="en-US" sz="2000" dirty="0"/>
            </a:br>
            <a:endParaRPr lang="en-US" sz="2000">
              <a:solidFill>
                <a:srgbClr val="FFFFFF"/>
              </a:solidFill>
            </a:endParaRPr>
          </a:p>
        </p:txBody>
      </p:sp>
    </p:spTree>
    <p:extLst>
      <p:ext uri="{BB962C8B-B14F-4D97-AF65-F5344CB8AC3E}">
        <p14:creationId xmlns:p14="http://schemas.microsoft.com/office/powerpoint/2010/main" val="16489751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8D3DFE-6A16-7518-4C1E-962AE6117403}"/>
              </a:ext>
            </a:extLst>
          </p:cNvPr>
          <p:cNvSpPr>
            <a:spLocks noGrp="1"/>
          </p:cNvSpPr>
          <p:nvPr>
            <p:ph type="title"/>
          </p:nvPr>
        </p:nvSpPr>
        <p:spPr>
          <a:xfrm>
            <a:off x="710390" y="681037"/>
            <a:ext cx="3738779" cy="1788811"/>
          </a:xfrm>
        </p:spPr>
        <p:txBody>
          <a:bodyPr>
            <a:normAutofit fontScale="90000"/>
          </a:bodyPr>
          <a:lstStyle/>
          <a:p>
            <a:r>
              <a:rPr lang="en-GB" sz="2800">
                <a:cs typeface="Calibri Light"/>
              </a:rPr>
              <a:t>Every organization must approach one structure of communication</a:t>
            </a:r>
          </a:p>
        </p:txBody>
      </p:sp>
      <p:sp>
        <p:nvSpPr>
          <p:cNvPr id="11" name="Content Placeholder 10">
            <a:extLst>
              <a:ext uri="{FF2B5EF4-FFF2-40B4-BE49-F238E27FC236}">
                <a16:creationId xmlns:a16="http://schemas.microsoft.com/office/drawing/2014/main" id="{8C6FB44C-8AA2-7511-96AE-F7FA701D6E57}"/>
              </a:ext>
            </a:extLst>
          </p:cNvPr>
          <p:cNvSpPr>
            <a:spLocks noGrp="1"/>
          </p:cNvSpPr>
          <p:nvPr>
            <p:ph idx="1"/>
          </p:nvPr>
        </p:nvSpPr>
        <p:spPr>
          <a:xfrm>
            <a:off x="710390" y="2630161"/>
            <a:ext cx="3738780" cy="3546801"/>
          </a:xfrm>
        </p:spPr>
        <p:txBody>
          <a:bodyPr vert="horz" lIns="91440" tIns="45720" rIns="91440" bIns="45720" rtlCol="0" anchor="t">
            <a:normAutofit/>
          </a:bodyPr>
          <a:lstStyle/>
          <a:p>
            <a:r>
              <a:rPr lang="en-US" sz="2000" dirty="0">
                <a:cs typeface="Calibri"/>
              </a:rPr>
              <a:t>Vertical communication</a:t>
            </a:r>
          </a:p>
          <a:p>
            <a:r>
              <a:rPr lang="en-US" sz="2000" dirty="0">
                <a:cs typeface="Calibri"/>
              </a:rPr>
              <a:t>Horizontal communication</a:t>
            </a:r>
          </a:p>
          <a:p>
            <a:r>
              <a:rPr lang="en-US" sz="2000" dirty="0">
                <a:cs typeface="Calibri"/>
              </a:rPr>
              <a:t>Diagonal communication</a:t>
            </a:r>
          </a:p>
        </p:txBody>
      </p:sp>
      <p:pic>
        <p:nvPicPr>
          <p:cNvPr id="7" name="Picture 7" descr="Diagram&#10;&#10;Description automatically generated">
            <a:extLst>
              <a:ext uri="{FF2B5EF4-FFF2-40B4-BE49-F238E27FC236}">
                <a16:creationId xmlns:a16="http://schemas.microsoft.com/office/drawing/2014/main" id="{92D3D85B-E2CC-55CF-A260-DFA5DDAC0DFC}"/>
              </a:ext>
            </a:extLst>
          </p:cNvPr>
          <p:cNvPicPr>
            <a:picLocks noChangeAspect="1"/>
          </p:cNvPicPr>
          <p:nvPr/>
        </p:nvPicPr>
        <p:blipFill rotWithShape="1">
          <a:blip r:embed="rId2"/>
          <a:srcRect l="722" r="958" b="1"/>
          <a:stretch/>
        </p:blipFill>
        <p:spPr>
          <a:xfrm>
            <a:off x="5170507" y="484633"/>
            <a:ext cx="6542215" cy="5888736"/>
          </a:xfrm>
          <a:prstGeom prst="rect">
            <a:avLst/>
          </a:prstGeom>
        </p:spPr>
      </p:pic>
    </p:spTree>
    <p:extLst>
      <p:ext uri="{BB962C8B-B14F-4D97-AF65-F5344CB8AC3E}">
        <p14:creationId xmlns:p14="http://schemas.microsoft.com/office/powerpoint/2010/main" val="17249231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93D63-859C-E4D9-CB8B-387BDB182A25}"/>
              </a:ext>
            </a:extLst>
          </p:cNvPr>
          <p:cNvSpPr>
            <a:spLocks noGrp="1"/>
          </p:cNvSpPr>
          <p:nvPr>
            <p:ph type="title"/>
          </p:nvPr>
        </p:nvSpPr>
        <p:spPr>
          <a:xfrm>
            <a:off x="546351" y="433545"/>
            <a:ext cx="11139854" cy="930447"/>
          </a:xfrm>
        </p:spPr>
        <p:txBody>
          <a:bodyPr vert="horz" lIns="91440" tIns="45720" rIns="91440" bIns="45720" rtlCol="0" anchor="b">
            <a:normAutofit/>
          </a:bodyPr>
          <a:lstStyle/>
          <a:p>
            <a:pPr algn="ctr"/>
            <a:r>
              <a:rPr lang="en-US" sz="5400">
                <a:solidFill>
                  <a:srgbClr val="FFFFFF"/>
                </a:solidFill>
              </a:rPr>
              <a:t>Vertical diagrams</a:t>
            </a:r>
          </a:p>
        </p:txBody>
      </p:sp>
      <p:pic>
        <p:nvPicPr>
          <p:cNvPr id="4" name="Picture 4" descr="Diagram&#10;&#10;Description automatically generated">
            <a:extLst>
              <a:ext uri="{FF2B5EF4-FFF2-40B4-BE49-F238E27FC236}">
                <a16:creationId xmlns:a16="http://schemas.microsoft.com/office/drawing/2014/main" id="{FFCC6E5F-8495-31A2-2B86-B52CDF91DCA4}"/>
              </a:ext>
            </a:extLst>
          </p:cNvPr>
          <p:cNvPicPr>
            <a:picLocks noGrp="1" noChangeAspect="1"/>
          </p:cNvPicPr>
          <p:nvPr>
            <p:ph idx="1"/>
          </p:nvPr>
        </p:nvPicPr>
        <p:blipFill>
          <a:blip r:embed="rId2"/>
          <a:stretch>
            <a:fillRect/>
          </a:stretch>
        </p:blipFill>
        <p:spPr>
          <a:xfrm>
            <a:off x="970535" y="2426818"/>
            <a:ext cx="4177981" cy="3997637"/>
          </a:xfrm>
          <a:prstGeom prst="rect">
            <a:avLst/>
          </a:prstGeom>
        </p:spPr>
      </p:pic>
      <p:pic>
        <p:nvPicPr>
          <p:cNvPr id="5" name="Picture 5" descr="Diagram&#10;&#10;Description automatically generated">
            <a:extLst>
              <a:ext uri="{FF2B5EF4-FFF2-40B4-BE49-F238E27FC236}">
                <a16:creationId xmlns:a16="http://schemas.microsoft.com/office/drawing/2014/main" id="{F8704DAC-AA2F-26B7-A0B2-49C9AC759F9F}"/>
              </a:ext>
            </a:extLst>
          </p:cNvPr>
          <p:cNvPicPr>
            <a:picLocks noChangeAspect="1"/>
          </p:cNvPicPr>
          <p:nvPr/>
        </p:nvPicPr>
        <p:blipFill>
          <a:blip r:embed="rId3"/>
          <a:stretch>
            <a:fillRect/>
          </a:stretch>
        </p:blipFill>
        <p:spPr>
          <a:xfrm>
            <a:off x="6830330" y="2426818"/>
            <a:ext cx="4685402" cy="3997637"/>
          </a:xfrm>
          <a:prstGeom prst="rect">
            <a:avLst/>
          </a:prstGeom>
        </p:spPr>
      </p:pic>
    </p:spTree>
    <p:extLst>
      <p:ext uri="{BB962C8B-B14F-4D97-AF65-F5344CB8AC3E}">
        <p14:creationId xmlns:p14="http://schemas.microsoft.com/office/powerpoint/2010/main" val="24427291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412C91-95CF-4157-B15D-5044A8A204B8}"/>
              </a:ext>
            </a:extLst>
          </p:cNvPr>
          <p:cNvSpPr>
            <a:spLocks noGrp="1"/>
          </p:cNvSpPr>
          <p:nvPr>
            <p:ph type="title"/>
          </p:nvPr>
        </p:nvSpPr>
        <p:spPr>
          <a:xfrm>
            <a:off x="524741" y="620392"/>
            <a:ext cx="3808268" cy="5504688"/>
          </a:xfrm>
        </p:spPr>
        <p:txBody>
          <a:bodyPr>
            <a:normAutofit/>
          </a:bodyPr>
          <a:lstStyle/>
          <a:p>
            <a:r>
              <a:rPr lang="en-GB" sz="4200">
                <a:solidFill>
                  <a:schemeClr val="bg1"/>
                </a:solidFill>
                <a:cs typeface="Calibri Light"/>
              </a:rPr>
              <a:t>What are the benefits of effective communication in McDonalds branch?</a:t>
            </a:r>
            <a:endParaRPr lang="en-US" sz="4200">
              <a:solidFill>
                <a:schemeClr val="bg1"/>
              </a:solidFill>
            </a:endParaRPr>
          </a:p>
        </p:txBody>
      </p:sp>
      <p:graphicFrame>
        <p:nvGraphicFramePr>
          <p:cNvPr id="29" name="Content Placeholder 2">
            <a:extLst>
              <a:ext uri="{FF2B5EF4-FFF2-40B4-BE49-F238E27FC236}">
                <a16:creationId xmlns:a16="http://schemas.microsoft.com/office/drawing/2014/main" id="{459834E7-9A8F-DCD4-587E-5B3FB30EF15A}"/>
              </a:ext>
            </a:extLst>
          </p:cNvPr>
          <p:cNvGraphicFramePr>
            <a:graphicFrameLocks noGrp="1"/>
          </p:cNvGraphicFramePr>
          <p:nvPr>
            <p:ph idx="1"/>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630054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7" descr="A chopping board with spices on top">
            <a:extLst>
              <a:ext uri="{FF2B5EF4-FFF2-40B4-BE49-F238E27FC236}">
                <a16:creationId xmlns:a16="http://schemas.microsoft.com/office/drawing/2014/main" id="{02D00540-E3B1-36A9-5627-80FB32B6B84A}"/>
              </a:ext>
            </a:extLst>
          </p:cNvPr>
          <p:cNvPicPr>
            <a:picLocks noChangeAspect="1"/>
          </p:cNvPicPr>
          <p:nvPr/>
        </p:nvPicPr>
        <p:blipFill rotWithShape="1">
          <a:blip r:embed="rId2">
            <a:alphaModFix amt="35000"/>
          </a:blip>
          <a:srcRect t="21312" r="-2" b="-2"/>
          <a:stretch/>
        </p:blipFill>
        <p:spPr>
          <a:xfrm>
            <a:off x="20" y="1"/>
            <a:ext cx="12191980" cy="6857999"/>
          </a:xfrm>
          <a:prstGeom prst="rect">
            <a:avLst/>
          </a:prstGeom>
        </p:spPr>
      </p:pic>
      <p:sp>
        <p:nvSpPr>
          <p:cNvPr id="2" name="Title 1">
            <a:extLst>
              <a:ext uri="{FF2B5EF4-FFF2-40B4-BE49-F238E27FC236}">
                <a16:creationId xmlns:a16="http://schemas.microsoft.com/office/drawing/2014/main" id="{C9140711-02D1-4F88-BCF3-0EF04056C608}"/>
              </a:ext>
            </a:extLst>
          </p:cNvPr>
          <p:cNvSpPr>
            <a:spLocks noGrp="1"/>
          </p:cNvSpPr>
          <p:nvPr>
            <p:ph type="title"/>
          </p:nvPr>
        </p:nvSpPr>
        <p:spPr>
          <a:xfrm>
            <a:off x="838201" y="1065862"/>
            <a:ext cx="3313164" cy="4726276"/>
          </a:xfrm>
        </p:spPr>
        <p:txBody>
          <a:bodyPr vert="horz" lIns="91440" tIns="45720" rIns="91440" bIns="45720" rtlCol="0" anchor="ctr">
            <a:normAutofit/>
          </a:bodyPr>
          <a:lstStyle/>
          <a:p>
            <a:pPr algn="r"/>
            <a:r>
              <a:rPr lang="en-US" sz="3700">
                <a:solidFill>
                  <a:srgbClr val="FFFFFF"/>
                </a:solidFill>
              </a:rPr>
              <a:t>What are the benefits of communication between McDonalds staff and costumers?</a:t>
            </a:r>
          </a:p>
        </p:txBody>
      </p:sp>
      <p:sp>
        <p:nvSpPr>
          <p:cNvPr id="6" name="TextBox 5">
            <a:extLst>
              <a:ext uri="{FF2B5EF4-FFF2-40B4-BE49-F238E27FC236}">
                <a16:creationId xmlns:a16="http://schemas.microsoft.com/office/drawing/2014/main" id="{613B0EB7-01E6-94FF-92A3-FA74193A98F9}"/>
              </a:ext>
            </a:extLst>
          </p:cNvPr>
          <p:cNvSpPr txBox="1"/>
          <p:nvPr/>
        </p:nvSpPr>
        <p:spPr>
          <a:xfrm>
            <a:off x="5155379" y="1065862"/>
            <a:ext cx="5744685" cy="472627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dirty="0">
                <a:solidFill>
                  <a:srgbClr val="FFFFFF"/>
                </a:solidFill>
              </a:rPr>
              <a:t>Always the right order</a:t>
            </a:r>
            <a:endParaRPr lang="en-US" dirty="0"/>
          </a:p>
          <a:p>
            <a:pPr indent="-228600">
              <a:lnSpc>
                <a:spcPct val="90000"/>
              </a:lnSpc>
              <a:spcAft>
                <a:spcPts val="600"/>
              </a:spcAft>
              <a:buFont typeface="Arial" panose="020B0604020202020204" pitchFamily="34" charset="0"/>
              <a:buChar char="•"/>
            </a:pPr>
            <a:r>
              <a:rPr lang="en-US" sz="2000" dirty="0">
                <a:solidFill>
                  <a:srgbClr val="FFFFFF"/>
                </a:solidFill>
              </a:rPr>
              <a:t>More sales</a:t>
            </a:r>
            <a:endParaRPr lang="en-US" dirty="0">
              <a:solidFill>
                <a:srgbClr val="FFFFFF"/>
              </a:solidFill>
            </a:endParaRPr>
          </a:p>
          <a:p>
            <a:pPr indent="-228600">
              <a:lnSpc>
                <a:spcPct val="90000"/>
              </a:lnSpc>
              <a:spcAft>
                <a:spcPts val="600"/>
              </a:spcAft>
              <a:buFont typeface="Arial" panose="020B0604020202020204" pitchFamily="34" charset="0"/>
              <a:buChar char="•"/>
            </a:pPr>
            <a:r>
              <a:rPr lang="en-US" sz="2000" dirty="0">
                <a:solidFill>
                  <a:srgbClr val="FFFFFF"/>
                </a:solidFill>
              </a:rPr>
              <a:t>More production of food</a:t>
            </a:r>
            <a:endParaRPr lang="en-US" dirty="0">
              <a:solidFill>
                <a:srgbClr val="FFFFFF"/>
              </a:solidFill>
            </a:endParaRPr>
          </a:p>
          <a:p>
            <a:pPr indent="-228600">
              <a:lnSpc>
                <a:spcPct val="90000"/>
              </a:lnSpc>
              <a:spcAft>
                <a:spcPts val="600"/>
              </a:spcAft>
              <a:buFont typeface="Arial" panose="020B0604020202020204" pitchFamily="34" charset="0"/>
              <a:buChar char="•"/>
            </a:pPr>
            <a:r>
              <a:rPr lang="en-US" sz="2000" dirty="0">
                <a:solidFill>
                  <a:srgbClr val="FFFFFF"/>
                </a:solidFill>
              </a:rPr>
              <a:t>Higher satisfaction</a:t>
            </a:r>
            <a:endParaRPr lang="en-US">
              <a:cs typeface="Calibri"/>
            </a:endParaRPr>
          </a:p>
        </p:txBody>
      </p:sp>
    </p:spTree>
    <p:extLst>
      <p:ext uri="{BB962C8B-B14F-4D97-AF65-F5344CB8AC3E}">
        <p14:creationId xmlns:p14="http://schemas.microsoft.com/office/powerpoint/2010/main" val="10665042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96E406-84FE-1880-CDAA-A7A073969D5C}"/>
              </a:ext>
            </a:extLst>
          </p:cNvPr>
          <p:cNvSpPr>
            <a:spLocks noGrp="1"/>
          </p:cNvSpPr>
          <p:nvPr>
            <p:ph type="title"/>
          </p:nvPr>
        </p:nvSpPr>
        <p:spPr>
          <a:xfrm>
            <a:off x="4965430" y="629268"/>
            <a:ext cx="6586491" cy="1286160"/>
          </a:xfrm>
        </p:spPr>
        <p:txBody>
          <a:bodyPr anchor="b">
            <a:normAutofit/>
          </a:bodyPr>
          <a:lstStyle/>
          <a:p>
            <a:r>
              <a:rPr lang="en-GB" dirty="0">
                <a:cs typeface="Calibri Light"/>
              </a:rPr>
              <a:t>Reference</a:t>
            </a:r>
            <a:endParaRPr lang="en-GB" dirty="0"/>
          </a:p>
        </p:txBody>
      </p:sp>
      <p:sp>
        <p:nvSpPr>
          <p:cNvPr id="3" name="Content Placeholder 2">
            <a:extLst>
              <a:ext uri="{FF2B5EF4-FFF2-40B4-BE49-F238E27FC236}">
                <a16:creationId xmlns:a16="http://schemas.microsoft.com/office/drawing/2014/main" id="{0ACCC5E5-BAD2-F6F9-D9DA-6C37AFCAB0FE}"/>
              </a:ext>
            </a:extLst>
          </p:cNvPr>
          <p:cNvSpPr>
            <a:spLocks noGrp="1"/>
          </p:cNvSpPr>
          <p:nvPr>
            <p:ph idx="1"/>
          </p:nvPr>
        </p:nvSpPr>
        <p:spPr>
          <a:xfrm>
            <a:off x="4965431" y="2438400"/>
            <a:ext cx="6586489" cy="3785419"/>
          </a:xfrm>
        </p:spPr>
        <p:txBody>
          <a:bodyPr vert="horz" lIns="91440" tIns="45720" rIns="91440" bIns="45720" rtlCol="0" anchor="t">
            <a:normAutofit/>
          </a:bodyPr>
          <a:lstStyle/>
          <a:p>
            <a:r>
              <a:rPr lang="en-GB" sz="2000" dirty="0">
                <a:ea typeface="+mn-lt"/>
                <a:cs typeface="+mn-lt"/>
              </a:rPr>
              <a:t>Woods, M., Whetten, D. and Cameron, K., 1996. </a:t>
            </a:r>
            <a:r>
              <a:rPr lang="en-GB" sz="2000" i="1" dirty="0">
                <a:ea typeface="+mn-lt"/>
                <a:cs typeface="+mn-lt"/>
              </a:rPr>
              <a:t>Effective communication</a:t>
            </a:r>
            <a:r>
              <a:rPr lang="en-GB" sz="2000" dirty="0">
                <a:ea typeface="+mn-lt"/>
                <a:cs typeface="+mn-lt"/>
              </a:rPr>
              <a:t>. London: HarperCollins.</a:t>
            </a:r>
          </a:p>
          <a:p>
            <a:r>
              <a:rPr lang="en-GB" sz="2000" dirty="0">
                <a:ea typeface="+mn-lt"/>
                <a:cs typeface="+mn-lt"/>
              </a:rPr>
              <a:t>Senge, P. and Senge, P., n.d. </a:t>
            </a:r>
            <a:r>
              <a:rPr lang="en-GB" sz="2000" i="1" dirty="0">
                <a:ea typeface="+mn-lt"/>
                <a:cs typeface="+mn-lt"/>
              </a:rPr>
              <a:t>The fifth discipline</a:t>
            </a:r>
            <a:r>
              <a:rPr lang="en-GB" sz="2000" dirty="0">
                <a:ea typeface="+mn-lt"/>
                <a:cs typeface="+mn-lt"/>
              </a:rPr>
              <a:t>.</a:t>
            </a:r>
            <a:endParaRPr lang="en-GB" sz="2000" dirty="0">
              <a:cs typeface="Calibri"/>
            </a:endParaRPr>
          </a:p>
          <a:p>
            <a:r>
              <a:rPr lang="en-GB" sz="2000" dirty="0">
                <a:cs typeface="Calibri"/>
              </a:rPr>
              <a:t>Clarke, D. 9th week 2022. Communication in organizations and the use of technology</a:t>
            </a:r>
          </a:p>
          <a:p>
            <a:endParaRPr lang="en-GB" sz="2000">
              <a:cs typeface="Calibri"/>
            </a:endParaRPr>
          </a:p>
        </p:txBody>
      </p:sp>
      <p:pic>
        <p:nvPicPr>
          <p:cNvPr id="5" name="Picture 4" descr="Green trees in the forest">
            <a:extLst>
              <a:ext uri="{FF2B5EF4-FFF2-40B4-BE49-F238E27FC236}">
                <a16:creationId xmlns:a16="http://schemas.microsoft.com/office/drawing/2014/main" id="{9ADFEF69-EED1-7F1E-EC7E-120BBC8832E1}"/>
              </a:ext>
            </a:extLst>
          </p:cNvPr>
          <p:cNvPicPr>
            <a:picLocks noChangeAspect="1"/>
          </p:cNvPicPr>
          <p:nvPr/>
        </p:nvPicPr>
        <p:blipFill rotWithShape="1">
          <a:blip r:embed="rId2"/>
          <a:srcRect l="18580" r="30760" b="6"/>
          <a:stretch/>
        </p:blipFill>
        <p:spPr>
          <a:xfrm>
            <a:off x="20" y="10"/>
            <a:ext cx="4635571" cy="6857990"/>
          </a:xfrm>
          <a:prstGeom prst="rect">
            <a:avLst/>
          </a:prstGeom>
          <a:effectLst/>
        </p:spPr>
      </p:pic>
    </p:spTree>
    <p:extLst>
      <p:ext uri="{BB962C8B-B14F-4D97-AF65-F5344CB8AC3E}">
        <p14:creationId xmlns:p14="http://schemas.microsoft.com/office/powerpoint/2010/main" val="28287620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57871850-9A71-0721-C9A1-6C9D7A695A12}"/>
              </a:ext>
            </a:extLst>
          </p:cNvPr>
          <p:cNvGraphicFramePr>
            <a:graphicFrameLocks noGrp="1"/>
          </p:cNvGraphicFramePr>
          <p:nvPr>
            <p:ph idx="1"/>
          </p:nvPr>
        </p:nvGraphicFramePr>
        <p:xfrm>
          <a:off x="1023257" y="835025"/>
          <a:ext cx="10515600" cy="5372100"/>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2255977"/>
                    </a:ext>
                  </a:extLst>
                </a:gridCol>
                <a:gridCol w="5257800">
                  <a:extLst>
                    <a:ext uri="{9D8B030D-6E8A-4147-A177-3AD203B41FA5}">
                      <a16:colId xmlns:a16="http://schemas.microsoft.com/office/drawing/2014/main" val="2074025353"/>
                    </a:ext>
                  </a:extLst>
                </a:gridCol>
              </a:tblGrid>
              <a:tr h="876300">
                <a:tc>
                  <a:txBody>
                    <a:bodyPr/>
                    <a:lstStyle/>
                    <a:p>
                      <a:pPr algn="ctr" fontAlgn="base"/>
                      <a:r>
                        <a:rPr lang="en-GB" sz="2400" dirty="0">
                          <a:effectLst/>
                        </a:rPr>
                        <a:t>Teamwork Evaluation ​</a:t>
                      </a:r>
                      <a:endParaRPr lang="en-GB" b="1" dirty="0">
                        <a:solidFill>
                          <a:srgbClr val="FFFFFF"/>
                        </a:solidFill>
                        <a:effectLst/>
                      </a:endParaRPr>
                    </a:p>
                  </a:txBody>
                  <a:tcPr/>
                </a:tc>
                <a:tc>
                  <a:txBody>
                    <a:bodyPr/>
                    <a:lstStyle/>
                    <a:p>
                      <a:pPr algn="ctr" fontAlgn="base"/>
                      <a:r>
                        <a:rPr lang="en-GB" sz="2400" dirty="0">
                          <a:effectLst/>
                        </a:rPr>
                        <a:t>Team responses. ​</a:t>
                      </a:r>
                      <a:endParaRPr lang="en-GB" b="1" dirty="0">
                        <a:solidFill>
                          <a:srgbClr val="FFFFFF"/>
                        </a:solidFill>
                        <a:effectLst/>
                      </a:endParaRPr>
                    </a:p>
                  </a:txBody>
                  <a:tcPr/>
                </a:tc>
                <a:extLst>
                  <a:ext uri="{0D108BD9-81ED-4DB2-BD59-A6C34878D82A}">
                    <a16:rowId xmlns:a16="http://schemas.microsoft.com/office/drawing/2014/main" val="555693093"/>
                  </a:ext>
                </a:extLst>
              </a:tr>
              <a:tr h="876300">
                <a:tc>
                  <a:txBody>
                    <a:bodyPr/>
                    <a:lstStyle/>
                    <a:p>
                      <a:pPr fontAlgn="base"/>
                      <a:r>
                        <a:rPr lang="en-GB" sz="1800" dirty="0">
                          <a:effectLst/>
                        </a:rPr>
                        <a:t>Who was in your team? ​</a:t>
                      </a:r>
                      <a:endParaRPr lang="en-GB" dirty="0">
                        <a:effectLst/>
                      </a:endParaRPr>
                    </a:p>
                  </a:txBody>
                  <a:tcPr/>
                </a:tc>
                <a:tc>
                  <a:txBody>
                    <a:bodyPr/>
                    <a:lstStyle/>
                    <a:p>
                      <a:pPr fontAlgn="auto"/>
                      <a:r>
                        <a:rPr lang="en-GB" sz="1800" dirty="0">
                          <a:effectLst/>
                        </a:rPr>
                        <a:t>Nikisha Talbot, Raluca Micula, </a:t>
                      </a:r>
                      <a:r>
                        <a:rPr lang="en-GB" sz="1800" dirty="0" err="1">
                          <a:effectLst/>
                        </a:rPr>
                        <a:t>Bilkis</a:t>
                      </a:r>
                      <a:r>
                        <a:rPr lang="en-GB" sz="1800" dirty="0">
                          <a:effectLst/>
                        </a:rPr>
                        <a:t> Begum and Hussain Shannon</a:t>
                      </a:r>
                      <a:endParaRPr lang="en-GB" sz="1800" dirty="0">
                        <a:effectLst/>
                        <a:latin typeface="Calibri" panose="020F0502020204030204" pitchFamily="34" charset="0"/>
                      </a:endParaRPr>
                    </a:p>
                    <a:p>
                      <a:pPr lvl="0">
                        <a:buNone/>
                      </a:pPr>
                      <a:r>
                        <a:rPr lang="en-GB" sz="1800" dirty="0">
                          <a:effectLst/>
                        </a:rPr>
                        <a:t>​</a:t>
                      </a:r>
                      <a:endParaRPr lang="en-GB" sz="1800" dirty="0">
                        <a:effectLst/>
                        <a:latin typeface="Calibri"/>
                      </a:endParaRPr>
                    </a:p>
                  </a:txBody>
                  <a:tcPr/>
                </a:tc>
                <a:extLst>
                  <a:ext uri="{0D108BD9-81ED-4DB2-BD59-A6C34878D82A}">
                    <a16:rowId xmlns:a16="http://schemas.microsoft.com/office/drawing/2014/main" val="916863662"/>
                  </a:ext>
                </a:extLst>
              </a:tr>
              <a:tr h="876300">
                <a:tc>
                  <a:txBody>
                    <a:bodyPr/>
                    <a:lstStyle/>
                    <a:p>
                      <a:pPr fontAlgn="base"/>
                      <a:r>
                        <a:rPr lang="en-GB" sz="1800" dirty="0">
                          <a:effectLst/>
                        </a:rPr>
                        <a:t>What were the key strengths of your team? ​</a:t>
                      </a:r>
                      <a:endParaRPr lang="en-GB" dirty="0">
                        <a:effectLst/>
                      </a:endParaRPr>
                    </a:p>
                    <a:p>
                      <a:pPr fontAlgn="base"/>
                      <a:r>
                        <a:rPr lang="en-GB" sz="1800" dirty="0">
                          <a:effectLst/>
                        </a:rPr>
                        <a:t>​</a:t>
                      </a:r>
                      <a:endParaRPr lang="en-GB" dirty="0">
                        <a:effectLst/>
                      </a:endParaRPr>
                    </a:p>
                  </a:txBody>
                  <a:tcPr/>
                </a:tc>
                <a:tc>
                  <a:txBody>
                    <a:bodyPr/>
                    <a:lstStyle/>
                    <a:p>
                      <a:pPr fontAlgn="base"/>
                      <a:r>
                        <a:rPr lang="en-GB" sz="1800" dirty="0">
                          <a:effectLst/>
                        </a:rPr>
                        <a:t>Leadership, Self-discipline and understanding</a:t>
                      </a:r>
                    </a:p>
                  </a:txBody>
                  <a:tcPr/>
                </a:tc>
                <a:extLst>
                  <a:ext uri="{0D108BD9-81ED-4DB2-BD59-A6C34878D82A}">
                    <a16:rowId xmlns:a16="http://schemas.microsoft.com/office/drawing/2014/main" val="4037542710"/>
                  </a:ext>
                </a:extLst>
              </a:tr>
              <a:tr h="876300">
                <a:tc>
                  <a:txBody>
                    <a:bodyPr/>
                    <a:lstStyle/>
                    <a:p>
                      <a:pPr fontAlgn="base"/>
                      <a:r>
                        <a:rPr lang="en-GB" sz="1800" dirty="0">
                          <a:effectLst/>
                        </a:rPr>
                        <a:t>What were the challenges that you overcame as a team?​</a:t>
                      </a:r>
                      <a:endParaRPr lang="en-GB" dirty="0">
                        <a:effectLst/>
                      </a:endParaRPr>
                    </a:p>
                    <a:p>
                      <a:pPr fontAlgn="base"/>
                      <a:r>
                        <a:rPr lang="en-GB" sz="1800" dirty="0">
                          <a:effectLst/>
                        </a:rPr>
                        <a:t>​</a:t>
                      </a:r>
                      <a:endParaRPr lang="en-GB" dirty="0">
                        <a:effectLst/>
                      </a:endParaRPr>
                    </a:p>
                  </a:txBody>
                  <a:tcPr/>
                </a:tc>
                <a:tc>
                  <a:txBody>
                    <a:bodyPr/>
                    <a:lstStyle/>
                    <a:p>
                      <a:pPr fontAlgn="auto"/>
                      <a:r>
                        <a:rPr lang="en-GB" sz="1800" dirty="0">
                          <a:effectLst/>
                        </a:rPr>
                        <a:t>​Hard to get in touch. Lack of technology</a:t>
                      </a:r>
                      <a:endParaRPr lang="en-GB" sz="1800" dirty="0">
                        <a:effectLst/>
                        <a:latin typeface="Calibri" panose="020F0502020204030204" pitchFamily="34" charset="0"/>
                      </a:endParaRPr>
                    </a:p>
                  </a:txBody>
                  <a:tcPr/>
                </a:tc>
                <a:extLst>
                  <a:ext uri="{0D108BD9-81ED-4DB2-BD59-A6C34878D82A}">
                    <a16:rowId xmlns:a16="http://schemas.microsoft.com/office/drawing/2014/main" val="2474265499"/>
                  </a:ext>
                </a:extLst>
              </a:tr>
              <a:tr h="876300">
                <a:tc>
                  <a:txBody>
                    <a:bodyPr/>
                    <a:lstStyle/>
                    <a:p>
                      <a:pPr fontAlgn="base"/>
                      <a:r>
                        <a:rPr lang="en-GB" sz="1800" dirty="0">
                          <a:effectLst/>
                        </a:rPr>
                        <a:t>What would you do differently if you worked as a team again?​</a:t>
                      </a:r>
                      <a:endParaRPr lang="en-GB" dirty="0">
                        <a:effectLst/>
                      </a:endParaRPr>
                    </a:p>
                    <a:p>
                      <a:pPr fontAlgn="base"/>
                      <a:r>
                        <a:rPr lang="en-GB" sz="1800" dirty="0">
                          <a:effectLst/>
                        </a:rPr>
                        <a:t>​</a:t>
                      </a:r>
                      <a:endParaRPr lang="en-GB" dirty="0">
                        <a:effectLst/>
                      </a:endParaRPr>
                    </a:p>
                  </a:txBody>
                  <a:tcPr/>
                </a:tc>
                <a:tc>
                  <a:txBody>
                    <a:bodyPr/>
                    <a:lstStyle/>
                    <a:p>
                      <a:pPr fontAlgn="auto"/>
                      <a:r>
                        <a:rPr lang="en-GB" sz="1800" dirty="0">
                          <a:effectLst/>
                        </a:rPr>
                        <a:t>​Set times when to meet.</a:t>
                      </a:r>
                      <a:endParaRPr lang="en-GB" sz="1800" dirty="0">
                        <a:effectLst/>
                        <a:latin typeface="Calibri" panose="020F0502020204030204" pitchFamily="34" charset="0"/>
                      </a:endParaRPr>
                    </a:p>
                  </a:txBody>
                  <a:tcPr/>
                </a:tc>
                <a:extLst>
                  <a:ext uri="{0D108BD9-81ED-4DB2-BD59-A6C34878D82A}">
                    <a16:rowId xmlns:a16="http://schemas.microsoft.com/office/drawing/2014/main" val="3173205030"/>
                  </a:ext>
                </a:extLst>
              </a:tr>
              <a:tr h="876300">
                <a:tc>
                  <a:txBody>
                    <a:bodyPr/>
                    <a:lstStyle/>
                    <a:p>
                      <a:pPr fontAlgn="base"/>
                      <a:r>
                        <a:rPr lang="en-GB" sz="1800" dirty="0">
                          <a:effectLst/>
                        </a:rPr>
                        <a:t>How would you rate your team working? Out of 10? ​</a:t>
                      </a:r>
                      <a:endParaRPr lang="en-GB" dirty="0">
                        <a:effectLst/>
                      </a:endParaRPr>
                    </a:p>
                  </a:txBody>
                  <a:tcPr/>
                </a:tc>
                <a:tc>
                  <a:txBody>
                    <a:bodyPr/>
                    <a:lstStyle/>
                    <a:p>
                      <a:pPr fontAlgn="base"/>
                      <a:r>
                        <a:rPr lang="en-GB" sz="1800" dirty="0">
                          <a:effectLst/>
                        </a:rPr>
                        <a:t> ​7</a:t>
                      </a:r>
                      <a:endParaRPr lang="en-GB" dirty="0">
                        <a:effectLst/>
                      </a:endParaRPr>
                    </a:p>
                  </a:txBody>
                  <a:tcPr/>
                </a:tc>
                <a:extLst>
                  <a:ext uri="{0D108BD9-81ED-4DB2-BD59-A6C34878D82A}">
                    <a16:rowId xmlns:a16="http://schemas.microsoft.com/office/drawing/2014/main" val="197683852"/>
                  </a:ext>
                </a:extLst>
              </a:tr>
            </a:tbl>
          </a:graphicData>
        </a:graphic>
      </p:graphicFrame>
    </p:spTree>
    <p:extLst>
      <p:ext uri="{BB962C8B-B14F-4D97-AF65-F5344CB8AC3E}">
        <p14:creationId xmlns:p14="http://schemas.microsoft.com/office/powerpoint/2010/main" val="16570730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1"/>
          <p:cNvPicPr>
            <a:picLocks noChangeAspect="1"/>
          </p:cNvPicPr>
          <p:nvPr/>
        </p:nvPicPr>
        <p:blipFill>
          <a:blip r:embed="rId2"/>
          <a:stretch>
            <a:fillRect/>
          </a:stretch>
        </p:blipFill>
        <p:spPr>
          <a:xfrm>
            <a:off x="0" y="0"/>
            <a:ext cx="4648200" cy="6858000"/>
          </a:xfrm>
          <a:prstGeom prst="rect">
            <a:avLst/>
          </a:prstGeom>
        </p:spPr>
      </p:pic>
      <p:sp>
        <p:nvSpPr>
          <p:cNvPr id="5" name="Freeform 1"/>
          <p:cNvSpPr/>
          <p:nvPr/>
        </p:nvSpPr>
        <p:spPr>
          <a:xfrm>
            <a:off x="4638675" y="0"/>
            <a:ext cx="7553325" cy="6857999"/>
          </a:xfrm>
          <a:custGeom>
            <a:avLst/>
            <a:gdLst>
              <a:gd name="connsiteX0" fmla="*/ 0 w 7553325"/>
              <a:gd name="connsiteY0" fmla="*/ 6857999 h 6857999"/>
              <a:gd name="connsiteX1" fmla="*/ 7553325 w 7553325"/>
              <a:gd name="connsiteY1" fmla="*/ 6857999 h 6857999"/>
              <a:gd name="connsiteX2" fmla="*/ 7553325 w 7553325"/>
              <a:gd name="connsiteY2" fmla="*/ 0 h 6857999"/>
              <a:gd name="connsiteX3" fmla="*/ 0 w 7553325"/>
              <a:gd name="connsiteY3" fmla="*/ 0 h 6857999"/>
              <a:gd name="connsiteX4" fmla="*/ 0 w 7553325"/>
              <a:gd name="connsiteY4" fmla="*/ 6857999 h 685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53325" h="6857999">
                <a:moveTo>
                  <a:pt x="0" y="6857999"/>
                </a:moveTo>
                <a:lnTo>
                  <a:pt x="7553325" y="6857999"/>
                </a:lnTo>
                <a:lnTo>
                  <a:pt x="7553325" y="0"/>
                </a:lnTo>
                <a:lnTo>
                  <a:pt x="0" y="0"/>
                </a:lnTo>
                <a:lnTo>
                  <a:pt x="0" y="6857999"/>
                </a:lnTo>
                <a:close/>
              </a:path>
            </a:pathLst>
          </a:custGeom>
          <a:solidFill>
            <a:srgbClr val="242424">
              <a:alpha val="100000"/>
            </a:srgbClr>
          </a:solidFill>
          <a:ln w="12700">
            <a:solidFill>
              <a:srgbClr val="000000">
                <a:alpha val="0"/>
              </a:srgb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2" name="Freeform 2"/>
          <p:cNvSpPr/>
          <p:nvPr/>
        </p:nvSpPr>
        <p:spPr>
          <a:xfrm>
            <a:off x="5353050" y="4933950"/>
            <a:ext cx="3892550" cy="19050"/>
          </a:xfrm>
          <a:custGeom>
            <a:avLst/>
            <a:gdLst>
              <a:gd name="connsiteX0" fmla="*/ 15747 w 3892550"/>
              <a:gd name="connsiteY0" fmla="*/ 11049 h 19050"/>
              <a:gd name="connsiteX1" fmla="*/ 1311147 w 3892550"/>
              <a:gd name="connsiteY1" fmla="*/ 11049 h 19050"/>
              <a:gd name="connsiteX2" fmla="*/ 2606547 w 3892550"/>
              <a:gd name="connsiteY2" fmla="*/ 11049 h 19050"/>
              <a:gd name="connsiteX3" fmla="*/ 3901947 w 3892550"/>
              <a:gd name="connsiteY3" fmla="*/ 11049 h 19050"/>
              <a:gd name="connsiteX4" fmla="*/ 3901947 w 3892550"/>
              <a:gd name="connsiteY4" fmla="*/ 30099 h 19050"/>
              <a:gd name="connsiteX5" fmla="*/ 2606547 w 3892550"/>
              <a:gd name="connsiteY5" fmla="*/ 30099 h 19050"/>
              <a:gd name="connsiteX6" fmla="*/ 1311147 w 3892550"/>
              <a:gd name="connsiteY6" fmla="*/ 30099 h 19050"/>
              <a:gd name="connsiteX7" fmla="*/ 15747 w 3892550"/>
              <a:gd name="connsiteY7" fmla="*/ 30099 h 19050"/>
              <a:gd name="connsiteX8" fmla="*/ 15747 w 3892550"/>
              <a:gd name="connsiteY8" fmla="*/ 11049 h 1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92550" h="19050">
                <a:moveTo>
                  <a:pt x="15747" y="11049"/>
                </a:moveTo>
                <a:lnTo>
                  <a:pt x="1311147" y="11049"/>
                </a:lnTo>
                <a:lnTo>
                  <a:pt x="2606547" y="11049"/>
                </a:lnTo>
                <a:lnTo>
                  <a:pt x="3901947" y="11049"/>
                </a:lnTo>
                <a:lnTo>
                  <a:pt x="3901947" y="30099"/>
                </a:lnTo>
                <a:lnTo>
                  <a:pt x="2606547" y="30099"/>
                </a:lnTo>
                <a:lnTo>
                  <a:pt x="1311147" y="30099"/>
                </a:lnTo>
                <a:lnTo>
                  <a:pt x="15747" y="30099"/>
                </a:lnTo>
                <a:lnTo>
                  <a:pt x="15747" y="11049"/>
                </a:lnTo>
                <a:close/>
              </a:path>
            </a:pathLst>
          </a:custGeom>
          <a:solidFill>
            <a:srgbClr val="0361C0">
              <a:alpha val="100000"/>
            </a:srgbClr>
          </a:solidFill>
          <a:ln w="12700">
            <a:solidFill>
              <a:srgbClr val="000000">
                <a:alpha val="0"/>
              </a:srgb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3" name="TextBox 3"/>
          <p:cNvSpPr txBox="1"/>
          <p:nvPr/>
        </p:nvSpPr>
        <p:spPr>
          <a:xfrm>
            <a:off x="5373115" y="781605"/>
            <a:ext cx="5612469" cy="4742497"/>
          </a:xfrm>
          <a:prstGeom prst="rect">
            <a:avLst/>
          </a:prstGeom>
          <a:noFill/>
        </p:spPr>
        <p:txBody>
          <a:bodyPr wrap="square" lIns="0" tIns="0" rIns="0" bIns="0" rtlCol="0">
            <a:spAutoFit/>
          </a:bodyPr>
          <a:lstStyle/>
          <a:p>
            <a:pPr marL="0" hangingPunct="0">
              <a:lnSpc>
                <a:spcPct val="95416"/>
              </a:lnSpc>
            </a:pPr>
            <a:r>
              <a:rPr lang="en-US" altLang="zh-CN" sz="5650" spc="50" dirty="0">
                <a:solidFill>
                  <a:srgbClr val="FEFEFE"/>
                </a:solidFill>
                <a:latin typeface="Calibri"/>
                <a:ea typeface="Calibri"/>
              </a:rPr>
              <a:t>Mcdonalds</a:t>
            </a:r>
            <a:r>
              <a:rPr lang="en-US" altLang="zh-CN" sz="5650" spc="-675" dirty="0">
                <a:solidFill>
                  <a:srgbClr val="FEFEFE"/>
                </a:solidFill>
                <a:latin typeface="Calibri"/>
                <a:cs typeface="Calibri"/>
              </a:rPr>
              <a:t> </a:t>
            </a:r>
            <a:r>
              <a:rPr lang="en-US" altLang="zh-CN" sz="5650" spc="50" dirty="0">
                <a:solidFill>
                  <a:srgbClr val="FEFEFE"/>
                </a:solidFill>
                <a:latin typeface="Calibri"/>
                <a:ea typeface="Calibri"/>
              </a:rPr>
              <a:t>using</a:t>
            </a:r>
            <a:r>
              <a:rPr lang="en-US" altLang="zh-CN" sz="5650" dirty="0">
                <a:solidFill>
                  <a:srgbClr val="FEFEFE"/>
                </a:solidFill>
                <a:latin typeface="Calibri"/>
                <a:cs typeface="Calibri"/>
              </a:rPr>
              <a:t> </a:t>
            </a:r>
            <a:r>
              <a:rPr lang="en-US" altLang="zh-CN" sz="5650" spc="-65" dirty="0">
                <a:solidFill>
                  <a:srgbClr val="FEFEFE"/>
                </a:solidFill>
                <a:latin typeface="Calibri"/>
                <a:ea typeface="Calibri"/>
              </a:rPr>
              <a:t>theorise</a:t>
            </a:r>
            <a:r>
              <a:rPr lang="en-US" altLang="zh-CN" sz="5650" spc="-34" dirty="0">
                <a:solidFill>
                  <a:srgbClr val="FEFEFE"/>
                </a:solidFill>
                <a:latin typeface="Calibri"/>
                <a:cs typeface="Calibri"/>
              </a:rPr>
              <a:t> </a:t>
            </a:r>
            <a:r>
              <a:rPr lang="en-US" altLang="zh-CN" sz="5650" spc="-60" dirty="0">
                <a:solidFill>
                  <a:srgbClr val="FEFEFE"/>
                </a:solidFill>
                <a:latin typeface="Calibri"/>
                <a:ea typeface="Calibri"/>
              </a:rPr>
              <a:t>relating</a:t>
            </a:r>
            <a:r>
              <a:rPr lang="en-US" altLang="zh-CN" sz="5650" spc="-40" dirty="0">
                <a:solidFill>
                  <a:srgbClr val="FEFEFE"/>
                </a:solidFill>
                <a:latin typeface="Calibri"/>
                <a:cs typeface="Calibri"/>
              </a:rPr>
              <a:t> </a:t>
            </a:r>
            <a:r>
              <a:rPr lang="en-US" altLang="zh-CN" sz="5650" spc="-64" dirty="0">
                <a:solidFill>
                  <a:srgbClr val="FEFEFE"/>
                </a:solidFill>
                <a:latin typeface="Calibri"/>
                <a:ea typeface="Calibri"/>
              </a:rPr>
              <a:t>to</a:t>
            </a:r>
            <a:r>
              <a:rPr lang="en-US" altLang="zh-CN" sz="5650" dirty="0">
                <a:solidFill>
                  <a:srgbClr val="FEFEFE"/>
                </a:solidFill>
                <a:latin typeface="Calibri"/>
                <a:cs typeface="Calibri"/>
              </a:rPr>
              <a:t> </a:t>
            </a:r>
            <a:r>
              <a:rPr lang="en-US" altLang="zh-CN" sz="5650" spc="145" dirty="0">
                <a:solidFill>
                  <a:srgbClr val="FEFEFE"/>
                </a:solidFill>
                <a:latin typeface="Calibri"/>
                <a:ea typeface="Calibri"/>
              </a:rPr>
              <a:t>modes</a:t>
            </a:r>
            <a:r>
              <a:rPr lang="en-US" altLang="zh-CN" sz="5650" spc="-680" dirty="0">
                <a:solidFill>
                  <a:srgbClr val="FEFEFE"/>
                </a:solidFill>
                <a:latin typeface="Calibri"/>
                <a:cs typeface="Calibri"/>
              </a:rPr>
              <a:t> </a:t>
            </a:r>
            <a:r>
              <a:rPr lang="en-US" altLang="zh-CN" sz="5650" spc="114" dirty="0">
                <a:solidFill>
                  <a:srgbClr val="FEFEFE"/>
                </a:solidFill>
                <a:latin typeface="Calibri"/>
                <a:ea typeface="Calibri"/>
              </a:rPr>
              <a:t>of</a:t>
            </a:r>
            <a:r>
              <a:rPr lang="en-US" altLang="zh-CN" sz="5650" dirty="0">
                <a:solidFill>
                  <a:srgbClr val="FEFEFE"/>
                </a:solidFill>
                <a:latin typeface="Calibri"/>
                <a:cs typeface="Calibri"/>
              </a:rPr>
              <a:t> </a:t>
            </a:r>
            <a:r>
              <a:rPr lang="en-US" altLang="zh-CN" sz="5650" spc="-60" dirty="0">
                <a:solidFill>
                  <a:srgbClr val="FEFEFE"/>
                </a:solidFill>
                <a:latin typeface="Calibri"/>
                <a:ea typeface="Calibri"/>
              </a:rPr>
              <a:t>communi</a:t>
            </a:r>
            <a:r>
              <a:rPr lang="en-US" altLang="zh-CN" sz="5650" spc="-55" dirty="0">
                <a:solidFill>
                  <a:srgbClr val="FEFEFE"/>
                </a:solidFill>
                <a:latin typeface="Calibri"/>
                <a:ea typeface="Calibri"/>
              </a:rPr>
              <a:t>cations</a:t>
            </a:r>
          </a:p>
          <a:p>
            <a:pPr>
              <a:lnSpc>
                <a:spcPts val="650"/>
              </a:lnSpc>
            </a:pPr>
            <a:endParaRPr lang="en-US" dirty="0"/>
          </a:p>
          <a:p>
            <a:pPr marL="0" hangingPunct="0">
              <a:lnSpc>
                <a:spcPct val="125000"/>
              </a:lnSpc>
            </a:pPr>
            <a:r>
              <a:rPr lang="en-US" altLang="zh-CN" sz="2400" dirty="0">
                <a:solidFill>
                  <a:srgbClr val="FEFEFE"/>
                </a:solidFill>
                <a:latin typeface="Calibri"/>
                <a:ea typeface="Calibri"/>
              </a:rPr>
              <a:t>Shannon</a:t>
            </a:r>
            <a:r>
              <a:rPr lang="en-US" altLang="zh-CN" sz="2400" dirty="0">
                <a:solidFill>
                  <a:srgbClr val="FEFEFE"/>
                </a:solidFill>
                <a:latin typeface="Calibri"/>
                <a:cs typeface="Calibri"/>
              </a:rPr>
              <a:t> </a:t>
            </a:r>
            <a:r>
              <a:rPr lang="en-US" altLang="zh-CN" sz="2400" dirty="0">
                <a:solidFill>
                  <a:srgbClr val="FEFEFE"/>
                </a:solidFill>
                <a:latin typeface="Calibri"/>
                <a:ea typeface="Calibri"/>
              </a:rPr>
              <a:t>shon</a:t>
            </a:r>
            <a:r>
              <a:rPr lang="en-US" altLang="zh-CN" sz="2400" spc="-30" dirty="0">
                <a:solidFill>
                  <a:srgbClr val="FEFEFE"/>
                </a:solidFill>
                <a:latin typeface="Calibri"/>
                <a:cs typeface="Calibri"/>
              </a:rPr>
              <a:t> </a:t>
            </a:r>
            <a:r>
              <a:rPr lang="en-US" altLang="zh-CN" sz="2400" dirty="0">
                <a:solidFill>
                  <a:srgbClr val="FEFEFE"/>
                </a:solidFill>
                <a:latin typeface="Calibri"/>
                <a:ea typeface="Calibri"/>
              </a:rPr>
              <a:t>Hussain</a:t>
            </a:r>
            <a:r>
              <a:rPr lang="en-US" altLang="zh-CN" sz="2400" dirty="0">
                <a:solidFill>
                  <a:srgbClr val="FEFEFE"/>
                </a:solidFill>
                <a:latin typeface="Calibri"/>
                <a:cs typeface="Calibri"/>
              </a:rPr>
              <a:t> </a:t>
            </a:r>
            <a:r>
              <a:rPr lang="en-US" altLang="zh-CN" sz="2400" spc="5" dirty="0">
                <a:solidFill>
                  <a:srgbClr val="0361C0"/>
                </a:solidFill>
                <a:latin typeface="Calibri"/>
                <a:ea typeface="Calibri"/>
                <a:hlinkClick r:id="rId3"/>
              </a:rPr>
              <a:t>2029308@st</a:t>
            </a:r>
            <a:r>
              <a:rPr lang="en-US" altLang="zh-CN" sz="2400" dirty="0">
                <a:solidFill>
                  <a:srgbClr val="0361C0"/>
                </a:solidFill>
                <a:latin typeface="Calibri"/>
                <a:ea typeface="Calibri"/>
                <a:hlinkClick r:id="" action="ppaction://noaction"/>
              </a:rPr>
              <a:t>udent.uwtsd.ac.uk</a:t>
            </a:r>
            <a:r>
              <a:rPr lang="en-US" altLang="zh-CN" sz="2400" dirty="0">
                <a:solidFill>
                  <a:srgbClr val="0361C0"/>
                </a:solidFill>
                <a:latin typeface="Calibri"/>
                <a:cs typeface="Calibri"/>
              </a:rPr>
              <a:t> </a:t>
            </a:r>
            <a:r>
              <a:rPr lang="en-US" altLang="zh-CN" sz="2400" spc="-10" dirty="0">
                <a:solidFill>
                  <a:srgbClr val="FEFEFE"/>
                </a:solidFill>
                <a:latin typeface="Calibri"/>
                <a:ea typeface="Calibri"/>
              </a:rPr>
              <a:t>Module:BM</a:t>
            </a:r>
            <a:r>
              <a:rPr lang="en-US" altLang="zh-CN" sz="2400" spc="-5" dirty="0">
                <a:solidFill>
                  <a:srgbClr val="FEFEFE"/>
                </a:solidFill>
                <a:latin typeface="Calibri"/>
                <a:ea typeface="Calibri"/>
              </a:rPr>
              <a:t>SW4002</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4"/>
          <p:cNvSpPr/>
          <p:nvPr/>
        </p:nvSpPr>
        <p:spPr>
          <a:xfrm>
            <a:off x="0" y="0"/>
            <a:ext cx="12192000" cy="6857999"/>
          </a:xfrm>
          <a:custGeom>
            <a:avLst/>
            <a:gdLst>
              <a:gd name="connsiteX0" fmla="*/ 0 w 12192000"/>
              <a:gd name="connsiteY0" fmla="*/ 6857999 h 6857999"/>
              <a:gd name="connsiteX1" fmla="*/ 12192000 w 12192000"/>
              <a:gd name="connsiteY1" fmla="*/ 6857999 h 6857999"/>
              <a:gd name="connsiteX2" fmla="*/ 12192000 w 12192000"/>
              <a:gd name="connsiteY2" fmla="*/ 0 h 6857999"/>
              <a:gd name="connsiteX3" fmla="*/ 0 w 12192000"/>
              <a:gd name="connsiteY3" fmla="*/ 0 h 6857999"/>
              <a:gd name="connsiteX4" fmla="*/ 0 w 12192000"/>
              <a:gd name="connsiteY4" fmla="*/ 6857999 h 685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192000" h="6857999">
                <a:moveTo>
                  <a:pt x="0" y="6857999"/>
                </a:moveTo>
                <a:lnTo>
                  <a:pt x="12192000" y="6857999"/>
                </a:lnTo>
                <a:lnTo>
                  <a:pt x="12192000" y="0"/>
                </a:lnTo>
                <a:lnTo>
                  <a:pt x="0" y="0"/>
                </a:lnTo>
                <a:lnTo>
                  <a:pt x="0" y="6857999"/>
                </a:lnTo>
                <a:close/>
              </a:path>
            </a:pathLst>
          </a:custGeom>
          <a:solidFill>
            <a:srgbClr val="000000">
              <a:alpha val="100000"/>
            </a:srgbClr>
          </a:solidFill>
          <a:ln w="12700">
            <a:solidFill>
              <a:srgbClr val="000000">
                <a:alpha val="0"/>
              </a:srgb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5" name="Freeform 5"/>
          <p:cNvSpPr/>
          <p:nvPr/>
        </p:nvSpPr>
        <p:spPr>
          <a:xfrm>
            <a:off x="3587750" y="679450"/>
            <a:ext cx="5010150" cy="5492750"/>
          </a:xfrm>
          <a:custGeom>
            <a:avLst/>
            <a:gdLst>
              <a:gd name="connsiteX0" fmla="*/ 12700 w 5010150"/>
              <a:gd name="connsiteY0" fmla="*/ 5492750 h 5492750"/>
              <a:gd name="connsiteX1" fmla="*/ 5013325 w 5010150"/>
              <a:gd name="connsiteY1" fmla="*/ 5492750 h 5492750"/>
              <a:gd name="connsiteX2" fmla="*/ 5013325 w 5010150"/>
              <a:gd name="connsiteY2" fmla="*/ 6350 h 5492750"/>
              <a:gd name="connsiteX3" fmla="*/ 12700 w 5010150"/>
              <a:gd name="connsiteY3" fmla="*/ 6350 h 5492750"/>
              <a:gd name="connsiteX4" fmla="*/ 12700 w 5010150"/>
              <a:gd name="connsiteY4" fmla="*/ 5492750 h 5492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10150" h="5492750">
                <a:moveTo>
                  <a:pt x="12700" y="5492750"/>
                </a:moveTo>
                <a:lnTo>
                  <a:pt x="5013325" y="5492750"/>
                </a:lnTo>
                <a:lnTo>
                  <a:pt x="5013325" y="6350"/>
                </a:lnTo>
                <a:lnTo>
                  <a:pt x="12700" y="6350"/>
                </a:lnTo>
                <a:lnTo>
                  <a:pt x="12700" y="5492750"/>
                </a:lnTo>
                <a:close/>
              </a:path>
            </a:pathLst>
          </a:custGeom>
          <a:solidFill>
            <a:srgbClr val="B3B9C3">
              <a:alpha val="100000"/>
            </a:srgbClr>
          </a:solidFill>
          <a:ln w="12700">
            <a:solidFill>
              <a:srgbClr val="000000">
                <a:alpha val="0"/>
              </a:srgb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pic>
        <p:nvPicPr>
          <p:cNvPr id="7" name="Picture 7"/>
          <p:cNvPicPr>
            <a:picLocks noChangeAspect="1"/>
          </p:cNvPicPr>
          <p:nvPr/>
        </p:nvPicPr>
        <p:blipFill>
          <a:blip r:embed="rId2"/>
          <a:stretch>
            <a:fillRect/>
          </a:stretch>
        </p:blipFill>
        <p:spPr>
          <a:xfrm>
            <a:off x="4236720" y="1211580"/>
            <a:ext cx="3703320" cy="1112519"/>
          </a:xfrm>
          <a:prstGeom prst="rect">
            <a:avLst/>
          </a:prstGeom>
        </p:spPr>
      </p:pic>
      <p:pic>
        <p:nvPicPr>
          <p:cNvPr id="8" name="Picture 8"/>
          <p:cNvPicPr>
            <a:picLocks noChangeAspect="1"/>
          </p:cNvPicPr>
          <p:nvPr/>
        </p:nvPicPr>
        <p:blipFill>
          <a:blip r:embed="rId3"/>
          <a:stretch>
            <a:fillRect/>
          </a:stretch>
        </p:blipFill>
        <p:spPr>
          <a:xfrm>
            <a:off x="655320" y="678180"/>
            <a:ext cx="2964180" cy="5509260"/>
          </a:xfrm>
          <a:prstGeom prst="rect">
            <a:avLst/>
          </a:prstGeom>
        </p:spPr>
      </p:pic>
      <p:pic>
        <p:nvPicPr>
          <p:cNvPr id="9" name="Picture 9"/>
          <p:cNvPicPr>
            <a:picLocks noChangeAspect="1"/>
          </p:cNvPicPr>
          <p:nvPr/>
        </p:nvPicPr>
        <p:blipFill>
          <a:blip r:embed="rId4"/>
          <a:stretch>
            <a:fillRect/>
          </a:stretch>
        </p:blipFill>
        <p:spPr>
          <a:xfrm>
            <a:off x="8602980" y="678180"/>
            <a:ext cx="2933700" cy="5509260"/>
          </a:xfrm>
          <a:prstGeom prst="rect">
            <a:avLst/>
          </a:prstGeom>
        </p:spPr>
      </p:pic>
      <p:sp>
        <p:nvSpPr>
          <p:cNvPr id="2" name="TextBox 9"/>
          <p:cNvSpPr txBox="1"/>
          <p:nvPr/>
        </p:nvSpPr>
        <p:spPr>
          <a:xfrm>
            <a:off x="4279265" y="2755356"/>
            <a:ext cx="3655337" cy="2264409"/>
          </a:xfrm>
          <a:prstGeom prst="rect">
            <a:avLst/>
          </a:prstGeom>
          <a:noFill/>
        </p:spPr>
        <p:txBody>
          <a:bodyPr wrap="square" lIns="0" tIns="0" rIns="0" bIns="0" rtlCol="0">
            <a:spAutoFit/>
          </a:bodyPr>
          <a:lstStyle/>
          <a:p>
            <a:pPr marL="0" indent="324230">
              <a:lnSpc>
                <a:spcPct val="100000"/>
              </a:lnSpc>
            </a:pPr>
            <a:r>
              <a:rPr lang="en-US" altLang="zh-CN" sz="2000" dirty="0">
                <a:solidFill>
                  <a:srgbClr val="FEFEFE"/>
                </a:solidFill>
                <a:latin typeface="Arial"/>
                <a:ea typeface="Arial"/>
              </a:rPr>
              <a:t>•</a:t>
            </a:r>
            <a:r>
              <a:rPr lang="en-US" altLang="zh-CN" sz="2000" spc="135" dirty="0">
                <a:solidFill>
                  <a:srgbClr val="FEFEFE"/>
                </a:solidFill>
                <a:latin typeface="Arial"/>
                <a:cs typeface="Arial"/>
              </a:rPr>
              <a:t> </a:t>
            </a:r>
            <a:r>
              <a:rPr lang="en-US" altLang="zh-CN" sz="2000" dirty="0">
                <a:solidFill>
                  <a:srgbClr val="FEFEFE"/>
                </a:solidFill>
                <a:latin typeface="Calibri"/>
                <a:ea typeface="Calibri"/>
              </a:rPr>
              <a:t>These</a:t>
            </a:r>
            <a:r>
              <a:rPr lang="en-US" altLang="zh-CN" sz="2000" spc="110" dirty="0">
                <a:solidFill>
                  <a:srgbClr val="FEFEFE"/>
                </a:solidFill>
                <a:latin typeface="Calibri"/>
                <a:cs typeface="Calibri"/>
              </a:rPr>
              <a:t> </a:t>
            </a:r>
            <a:r>
              <a:rPr lang="en-US" altLang="zh-CN" sz="2000" dirty="0">
                <a:solidFill>
                  <a:srgbClr val="FEFEFE"/>
                </a:solidFill>
                <a:latin typeface="Calibri"/>
                <a:ea typeface="Calibri"/>
              </a:rPr>
              <a:t>charts</a:t>
            </a:r>
            <a:r>
              <a:rPr lang="en-US" altLang="zh-CN" sz="2000" spc="110" dirty="0">
                <a:solidFill>
                  <a:srgbClr val="FEFEFE"/>
                </a:solidFill>
                <a:latin typeface="Calibri"/>
                <a:cs typeface="Calibri"/>
              </a:rPr>
              <a:t>  </a:t>
            </a:r>
            <a:r>
              <a:rPr lang="en-US" altLang="zh-CN" sz="2000" dirty="0">
                <a:solidFill>
                  <a:srgbClr val="FEFEFE"/>
                </a:solidFill>
                <a:latin typeface="Calibri"/>
                <a:ea typeface="Calibri"/>
              </a:rPr>
              <a:t>are</a:t>
            </a:r>
            <a:r>
              <a:rPr lang="en-US" altLang="zh-CN" sz="2000" spc="114" dirty="0">
                <a:solidFill>
                  <a:srgbClr val="FEFEFE"/>
                </a:solidFill>
                <a:latin typeface="Calibri"/>
                <a:cs typeface="Calibri"/>
              </a:rPr>
              <a:t> </a:t>
            </a:r>
            <a:r>
              <a:rPr lang="en-US" altLang="zh-CN" sz="2000" dirty="0">
                <a:solidFill>
                  <a:srgbClr val="FEFEFE"/>
                </a:solidFill>
                <a:latin typeface="Calibri"/>
                <a:ea typeface="Calibri"/>
              </a:rPr>
              <a:t>the</a:t>
            </a:r>
            <a:r>
              <a:rPr lang="en-US" altLang="zh-CN" sz="2000" spc="114" dirty="0">
                <a:solidFill>
                  <a:srgbClr val="FEFEFE"/>
                </a:solidFill>
                <a:latin typeface="Calibri"/>
                <a:cs typeface="Calibri"/>
              </a:rPr>
              <a:t> </a:t>
            </a:r>
            <a:r>
              <a:rPr lang="en-US" altLang="zh-CN" sz="2000" dirty="0">
                <a:solidFill>
                  <a:srgbClr val="FEFEFE"/>
                </a:solidFill>
                <a:latin typeface="Calibri"/>
                <a:ea typeface="Calibri"/>
              </a:rPr>
              <a:t>most</a:t>
            </a:r>
          </a:p>
          <a:p>
            <a:pPr marL="333755" indent="-209930" hangingPunct="0">
              <a:lnSpc>
                <a:spcPct val="91250"/>
              </a:lnSpc>
            </a:pPr>
            <a:r>
              <a:rPr lang="en-US" altLang="zh-CN" sz="2000" dirty="0">
                <a:solidFill>
                  <a:srgbClr val="FEFEFE"/>
                </a:solidFill>
                <a:latin typeface="Calibri"/>
                <a:ea typeface="Calibri"/>
              </a:rPr>
              <a:t>effective</a:t>
            </a:r>
            <a:r>
              <a:rPr lang="en-US" altLang="zh-CN" sz="2000" dirty="0">
                <a:solidFill>
                  <a:srgbClr val="FEFEFE"/>
                </a:solidFill>
                <a:latin typeface="Calibri"/>
                <a:cs typeface="Calibri"/>
              </a:rPr>
              <a:t> </a:t>
            </a:r>
            <a:r>
              <a:rPr lang="en-US" altLang="zh-CN" sz="2000" dirty="0">
                <a:solidFill>
                  <a:srgbClr val="FEFEFE"/>
                </a:solidFill>
                <a:latin typeface="Calibri"/>
                <a:ea typeface="Calibri"/>
              </a:rPr>
              <a:t>ways</a:t>
            </a:r>
            <a:r>
              <a:rPr lang="en-US" altLang="zh-CN" sz="2000" dirty="0">
                <a:solidFill>
                  <a:srgbClr val="FEFEFE"/>
                </a:solidFill>
                <a:latin typeface="Calibri"/>
                <a:cs typeface="Calibri"/>
              </a:rPr>
              <a:t> </a:t>
            </a:r>
            <a:r>
              <a:rPr lang="en-US" altLang="zh-CN" sz="2000" dirty="0">
                <a:solidFill>
                  <a:srgbClr val="FEFEFE"/>
                </a:solidFill>
                <a:latin typeface="Calibri"/>
                <a:ea typeface="Calibri"/>
              </a:rPr>
              <a:t>of</a:t>
            </a:r>
            <a:r>
              <a:rPr lang="en-US" altLang="zh-CN" sz="2000" spc="-135" dirty="0">
                <a:solidFill>
                  <a:srgbClr val="FEFEFE"/>
                </a:solidFill>
                <a:latin typeface="Calibri"/>
                <a:cs typeface="Calibri"/>
              </a:rPr>
              <a:t> </a:t>
            </a:r>
            <a:r>
              <a:rPr lang="en-US" altLang="zh-CN" sz="2000" dirty="0">
                <a:solidFill>
                  <a:srgbClr val="FEFEFE"/>
                </a:solidFill>
                <a:latin typeface="Calibri"/>
                <a:ea typeface="Calibri"/>
              </a:rPr>
              <a:t>communicating</a:t>
            </a:r>
            <a:r>
              <a:rPr lang="en-US" altLang="zh-CN" sz="2000" dirty="0">
                <a:solidFill>
                  <a:srgbClr val="FEFEFE"/>
                </a:solidFill>
                <a:latin typeface="Calibri"/>
                <a:cs typeface="Calibri"/>
              </a:rPr>
              <a:t> </a:t>
            </a:r>
            <a:r>
              <a:rPr lang="en-US" altLang="zh-CN" sz="2000" dirty="0">
                <a:solidFill>
                  <a:srgbClr val="FEFEFE"/>
                </a:solidFill>
                <a:latin typeface="Calibri"/>
                <a:ea typeface="Calibri"/>
              </a:rPr>
              <a:t>this</a:t>
            </a:r>
            <a:r>
              <a:rPr lang="en-US" altLang="zh-CN" sz="2000" spc="30" dirty="0">
                <a:solidFill>
                  <a:srgbClr val="FEFEFE"/>
                </a:solidFill>
                <a:latin typeface="Calibri"/>
                <a:cs typeface="Calibri"/>
              </a:rPr>
              <a:t> </a:t>
            </a:r>
            <a:r>
              <a:rPr lang="en-US" altLang="zh-CN" sz="2000" dirty="0">
                <a:solidFill>
                  <a:srgbClr val="FEFEFE"/>
                </a:solidFill>
                <a:latin typeface="Calibri"/>
                <a:ea typeface="Calibri"/>
              </a:rPr>
              <a:t>as</a:t>
            </a:r>
            <a:r>
              <a:rPr lang="en-US" altLang="zh-CN" sz="2000" spc="34" dirty="0">
                <a:solidFill>
                  <a:srgbClr val="FEFEFE"/>
                </a:solidFill>
                <a:latin typeface="Calibri"/>
                <a:cs typeface="Calibri"/>
              </a:rPr>
              <a:t> </a:t>
            </a:r>
            <a:r>
              <a:rPr lang="en-US" altLang="zh-CN" sz="2000" dirty="0">
                <a:solidFill>
                  <a:srgbClr val="FEFEFE"/>
                </a:solidFill>
                <a:latin typeface="Calibri"/>
                <a:ea typeface="Calibri"/>
              </a:rPr>
              <a:t>been</a:t>
            </a:r>
            <a:r>
              <a:rPr lang="en-US" altLang="zh-CN" sz="2000" spc="34" dirty="0">
                <a:solidFill>
                  <a:srgbClr val="FEFEFE"/>
                </a:solidFill>
                <a:latin typeface="Calibri"/>
                <a:cs typeface="Calibri"/>
              </a:rPr>
              <a:t> </a:t>
            </a:r>
            <a:r>
              <a:rPr lang="en-US" altLang="zh-CN" sz="2000" dirty="0">
                <a:solidFill>
                  <a:srgbClr val="FEFEFE"/>
                </a:solidFill>
                <a:latin typeface="Calibri"/>
                <a:ea typeface="Calibri"/>
              </a:rPr>
              <a:t>used</a:t>
            </a:r>
            <a:r>
              <a:rPr lang="en-US" altLang="zh-CN" sz="2000" spc="34" dirty="0">
                <a:solidFill>
                  <a:srgbClr val="FEFEFE"/>
                </a:solidFill>
                <a:latin typeface="Calibri"/>
                <a:cs typeface="Calibri"/>
              </a:rPr>
              <a:t> </a:t>
            </a:r>
            <a:r>
              <a:rPr lang="en-US" altLang="zh-CN" sz="2000" dirty="0">
                <a:solidFill>
                  <a:srgbClr val="FEFEFE"/>
                </a:solidFill>
                <a:latin typeface="Calibri"/>
                <a:ea typeface="Calibri"/>
              </a:rPr>
              <a:t>since</a:t>
            </a:r>
            <a:r>
              <a:rPr lang="en-US" altLang="zh-CN" sz="2000" spc="34" dirty="0">
                <a:solidFill>
                  <a:srgbClr val="FEFEFE"/>
                </a:solidFill>
                <a:latin typeface="Calibri"/>
                <a:cs typeface="Calibri"/>
              </a:rPr>
              <a:t> </a:t>
            </a:r>
            <a:r>
              <a:rPr lang="en-US" altLang="zh-CN" sz="2000" dirty="0">
                <a:solidFill>
                  <a:srgbClr val="FEFEFE"/>
                </a:solidFill>
                <a:latin typeface="Calibri"/>
                <a:ea typeface="Calibri"/>
              </a:rPr>
              <a:t>2008</a:t>
            </a:r>
            <a:r>
              <a:rPr lang="en-US" altLang="zh-CN" sz="2000" dirty="0">
                <a:solidFill>
                  <a:srgbClr val="FEFEFE"/>
                </a:solidFill>
                <a:latin typeface="Calibri"/>
                <a:cs typeface="Calibri"/>
              </a:rPr>
              <a:t> </a:t>
            </a:r>
            <a:r>
              <a:rPr lang="en-US" altLang="zh-CN" sz="2000" dirty="0">
                <a:solidFill>
                  <a:srgbClr val="FEFEFE"/>
                </a:solidFill>
                <a:latin typeface="Calibri"/>
                <a:ea typeface="Calibri"/>
              </a:rPr>
              <a:t>mcdonalds</a:t>
            </a:r>
            <a:r>
              <a:rPr lang="en-US" altLang="zh-CN" sz="2000" dirty="0">
                <a:solidFill>
                  <a:srgbClr val="FEFEFE"/>
                </a:solidFill>
                <a:latin typeface="Calibri"/>
                <a:cs typeface="Calibri"/>
              </a:rPr>
              <a:t> </a:t>
            </a:r>
            <a:r>
              <a:rPr lang="en-US" altLang="zh-CN" sz="2000" dirty="0">
                <a:solidFill>
                  <a:srgbClr val="FEFEFE"/>
                </a:solidFill>
                <a:latin typeface="Calibri"/>
                <a:ea typeface="Calibri"/>
              </a:rPr>
              <a:t>had</a:t>
            </a:r>
            <a:r>
              <a:rPr lang="en-US" altLang="zh-CN" sz="2000" dirty="0">
                <a:solidFill>
                  <a:srgbClr val="FEFEFE"/>
                </a:solidFill>
                <a:latin typeface="Calibri"/>
                <a:cs typeface="Calibri"/>
              </a:rPr>
              <a:t> </a:t>
            </a:r>
            <a:r>
              <a:rPr lang="en-US" altLang="zh-CN" sz="2000" dirty="0">
                <a:solidFill>
                  <a:srgbClr val="FEFEFE"/>
                </a:solidFill>
                <a:latin typeface="Calibri"/>
                <a:ea typeface="Calibri"/>
              </a:rPr>
              <a:t>a</a:t>
            </a:r>
            <a:r>
              <a:rPr lang="en-US" altLang="zh-CN" sz="2000" dirty="0">
                <a:solidFill>
                  <a:srgbClr val="FEFEFE"/>
                </a:solidFill>
                <a:latin typeface="Calibri"/>
                <a:cs typeface="Calibri"/>
              </a:rPr>
              <a:t> </a:t>
            </a:r>
            <a:r>
              <a:rPr lang="en-US" altLang="zh-CN" sz="2000" dirty="0">
                <a:solidFill>
                  <a:srgbClr val="FEFEFE"/>
                </a:solidFill>
                <a:latin typeface="Calibri"/>
                <a:ea typeface="Calibri"/>
              </a:rPr>
              <a:t>100</a:t>
            </a:r>
            <a:r>
              <a:rPr lang="en-US" altLang="zh-CN" sz="2000" spc="-75" dirty="0">
                <a:solidFill>
                  <a:srgbClr val="FEFEFE"/>
                </a:solidFill>
                <a:latin typeface="Calibri"/>
                <a:cs typeface="Calibri"/>
              </a:rPr>
              <a:t> </a:t>
            </a:r>
            <a:r>
              <a:rPr lang="en-US" altLang="zh-CN" sz="2000" dirty="0">
                <a:solidFill>
                  <a:srgbClr val="FEFEFE"/>
                </a:solidFill>
                <a:latin typeface="Calibri"/>
                <a:ea typeface="Calibri"/>
              </a:rPr>
              <a:t>percent</a:t>
            </a:r>
          </a:p>
          <a:p>
            <a:pPr marL="0">
              <a:lnSpc>
                <a:spcPct val="90833"/>
              </a:lnSpc>
            </a:pPr>
            <a:r>
              <a:rPr lang="en-US" altLang="zh-CN" sz="2000" dirty="0">
                <a:solidFill>
                  <a:srgbClr val="FEFEFE"/>
                </a:solidFill>
                <a:latin typeface="Calibri"/>
                <a:ea typeface="Calibri"/>
              </a:rPr>
              <a:t>attendece</a:t>
            </a:r>
            <a:r>
              <a:rPr lang="en-US" altLang="zh-CN" sz="2000" spc="-30" dirty="0">
                <a:solidFill>
                  <a:srgbClr val="FEFEFE"/>
                </a:solidFill>
                <a:latin typeface="Calibri"/>
                <a:cs typeface="Calibri"/>
              </a:rPr>
              <a:t> </a:t>
            </a:r>
            <a:r>
              <a:rPr lang="en-US" altLang="zh-CN" sz="2000" dirty="0">
                <a:solidFill>
                  <a:srgbClr val="FEFEFE"/>
                </a:solidFill>
                <a:latin typeface="Calibri"/>
                <a:ea typeface="Calibri"/>
              </a:rPr>
              <a:t>from</a:t>
            </a:r>
            <a:r>
              <a:rPr lang="en-US" altLang="zh-CN" sz="2000" spc="-30" dirty="0">
                <a:solidFill>
                  <a:srgbClr val="FEFEFE"/>
                </a:solidFill>
                <a:latin typeface="Calibri"/>
                <a:cs typeface="Calibri"/>
              </a:rPr>
              <a:t> </a:t>
            </a:r>
            <a:r>
              <a:rPr lang="en-US" altLang="zh-CN" sz="2000" dirty="0">
                <a:solidFill>
                  <a:srgbClr val="FEFEFE"/>
                </a:solidFill>
                <a:latin typeface="Calibri"/>
                <a:ea typeface="Calibri"/>
              </a:rPr>
              <a:t>all</a:t>
            </a:r>
            <a:r>
              <a:rPr lang="en-US" altLang="zh-CN" sz="2000" spc="-30" dirty="0">
                <a:solidFill>
                  <a:srgbClr val="FEFEFE"/>
                </a:solidFill>
                <a:latin typeface="Calibri"/>
                <a:cs typeface="Calibri"/>
              </a:rPr>
              <a:t> </a:t>
            </a:r>
            <a:r>
              <a:rPr lang="en-US" altLang="zh-CN" sz="2000" dirty="0">
                <a:solidFill>
                  <a:srgbClr val="FEFEFE"/>
                </a:solidFill>
                <a:latin typeface="Calibri"/>
                <a:ea typeface="Calibri"/>
              </a:rPr>
              <a:t>staff</a:t>
            </a:r>
            <a:r>
              <a:rPr lang="en-US" altLang="zh-CN" sz="2000" spc="-30" dirty="0">
                <a:solidFill>
                  <a:srgbClr val="FEFEFE"/>
                </a:solidFill>
                <a:latin typeface="Calibri"/>
                <a:cs typeface="Calibri"/>
              </a:rPr>
              <a:t> </a:t>
            </a:r>
            <a:r>
              <a:rPr lang="en-US" altLang="zh-CN" sz="2000" dirty="0">
                <a:solidFill>
                  <a:srgbClr val="FEFEFE"/>
                </a:solidFill>
                <a:latin typeface="Calibri"/>
                <a:ea typeface="Calibri"/>
              </a:rPr>
              <a:t>antill,</a:t>
            </a:r>
            <a:r>
              <a:rPr lang="en-US" altLang="zh-CN" sz="2000" spc="-35" dirty="0">
                <a:solidFill>
                  <a:srgbClr val="FEFEFE"/>
                </a:solidFill>
                <a:latin typeface="Calibri"/>
                <a:cs typeface="Calibri"/>
              </a:rPr>
              <a:t> </a:t>
            </a:r>
            <a:r>
              <a:rPr lang="en-US" altLang="zh-CN" sz="2000" dirty="0">
                <a:solidFill>
                  <a:srgbClr val="FEFEFE"/>
                </a:solidFill>
                <a:latin typeface="Calibri"/>
                <a:ea typeface="Calibri"/>
              </a:rPr>
              <a:t>covid</a:t>
            </a:r>
          </a:p>
          <a:p>
            <a:pPr marL="0" indent="180975">
              <a:lnSpc>
                <a:spcPct val="90833"/>
              </a:lnSpc>
            </a:pPr>
            <a:r>
              <a:rPr lang="en-US" altLang="zh-CN" sz="2000" dirty="0">
                <a:solidFill>
                  <a:srgbClr val="FEFEFE"/>
                </a:solidFill>
                <a:latin typeface="Calibri"/>
                <a:ea typeface="Calibri"/>
              </a:rPr>
              <a:t>kick</a:t>
            </a:r>
            <a:r>
              <a:rPr lang="en-US" altLang="zh-CN" sz="2000" dirty="0">
                <a:solidFill>
                  <a:srgbClr val="FEFEFE"/>
                </a:solidFill>
                <a:latin typeface="Calibri"/>
                <a:cs typeface="Calibri"/>
              </a:rPr>
              <a:t> </a:t>
            </a:r>
            <a:r>
              <a:rPr lang="en-US" altLang="zh-CN" sz="2000" dirty="0">
                <a:solidFill>
                  <a:srgbClr val="FEFEFE"/>
                </a:solidFill>
                <a:latin typeface="Calibri"/>
                <a:ea typeface="Calibri"/>
              </a:rPr>
              <a:t>in</a:t>
            </a:r>
            <a:r>
              <a:rPr lang="en-US" altLang="zh-CN" sz="2000" dirty="0">
                <a:solidFill>
                  <a:srgbClr val="FEFEFE"/>
                </a:solidFill>
                <a:latin typeface="Calibri"/>
                <a:cs typeface="Calibri"/>
              </a:rPr>
              <a:t> </a:t>
            </a:r>
            <a:r>
              <a:rPr lang="en-US" altLang="zh-CN" sz="2000" dirty="0">
                <a:solidFill>
                  <a:srgbClr val="FEFEFE"/>
                </a:solidFill>
                <a:latin typeface="Calibri"/>
                <a:ea typeface="Calibri"/>
              </a:rPr>
              <a:t>giving</a:t>
            </a:r>
            <a:r>
              <a:rPr lang="en-US" altLang="zh-CN" sz="2000" dirty="0">
                <a:solidFill>
                  <a:srgbClr val="FEFEFE"/>
                </a:solidFill>
                <a:latin typeface="Calibri"/>
                <a:cs typeface="Calibri"/>
              </a:rPr>
              <a:t> </a:t>
            </a:r>
            <a:r>
              <a:rPr lang="en-US" altLang="zh-CN" sz="2000" dirty="0">
                <a:solidFill>
                  <a:srgbClr val="FEFEFE"/>
                </a:solidFill>
                <a:latin typeface="Calibri"/>
                <a:ea typeface="Calibri"/>
              </a:rPr>
              <a:t>back</a:t>
            </a:r>
            <a:r>
              <a:rPr lang="en-US" altLang="zh-CN" sz="2000" dirty="0">
                <a:solidFill>
                  <a:srgbClr val="FEFEFE"/>
                </a:solidFill>
                <a:latin typeface="Calibri"/>
                <a:cs typeface="Calibri"/>
              </a:rPr>
              <a:t> </a:t>
            </a:r>
            <a:r>
              <a:rPr lang="en-US" altLang="zh-CN" sz="2000" dirty="0">
                <a:solidFill>
                  <a:srgbClr val="FEFEFE"/>
                </a:solidFill>
                <a:latin typeface="Calibri"/>
                <a:ea typeface="Calibri"/>
              </a:rPr>
              <a:t>that</a:t>
            </a:r>
            <a:r>
              <a:rPr lang="en-US" altLang="zh-CN" sz="2000" spc="50" dirty="0">
                <a:solidFill>
                  <a:srgbClr val="FEFEFE"/>
                </a:solidFill>
                <a:latin typeface="Calibri"/>
                <a:cs typeface="Calibri"/>
              </a:rPr>
              <a:t> </a:t>
            </a:r>
            <a:r>
              <a:rPr lang="en-US" altLang="zh-CN" sz="2000" dirty="0">
                <a:solidFill>
                  <a:srgbClr val="FEFEFE"/>
                </a:solidFill>
                <a:latin typeface="Calibri"/>
                <a:ea typeface="Calibri"/>
              </a:rPr>
              <a:t>negative</a:t>
            </a:r>
          </a:p>
          <a:p>
            <a:pPr marL="0" indent="114300">
              <a:lnSpc>
                <a:spcPct val="87500"/>
              </a:lnSpc>
            </a:pPr>
            <a:r>
              <a:rPr lang="en-US" altLang="zh-CN" sz="2000" dirty="0">
                <a:solidFill>
                  <a:srgbClr val="FEFEFE"/>
                </a:solidFill>
                <a:latin typeface="Calibri"/>
                <a:ea typeface="Calibri"/>
              </a:rPr>
              <a:t>knock</a:t>
            </a:r>
            <a:r>
              <a:rPr lang="en-US" altLang="zh-CN" sz="2000" dirty="0">
                <a:solidFill>
                  <a:srgbClr val="FEFEFE"/>
                </a:solidFill>
                <a:latin typeface="Calibri"/>
                <a:cs typeface="Calibri"/>
              </a:rPr>
              <a:t> </a:t>
            </a:r>
            <a:r>
              <a:rPr lang="en-US" altLang="zh-CN" sz="2000" dirty="0">
                <a:solidFill>
                  <a:srgbClr val="FEFEFE"/>
                </a:solidFill>
                <a:latin typeface="Calibri"/>
                <a:ea typeface="Calibri"/>
              </a:rPr>
              <a:t>on</a:t>
            </a:r>
            <a:r>
              <a:rPr lang="en-US" altLang="zh-CN" sz="2000" dirty="0">
                <a:solidFill>
                  <a:srgbClr val="FEFEFE"/>
                </a:solidFill>
                <a:latin typeface="Calibri"/>
                <a:cs typeface="Calibri"/>
              </a:rPr>
              <a:t> </a:t>
            </a:r>
            <a:r>
              <a:rPr lang="en-US" altLang="zh-CN" sz="2000" dirty="0">
                <a:solidFill>
                  <a:srgbClr val="FEFEFE"/>
                </a:solidFill>
                <a:latin typeface="Calibri"/>
                <a:ea typeface="Calibri"/>
              </a:rPr>
              <a:t>this</a:t>
            </a:r>
            <a:r>
              <a:rPr lang="en-US" altLang="zh-CN" sz="2000" dirty="0">
                <a:solidFill>
                  <a:srgbClr val="FEFEFE"/>
                </a:solidFill>
                <a:latin typeface="Calibri"/>
                <a:cs typeface="Calibri"/>
              </a:rPr>
              <a:t> </a:t>
            </a:r>
            <a:r>
              <a:rPr lang="en-US" altLang="zh-CN" sz="2000" dirty="0">
                <a:solidFill>
                  <a:srgbClr val="FEFEFE"/>
                </a:solidFill>
                <a:latin typeface="Calibri"/>
                <a:ea typeface="Calibri"/>
              </a:rPr>
              <a:t>is</a:t>
            </a:r>
            <a:r>
              <a:rPr lang="en-US" altLang="zh-CN" sz="2000" dirty="0">
                <a:solidFill>
                  <a:srgbClr val="FEFEFE"/>
                </a:solidFill>
                <a:latin typeface="Calibri"/>
                <a:cs typeface="Calibri"/>
              </a:rPr>
              <a:t> </a:t>
            </a:r>
            <a:r>
              <a:rPr lang="en-US" altLang="zh-CN" sz="2000" dirty="0">
                <a:solidFill>
                  <a:srgbClr val="FEFEFE"/>
                </a:solidFill>
                <a:latin typeface="Calibri"/>
                <a:ea typeface="Calibri"/>
              </a:rPr>
              <a:t>calledl</a:t>
            </a:r>
            <a:r>
              <a:rPr lang="en-US" altLang="zh-CN" sz="2000" dirty="0">
                <a:solidFill>
                  <a:srgbClr val="FEFEFE"/>
                </a:solidFill>
                <a:latin typeface="Calibri"/>
                <a:cs typeface="Calibri"/>
              </a:rPr>
              <a:t> </a:t>
            </a:r>
            <a:r>
              <a:rPr lang="en-US" altLang="zh-CN" sz="2000" dirty="0">
                <a:solidFill>
                  <a:srgbClr val="FEFEFE"/>
                </a:solidFill>
                <a:latin typeface="Calibri"/>
                <a:ea typeface="Calibri"/>
              </a:rPr>
              <a:t>the</a:t>
            </a:r>
            <a:r>
              <a:rPr lang="en-US" altLang="zh-CN" sz="2000" spc="25" dirty="0">
                <a:solidFill>
                  <a:srgbClr val="FEFEFE"/>
                </a:solidFill>
                <a:latin typeface="Calibri"/>
                <a:cs typeface="Calibri"/>
              </a:rPr>
              <a:t> </a:t>
            </a:r>
            <a:r>
              <a:rPr lang="en-US" altLang="zh-CN" sz="2000" dirty="0">
                <a:solidFill>
                  <a:srgbClr val="FEFEFE"/>
                </a:solidFill>
                <a:latin typeface="Calibri"/>
                <a:ea typeface="Calibri"/>
              </a:rPr>
              <a:t>action</a:t>
            </a:r>
          </a:p>
          <a:p>
            <a:pPr marL="0" indent="848359">
              <a:lnSpc>
                <a:spcPct val="100000"/>
              </a:lnSpc>
            </a:pPr>
            <a:r>
              <a:rPr lang="en-US" altLang="zh-CN" sz="2000" spc="-5" dirty="0">
                <a:solidFill>
                  <a:srgbClr val="FEFEFE"/>
                </a:solidFill>
                <a:latin typeface="Calibri"/>
                <a:ea typeface="Calibri"/>
              </a:rPr>
              <a:t>centred</a:t>
            </a:r>
            <a:r>
              <a:rPr lang="en-US" altLang="zh-CN" sz="2000" spc="64" dirty="0">
                <a:solidFill>
                  <a:srgbClr val="FEFEFE"/>
                </a:solidFill>
                <a:latin typeface="Calibri"/>
                <a:cs typeface="Calibri"/>
              </a:rPr>
              <a:t> </a:t>
            </a:r>
            <a:r>
              <a:rPr lang="en-US" altLang="zh-CN" sz="2000" spc="-5" dirty="0">
                <a:solidFill>
                  <a:srgbClr val="FEFEFE"/>
                </a:solidFill>
                <a:latin typeface="Calibri"/>
                <a:ea typeface="Calibri"/>
              </a:rPr>
              <a:t>leadership</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Freeform 10"/>
          <p:cNvSpPr/>
          <p:nvPr/>
        </p:nvSpPr>
        <p:spPr>
          <a:xfrm>
            <a:off x="0" y="0"/>
            <a:ext cx="12192000" cy="6857999"/>
          </a:xfrm>
          <a:custGeom>
            <a:avLst/>
            <a:gdLst>
              <a:gd name="connsiteX0" fmla="*/ 0 w 12192000"/>
              <a:gd name="connsiteY0" fmla="*/ 6857999 h 6857999"/>
              <a:gd name="connsiteX1" fmla="*/ 12192000 w 12192000"/>
              <a:gd name="connsiteY1" fmla="*/ 6857999 h 6857999"/>
              <a:gd name="connsiteX2" fmla="*/ 12192000 w 12192000"/>
              <a:gd name="connsiteY2" fmla="*/ 0 h 6857999"/>
              <a:gd name="connsiteX3" fmla="*/ 0 w 12192000"/>
              <a:gd name="connsiteY3" fmla="*/ 0 h 6857999"/>
              <a:gd name="connsiteX4" fmla="*/ 0 w 12192000"/>
              <a:gd name="connsiteY4" fmla="*/ 6857999 h 685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192000" h="6857999">
                <a:moveTo>
                  <a:pt x="0" y="6857999"/>
                </a:moveTo>
                <a:lnTo>
                  <a:pt x="12192000" y="6857999"/>
                </a:lnTo>
                <a:lnTo>
                  <a:pt x="12192000" y="0"/>
                </a:lnTo>
                <a:lnTo>
                  <a:pt x="0" y="0"/>
                </a:lnTo>
                <a:lnTo>
                  <a:pt x="0" y="6857999"/>
                </a:lnTo>
                <a:close/>
              </a:path>
            </a:pathLst>
          </a:custGeom>
          <a:solidFill>
            <a:srgbClr val="000000">
              <a:alpha val="100000"/>
            </a:srgbClr>
          </a:solidFill>
          <a:ln w="12700">
            <a:solidFill>
              <a:srgbClr val="000000">
                <a:alpha val="0"/>
              </a:srgb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11" name="Freeform 11"/>
          <p:cNvSpPr/>
          <p:nvPr/>
        </p:nvSpPr>
        <p:spPr>
          <a:xfrm>
            <a:off x="0" y="0"/>
            <a:ext cx="12192000" cy="6857999"/>
          </a:xfrm>
          <a:custGeom>
            <a:avLst/>
            <a:gdLst>
              <a:gd name="connsiteX0" fmla="*/ 0 w 12192000"/>
              <a:gd name="connsiteY0" fmla="*/ 6857999 h 6857999"/>
              <a:gd name="connsiteX1" fmla="*/ 12192000 w 12192000"/>
              <a:gd name="connsiteY1" fmla="*/ 6857999 h 6857999"/>
              <a:gd name="connsiteX2" fmla="*/ 12192000 w 12192000"/>
              <a:gd name="connsiteY2" fmla="*/ 0 h 6857999"/>
              <a:gd name="connsiteX3" fmla="*/ 0 w 12192000"/>
              <a:gd name="connsiteY3" fmla="*/ 0 h 6857999"/>
              <a:gd name="connsiteX4" fmla="*/ 0 w 12192000"/>
              <a:gd name="connsiteY4" fmla="*/ 6857999 h 685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192000" h="6857999">
                <a:moveTo>
                  <a:pt x="0" y="6857999"/>
                </a:moveTo>
                <a:lnTo>
                  <a:pt x="12192000" y="6857999"/>
                </a:lnTo>
                <a:lnTo>
                  <a:pt x="12192000" y="0"/>
                </a:lnTo>
                <a:lnTo>
                  <a:pt x="0" y="0"/>
                </a:lnTo>
                <a:lnTo>
                  <a:pt x="0" y="6857999"/>
                </a:lnTo>
                <a:close/>
              </a:path>
            </a:pathLst>
          </a:custGeom>
          <a:solidFill>
            <a:srgbClr val="000000">
              <a:alpha val="100000"/>
            </a:srgbClr>
          </a:solidFill>
          <a:ln w="12700">
            <a:solidFill>
              <a:srgbClr val="000000">
                <a:alpha val="0"/>
              </a:srgb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pic>
        <p:nvPicPr>
          <p:cNvPr id="13" name="Picture 13"/>
          <p:cNvPicPr>
            <a:picLocks noChangeAspect="1"/>
          </p:cNvPicPr>
          <p:nvPr/>
        </p:nvPicPr>
        <p:blipFill>
          <a:blip r:embed="rId2"/>
          <a:stretch>
            <a:fillRect/>
          </a:stretch>
        </p:blipFill>
        <p:spPr>
          <a:xfrm>
            <a:off x="0" y="0"/>
            <a:ext cx="11650980" cy="6858000"/>
          </a:xfrm>
          <a:prstGeom prst="rect">
            <a:avLst/>
          </a:prstGeom>
        </p:spPr>
      </p:pic>
      <p:sp>
        <p:nvSpPr>
          <p:cNvPr id="2" name="TextBox 13"/>
          <p:cNvSpPr txBox="1"/>
          <p:nvPr/>
        </p:nvSpPr>
        <p:spPr>
          <a:xfrm>
            <a:off x="462915" y="1465897"/>
            <a:ext cx="3275073" cy="3553016"/>
          </a:xfrm>
          <a:prstGeom prst="rect">
            <a:avLst/>
          </a:prstGeom>
          <a:noFill/>
        </p:spPr>
        <p:txBody>
          <a:bodyPr wrap="square" lIns="0" tIns="0" rIns="0" bIns="0" rtlCol="0">
            <a:spAutoFit/>
          </a:bodyPr>
          <a:lstStyle/>
          <a:p>
            <a:pPr marL="0" hangingPunct="0">
              <a:lnSpc>
                <a:spcPct val="95416"/>
              </a:lnSpc>
            </a:pPr>
            <a:r>
              <a:rPr lang="en-US" altLang="zh-CN" sz="2750" b="1" spc="-30" dirty="0">
                <a:solidFill>
                  <a:srgbClr val="FEFEFE"/>
                </a:solidFill>
                <a:latin typeface="Calibri"/>
                <a:ea typeface="Calibri"/>
              </a:rPr>
              <a:t>The</a:t>
            </a:r>
            <a:r>
              <a:rPr lang="en-US" altLang="zh-CN" sz="2750" b="1" spc="-15" dirty="0">
                <a:solidFill>
                  <a:srgbClr val="FEFEFE"/>
                </a:solidFill>
                <a:latin typeface="Calibri"/>
                <a:cs typeface="Calibri"/>
              </a:rPr>
              <a:t> </a:t>
            </a:r>
            <a:r>
              <a:rPr lang="en-US" altLang="zh-CN" sz="2750" b="1" spc="-25" dirty="0">
                <a:solidFill>
                  <a:srgbClr val="FEFEFE"/>
                </a:solidFill>
                <a:latin typeface="Calibri"/>
                <a:ea typeface="Calibri"/>
              </a:rPr>
              <a:t>action</a:t>
            </a:r>
            <a:r>
              <a:rPr lang="en-US" altLang="zh-CN" sz="2750" b="1" spc="-25" dirty="0">
                <a:solidFill>
                  <a:srgbClr val="FEFEFE"/>
                </a:solidFill>
                <a:latin typeface="Calibri"/>
                <a:cs typeface="Calibri"/>
              </a:rPr>
              <a:t> </a:t>
            </a:r>
            <a:r>
              <a:rPr lang="en-US" altLang="zh-CN" sz="2750" b="1" spc="-25" dirty="0">
                <a:solidFill>
                  <a:srgbClr val="FEFEFE"/>
                </a:solidFill>
                <a:latin typeface="Calibri"/>
                <a:ea typeface="Calibri"/>
              </a:rPr>
              <a:t>centred</a:t>
            </a:r>
            <a:r>
              <a:rPr lang="en-US" altLang="zh-CN" sz="2750" b="1" dirty="0">
                <a:solidFill>
                  <a:srgbClr val="FEFEFE"/>
                </a:solidFill>
                <a:latin typeface="Calibri"/>
                <a:cs typeface="Calibri"/>
              </a:rPr>
              <a:t> </a:t>
            </a:r>
            <a:r>
              <a:rPr lang="en-US" altLang="zh-CN" sz="2750" b="1" spc="-30" dirty="0">
                <a:solidFill>
                  <a:srgbClr val="FEFEFE"/>
                </a:solidFill>
                <a:latin typeface="Calibri"/>
                <a:ea typeface="Calibri"/>
              </a:rPr>
              <a:t>leade</a:t>
            </a:r>
            <a:r>
              <a:rPr lang="en-US" altLang="zh-CN" sz="2750" b="1" spc="-25" dirty="0">
                <a:solidFill>
                  <a:srgbClr val="FEFEFE"/>
                </a:solidFill>
                <a:latin typeface="Calibri"/>
                <a:ea typeface="Calibri"/>
              </a:rPr>
              <a:t>rship</a:t>
            </a:r>
          </a:p>
          <a:p>
            <a:pPr>
              <a:lnSpc>
                <a:spcPts val="1000"/>
              </a:lnSpc>
            </a:pPr>
            <a:endParaRPr lang="en-US" dirty="0"/>
          </a:p>
          <a:p>
            <a:pPr>
              <a:lnSpc>
                <a:spcPts val="1000"/>
              </a:lnSpc>
            </a:pPr>
            <a:endParaRPr lang="en-US" dirty="0"/>
          </a:p>
          <a:p>
            <a:pPr>
              <a:lnSpc>
                <a:spcPts val="1530"/>
              </a:lnSpc>
            </a:pPr>
            <a:endParaRPr lang="en-US" dirty="0"/>
          </a:p>
          <a:p>
            <a:pPr marL="0" hangingPunct="0">
              <a:lnSpc>
                <a:spcPct val="95416"/>
              </a:lnSpc>
            </a:pPr>
            <a:r>
              <a:rPr lang="en-US" altLang="zh-CN" sz="1700" dirty="0">
                <a:solidFill>
                  <a:srgbClr val="FEFEFE"/>
                </a:solidFill>
                <a:latin typeface="Arial"/>
                <a:ea typeface="Arial"/>
              </a:rPr>
              <a:t>•</a:t>
            </a:r>
            <a:r>
              <a:rPr lang="en-US" altLang="zh-CN" sz="1700" spc="44" dirty="0">
                <a:solidFill>
                  <a:srgbClr val="FEFEFE"/>
                </a:solidFill>
                <a:latin typeface="Arial"/>
                <a:cs typeface="Arial"/>
              </a:rPr>
              <a:t>  </a:t>
            </a:r>
            <a:r>
              <a:rPr lang="en-US" altLang="zh-CN" sz="1700" dirty="0">
                <a:solidFill>
                  <a:srgbClr val="FEFEFE"/>
                </a:solidFill>
                <a:latin typeface="Calibri"/>
                <a:ea typeface="Calibri"/>
              </a:rPr>
              <a:t>Is</a:t>
            </a:r>
            <a:r>
              <a:rPr lang="en-US" altLang="zh-CN" sz="1700" spc="40" dirty="0">
                <a:solidFill>
                  <a:srgbClr val="FEFEFE"/>
                </a:solidFill>
                <a:latin typeface="Calibri"/>
                <a:cs typeface="Calibri"/>
              </a:rPr>
              <a:t> </a:t>
            </a:r>
            <a:r>
              <a:rPr lang="en-US" altLang="zh-CN" sz="1700" dirty="0">
                <a:solidFill>
                  <a:srgbClr val="FEFEFE"/>
                </a:solidFill>
                <a:latin typeface="Calibri"/>
                <a:ea typeface="Calibri"/>
              </a:rPr>
              <a:t>a</a:t>
            </a:r>
            <a:r>
              <a:rPr lang="en-US" altLang="zh-CN" sz="1700" spc="34" dirty="0">
                <a:solidFill>
                  <a:srgbClr val="FEFEFE"/>
                </a:solidFill>
                <a:latin typeface="Calibri"/>
                <a:cs typeface="Calibri"/>
              </a:rPr>
              <a:t> </a:t>
            </a:r>
            <a:r>
              <a:rPr lang="en-US" altLang="zh-CN" sz="1700" dirty="0">
                <a:solidFill>
                  <a:srgbClr val="FEFEFE"/>
                </a:solidFill>
                <a:latin typeface="Calibri"/>
                <a:ea typeface="Calibri"/>
              </a:rPr>
              <a:t>simple</a:t>
            </a:r>
            <a:r>
              <a:rPr lang="en-US" altLang="zh-CN" sz="1700" spc="40" dirty="0">
                <a:solidFill>
                  <a:srgbClr val="FEFEFE"/>
                </a:solidFill>
                <a:latin typeface="Calibri"/>
                <a:cs typeface="Calibri"/>
              </a:rPr>
              <a:t> </a:t>
            </a:r>
            <a:r>
              <a:rPr lang="en-US" altLang="zh-CN" sz="1700" dirty="0">
                <a:solidFill>
                  <a:srgbClr val="FEFEFE"/>
                </a:solidFill>
                <a:latin typeface="Calibri"/>
                <a:ea typeface="Calibri"/>
              </a:rPr>
              <a:t>leadership</a:t>
            </a:r>
            <a:r>
              <a:rPr lang="en-US" altLang="zh-CN" sz="1700" spc="40" dirty="0">
                <a:solidFill>
                  <a:srgbClr val="FEFEFE"/>
                </a:solidFill>
                <a:latin typeface="Calibri"/>
                <a:cs typeface="Calibri"/>
              </a:rPr>
              <a:t> </a:t>
            </a:r>
            <a:r>
              <a:rPr lang="en-US" altLang="zh-CN" sz="1700" dirty="0">
                <a:solidFill>
                  <a:srgbClr val="FEFEFE"/>
                </a:solidFill>
                <a:latin typeface="Calibri"/>
                <a:ea typeface="Calibri"/>
              </a:rPr>
              <a:t>and</a:t>
            </a:r>
            <a:r>
              <a:rPr lang="en-US" altLang="zh-CN" sz="1700" dirty="0">
                <a:solidFill>
                  <a:srgbClr val="FEFEFE"/>
                </a:solidFill>
                <a:latin typeface="Calibri"/>
                <a:cs typeface="Calibri"/>
              </a:rPr>
              <a:t> </a:t>
            </a:r>
            <a:r>
              <a:rPr lang="en-US" altLang="zh-CN" sz="1700" dirty="0">
                <a:solidFill>
                  <a:srgbClr val="FEFEFE"/>
                </a:solidFill>
                <a:latin typeface="Calibri"/>
                <a:ea typeface="Calibri"/>
              </a:rPr>
              <a:t>management</a:t>
            </a:r>
            <a:r>
              <a:rPr lang="en-US" altLang="zh-CN" sz="1700" dirty="0">
                <a:solidFill>
                  <a:srgbClr val="FEFEFE"/>
                </a:solidFill>
                <a:latin typeface="Calibri"/>
                <a:cs typeface="Calibri"/>
              </a:rPr>
              <a:t> </a:t>
            </a:r>
            <a:r>
              <a:rPr lang="en-US" altLang="zh-CN" sz="1700" dirty="0">
                <a:solidFill>
                  <a:srgbClr val="FEFEFE"/>
                </a:solidFill>
                <a:latin typeface="Calibri"/>
                <a:ea typeface="Calibri"/>
              </a:rPr>
              <a:t>model</a:t>
            </a:r>
            <a:r>
              <a:rPr lang="en-US" altLang="zh-CN" sz="1700" dirty="0">
                <a:solidFill>
                  <a:srgbClr val="FEFEFE"/>
                </a:solidFill>
                <a:latin typeface="Calibri"/>
                <a:cs typeface="Calibri"/>
              </a:rPr>
              <a:t> </a:t>
            </a:r>
            <a:r>
              <a:rPr lang="en-US" altLang="zh-CN" sz="1700" dirty="0">
                <a:solidFill>
                  <a:srgbClr val="FEFEFE"/>
                </a:solidFill>
                <a:latin typeface="Calibri"/>
                <a:ea typeface="Calibri"/>
              </a:rPr>
              <a:t>which</a:t>
            </a:r>
            <a:r>
              <a:rPr lang="en-US" altLang="zh-CN" sz="1700" dirty="0">
                <a:solidFill>
                  <a:srgbClr val="FEFEFE"/>
                </a:solidFill>
                <a:latin typeface="Calibri"/>
                <a:cs typeface="Calibri"/>
              </a:rPr>
              <a:t> </a:t>
            </a:r>
            <a:r>
              <a:rPr lang="en-US" altLang="zh-CN" sz="1700" dirty="0">
                <a:solidFill>
                  <a:srgbClr val="FEFEFE"/>
                </a:solidFill>
                <a:latin typeface="Calibri"/>
                <a:ea typeface="Calibri"/>
              </a:rPr>
              <a:t>makes</a:t>
            </a:r>
            <a:r>
              <a:rPr lang="en-US" altLang="zh-CN" sz="1700" spc="-69" dirty="0">
                <a:solidFill>
                  <a:srgbClr val="FEFEFE"/>
                </a:solidFill>
                <a:latin typeface="Calibri"/>
                <a:cs typeface="Calibri"/>
              </a:rPr>
              <a:t> </a:t>
            </a:r>
            <a:r>
              <a:rPr lang="en-US" altLang="zh-CN" sz="1700" dirty="0">
                <a:solidFill>
                  <a:srgbClr val="FEFEFE"/>
                </a:solidFill>
                <a:latin typeface="Calibri"/>
                <a:ea typeface="Calibri"/>
              </a:rPr>
              <a:t>it</a:t>
            </a:r>
            <a:r>
              <a:rPr lang="en-US" altLang="zh-CN" sz="1700" dirty="0">
                <a:solidFill>
                  <a:srgbClr val="FEFEFE"/>
                </a:solidFill>
                <a:latin typeface="Calibri"/>
                <a:cs typeface="Calibri"/>
              </a:rPr>
              <a:t> </a:t>
            </a:r>
            <a:r>
              <a:rPr lang="en-US" altLang="zh-CN" sz="1700" dirty="0">
                <a:solidFill>
                  <a:srgbClr val="FEFEFE"/>
                </a:solidFill>
                <a:latin typeface="Calibri"/>
                <a:ea typeface="Calibri"/>
              </a:rPr>
              <a:t>easy</a:t>
            </a:r>
            <a:r>
              <a:rPr lang="en-US" altLang="zh-CN" sz="1700" dirty="0">
                <a:solidFill>
                  <a:srgbClr val="FEFEFE"/>
                </a:solidFill>
                <a:latin typeface="Calibri"/>
                <a:cs typeface="Calibri"/>
              </a:rPr>
              <a:t> </a:t>
            </a:r>
            <a:r>
              <a:rPr lang="en-US" altLang="zh-CN" sz="1700" dirty="0">
                <a:solidFill>
                  <a:srgbClr val="FEFEFE"/>
                </a:solidFill>
                <a:latin typeface="Calibri"/>
                <a:ea typeface="Calibri"/>
              </a:rPr>
              <a:t>to</a:t>
            </a:r>
            <a:r>
              <a:rPr lang="en-US" altLang="zh-CN" sz="1700" dirty="0">
                <a:solidFill>
                  <a:srgbClr val="FEFEFE"/>
                </a:solidFill>
                <a:latin typeface="Calibri"/>
                <a:cs typeface="Calibri"/>
              </a:rPr>
              <a:t> </a:t>
            </a:r>
            <a:r>
              <a:rPr lang="en-US" altLang="zh-CN" sz="1700" dirty="0">
                <a:solidFill>
                  <a:srgbClr val="FEFEFE"/>
                </a:solidFill>
                <a:latin typeface="Calibri"/>
                <a:ea typeface="Calibri"/>
              </a:rPr>
              <a:t>remember</a:t>
            </a:r>
            <a:r>
              <a:rPr lang="en-US" altLang="zh-CN" sz="1700" dirty="0">
                <a:solidFill>
                  <a:srgbClr val="FEFEFE"/>
                </a:solidFill>
                <a:latin typeface="Calibri"/>
                <a:cs typeface="Calibri"/>
              </a:rPr>
              <a:t> </a:t>
            </a:r>
            <a:r>
              <a:rPr lang="en-US" altLang="zh-CN" sz="1700" dirty="0">
                <a:solidFill>
                  <a:srgbClr val="FEFEFE"/>
                </a:solidFill>
                <a:latin typeface="Calibri"/>
                <a:ea typeface="Calibri"/>
              </a:rPr>
              <a:t>,apply</a:t>
            </a:r>
            <a:r>
              <a:rPr lang="en-US" altLang="zh-CN" sz="1700" dirty="0">
                <a:solidFill>
                  <a:srgbClr val="FEFEFE"/>
                </a:solidFill>
                <a:latin typeface="Calibri"/>
                <a:cs typeface="Calibri"/>
              </a:rPr>
              <a:t> </a:t>
            </a:r>
            <a:r>
              <a:rPr lang="en-US" altLang="zh-CN" sz="1700" dirty="0">
                <a:solidFill>
                  <a:srgbClr val="FEFEFE"/>
                </a:solidFill>
                <a:latin typeface="Calibri"/>
                <a:ea typeface="Calibri"/>
              </a:rPr>
              <a:t>and</a:t>
            </a:r>
            <a:r>
              <a:rPr lang="en-US" altLang="zh-CN" sz="1700" dirty="0">
                <a:solidFill>
                  <a:srgbClr val="FEFEFE"/>
                </a:solidFill>
                <a:latin typeface="Calibri"/>
                <a:cs typeface="Calibri"/>
              </a:rPr>
              <a:t> </a:t>
            </a:r>
            <a:r>
              <a:rPr lang="en-US" altLang="zh-CN" sz="1700" dirty="0">
                <a:solidFill>
                  <a:srgbClr val="FEFEFE"/>
                </a:solidFill>
                <a:latin typeface="Calibri"/>
                <a:ea typeface="Calibri"/>
              </a:rPr>
              <a:t>adapt</a:t>
            </a:r>
            <a:r>
              <a:rPr lang="en-US" altLang="zh-CN" sz="1700" dirty="0">
                <a:solidFill>
                  <a:srgbClr val="FEFEFE"/>
                </a:solidFill>
                <a:latin typeface="Calibri"/>
                <a:cs typeface="Calibri"/>
              </a:rPr>
              <a:t> </a:t>
            </a:r>
            <a:r>
              <a:rPr lang="en-US" altLang="zh-CN" sz="1700" dirty="0">
                <a:solidFill>
                  <a:srgbClr val="FEFEFE"/>
                </a:solidFill>
                <a:latin typeface="Calibri"/>
                <a:ea typeface="Calibri"/>
              </a:rPr>
              <a:t>to</a:t>
            </a:r>
            <a:r>
              <a:rPr lang="en-US" altLang="zh-CN" sz="1700" dirty="0">
                <a:solidFill>
                  <a:srgbClr val="FEFEFE"/>
                </a:solidFill>
                <a:latin typeface="Calibri"/>
                <a:cs typeface="Calibri"/>
              </a:rPr>
              <a:t> </a:t>
            </a:r>
            <a:r>
              <a:rPr lang="en-US" altLang="zh-CN" sz="1700" dirty="0">
                <a:solidFill>
                  <a:srgbClr val="FEFEFE"/>
                </a:solidFill>
                <a:latin typeface="Calibri"/>
                <a:ea typeface="Calibri"/>
              </a:rPr>
              <a:t>your</a:t>
            </a:r>
            <a:r>
              <a:rPr lang="en-US" altLang="zh-CN" sz="1700" dirty="0">
                <a:solidFill>
                  <a:srgbClr val="FEFEFE"/>
                </a:solidFill>
                <a:latin typeface="Calibri"/>
                <a:cs typeface="Calibri"/>
              </a:rPr>
              <a:t> </a:t>
            </a:r>
            <a:r>
              <a:rPr lang="en-US" altLang="zh-CN" sz="1700" dirty="0">
                <a:solidFill>
                  <a:srgbClr val="FEFEFE"/>
                </a:solidFill>
                <a:latin typeface="Calibri"/>
                <a:ea typeface="Calibri"/>
              </a:rPr>
              <a:t>own</a:t>
            </a:r>
            <a:r>
              <a:rPr lang="en-US" altLang="zh-CN" sz="1700" dirty="0">
                <a:solidFill>
                  <a:srgbClr val="FEFEFE"/>
                </a:solidFill>
                <a:latin typeface="Calibri"/>
                <a:cs typeface="Calibri"/>
              </a:rPr>
              <a:t> </a:t>
            </a:r>
            <a:r>
              <a:rPr lang="en-US" altLang="zh-CN" sz="1700" dirty="0">
                <a:solidFill>
                  <a:srgbClr val="FEFEFE"/>
                </a:solidFill>
                <a:latin typeface="Calibri"/>
                <a:ea typeface="Calibri"/>
              </a:rPr>
              <a:t>business</a:t>
            </a:r>
            <a:r>
              <a:rPr lang="en-US" altLang="zh-CN" sz="1700" dirty="0">
                <a:solidFill>
                  <a:srgbClr val="FEFEFE"/>
                </a:solidFill>
                <a:latin typeface="Calibri"/>
                <a:cs typeface="Calibri"/>
              </a:rPr>
              <a:t> </a:t>
            </a:r>
            <a:r>
              <a:rPr lang="en-US" altLang="zh-CN" sz="1700" dirty="0">
                <a:solidFill>
                  <a:srgbClr val="FEFEFE"/>
                </a:solidFill>
                <a:latin typeface="Calibri"/>
                <a:ea typeface="Calibri"/>
              </a:rPr>
              <a:t>situation</a:t>
            </a:r>
            <a:r>
              <a:rPr lang="en-US" altLang="zh-CN" sz="1700" spc="-110" dirty="0">
                <a:solidFill>
                  <a:srgbClr val="FEFEFE"/>
                </a:solidFill>
                <a:latin typeface="Calibri"/>
                <a:cs typeface="Calibri"/>
              </a:rPr>
              <a:t> </a:t>
            </a:r>
            <a:r>
              <a:rPr lang="en-US" altLang="zh-CN" sz="1700" dirty="0">
                <a:solidFill>
                  <a:srgbClr val="FEFEFE"/>
                </a:solidFill>
                <a:latin typeface="Calibri"/>
                <a:ea typeface="Calibri"/>
              </a:rPr>
              <a:t>these</a:t>
            </a:r>
            <a:r>
              <a:rPr lang="en-US" altLang="zh-CN" sz="1700" dirty="0">
                <a:solidFill>
                  <a:srgbClr val="FEFEFE"/>
                </a:solidFill>
                <a:latin typeface="Calibri"/>
                <a:cs typeface="Calibri"/>
              </a:rPr>
              <a:t> </a:t>
            </a:r>
            <a:r>
              <a:rPr lang="en-US" altLang="zh-CN" sz="1700" dirty="0">
                <a:solidFill>
                  <a:srgbClr val="FEFEFE"/>
                </a:solidFill>
                <a:latin typeface="Calibri"/>
                <a:ea typeface="Calibri"/>
              </a:rPr>
              <a:t>are</a:t>
            </a:r>
            <a:r>
              <a:rPr lang="en-US" altLang="zh-CN" sz="1700" dirty="0">
                <a:solidFill>
                  <a:srgbClr val="FEFEFE"/>
                </a:solidFill>
                <a:latin typeface="Calibri"/>
                <a:cs typeface="Calibri"/>
              </a:rPr>
              <a:t> </a:t>
            </a:r>
            <a:r>
              <a:rPr lang="en-US" altLang="zh-CN" sz="1700" dirty="0">
                <a:solidFill>
                  <a:srgbClr val="FEFEFE"/>
                </a:solidFill>
                <a:latin typeface="Calibri"/>
                <a:ea typeface="Calibri"/>
              </a:rPr>
              <a:t>the</a:t>
            </a:r>
            <a:r>
              <a:rPr lang="en-US" altLang="zh-CN" sz="1700" dirty="0">
                <a:solidFill>
                  <a:srgbClr val="FEFEFE"/>
                </a:solidFill>
                <a:latin typeface="Calibri"/>
                <a:cs typeface="Calibri"/>
              </a:rPr>
              <a:t> </a:t>
            </a:r>
            <a:r>
              <a:rPr lang="en-US" altLang="zh-CN" sz="1700" dirty="0">
                <a:solidFill>
                  <a:srgbClr val="FEFEFE"/>
                </a:solidFill>
                <a:latin typeface="Calibri"/>
                <a:ea typeface="Calibri"/>
              </a:rPr>
              <a:t>3</a:t>
            </a:r>
            <a:r>
              <a:rPr lang="en-US" altLang="zh-CN" sz="1700" spc="44" dirty="0">
                <a:solidFill>
                  <a:srgbClr val="FEFEFE"/>
                </a:solidFill>
                <a:latin typeface="Calibri"/>
                <a:cs typeface="Calibri"/>
              </a:rPr>
              <a:t> </a:t>
            </a:r>
            <a:r>
              <a:rPr lang="en-US" altLang="zh-CN" sz="1700" dirty="0">
                <a:solidFill>
                  <a:srgbClr val="FEFEFE"/>
                </a:solidFill>
                <a:latin typeface="Calibri"/>
                <a:ea typeface="Calibri"/>
              </a:rPr>
              <a:t>steps</a:t>
            </a:r>
          </a:p>
          <a:p>
            <a:pPr>
              <a:lnSpc>
                <a:spcPts val="665"/>
              </a:lnSpc>
            </a:pPr>
            <a:endParaRPr lang="en-US" dirty="0"/>
          </a:p>
          <a:p>
            <a:pPr marL="0">
              <a:lnSpc>
                <a:spcPct val="100000"/>
              </a:lnSpc>
            </a:pPr>
            <a:r>
              <a:rPr lang="en-US" altLang="zh-CN" sz="1700" dirty="0">
                <a:solidFill>
                  <a:srgbClr val="FEFEFE"/>
                </a:solidFill>
                <a:latin typeface="Arial"/>
                <a:ea typeface="Arial"/>
              </a:rPr>
              <a:t>•</a:t>
            </a:r>
            <a:r>
              <a:rPr lang="en-US" altLang="zh-CN" sz="1700" dirty="0">
                <a:solidFill>
                  <a:srgbClr val="FEFEFE"/>
                </a:solidFill>
                <a:latin typeface="Arial"/>
                <a:cs typeface="Arial"/>
              </a:rPr>
              <a:t>  </a:t>
            </a:r>
            <a:r>
              <a:rPr lang="en-US" altLang="zh-CN" sz="1700" dirty="0">
                <a:solidFill>
                  <a:srgbClr val="FEFEFE"/>
                </a:solidFill>
                <a:latin typeface="Calibri"/>
                <a:ea typeface="Calibri"/>
              </a:rPr>
              <a:t>Task</a:t>
            </a:r>
            <a:r>
              <a:rPr lang="en-US" altLang="zh-CN" sz="1700" spc="44" dirty="0">
                <a:solidFill>
                  <a:srgbClr val="FEFEFE"/>
                </a:solidFill>
                <a:latin typeface="Calibri"/>
                <a:cs typeface="Calibri"/>
              </a:rPr>
              <a:t> </a:t>
            </a:r>
            <a:r>
              <a:rPr lang="en-US" altLang="zh-CN" sz="1700" dirty="0">
                <a:solidFill>
                  <a:srgbClr val="FEFEFE"/>
                </a:solidFill>
                <a:latin typeface="Calibri"/>
                <a:ea typeface="Calibri"/>
              </a:rPr>
              <a:t>achievement</a:t>
            </a:r>
          </a:p>
          <a:p>
            <a:pPr>
              <a:lnSpc>
                <a:spcPts val="810"/>
              </a:lnSpc>
            </a:pPr>
            <a:endParaRPr lang="en-US" dirty="0"/>
          </a:p>
          <a:p>
            <a:pPr marL="0">
              <a:lnSpc>
                <a:spcPct val="100000"/>
              </a:lnSpc>
            </a:pPr>
            <a:r>
              <a:rPr lang="en-US" altLang="zh-CN" sz="1700" dirty="0">
                <a:solidFill>
                  <a:srgbClr val="FEFEFE"/>
                </a:solidFill>
                <a:latin typeface="Arial"/>
                <a:ea typeface="Arial"/>
              </a:rPr>
              <a:t>•</a:t>
            </a:r>
            <a:r>
              <a:rPr lang="en-US" altLang="zh-CN" sz="1700" dirty="0">
                <a:solidFill>
                  <a:srgbClr val="FEFEFE"/>
                </a:solidFill>
                <a:latin typeface="Arial"/>
                <a:cs typeface="Arial"/>
              </a:rPr>
              <a:t>  </a:t>
            </a:r>
            <a:r>
              <a:rPr lang="en-US" altLang="zh-CN" sz="1700" dirty="0">
                <a:solidFill>
                  <a:srgbClr val="FEFEFE"/>
                </a:solidFill>
                <a:latin typeface="Calibri"/>
                <a:ea typeface="Calibri"/>
              </a:rPr>
              <a:t>Team</a:t>
            </a:r>
            <a:r>
              <a:rPr lang="en-US" altLang="zh-CN" sz="1700" spc="80" dirty="0">
                <a:solidFill>
                  <a:srgbClr val="FEFEFE"/>
                </a:solidFill>
                <a:latin typeface="Calibri"/>
                <a:cs typeface="Calibri"/>
              </a:rPr>
              <a:t> </a:t>
            </a:r>
            <a:r>
              <a:rPr lang="en-US" altLang="zh-CN" sz="1700" dirty="0">
                <a:solidFill>
                  <a:srgbClr val="FEFEFE"/>
                </a:solidFill>
                <a:latin typeface="Calibri"/>
                <a:ea typeface="Calibri"/>
              </a:rPr>
              <a:t>management</a:t>
            </a:r>
          </a:p>
          <a:p>
            <a:pPr>
              <a:lnSpc>
                <a:spcPts val="810"/>
              </a:lnSpc>
            </a:pPr>
            <a:endParaRPr lang="en-US" dirty="0"/>
          </a:p>
          <a:p>
            <a:pPr marL="0">
              <a:lnSpc>
                <a:spcPct val="100000"/>
              </a:lnSpc>
            </a:pPr>
            <a:r>
              <a:rPr lang="en-US" altLang="zh-CN" sz="1700" dirty="0">
                <a:solidFill>
                  <a:srgbClr val="FEFEFE"/>
                </a:solidFill>
                <a:latin typeface="Arial"/>
                <a:ea typeface="Arial"/>
              </a:rPr>
              <a:t>•</a:t>
            </a:r>
            <a:r>
              <a:rPr lang="en-US" altLang="zh-CN" sz="1700" spc="94" dirty="0">
                <a:solidFill>
                  <a:srgbClr val="FEFEFE"/>
                </a:solidFill>
                <a:latin typeface="Arial"/>
                <a:cs typeface="Arial"/>
              </a:rPr>
              <a:t>  </a:t>
            </a:r>
            <a:r>
              <a:rPr lang="en-US" altLang="zh-CN" sz="1700" dirty="0">
                <a:solidFill>
                  <a:srgbClr val="FEFEFE"/>
                </a:solidFill>
                <a:latin typeface="Calibri"/>
                <a:ea typeface="Calibri"/>
              </a:rPr>
              <a:t>Individual</a:t>
            </a:r>
            <a:r>
              <a:rPr lang="en-US" altLang="zh-CN" sz="1700" spc="80" dirty="0">
                <a:solidFill>
                  <a:srgbClr val="FEFEFE"/>
                </a:solidFill>
                <a:latin typeface="Calibri"/>
                <a:cs typeface="Calibri"/>
              </a:rPr>
              <a:t> </a:t>
            </a:r>
            <a:r>
              <a:rPr lang="en-US" altLang="zh-CN" sz="1700" dirty="0">
                <a:solidFill>
                  <a:srgbClr val="FEFEFE"/>
                </a:solidFill>
                <a:latin typeface="Calibri"/>
                <a:ea typeface="Calibri"/>
              </a:rPr>
              <a:t>managment</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4"/>
          <p:cNvSpPr txBox="1"/>
          <p:nvPr/>
        </p:nvSpPr>
        <p:spPr>
          <a:xfrm>
            <a:off x="1150302" y="1076642"/>
            <a:ext cx="10029107" cy="2498423"/>
          </a:xfrm>
          <a:prstGeom prst="rect">
            <a:avLst/>
          </a:prstGeom>
          <a:noFill/>
        </p:spPr>
        <p:txBody>
          <a:bodyPr wrap="square" lIns="0" tIns="0" rIns="0" bIns="0" rtlCol="0">
            <a:spAutoFit/>
          </a:bodyPr>
          <a:lstStyle/>
          <a:p>
            <a:pPr marL="0" indent="3955732">
              <a:lnSpc>
                <a:spcPct val="100000"/>
              </a:lnSpc>
            </a:pPr>
            <a:r>
              <a:rPr lang="en-US" altLang="zh-CN" sz="4400" spc="-45" dirty="0">
                <a:solidFill>
                  <a:srgbClr val="000000"/>
                </a:solidFill>
                <a:latin typeface="Calibri"/>
                <a:ea typeface="Calibri"/>
              </a:rPr>
              <a:t>R</a:t>
            </a:r>
            <a:r>
              <a:rPr lang="en-US" altLang="zh-CN" sz="4400" spc="-40" dirty="0">
                <a:solidFill>
                  <a:srgbClr val="000000"/>
                </a:solidFill>
                <a:latin typeface="Calibri"/>
                <a:ea typeface="Calibri"/>
              </a:rPr>
              <a:t>efrence</a:t>
            </a:r>
          </a:p>
          <a:p>
            <a:pPr>
              <a:lnSpc>
                <a:spcPts val="1000"/>
              </a:lnSpc>
            </a:pPr>
            <a:endParaRPr lang="en-US" dirty="0"/>
          </a:p>
          <a:p>
            <a:pPr>
              <a:lnSpc>
                <a:spcPts val="1000"/>
              </a:lnSpc>
            </a:pPr>
            <a:endParaRPr lang="en-US" dirty="0"/>
          </a:p>
          <a:p>
            <a:pPr>
              <a:lnSpc>
                <a:spcPts val="1770"/>
              </a:lnSpc>
            </a:pPr>
            <a:endParaRPr lang="en-US" dirty="0"/>
          </a:p>
          <a:p>
            <a:pPr marL="0">
              <a:lnSpc>
                <a:spcPct val="100000"/>
              </a:lnSpc>
            </a:pPr>
            <a:r>
              <a:rPr lang="en-US" altLang="zh-CN" sz="4450" dirty="0">
                <a:solidFill>
                  <a:srgbClr val="000000"/>
                </a:solidFill>
                <a:latin typeface="Calibri"/>
                <a:ea typeface="Calibri"/>
              </a:rPr>
              <a:t>Jhon</a:t>
            </a:r>
            <a:r>
              <a:rPr lang="en-US" altLang="zh-CN" sz="4450" spc="-135" dirty="0">
                <a:solidFill>
                  <a:srgbClr val="000000"/>
                </a:solidFill>
                <a:latin typeface="Calibri"/>
                <a:cs typeface="Calibri"/>
              </a:rPr>
              <a:t> </a:t>
            </a:r>
            <a:r>
              <a:rPr lang="en-US" altLang="zh-CN" sz="4450" dirty="0">
                <a:solidFill>
                  <a:srgbClr val="000000"/>
                </a:solidFill>
                <a:latin typeface="Calibri"/>
                <a:ea typeface="Calibri"/>
              </a:rPr>
              <a:t>adairs</a:t>
            </a:r>
            <a:r>
              <a:rPr lang="en-US" altLang="zh-CN" sz="4450" spc="-139" dirty="0">
                <a:solidFill>
                  <a:srgbClr val="000000"/>
                </a:solidFill>
                <a:latin typeface="Calibri"/>
                <a:cs typeface="Calibri"/>
              </a:rPr>
              <a:t> </a:t>
            </a:r>
            <a:r>
              <a:rPr lang="en-US" altLang="zh-CN" sz="4450" dirty="0">
                <a:solidFill>
                  <a:srgbClr val="000000"/>
                </a:solidFill>
                <a:latin typeface="Calibri"/>
                <a:ea typeface="Calibri"/>
              </a:rPr>
              <a:t>est</a:t>
            </a:r>
            <a:r>
              <a:rPr lang="en-US" altLang="zh-CN" sz="4450" spc="-139" dirty="0">
                <a:solidFill>
                  <a:srgbClr val="000000"/>
                </a:solidFill>
                <a:latin typeface="Calibri"/>
                <a:cs typeface="Calibri"/>
              </a:rPr>
              <a:t> </a:t>
            </a:r>
            <a:r>
              <a:rPr lang="en-US" altLang="zh-CN" sz="4450" dirty="0">
                <a:solidFill>
                  <a:srgbClr val="000000"/>
                </a:solidFill>
                <a:latin typeface="Calibri"/>
                <a:ea typeface="Calibri"/>
              </a:rPr>
              <a:t>1934</a:t>
            </a:r>
            <a:r>
              <a:rPr lang="en-US" altLang="zh-CN" sz="4450" spc="-135" dirty="0">
                <a:solidFill>
                  <a:srgbClr val="000000"/>
                </a:solidFill>
                <a:latin typeface="Calibri"/>
                <a:cs typeface="Calibri"/>
              </a:rPr>
              <a:t> </a:t>
            </a:r>
            <a:r>
              <a:rPr lang="en-US" altLang="zh-CN" sz="4450" dirty="0">
                <a:solidFill>
                  <a:srgbClr val="000000"/>
                </a:solidFill>
                <a:latin typeface="Calibri"/>
                <a:ea typeface="Calibri"/>
              </a:rPr>
              <a:t>providing</a:t>
            </a:r>
            <a:r>
              <a:rPr lang="en-US" altLang="zh-CN" sz="4450" spc="-139" dirty="0">
                <a:solidFill>
                  <a:srgbClr val="000000"/>
                </a:solidFill>
                <a:latin typeface="Calibri"/>
                <a:cs typeface="Calibri"/>
              </a:rPr>
              <a:t> </a:t>
            </a:r>
            <a:r>
              <a:rPr lang="en-US" altLang="zh-CN" sz="4450" dirty="0">
                <a:solidFill>
                  <a:srgbClr val="000000"/>
                </a:solidFill>
                <a:latin typeface="Calibri"/>
                <a:ea typeface="Calibri"/>
              </a:rPr>
              <a:t>blue</a:t>
            </a:r>
            <a:r>
              <a:rPr lang="en-US" altLang="zh-CN" sz="4450" spc="-139" dirty="0">
                <a:solidFill>
                  <a:srgbClr val="000000"/>
                </a:solidFill>
                <a:latin typeface="Calibri"/>
                <a:cs typeface="Calibri"/>
              </a:rPr>
              <a:t> </a:t>
            </a:r>
            <a:r>
              <a:rPr lang="en-US" altLang="zh-CN" sz="4450" dirty="0">
                <a:solidFill>
                  <a:srgbClr val="000000"/>
                </a:solidFill>
                <a:latin typeface="Calibri"/>
                <a:ea typeface="Calibri"/>
              </a:rPr>
              <a:t>print</a:t>
            </a:r>
            <a:r>
              <a:rPr lang="en-US" altLang="zh-CN" sz="4450" spc="-144" dirty="0">
                <a:solidFill>
                  <a:srgbClr val="000000"/>
                </a:solidFill>
                <a:latin typeface="Calibri"/>
                <a:cs typeface="Calibri"/>
              </a:rPr>
              <a:t> </a:t>
            </a:r>
            <a:r>
              <a:rPr lang="en-US" altLang="zh-CN" sz="4450" dirty="0">
                <a:solidFill>
                  <a:srgbClr val="000000"/>
                </a:solidFill>
                <a:latin typeface="Calibri"/>
                <a:ea typeface="Calibri"/>
              </a:rPr>
              <a:t>for</a:t>
            </a:r>
          </a:p>
          <a:p>
            <a:pPr marL="0" indent="953198">
              <a:lnSpc>
                <a:spcPct val="100000"/>
              </a:lnSpc>
            </a:pPr>
            <a:r>
              <a:rPr lang="en-US" altLang="zh-CN" sz="4400" dirty="0">
                <a:solidFill>
                  <a:srgbClr val="000000"/>
                </a:solidFill>
                <a:latin typeface="Calibri"/>
                <a:ea typeface="Calibri"/>
              </a:rPr>
              <a:t>the</a:t>
            </a:r>
            <a:r>
              <a:rPr lang="en-US" altLang="zh-CN" sz="4400" spc="-154" dirty="0">
                <a:solidFill>
                  <a:srgbClr val="000000"/>
                </a:solidFill>
                <a:latin typeface="Calibri"/>
                <a:cs typeface="Calibri"/>
              </a:rPr>
              <a:t> </a:t>
            </a:r>
            <a:r>
              <a:rPr lang="en-US" altLang="zh-CN" sz="4400" dirty="0">
                <a:solidFill>
                  <a:srgbClr val="000000"/>
                </a:solidFill>
                <a:latin typeface="Calibri"/>
                <a:ea typeface="Calibri"/>
              </a:rPr>
              <a:t>adairs</a:t>
            </a:r>
            <a:r>
              <a:rPr lang="en-US" altLang="zh-CN" sz="4400" spc="-160" dirty="0">
                <a:solidFill>
                  <a:srgbClr val="000000"/>
                </a:solidFill>
                <a:latin typeface="Calibri"/>
                <a:cs typeface="Calibri"/>
              </a:rPr>
              <a:t> </a:t>
            </a:r>
            <a:r>
              <a:rPr lang="en-US" altLang="zh-CN" sz="4400" dirty="0">
                <a:solidFill>
                  <a:srgbClr val="000000"/>
                </a:solidFill>
                <a:latin typeface="Calibri"/>
                <a:ea typeface="Calibri"/>
              </a:rPr>
              <a:t>modes</a:t>
            </a:r>
            <a:r>
              <a:rPr lang="en-US" altLang="zh-CN" sz="4400" spc="-160" dirty="0">
                <a:solidFill>
                  <a:srgbClr val="000000"/>
                </a:solidFill>
                <a:latin typeface="Calibri"/>
                <a:cs typeface="Calibri"/>
              </a:rPr>
              <a:t> </a:t>
            </a:r>
            <a:r>
              <a:rPr lang="en-US" altLang="zh-CN" sz="4400" dirty="0">
                <a:solidFill>
                  <a:srgbClr val="000000"/>
                </a:solidFill>
                <a:latin typeface="Calibri"/>
                <a:ea typeface="Calibri"/>
              </a:rPr>
              <a:t>graphs</a:t>
            </a:r>
            <a:r>
              <a:rPr lang="en-US" altLang="zh-CN" sz="4400" spc="-154" dirty="0">
                <a:solidFill>
                  <a:srgbClr val="000000"/>
                </a:solidFill>
                <a:latin typeface="Calibri"/>
                <a:cs typeface="Calibri"/>
              </a:rPr>
              <a:t> </a:t>
            </a:r>
            <a:r>
              <a:rPr lang="en-US" altLang="zh-CN" sz="4400" dirty="0">
                <a:solidFill>
                  <a:srgbClr val="000000"/>
                </a:solidFill>
                <a:latin typeface="Calibri"/>
                <a:ea typeface="Calibri"/>
              </a:rPr>
              <a:t>and</a:t>
            </a:r>
            <a:r>
              <a:rPr lang="en-US" altLang="zh-CN" sz="4400" spc="-164" dirty="0">
                <a:solidFill>
                  <a:srgbClr val="000000"/>
                </a:solidFill>
                <a:latin typeface="Calibri"/>
                <a:cs typeface="Calibri"/>
              </a:rPr>
              <a:t> </a:t>
            </a:r>
            <a:r>
              <a:rPr lang="en-US" altLang="zh-CN" sz="4400" dirty="0">
                <a:solidFill>
                  <a:srgbClr val="000000"/>
                </a:solidFill>
                <a:latin typeface="Calibri"/>
                <a:ea typeface="Calibri"/>
              </a:rPr>
              <a:t>charts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8794750" y="3448050"/>
            <a:ext cx="3397250" cy="3409950"/>
          </a:xfrm>
          <a:custGeom>
            <a:avLst/>
            <a:gdLst>
              <a:gd name="connsiteX0" fmla="*/ 3397122 w 3397250"/>
              <a:gd name="connsiteY0" fmla="*/ 9525 h 3409950"/>
              <a:gd name="connsiteX1" fmla="*/ 3397250 w 3397250"/>
              <a:gd name="connsiteY1" fmla="*/ 9525 h 3409950"/>
              <a:gd name="connsiteX2" fmla="*/ 3397250 w 3397250"/>
              <a:gd name="connsiteY2" fmla="*/ 3409950 h 3409950"/>
              <a:gd name="connsiteX3" fmla="*/ 6350 w 3397250"/>
              <a:gd name="connsiteY3" fmla="*/ 3409950 h 3409950"/>
              <a:gd name="connsiteX4" fmla="*/ 85470 w 3397250"/>
              <a:gd name="connsiteY4" fmla="*/ 3407998 h 3409950"/>
              <a:gd name="connsiteX5" fmla="*/ 3392931 w 3397250"/>
              <a:gd name="connsiteY5" fmla="*/ 173482 h 3409950"/>
              <a:gd name="connsiteX6" fmla="*/ 3397122 w 3397250"/>
              <a:gd name="connsiteY6" fmla="*/ 9525 h 340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97250" h="3409950">
                <a:moveTo>
                  <a:pt x="3397122" y="9525"/>
                </a:moveTo>
                <a:lnTo>
                  <a:pt x="3397250" y="9525"/>
                </a:lnTo>
                <a:lnTo>
                  <a:pt x="3397250" y="3409950"/>
                </a:lnTo>
                <a:lnTo>
                  <a:pt x="6350" y="3409950"/>
                </a:lnTo>
                <a:lnTo>
                  <a:pt x="85470" y="3407998"/>
                </a:lnTo>
                <a:cubicBezTo>
                  <a:pt x="1872615" y="3319550"/>
                  <a:pt x="3305175" y="1919097"/>
                  <a:pt x="3392931" y="173482"/>
                </a:cubicBezTo>
                <a:lnTo>
                  <a:pt x="3397122" y="9525"/>
                </a:lnTo>
                <a:close/>
              </a:path>
            </a:pathLst>
          </a:custGeom>
          <a:solidFill>
            <a:srgbClr val="4C6FC2">
              <a:alpha val="100000"/>
            </a:srgbClr>
          </a:solidFill>
          <a:ln w="12700">
            <a:solidFill>
              <a:srgbClr val="000000">
                <a:alpha val="0"/>
              </a:srgb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3" name="Freeform 3"/>
          <p:cNvSpPr/>
          <p:nvPr/>
        </p:nvSpPr>
        <p:spPr>
          <a:xfrm>
            <a:off x="0" y="0"/>
            <a:ext cx="12192000" cy="6857999"/>
          </a:xfrm>
          <a:custGeom>
            <a:avLst/>
            <a:gdLst>
              <a:gd name="connsiteX0" fmla="*/ 0 w 12192000"/>
              <a:gd name="connsiteY0" fmla="*/ 6857999 h 6857999"/>
              <a:gd name="connsiteX1" fmla="*/ 12192000 w 12192000"/>
              <a:gd name="connsiteY1" fmla="*/ 6857999 h 6857999"/>
              <a:gd name="connsiteX2" fmla="*/ 12192000 w 12192000"/>
              <a:gd name="connsiteY2" fmla="*/ 0 h 6857999"/>
              <a:gd name="connsiteX3" fmla="*/ 0 w 12192000"/>
              <a:gd name="connsiteY3" fmla="*/ 0 h 6857999"/>
              <a:gd name="connsiteX4" fmla="*/ 0 w 12192000"/>
              <a:gd name="connsiteY4" fmla="*/ 6857999 h 685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192000" h="6857999">
                <a:moveTo>
                  <a:pt x="0" y="6857999"/>
                </a:moveTo>
                <a:lnTo>
                  <a:pt x="12192000" y="6857999"/>
                </a:lnTo>
                <a:lnTo>
                  <a:pt x="12192000" y="0"/>
                </a:lnTo>
                <a:lnTo>
                  <a:pt x="0" y="0"/>
                </a:lnTo>
                <a:lnTo>
                  <a:pt x="0" y="6857999"/>
                </a:lnTo>
                <a:close/>
              </a:path>
            </a:pathLst>
          </a:custGeom>
          <a:solidFill>
            <a:srgbClr val="FEFEFE">
              <a:alpha val="100000"/>
            </a:srgbClr>
          </a:solidFill>
          <a:ln w="12700">
            <a:solidFill>
              <a:srgbClr val="000000">
                <a:alpha val="0"/>
              </a:srgb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4" name="Freeform 4"/>
          <p:cNvSpPr/>
          <p:nvPr/>
        </p:nvSpPr>
        <p:spPr>
          <a:xfrm>
            <a:off x="0" y="0"/>
            <a:ext cx="8705850" cy="3419475"/>
          </a:xfrm>
          <a:custGeom>
            <a:avLst/>
            <a:gdLst>
              <a:gd name="connsiteX0" fmla="*/ 0 w 8705850"/>
              <a:gd name="connsiteY0" fmla="*/ 3419475 h 3419475"/>
              <a:gd name="connsiteX1" fmla="*/ 8705850 w 8705850"/>
              <a:gd name="connsiteY1" fmla="*/ 3419475 h 3419475"/>
              <a:gd name="connsiteX2" fmla="*/ 8705850 w 8705850"/>
              <a:gd name="connsiteY2" fmla="*/ 0 h 3419475"/>
              <a:gd name="connsiteX3" fmla="*/ 0 w 8705850"/>
              <a:gd name="connsiteY3" fmla="*/ 0 h 3419475"/>
              <a:gd name="connsiteX4" fmla="*/ 0 w 8705850"/>
              <a:gd name="connsiteY4" fmla="*/ 3419475 h 34194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05850" h="3419475">
                <a:moveTo>
                  <a:pt x="0" y="3419475"/>
                </a:moveTo>
                <a:lnTo>
                  <a:pt x="8705850" y="3419475"/>
                </a:lnTo>
                <a:lnTo>
                  <a:pt x="8705850" y="0"/>
                </a:lnTo>
                <a:lnTo>
                  <a:pt x="0" y="0"/>
                </a:lnTo>
                <a:lnTo>
                  <a:pt x="0" y="3419475"/>
                </a:lnTo>
                <a:close/>
              </a:path>
            </a:pathLst>
          </a:custGeom>
          <a:solidFill>
            <a:srgbClr val="4C6FC2">
              <a:alpha val="100000"/>
            </a:srgbClr>
          </a:solidFill>
          <a:ln w="12700">
            <a:solidFill>
              <a:srgbClr val="000000">
                <a:alpha val="0"/>
              </a:srgb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5" name="Freeform 5"/>
          <p:cNvSpPr/>
          <p:nvPr/>
        </p:nvSpPr>
        <p:spPr>
          <a:xfrm>
            <a:off x="8696325" y="0"/>
            <a:ext cx="3495675" cy="3419475"/>
          </a:xfrm>
          <a:custGeom>
            <a:avLst/>
            <a:gdLst>
              <a:gd name="connsiteX0" fmla="*/ 0 w 3495675"/>
              <a:gd name="connsiteY0" fmla="*/ 3419475 h 3419475"/>
              <a:gd name="connsiteX1" fmla="*/ 3495675 w 3495675"/>
              <a:gd name="connsiteY1" fmla="*/ 3419475 h 3419475"/>
              <a:gd name="connsiteX2" fmla="*/ 3495675 w 3495675"/>
              <a:gd name="connsiteY2" fmla="*/ 0 h 3419475"/>
              <a:gd name="connsiteX3" fmla="*/ 0 w 3495675"/>
              <a:gd name="connsiteY3" fmla="*/ 0 h 3419475"/>
              <a:gd name="connsiteX4" fmla="*/ 0 w 3495675"/>
              <a:gd name="connsiteY4" fmla="*/ 3419475 h 34194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5675" h="3419475">
                <a:moveTo>
                  <a:pt x="0" y="3419475"/>
                </a:moveTo>
                <a:lnTo>
                  <a:pt x="3495675" y="3419475"/>
                </a:lnTo>
                <a:lnTo>
                  <a:pt x="3495675" y="0"/>
                </a:lnTo>
                <a:lnTo>
                  <a:pt x="0" y="0"/>
                </a:lnTo>
                <a:lnTo>
                  <a:pt x="0" y="3419475"/>
                </a:lnTo>
                <a:close/>
              </a:path>
            </a:pathLst>
          </a:custGeom>
          <a:solidFill>
            <a:srgbClr val="1A1F2D">
              <a:alpha val="100000"/>
            </a:srgbClr>
          </a:solidFill>
          <a:ln w="12700">
            <a:solidFill>
              <a:srgbClr val="000000">
                <a:alpha val="0"/>
              </a:srgb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pic>
        <p:nvPicPr>
          <p:cNvPr id="7" name="Picture 7"/>
          <p:cNvPicPr>
            <a:picLocks noChangeAspect="1"/>
          </p:cNvPicPr>
          <p:nvPr/>
        </p:nvPicPr>
        <p:blipFill>
          <a:blip r:embed="rId2"/>
          <a:stretch>
            <a:fillRect/>
          </a:stretch>
        </p:blipFill>
        <p:spPr>
          <a:xfrm>
            <a:off x="8907780" y="160020"/>
            <a:ext cx="3086100" cy="3108960"/>
          </a:xfrm>
          <a:prstGeom prst="rect">
            <a:avLst/>
          </a:prstGeom>
        </p:spPr>
      </p:pic>
      <p:sp>
        <p:nvSpPr>
          <p:cNvPr id="6" name="TextBox 7"/>
          <p:cNvSpPr txBox="1"/>
          <p:nvPr/>
        </p:nvSpPr>
        <p:spPr>
          <a:xfrm>
            <a:off x="770255" y="591417"/>
            <a:ext cx="9807866" cy="5951227"/>
          </a:xfrm>
          <a:prstGeom prst="rect">
            <a:avLst/>
          </a:prstGeom>
          <a:noFill/>
        </p:spPr>
        <p:txBody>
          <a:bodyPr wrap="square" lIns="0" tIns="0" rIns="0" bIns="0" rtlCol="0">
            <a:spAutoFit/>
          </a:bodyPr>
          <a:lstStyle/>
          <a:p>
            <a:pPr marL="465772" indent="390842" hangingPunct="0">
              <a:lnSpc>
                <a:spcPct val="101666"/>
              </a:lnSpc>
            </a:pPr>
            <a:r>
              <a:rPr lang="en-US" altLang="zh-CN" sz="2750" spc="275" dirty="0">
                <a:solidFill>
                  <a:srgbClr val="000000"/>
                </a:solidFill>
                <a:latin typeface="Times New Roman"/>
                <a:ea typeface="Times New Roman"/>
              </a:rPr>
              <a:t>The</a:t>
            </a:r>
            <a:r>
              <a:rPr lang="en-US" altLang="zh-CN" sz="2750" spc="129" dirty="0">
                <a:solidFill>
                  <a:srgbClr val="000000"/>
                </a:solidFill>
                <a:latin typeface="Times New Roman"/>
                <a:cs typeface="Times New Roman"/>
              </a:rPr>
              <a:t> </a:t>
            </a:r>
            <a:r>
              <a:rPr lang="en-US" altLang="zh-CN" sz="2750" spc="225" dirty="0">
                <a:solidFill>
                  <a:srgbClr val="000000"/>
                </a:solidFill>
                <a:latin typeface="Times New Roman"/>
                <a:ea typeface="Times New Roman"/>
              </a:rPr>
              <a:t>types</a:t>
            </a:r>
            <a:r>
              <a:rPr lang="en-US" altLang="zh-CN" sz="2750" spc="135" dirty="0">
                <a:solidFill>
                  <a:srgbClr val="000000"/>
                </a:solidFill>
                <a:latin typeface="Times New Roman"/>
                <a:cs typeface="Times New Roman"/>
              </a:rPr>
              <a:t> </a:t>
            </a:r>
            <a:r>
              <a:rPr lang="en-US" altLang="zh-CN" sz="2750" spc="225" dirty="0">
                <a:solidFill>
                  <a:srgbClr val="000000"/>
                </a:solidFill>
                <a:latin typeface="Times New Roman"/>
                <a:ea typeface="Times New Roman"/>
              </a:rPr>
              <a:t>of</a:t>
            </a:r>
            <a:r>
              <a:rPr lang="en-US" altLang="zh-CN" sz="2750" spc="135" dirty="0">
                <a:solidFill>
                  <a:srgbClr val="000000"/>
                </a:solidFill>
                <a:latin typeface="Times New Roman"/>
                <a:cs typeface="Times New Roman"/>
              </a:rPr>
              <a:t> </a:t>
            </a:r>
            <a:r>
              <a:rPr lang="en-US" altLang="zh-CN" sz="2750" spc="204" dirty="0">
                <a:solidFill>
                  <a:srgbClr val="000000"/>
                </a:solidFill>
                <a:latin typeface="Times New Roman"/>
                <a:ea typeface="Times New Roman"/>
              </a:rPr>
              <a:t>barriers</a:t>
            </a:r>
            <a:r>
              <a:rPr lang="en-US" altLang="zh-CN" sz="2750" spc="135" dirty="0">
                <a:solidFill>
                  <a:srgbClr val="000000"/>
                </a:solidFill>
                <a:latin typeface="Times New Roman"/>
                <a:cs typeface="Times New Roman"/>
              </a:rPr>
              <a:t> </a:t>
            </a:r>
            <a:r>
              <a:rPr lang="en-US" altLang="zh-CN" sz="2750" spc="200" dirty="0">
                <a:solidFill>
                  <a:srgbClr val="000000"/>
                </a:solidFill>
                <a:latin typeface="Times New Roman"/>
                <a:ea typeface="Times New Roman"/>
              </a:rPr>
              <a:t>that</a:t>
            </a:r>
            <a:r>
              <a:rPr lang="en-US" altLang="zh-CN" sz="2750" spc="129" dirty="0">
                <a:solidFill>
                  <a:srgbClr val="000000"/>
                </a:solidFill>
                <a:latin typeface="Times New Roman"/>
                <a:cs typeface="Times New Roman"/>
              </a:rPr>
              <a:t> </a:t>
            </a:r>
            <a:r>
              <a:rPr lang="en-US" altLang="zh-CN" sz="2750" spc="250" dirty="0">
                <a:solidFill>
                  <a:srgbClr val="000000"/>
                </a:solidFill>
                <a:latin typeface="Times New Roman"/>
                <a:ea typeface="Times New Roman"/>
              </a:rPr>
              <a:t>can</a:t>
            </a:r>
            <a:r>
              <a:rPr lang="en-US" altLang="zh-CN" sz="2750" dirty="0">
                <a:solidFill>
                  <a:srgbClr val="000000"/>
                </a:solidFill>
                <a:latin typeface="Times New Roman"/>
                <a:cs typeface="Times New Roman"/>
              </a:rPr>
              <a:t> </a:t>
            </a:r>
            <a:br/>
            <a:r>
              <a:rPr lang="en-US" altLang="zh-CN" sz="2750" spc="179" dirty="0">
                <a:solidFill>
                  <a:srgbClr val="000000"/>
                </a:solidFill>
                <a:latin typeface="Times New Roman"/>
                <a:ea typeface="Times New Roman"/>
              </a:rPr>
              <a:t>prevent</a:t>
            </a:r>
            <a:r>
              <a:rPr lang="en-US" altLang="zh-CN" sz="2750" spc="125" dirty="0">
                <a:solidFill>
                  <a:srgbClr val="000000"/>
                </a:solidFill>
                <a:latin typeface="Times New Roman"/>
                <a:cs typeface="Times New Roman"/>
              </a:rPr>
              <a:t> </a:t>
            </a:r>
            <a:r>
              <a:rPr lang="en-US" altLang="zh-CN" sz="2750" spc="170" dirty="0">
                <a:solidFill>
                  <a:srgbClr val="000000"/>
                </a:solidFill>
                <a:latin typeface="Times New Roman"/>
                <a:ea typeface="Times New Roman"/>
              </a:rPr>
              <a:t>effective</a:t>
            </a:r>
            <a:r>
              <a:rPr lang="en-US" altLang="zh-CN" sz="2750" spc="125" dirty="0">
                <a:solidFill>
                  <a:srgbClr val="000000"/>
                </a:solidFill>
                <a:latin typeface="Times New Roman"/>
                <a:cs typeface="Times New Roman"/>
              </a:rPr>
              <a:t> </a:t>
            </a:r>
            <a:r>
              <a:rPr lang="en-US" altLang="zh-CN" sz="2750" spc="204" dirty="0">
                <a:solidFill>
                  <a:srgbClr val="000000"/>
                </a:solidFill>
                <a:latin typeface="Times New Roman"/>
                <a:ea typeface="Times New Roman"/>
              </a:rPr>
              <a:t>communication</a:t>
            </a:r>
            <a:r>
              <a:rPr lang="en-US" altLang="zh-CN" sz="2750" dirty="0">
                <a:solidFill>
                  <a:srgbClr val="000000"/>
                </a:solidFill>
                <a:latin typeface="Times New Roman"/>
                <a:cs typeface="Times New Roman"/>
              </a:rPr>
              <a:t> </a:t>
            </a:r>
            <a:br/>
            <a:r>
              <a:rPr lang="en-US" altLang="zh-CN" sz="2750" spc="254" dirty="0">
                <a:solidFill>
                  <a:srgbClr val="000000"/>
                </a:solidFill>
                <a:latin typeface="Times New Roman"/>
                <a:ea typeface="Times New Roman"/>
              </a:rPr>
              <a:t>between</a:t>
            </a:r>
            <a:r>
              <a:rPr lang="en-US" altLang="zh-CN" sz="2750" spc="135" dirty="0">
                <a:solidFill>
                  <a:srgbClr val="000000"/>
                </a:solidFill>
                <a:latin typeface="Times New Roman"/>
                <a:cs typeface="Times New Roman"/>
              </a:rPr>
              <a:t> </a:t>
            </a:r>
            <a:r>
              <a:rPr lang="en-US" altLang="zh-CN" sz="2750" spc="225" dirty="0">
                <a:solidFill>
                  <a:srgbClr val="000000"/>
                </a:solidFill>
                <a:latin typeface="Times New Roman"/>
                <a:ea typeface="Times New Roman"/>
              </a:rPr>
              <a:t>the</a:t>
            </a:r>
            <a:r>
              <a:rPr lang="en-US" altLang="zh-CN" sz="2750" spc="135" dirty="0">
                <a:solidFill>
                  <a:srgbClr val="000000"/>
                </a:solidFill>
                <a:latin typeface="Times New Roman"/>
                <a:cs typeface="Times New Roman"/>
              </a:rPr>
              <a:t> </a:t>
            </a:r>
            <a:r>
              <a:rPr lang="en-US" altLang="zh-CN" sz="2750" spc="225" dirty="0">
                <a:solidFill>
                  <a:srgbClr val="000000"/>
                </a:solidFill>
                <a:latin typeface="Times New Roman"/>
                <a:ea typeface="Times New Roman"/>
              </a:rPr>
              <a:t>organization</a:t>
            </a:r>
            <a:r>
              <a:rPr lang="en-US" altLang="zh-CN" sz="2750" spc="139" dirty="0">
                <a:solidFill>
                  <a:srgbClr val="000000"/>
                </a:solidFill>
                <a:latin typeface="Times New Roman"/>
                <a:cs typeface="Times New Roman"/>
              </a:rPr>
              <a:t> </a:t>
            </a:r>
            <a:r>
              <a:rPr lang="en-US" altLang="zh-CN" sz="2750" spc="265" dirty="0">
                <a:solidFill>
                  <a:srgbClr val="000000"/>
                </a:solidFill>
                <a:latin typeface="Times New Roman"/>
                <a:ea typeface="Times New Roman"/>
              </a:rPr>
              <a:t>and</a:t>
            </a:r>
            <a:r>
              <a:rPr lang="en-US" altLang="zh-CN" sz="2750" spc="135" dirty="0">
                <a:solidFill>
                  <a:srgbClr val="000000"/>
                </a:solidFill>
                <a:latin typeface="Times New Roman"/>
                <a:cs typeface="Times New Roman"/>
              </a:rPr>
              <a:t> </a:t>
            </a:r>
            <a:r>
              <a:rPr lang="en-US" altLang="zh-CN" sz="2750" spc="200" dirty="0">
                <a:solidFill>
                  <a:srgbClr val="000000"/>
                </a:solidFill>
                <a:latin typeface="Times New Roman"/>
                <a:ea typeface="Times New Roman"/>
              </a:rPr>
              <a:t>their</a:t>
            </a:r>
            <a:r>
              <a:rPr lang="en-US" altLang="zh-CN" sz="2750" dirty="0">
                <a:solidFill>
                  <a:srgbClr val="000000"/>
                </a:solidFill>
                <a:latin typeface="Times New Roman"/>
                <a:cs typeface="Times New Roman"/>
              </a:rPr>
              <a:t> </a:t>
            </a:r>
            <a:br/>
            <a:r>
              <a:rPr lang="en-US" altLang="zh-CN" sz="2750" spc="225" dirty="0">
                <a:solidFill>
                  <a:srgbClr val="000000"/>
                </a:solidFill>
                <a:latin typeface="Times New Roman"/>
                <a:ea typeface="Times New Roman"/>
              </a:rPr>
              <a:t>external</a:t>
            </a:r>
            <a:r>
              <a:rPr lang="en-US" altLang="zh-CN" sz="2750" spc="94" dirty="0">
                <a:solidFill>
                  <a:srgbClr val="000000"/>
                </a:solidFill>
                <a:latin typeface="Times New Roman"/>
                <a:cs typeface="Times New Roman"/>
              </a:rPr>
              <a:t> </a:t>
            </a:r>
            <a:r>
              <a:rPr lang="en-US" altLang="zh-CN" sz="2750" spc="225" dirty="0">
                <a:solidFill>
                  <a:srgbClr val="000000"/>
                </a:solidFill>
                <a:latin typeface="Times New Roman"/>
                <a:ea typeface="Times New Roman"/>
              </a:rPr>
              <a:t>stakeholders.</a:t>
            </a:r>
          </a:p>
          <a:p>
            <a:pPr>
              <a:lnSpc>
                <a:spcPts val="1000"/>
              </a:lnSpc>
            </a:pPr>
            <a:endParaRPr lang="en-US" dirty="0"/>
          </a:p>
          <a:p>
            <a:pPr>
              <a:lnSpc>
                <a:spcPts val="1000"/>
              </a:lnSpc>
            </a:pPr>
            <a:endParaRPr lang="en-US" dirty="0"/>
          </a:p>
          <a:p>
            <a:pPr>
              <a:lnSpc>
                <a:spcPts val="1000"/>
              </a:lnSpc>
            </a:pPr>
            <a:endParaRPr lang="en-US" dirty="0"/>
          </a:p>
          <a:p>
            <a:pPr>
              <a:lnSpc>
                <a:spcPts val="1000"/>
              </a:lnSpc>
            </a:pPr>
            <a:endParaRPr lang="en-US" dirty="0"/>
          </a:p>
          <a:p>
            <a:pPr>
              <a:lnSpc>
                <a:spcPts val="1000"/>
              </a:lnSpc>
            </a:pPr>
            <a:endParaRPr lang="en-US" dirty="0"/>
          </a:p>
          <a:p>
            <a:pPr>
              <a:lnSpc>
                <a:spcPts val="1000"/>
              </a:lnSpc>
            </a:pPr>
            <a:endParaRPr lang="en-US" dirty="0"/>
          </a:p>
          <a:p>
            <a:pPr>
              <a:lnSpc>
                <a:spcPts val="1000"/>
              </a:lnSpc>
            </a:pPr>
            <a:endParaRPr lang="en-US" dirty="0"/>
          </a:p>
          <a:p>
            <a:pPr>
              <a:lnSpc>
                <a:spcPts val="1000"/>
              </a:lnSpc>
            </a:pPr>
            <a:endParaRPr lang="en-US" dirty="0"/>
          </a:p>
          <a:p>
            <a:pPr>
              <a:lnSpc>
                <a:spcPts val="1000"/>
              </a:lnSpc>
            </a:pPr>
            <a:endParaRPr lang="en-US" dirty="0"/>
          </a:p>
          <a:p>
            <a:pPr>
              <a:lnSpc>
                <a:spcPts val="1230"/>
              </a:lnSpc>
            </a:pPr>
            <a:endParaRPr lang="en-US" dirty="0"/>
          </a:p>
          <a:p>
            <a:pPr marL="0" hangingPunct="0">
              <a:lnSpc>
                <a:spcPct val="117916"/>
              </a:lnSpc>
            </a:pPr>
            <a:r>
              <a:rPr lang="en-US" altLang="zh-CN" sz="1800" spc="94" dirty="0">
                <a:solidFill>
                  <a:srgbClr val="000000"/>
                </a:solidFill>
                <a:latin typeface="Times New Roman"/>
                <a:ea typeface="Times New Roman"/>
              </a:rPr>
              <a:t>Effective</a:t>
            </a:r>
            <a:r>
              <a:rPr lang="en-US" altLang="zh-CN" sz="1800" spc="55" dirty="0">
                <a:solidFill>
                  <a:srgbClr val="000000"/>
                </a:solidFill>
                <a:latin typeface="Times New Roman"/>
                <a:cs typeface="Times New Roman"/>
              </a:rPr>
              <a:t> </a:t>
            </a:r>
            <a:r>
              <a:rPr lang="en-US" altLang="zh-CN" sz="1800" spc="110" dirty="0">
                <a:solidFill>
                  <a:srgbClr val="000000"/>
                </a:solidFill>
                <a:latin typeface="Times New Roman"/>
                <a:ea typeface="Times New Roman"/>
              </a:rPr>
              <a:t>communication</a:t>
            </a:r>
            <a:r>
              <a:rPr lang="en-US" altLang="zh-CN" sz="1800" spc="60" dirty="0">
                <a:solidFill>
                  <a:srgbClr val="000000"/>
                </a:solidFill>
                <a:latin typeface="Times New Roman"/>
                <a:cs typeface="Times New Roman"/>
              </a:rPr>
              <a:t> </a:t>
            </a:r>
            <a:r>
              <a:rPr lang="en-US" altLang="zh-CN" sz="1800" spc="85" dirty="0">
                <a:solidFill>
                  <a:srgbClr val="000000"/>
                </a:solidFill>
                <a:latin typeface="Times New Roman"/>
                <a:ea typeface="Times New Roman"/>
              </a:rPr>
              <a:t>is</a:t>
            </a:r>
            <a:r>
              <a:rPr lang="en-US" altLang="zh-CN" sz="1800" spc="60" dirty="0">
                <a:solidFill>
                  <a:srgbClr val="000000"/>
                </a:solidFill>
                <a:latin typeface="Times New Roman"/>
                <a:cs typeface="Times New Roman"/>
              </a:rPr>
              <a:t> </a:t>
            </a:r>
            <a:r>
              <a:rPr lang="en-US" altLang="zh-CN" sz="1800" spc="94" dirty="0">
                <a:solidFill>
                  <a:srgbClr val="000000"/>
                </a:solidFill>
                <a:latin typeface="Times New Roman"/>
                <a:ea typeface="Times New Roman"/>
              </a:rPr>
              <a:t>the</a:t>
            </a:r>
            <a:r>
              <a:rPr lang="en-US" altLang="zh-CN" sz="1800" spc="60" dirty="0">
                <a:solidFill>
                  <a:srgbClr val="000000"/>
                </a:solidFill>
                <a:latin typeface="Times New Roman"/>
                <a:cs typeface="Times New Roman"/>
              </a:rPr>
              <a:t> </a:t>
            </a:r>
            <a:r>
              <a:rPr lang="en-US" altLang="zh-CN" sz="1800" spc="85" dirty="0">
                <a:solidFill>
                  <a:srgbClr val="000000"/>
                </a:solidFill>
                <a:latin typeface="Times New Roman"/>
                <a:ea typeface="Times New Roman"/>
              </a:rPr>
              <a:t>ability</a:t>
            </a:r>
            <a:r>
              <a:rPr lang="en-US" altLang="zh-CN" sz="1800" spc="60" dirty="0">
                <a:solidFill>
                  <a:srgbClr val="000000"/>
                </a:solidFill>
                <a:latin typeface="Times New Roman"/>
                <a:cs typeface="Times New Roman"/>
              </a:rPr>
              <a:t> </a:t>
            </a:r>
            <a:r>
              <a:rPr lang="en-US" altLang="zh-CN" sz="1800" spc="94" dirty="0">
                <a:solidFill>
                  <a:srgbClr val="000000"/>
                </a:solidFill>
                <a:latin typeface="Times New Roman"/>
                <a:ea typeface="Times New Roman"/>
              </a:rPr>
              <a:t>to</a:t>
            </a:r>
            <a:r>
              <a:rPr lang="en-US" altLang="zh-CN" sz="1800" spc="55" dirty="0">
                <a:solidFill>
                  <a:srgbClr val="000000"/>
                </a:solidFill>
                <a:latin typeface="Times New Roman"/>
                <a:cs typeface="Times New Roman"/>
              </a:rPr>
              <a:t> </a:t>
            </a:r>
            <a:r>
              <a:rPr lang="en-US" altLang="zh-CN" sz="1800" spc="94" dirty="0">
                <a:solidFill>
                  <a:srgbClr val="000000"/>
                </a:solidFill>
                <a:latin typeface="Times New Roman"/>
                <a:ea typeface="Times New Roman"/>
              </a:rPr>
              <a:t>get</a:t>
            </a:r>
            <a:r>
              <a:rPr lang="en-US" altLang="zh-CN" sz="1800" spc="60" dirty="0">
                <a:solidFill>
                  <a:srgbClr val="000000"/>
                </a:solidFill>
                <a:latin typeface="Times New Roman"/>
                <a:cs typeface="Times New Roman"/>
              </a:rPr>
              <a:t> </a:t>
            </a:r>
            <a:r>
              <a:rPr lang="en-US" altLang="zh-CN" sz="1800" spc="104" dirty="0">
                <a:solidFill>
                  <a:srgbClr val="000000"/>
                </a:solidFill>
                <a:latin typeface="Times New Roman"/>
                <a:ea typeface="Times New Roman"/>
              </a:rPr>
              <a:t>your</a:t>
            </a:r>
            <a:r>
              <a:rPr lang="en-US" altLang="zh-CN" sz="1800" spc="60" dirty="0">
                <a:solidFill>
                  <a:srgbClr val="000000"/>
                </a:solidFill>
                <a:latin typeface="Times New Roman"/>
                <a:cs typeface="Times New Roman"/>
              </a:rPr>
              <a:t> </a:t>
            </a:r>
            <a:r>
              <a:rPr lang="en-US" altLang="zh-CN" sz="1800" spc="94" dirty="0">
                <a:solidFill>
                  <a:srgbClr val="000000"/>
                </a:solidFill>
                <a:latin typeface="Times New Roman"/>
                <a:ea typeface="Times New Roman"/>
              </a:rPr>
              <a:t>ideas</a:t>
            </a:r>
            <a:r>
              <a:rPr lang="en-US" altLang="zh-CN" sz="1800" spc="60" dirty="0">
                <a:solidFill>
                  <a:srgbClr val="000000"/>
                </a:solidFill>
                <a:latin typeface="Times New Roman"/>
                <a:cs typeface="Times New Roman"/>
              </a:rPr>
              <a:t> </a:t>
            </a:r>
            <a:r>
              <a:rPr lang="en-US" altLang="zh-CN" sz="1800" spc="114" dirty="0">
                <a:solidFill>
                  <a:srgbClr val="000000"/>
                </a:solidFill>
                <a:latin typeface="Times New Roman"/>
                <a:ea typeface="Times New Roman"/>
              </a:rPr>
              <a:t>and</a:t>
            </a:r>
            <a:r>
              <a:rPr lang="en-US" altLang="zh-CN" sz="1800" spc="60" dirty="0">
                <a:solidFill>
                  <a:srgbClr val="000000"/>
                </a:solidFill>
                <a:latin typeface="Times New Roman"/>
                <a:cs typeface="Times New Roman"/>
              </a:rPr>
              <a:t> </a:t>
            </a:r>
            <a:r>
              <a:rPr lang="en-US" altLang="zh-CN" sz="1800" spc="100" dirty="0">
                <a:solidFill>
                  <a:srgbClr val="000000"/>
                </a:solidFill>
                <a:latin typeface="Times New Roman"/>
                <a:ea typeface="Times New Roman"/>
              </a:rPr>
              <a:t>concepts</a:t>
            </a:r>
            <a:r>
              <a:rPr lang="en-US" altLang="zh-CN" sz="1800" spc="55" dirty="0">
                <a:solidFill>
                  <a:srgbClr val="000000"/>
                </a:solidFill>
                <a:latin typeface="Times New Roman"/>
                <a:cs typeface="Times New Roman"/>
              </a:rPr>
              <a:t> </a:t>
            </a:r>
            <a:r>
              <a:rPr lang="en-US" altLang="zh-CN" sz="1800" spc="89" dirty="0">
                <a:solidFill>
                  <a:srgbClr val="000000"/>
                </a:solidFill>
                <a:latin typeface="Times New Roman"/>
                <a:ea typeface="Times New Roman"/>
              </a:rPr>
              <a:t>listened</a:t>
            </a:r>
            <a:r>
              <a:rPr lang="en-US" altLang="zh-CN" sz="1800" spc="60" dirty="0">
                <a:solidFill>
                  <a:srgbClr val="000000"/>
                </a:solidFill>
                <a:latin typeface="Times New Roman"/>
                <a:cs typeface="Times New Roman"/>
              </a:rPr>
              <a:t> </a:t>
            </a:r>
            <a:r>
              <a:rPr lang="en-US" altLang="zh-CN" sz="1800" spc="100" dirty="0">
                <a:solidFill>
                  <a:srgbClr val="000000"/>
                </a:solidFill>
                <a:latin typeface="Times New Roman"/>
                <a:ea typeface="Times New Roman"/>
              </a:rPr>
              <a:t>to</a:t>
            </a:r>
            <a:r>
              <a:rPr lang="en-US" altLang="zh-CN" sz="1800" spc="60" dirty="0">
                <a:solidFill>
                  <a:srgbClr val="000000"/>
                </a:solidFill>
                <a:latin typeface="Times New Roman"/>
                <a:cs typeface="Times New Roman"/>
              </a:rPr>
              <a:t> </a:t>
            </a:r>
            <a:r>
              <a:rPr lang="en-US" altLang="zh-CN" sz="1800" spc="120" dirty="0">
                <a:solidFill>
                  <a:srgbClr val="000000"/>
                </a:solidFill>
                <a:latin typeface="Times New Roman"/>
                <a:ea typeface="Times New Roman"/>
              </a:rPr>
              <a:t>by</a:t>
            </a:r>
            <a:r>
              <a:rPr lang="en-US" altLang="zh-CN" sz="1800" spc="60" dirty="0">
                <a:solidFill>
                  <a:srgbClr val="000000"/>
                </a:solidFill>
                <a:latin typeface="Times New Roman"/>
                <a:cs typeface="Times New Roman"/>
              </a:rPr>
              <a:t> </a:t>
            </a:r>
            <a:r>
              <a:rPr lang="en-US" altLang="zh-CN" sz="1800" spc="94" dirty="0">
                <a:solidFill>
                  <a:srgbClr val="000000"/>
                </a:solidFill>
                <a:latin typeface="Times New Roman"/>
                <a:ea typeface="Times New Roman"/>
              </a:rPr>
              <a:t>others</a:t>
            </a:r>
            <a:r>
              <a:rPr lang="en-US" altLang="zh-CN" sz="1800" spc="60" dirty="0">
                <a:solidFill>
                  <a:srgbClr val="000000"/>
                </a:solidFill>
                <a:latin typeface="Times New Roman"/>
                <a:cs typeface="Times New Roman"/>
              </a:rPr>
              <a:t> </a:t>
            </a:r>
            <a:r>
              <a:rPr lang="en-US" altLang="zh-CN" sz="1800" spc="110" dirty="0">
                <a:solidFill>
                  <a:srgbClr val="000000"/>
                </a:solidFill>
                <a:latin typeface="Times New Roman"/>
                <a:ea typeface="Times New Roman"/>
              </a:rPr>
              <a:t>and</a:t>
            </a:r>
            <a:r>
              <a:rPr lang="en-US" altLang="zh-CN" sz="1800" dirty="0">
                <a:solidFill>
                  <a:srgbClr val="000000"/>
                </a:solidFill>
                <a:latin typeface="Times New Roman"/>
                <a:cs typeface="Times New Roman"/>
              </a:rPr>
              <a:t> </a:t>
            </a:r>
            <a:r>
              <a:rPr lang="en-US" altLang="zh-CN" sz="1800" spc="120" dirty="0">
                <a:solidFill>
                  <a:srgbClr val="000000"/>
                </a:solidFill>
                <a:latin typeface="Times New Roman"/>
                <a:ea typeface="Times New Roman"/>
              </a:rPr>
              <a:t>acted</a:t>
            </a:r>
            <a:r>
              <a:rPr lang="en-US" altLang="zh-CN" sz="1800" spc="69" dirty="0">
                <a:solidFill>
                  <a:srgbClr val="000000"/>
                </a:solidFill>
                <a:latin typeface="Times New Roman"/>
                <a:cs typeface="Times New Roman"/>
              </a:rPr>
              <a:t> </a:t>
            </a:r>
            <a:r>
              <a:rPr lang="en-US" altLang="zh-CN" sz="1800" spc="150" dirty="0">
                <a:solidFill>
                  <a:srgbClr val="000000"/>
                </a:solidFill>
                <a:latin typeface="Times New Roman"/>
                <a:ea typeface="Times New Roman"/>
              </a:rPr>
              <a:t>upon</a:t>
            </a:r>
            <a:r>
              <a:rPr lang="en-US" altLang="zh-CN" sz="1800" spc="75" dirty="0">
                <a:solidFill>
                  <a:srgbClr val="000000"/>
                </a:solidFill>
                <a:latin typeface="Times New Roman"/>
                <a:cs typeface="Times New Roman"/>
              </a:rPr>
              <a:t> </a:t>
            </a:r>
            <a:r>
              <a:rPr lang="en-US" altLang="zh-CN" sz="1800" spc="104" dirty="0">
                <a:solidFill>
                  <a:srgbClr val="000000"/>
                </a:solidFill>
                <a:latin typeface="Times New Roman"/>
                <a:ea typeface="Times New Roman"/>
              </a:rPr>
              <a:t>(</a:t>
            </a:r>
            <a:r>
              <a:rPr lang="en-US" altLang="zh-CN" sz="1800" b="1" spc="145" dirty="0">
                <a:solidFill>
                  <a:srgbClr val="000000"/>
                </a:solidFill>
                <a:latin typeface="Times New Roman"/>
                <a:ea typeface="Times New Roman"/>
              </a:rPr>
              <a:t>2022</a:t>
            </a:r>
            <a:r>
              <a:rPr lang="en-US" altLang="zh-CN" sz="1800" spc="110" dirty="0">
                <a:solidFill>
                  <a:srgbClr val="000000"/>
                </a:solidFill>
                <a:latin typeface="Times New Roman"/>
                <a:ea typeface="Times New Roman"/>
              </a:rPr>
              <a:t>)</a:t>
            </a:r>
          </a:p>
          <a:p>
            <a:pPr>
              <a:lnSpc>
                <a:spcPts val="1064"/>
              </a:lnSpc>
            </a:pPr>
            <a:endParaRPr lang="en-US" dirty="0"/>
          </a:p>
          <a:p>
            <a:pPr marL="0" hangingPunct="0">
              <a:lnSpc>
                <a:spcPct val="121249"/>
              </a:lnSpc>
            </a:pPr>
            <a:r>
              <a:rPr lang="en-US" altLang="zh-CN" sz="1800" spc="104" dirty="0">
                <a:solidFill>
                  <a:srgbClr val="000000"/>
                </a:solidFill>
                <a:latin typeface="Times New Roman"/>
                <a:ea typeface="Times New Roman"/>
              </a:rPr>
              <a:t>Types</a:t>
            </a:r>
            <a:r>
              <a:rPr lang="en-US" altLang="zh-CN" sz="1800" spc="55" dirty="0">
                <a:solidFill>
                  <a:srgbClr val="000000"/>
                </a:solidFill>
                <a:latin typeface="Times New Roman"/>
                <a:cs typeface="Times New Roman"/>
              </a:rPr>
              <a:t> </a:t>
            </a:r>
            <a:r>
              <a:rPr lang="en-US" altLang="zh-CN" sz="1800" spc="89" dirty="0">
                <a:solidFill>
                  <a:srgbClr val="000000"/>
                </a:solidFill>
                <a:latin typeface="Times New Roman"/>
                <a:ea typeface="Times New Roman"/>
              </a:rPr>
              <a:t>of</a:t>
            </a:r>
            <a:r>
              <a:rPr lang="en-US" altLang="zh-CN" sz="1800" spc="55" dirty="0">
                <a:solidFill>
                  <a:srgbClr val="000000"/>
                </a:solidFill>
                <a:latin typeface="Times New Roman"/>
                <a:cs typeface="Times New Roman"/>
              </a:rPr>
              <a:t> </a:t>
            </a:r>
            <a:r>
              <a:rPr lang="en-US" altLang="zh-CN" sz="1800" spc="80" dirty="0">
                <a:solidFill>
                  <a:srgbClr val="000000"/>
                </a:solidFill>
                <a:latin typeface="Times New Roman"/>
                <a:ea typeface="Times New Roman"/>
              </a:rPr>
              <a:t>barriers</a:t>
            </a:r>
            <a:r>
              <a:rPr lang="en-US" altLang="zh-CN" sz="1800" spc="55" dirty="0">
                <a:solidFill>
                  <a:srgbClr val="000000"/>
                </a:solidFill>
                <a:latin typeface="Times New Roman"/>
                <a:cs typeface="Times New Roman"/>
              </a:rPr>
              <a:t> </a:t>
            </a:r>
            <a:r>
              <a:rPr lang="en-US" altLang="zh-CN" sz="1800" spc="89" dirty="0">
                <a:solidFill>
                  <a:srgbClr val="000000"/>
                </a:solidFill>
                <a:latin typeface="Times New Roman"/>
                <a:ea typeface="Times New Roman"/>
              </a:rPr>
              <a:t>that</a:t>
            </a:r>
            <a:r>
              <a:rPr lang="en-US" altLang="zh-CN" sz="1800" spc="60" dirty="0">
                <a:solidFill>
                  <a:srgbClr val="000000"/>
                </a:solidFill>
                <a:latin typeface="Times New Roman"/>
                <a:cs typeface="Times New Roman"/>
              </a:rPr>
              <a:t> </a:t>
            </a:r>
            <a:r>
              <a:rPr lang="en-US" altLang="zh-CN" sz="1800" spc="125" dirty="0">
                <a:solidFill>
                  <a:srgbClr val="000000"/>
                </a:solidFill>
                <a:latin typeface="Times New Roman"/>
                <a:ea typeface="Times New Roman"/>
              </a:rPr>
              <a:t>may</a:t>
            </a:r>
            <a:r>
              <a:rPr lang="en-US" altLang="zh-CN" sz="1800" spc="55" dirty="0">
                <a:solidFill>
                  <a:srgbClr val="000000"/>
                </a:solidFill>
                <a:latin typeface="Times New Roman"/>
                <a:cs typeface="Times New Roman"/>
              </a:rPr>
              <a:t> </a:t>
            </a:r>
            <a:r>
              <a:rPr lang="en-US" altLang="zh-CN" sz="1800" spc="80" dirty="0">
                <a:solidFill>
                  <a:srgbClr val="000000"/>
                </a:solidFill>
                <a:latin typeface="Times New Roman"/>
                <a:ea typeface="Times New Roman"/>
              </a:rPr>
              <a:t>affect</a:t>
            </a:r>
            <a:r>
              <a:rPr lang="en-US" altLang="zh-CN" sz="1800" spc="55" dirty="0">
                <a:solidFill>
                  <a:srgbClr val="000000"/>
                </a:solidFill>
                <a:latin typeface="Times New Roman"/>
                <a:cs typeface="Times New Roman"/>
              </a:rPr>
              <a:t> </a:t>
            </a:r>
            <a:r>
              <a:rPr lang="en-US" altLang="zh-CN" sz="1800" spc="104" dirty="0">
                <a:solidFill>
                  <a:srgbClr val="000000"/>
                </a:solidFill>
                <a:latin typeface="Times New Roman"/>
                <a:ea typeface="Times New Roman"/>
              </a:rPr>
              <a:t>communication</a:t>
            </a:r>
            <a:r>
              <a:rPr lang="en-US" altLang="zh-CN" sz="1800" spc="55" dirty="0">
                <a:solidFill>
                  <a:srgbClr val="000000"/>
                </a:solidFill>
                <a:latin typeface="Times New Roman"/>
                <a:cs typeface="Times New Roman"/>
              </a:rPr>
              <a:t> </a:t>
            </a:r>
            <a:r>
              <a:rPr lang="en-US" altLang="zh-CN" sz="1800" spc="100" dirty="0">
                <a:solidFill>
                  <a:srgbClr val="000000"/>
                </a:solidFill>
                <a:latin typeface="Times New Roman"/>
                <a:ea typeface="Times New Roman"/>
              </a:rPr>
              <a:t>between</a:t>
            </a:r>
            <a:r>
              <a:rPr lang="en-US" altLang="zh-CN" sz="1800" spc="60" dirty="0">
                <a:solidFill>
                  <a:srgbClr val="000000"/>
                </a:solidFill>
                <a:latin typeface="Times New Roman"/>
                <a:cs typeface="Times New Roman"/>
              </a:rPr>
              <a:t> </a:t>
            </a:r>
            <a:r>
              <a:rPr lang="en-US" altLang="zh-CN" sz="1800" spc="114" dirty="0">
                <a:solidFill>
                  <a:srgbClr val="000000"/>
                </a:solidFill>
                <a:latin typeface="Times New Roman"/>
                <a:ea typeface="Times New Roman"/>
              </a:rPr>
              <a:t>an</a:t>
            </a:r>
            <a:r>
              <a:rPr lang="en-US" altLang="zh-CN" sz="1800" spc="55" dirty="0">
                <a:solidFill>
                  <a:srgbClr val="000000"/>
                </a:solidFill>
                <a:latin typeface="Times New Roman"/>
                <a:cs typeface="Times New Roman"/>
              </a:rPr>
              <a:t> </a:t>
            </a:r>
            <a:r>
              <a:rPr lang="en-US" altLang="zh-CN" sz="1800" spc="89" dirty="0">
                <a:solidFill>
                  <a:srgbClr val="000000"/>
                </a:solidFill>
                <a:latin typeface="Times New Roman"/>
                <a:ea typeface="Times New Roman"/>
              </a:rPr>
              <a:t>establishment</a:t>
            </a:r>
            <a:r>
              <a:rPr lang="en-US" altLang="zh-CN" sz="1800" spc="55" dirty="0">
                <a:solidFill>
                  <a:srgbClr val="000000"/>
                </a:solidFill>
                <a:latin typeface="Times New Roman"/>
                <a:cs typeface="Times New Roman"/>
              </a:rPr>
              <a:t> </a:t>
            </a:r>
            <a:r>
              <a:rPr lang="en-US" altLang="zh-CN" sz="1800" spc="114" dirty="0">
                <a:solidFill>
                  <a:srgbClr val="000000"/>
                </a:solidFill>
                <a:latin typeface="Times New Roman"/>
                <a:ea typeface="Times New Roman"/>
              </a:rPr>
              <a:t>and</a:t>
            </a:r>
            <a:r>
              <a:rPr lang="en-US" altLang="zh-CN" sz="1800" spc="55" dirty="0">
                <a:solidFill>
                  <a:srgbClr val="000000"/>
                </a:solidFill>
                <a:latin typeface="Times New Roman"/>
                <a:cs typeface="Times New Roman"/>
              </a:rPr>
              <a:t> </a:t>
            </a:r>
            <a:r>
              <a:rPr lang="en-US" altLang="zh-CN" sz="1800" spc="69" dirty="0">
                <a:solidFill>
                  <a:srgbClr val="000000"/>
                </a:solidFill>
                <a:latin typeface="Times New Roman"/>
                <a:ea typeface="Times New Roman"/>
              </a:rPr>
              <a:t>its</a:t>
            </a:r>
            <a:r>
              <a:rPr lang="en-US" altLang="zh-CN" sz="1800" spc="60" dirty="0">
                <a:solidFill>
                  <a:srgbClr val="000000"/>
                </a:solidFill>
                <a:latin typeface="Times New Roman"/>
                <a:cs typeface="Times New Roman"/>
              </a:rPr>
              <a:t> </a:t>
            </a:r>
            <a:r>
              <a:rPr lang="en-US" altLang="zh-CN" sz="1800" spc="85" dirty="0">
                <a:solidFill>
                  <a:srgbClr val="000000"/>
                </a:solidFill>
                <a:latin typeface="Times New Roman"/>
                <a:ea typeface="Times New Roman"/>
              </a:rPr>
              <a:t>external</a:t>
            </a:r>
            <a:r>
              <a:rPr lang="en-US" altLang="zh-CN" sz="1800" dirty="0">
                <a:solidFill>
                  <a:srgbClr val="000000"/>
                </a:solidFill>
                <a:latin typeface="Times New Roman"/>
                <a:cs typeface="Times New Roman"/>
              </a:rPr>
              <a:t> </a:t>
            </a:r>
            <a:r>
              <a:rPr lang="en-US" altLang="zh-CN" sz="1800" spc="104" dirty="0">
                <a:solidFill>
                  <a:srgbClr val="000000"/>
                </a:solidFill>
                <a:latin typeface="Times New Roman"/>
                <a:ea typeface="Times New Roman"/>
              </a:rPr>
              <a:t>stakeholders</a:t>
            </a:r>
            <a:r>
              <a:rPr lang="en-US" altLang="zh-CN" sz="1800" spc="69" dirty="0">
                <a:solidFill>
                  <a:srgbClr val="000000"/>
                </a:solidFill>
                <a:latin typeface="Times New Roman"/>
                <a:cs typeface="Times New Roman"/>
              </a:rPr>
              <a:t> </a:t>
            </a:r>
            <a:r>
              <a:rPr lang="en-US" altLang="zh-CN" sz="1800" spc="110" dirty="0">
                <a:solidFill>
                  <a:srgbClr val="000000"/>
                </a:solidFill>
                <a:latin typeface="Times New Roman"/>
                <a:ea typeface="Times New Roman"/>
              </a:rPr>
              <a:t>are;</a:t>
            </a:r>
            <a:r>
              <a:rPr lang="en-US" altLang="zh-CN" sz="1800" spc="75" dirty="0">
                <a:solidFill>
                  <a:srgbClr val="000000"/>
                </a:solidFill>
                <a:latin typeface="Times New Roman"/>
                <a:cs typeface="Times New Roman"/>
              </a:rPr>
              <a:t> </a:t>
            </a:r>
            <a:r>
              <a:rPr lang="en-US" altLang="zh-CN" sz="1800" b="1" spc="145" dirty="0">
                <a:solidFill>
                  <a:srgbClr val="000000"/>
                </a:solidFill>
                <a:latin typeface="Times New Roman"/>
                <a:ea typeface="Times New Roman"/>
              </a:rPr>
              <a:t>Time</a:t>
            </a:r>
          </a:p>
          <a:p>
            <a:pPr>
              <a:lnSpc>
                <a:spcPts val="994"/>
              </a:lnSpc>
            </a:pPr>
            <a:endParaRPr lang="en-US" dirty="0"/>
          </a:p>
          <a:p>
            <a:pPr marL="0" indent="1953895">
              <a:lnSpc>
                <a:spcPct val="100833"/>
              </a:lnSpc>
            </a:pPr>
            <a:r>
              <a:rPr lang="en-US" altLang="zh-CN" sz="1800" b="1" spc="135" dirty="0">
                <a:solidFill>
                  <a:srgbClr val="000000"/>
                </a:solidFill>
                <a:latin typeface="Times New Roman"/>
                <a:ea typeface="Times New Roman"/>
              </a:rPr>
              <a:t>Sp</a:t>
            </a:r>
            <a:r>
              <a:rPr lang="en-US" altLang="zh-CN" sz="1800" b="1" spc="125" dirty="0">
                <a:solidFill>
                  <a:srgbClr val="000000"/>
                </a:solidFill>
                <a:latin typeface="Times New Roman"/>
                <a:ea typeface="Times New Roman"/>
              </a:rPr>
              <a:t>ace</a:t>
            </a:r>
          </a:p>
          <a:p>
            <a:pPr>
              <a:lnSpc>
                <a:spcPts val="1425"/>
              </a:lnSpc>
            </a:pPr>
            <a:endParaRPr lang="en-US" dirty="0"/>
          </a:p>
          <a:p>
            <a:pPr marL="1887220" hangingPunct="0">
              <a:lnSpc>
                <a:spcPct val="166666"/>
              </a:lnSpc>
            </a:pPr>
            <a:r>
              <a:rPr lang="en-US" altLang="zh-CN" sz="1800" b="1" spc="34" dirty="0">
                <a:solidFill>
                  <a:srgbClr val="000000"/>
                </a:solidFill>
                <a:latin typeface="Times New Roman"/>
                <a:ea typeface="Times New Roman"/>
              </a:rPr>
              <a:t>Correct</a:t>
            </a:r>
            <a:r>
              <a:rPr lang="en-US" altLang="zh-CN" sz="1800" b="1" spc="20" dirty="0">
                <a:solidFill>
                  <a:srgbClr val="000000"/>
                </a:solidFill>
                <a:latin typeface="Times New Roman"/>
                <a:cs typeface="Times New Roman"/>
              </a:rPr>
              <a:t> </a:t>
            </a:r>
            <a:r>
              <a:rPr lang="en-US" altLang="zh-CN" sz="1800" b="1" spc="34" dirty="0">
                <a:solidFill>
                  <a:srgbClr val="000000"/>
                </a:solidFill>
                <a:latin typeface="Times New Roman"/>
                <a:ea typeface="Times New Roman"/>
              </a:rPr>
              <a:t>software</a:t>
            </a:r>
            <a:r>
              <a:rPr lang="en-US" altLang="zh-CN" sz="1800" b="1" spc="20" dirty="0">
                <a:solidFill>
                  <a:srgbClr val="000000"/>
                </a:solidFill>
                <a:latin typeface="Times New Roman"/>
                <a:cs typeface="Times New Roman"/>
              </a:rPr>
              <a:t> </a:t>
            </a:r>
            <a:r>
              <a:rPr lang="en-US" altLang="zh-CN" sz="1800" b="1" spc="34" dirty="0">
                <a:solidFill>
                  <a:srgbClr val="000000"/>
                </a:solidFill>
                <a:latin typeface="Times New Roman"/>
                <a:ea typeface="Times New Roman"/>
              </a:rPr>
              <a:t>(skype,</a:t>
            </a:r>
            <a:r>
              <a:rPr lang="en-US" altLang="zh-CN" sz="1800" b="1" spc="20" dirty="0">
                <a:solidFill>
                  <a:srgbClr val="000000"/>
                </a:solidFill>
                <a:latin typeface="Times New Roman"/>
                <a:cs typeface="Times New Roman"/>
              </a:rPr>
              <a:t> </a:t>
            </a:r>
            <a:r>
              <a:rPr lang="en-US" altLang="zh-CN" sz="1800" b="1" spc="34" dirty="0">
                <a:solidFill>
                  <a:srgbClr val="000000"/>
                </a:solidFill>
                <a:latin typeface="Times New Roman"/>
                <a:ea typeface="Times New Roman"/>
              </a:rPr>
              <a:t>team,</a:t>
            </a:r>
            <a:r>
              <a:rPr lang="en-US" altLang="zh-CN" sz="1800" b="1" spc="20" dirty="0">
                <a:solidFill>
                  <a:srgbClr val="000000"/>
                </a:solidFill>
                <a:latin typeface="Times New Roman"/>
                <a:cs typeface="Times New Roman"/>
              </a:rPr>
              <a:t> </a:t>
            </a:r>
            <a:r>
              <a:rPr lang="en-US" altLang="zh-CN" sz="1800" b="1" spc="30" dirty="0">
                <a:solidFill>
                  <a:srgbClr val="000000"/>
                </a:solidFill>
                <a:latin typeface="Times New Roman"/>
                <a:ea typeface="Times New Roman"/>
              </a:rPr>
              <a:t>etc</a:t>
            </a:r>
            <a:r>
              <a:rPr lang="en-US" altLang="zh-CN" sz="1800" b="1" spc="34" dirty="0">
                <a:solidFill>
                  <a:srgbClr val="000000"/>
                </a:solidFill>
                <a:latin typeface="Times New Roman"/>
                <a:ea typeface="Times New Roman"/>
              </a:rPr>
              <a:t>)</a:t>
            </a:r>
            <a:r>
              <a:rPr lang="en-US" altLang="zh-CN" sz="1800" b="1" dirty="0">
                <a:solidFill>
                  <a:srgbClr val="000000"/>
                </a:solidFill>
                <a:latin typeface="Times New Roman"/>
                <a:cs typeface="Times New Roman"/>
              </a:rPr>
              <a:t> </a:t>
            </a:r>
            <a:br/>
            <a:r>
              <a:rPr lang="en-US" altLang="zh-CN" sz="1800" b="1" spc="55" dirty="0">
                <a:solidFill>
                  <a:srgbClr val="000000"/>
                </a:solidFill>
                <a:latin typeface="Times New Roman"/>
                <a:ea typeface="Times New Roman"/>
              </a:rPr>
              <a:t>Miscommunica</a:t>
            </a:r>
            <a:r>
              <a:rPr lang="en-US" altLang="zh-CN" sz="1800" b="1" spc="50" dirty="0">
                <a:solidFill>
                  <a:srgbClr val="000000"/>
                </a:solidFill>
                <a:latin typeface="Times New Roman"/>
                <a:ea typeface="Times New Roman"/>
              </a:rPr>
              <a:t>tion</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0"/>
          <p:cNvSpPr/>
          <p:nvPr/>
        </p:nvSpPr>
        <p:spPr>
          <a:xfrm>
            <a:off x="8794750" y="3448050"/>
            <a:ext cx="3397250" cy="3409950"/>
          </a:xfrm>
          <a:custGeom>
            <a:avLst/>
            <a:gdLst>
              <a:gd name="connsiteX0" fmla="*/ 3397122 w 3397250"/>
              <a:gd name="connsiteY0" fmla="*/ 9525 h 3409950"/>
              <a:gd name="connsiteX1" fmla="*/ 3397250 w 3397250"/>
              <a:gd name="connsiteY1" fmla="*/ 9525 h 3409950"/>
              <a:gd name="connsiteX2" fmla="*/ 3397250 w 3397250"/>
              <a:gd name="connsiteY2" fmla="*/ 3409950 h 3409950"/>
              <a:gd name="connsiteX3" fmla="*/ 6350 w 3397250"/>
              <a:gd name="connsiteY3" fmla="*/ 3409950 h 3409950"/>
              <a:gd name="connsiteX4" fmla="*/ 85470 w 3397250"/>
              <a:gd name="connsiteY4" fmla="*/ 3407998 h 3409950"/>
              <a:gd name="connsiteX5" fmla="*/ 3392931 w 3397250"/>
              <a:gd name="connsiteY5" fmla="*/ 173482 h 3409950"/>
              <a:gd name="connsiteX6" fmla="*/ 3397122 w 3397250"/>
              <a:gd name="connsiteY6" fmla="*/ 9525 h 3409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97250" h="3409950">
                <a:moveTo>
                  <a:pt x="3397122" y="9525"/>
                </a:moveTo>
                <a:lnTo>
                  <a:pt x="3397250" y="9525"/>
                </a:lnTo>
                <a:lnTo>
                  <a:pt x="3397250" y="3409950"/>
                </a:lnTo>
                <a:lnTo>
                  <a:pt x="6350" y="3409950"/>
                </a:lnTo>
                <a:lnTo>
                  <a:pt x="85470" y="3407998"/>
                </a:lnTo>
                <a:cubicBezTo>
                  <a:pt x="1872615" y="3319550"/>
                  <a:pt x="3305175" y="1919097"/>
                  <a:pt x="3392931" y="173482"/>
                </a:cubicBezTo>
                <a:lnTo>
                  <a:pt x="3397122" y="9525"/>
                </a:lnTo>
                <a:close/>
              </a:path>
            </a:pathLst>
          </a:custGeom>
          <a:solidFill>
            <a:srgbClr val="4C6FC2">
              <a:alpha val="100000"/>
            </a:srgbClr>
          </a:solidFill>
          <a:ln w="12700">
            <a:solidFill>
              <a:srgbClr val="000000">
                <a:alpha val="0"/>
              </a:srgbClr>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3" name="TextBox 1"/>
          <p:cNvSpPr txBox="1"/>
          <p:nvPr/>
        </p:nvSpPr>
        <p:spPr>
          <a:xfrm>
            <a:off x="1169669" y="1687177"/>
            <a:ext cx="9586320" cy="1804165"/>
          </a:xfrm>
          <a:prstGeom prst="rect">
            <a:avLst/>
          </a:prstGeom>
          <a:noFill/>
        </p:spPr>
        <p:txBody>
          <a:bodyPr wrap="square" lIns="0" tIns="0" rIns="0" bIns="0" rtlCol="0">
            <a:spAutoFit/>
          </a:bodyPr>
          <a:lstStyle/>
          <a:p>
            <a:pPr marL="0">
              <a:lnSpc>
                <a:spcPct val="101666"/>
              </a:lnSpc>
            </a:pPr>
            <a:r>
              <a:rPr lang="en-US" altLang="zh-CN" sz="3200" b="1" spc="204" dirty="0">
                <a:solidFill>
                  <a:srgbClr val="000000"/>
                </a:solidFill>
                <a:latin typeface="Times New Roman"/>
                <a:ea typeface="Times New Roman"/>
              </a:rPr>
              <a:t>Refrence</a:t>
            </a:r>
            <a:r>
              <a:rPr lang="en-US" altLang="zh-CN" sz="3200" b="1" spc="-150" dirty="0">
                <a:solidFill>
                  <a:srgbClr val="000000"/>
                </a:solidFill>
                <a:latin typeface="Times New Roman"/>
                <a:cs typeface="Times New Roman"/>
              </a:rPr>
              <a:t> </a:t>
            </a:r>
            <a:r>
              <a:rPr lang="en-US" altLang="zh-CN" sz="3200" b="1" spc="139" dirty="0">
                <a:solidFill>
                  <a:srgbClr val="000000"/>
                </a:solidFill>
                <a:latin typeface="Times New Roman"/>
                <a:ea typeface="Times New Roman"/>
              </a:rPr>
              <a:t>list</a:t>
            </a:r>
          </a:p>
          <a:p>
            <a:pPr>
              <a:lnSpc>
                <a:spcPts val="1000"/>
              </a:lnSpc>
            </a:pPr>
            <a:endParaRPr lang="en-US" dirty="0"/>
          </a:p>
          <a:p>
            <a:pPr>
              <a:lnSpc>
                <a:spcPts val="1525"/>
              </a:lnSpc>
            </a:pPr>
            <a:endParaRPr lang="en-US" dirty="0"/>
          </a:p>
          <a:p>
            <a:pPr marL="228854" indent="-228854" hangingPunct="0">
              <a:lnSpc>
                <a:spcPct val="119583"/>
              </a:lnSpc>
            </a:pPr>
            <a:r>
              <a:rPr lang="en-US" altLang="zh-CN" sz="1800" spc="50" dirty="0">
                <a:solidFill>
                  <a:srgbClr val="000000"/>
                </a:solidFill>
                <a:latin typeface="Arial"/>
                <a:ea typeface="Arial"/>
              </a:rPr>
              <a:t>•</a:t>
            </a:r>
            <a:r>
              <a:rPr lang="en-US" altLang="zh-CN" sz="1800" spc="40" dirty="0">
                <a:solidFill>
                  <a:srgbClr val="000000"/>
                </a:solidFill>
                <a:latin typeface="Arial"/>
                <a:cs typeface="Arial"/>
              </a:rPr>
              <a:t>  </a:t>
            </a:r>
            <a:r>
              <a:rPr lang="en-US" altLang="zh-CN" sz="1800" spc="64" dirty="0">
                <a:solidFill>
                  <a:srgbClr val="000000"/>
                </a:solidFill>
                <a:latin typeface="Times New Roman"/>
                <a:ea typeface="Times New Roman"/>
              </a:rPr>
              <a:t>brown,</a:t>
            </a:r>
            <a:r>
              <a:rPr lang="en-US" altLang="zh-CN" sz="1800" spc="44" dirty="0">
                <a:solidFill>
                  <a:srgbClr val="000000"/>
                </a:solidFill>
                <a:latin typeface="Times New Roman"/>
                <a:cs typeface="Times New Roman"/>
              </a:rPr>
              <a:t> </a:t>
            </a:r>
            <a:r>
              <a:rPr lang="en-US" altLang="zh-CN" sz="1800" spc="40" dirty="0">
                <a:solidFill>
                  <a:srgbClr val="000000"/>
                </a:solidFill>
                <a:latin typeface="Times New Roman"/>
                <a:ea typeface="Times New Roman"/>
              </a:rPr>
              <a:t>l.,</a:t>
            </a:r>
            <a:r>
              <a:rPr lang="en-US" altLang="zh-CN" sz="1800" spc="40" dirty="0">
                <a:solidFill>
                  <a:srgbClr val="000000"/>
                </a:solidFill>
                <a:latin typeface="Times New Roman"/>
                <a:cs typeface="Times New Roman"/>
              </a:rPr>
              <a:t> </a:t>
            </a:r>
            <a:r>
              <a:rPr lang="en-US" altLang="zh-CN" sz="1800" spc="64" dirty="0">
                <a:solidFill>
                  <a:srgbClr val="000000"/>
                </a:solidFill>
                <a:latin typeface="Times New Roman"/>
                <a:ea typeface="Times New Roman"/>
              </a:rPr>
              <a:t>2022.</a:t>
            </a:r>
            <a:r>
              <a:rPr lang="en-US" altLang="zh-CN" sz="1800" spc="44" dirty="0">
                <a:solidFill>
                  <a:srgbClr val="000000"/>
                </a:solidFill>
                <a:latin typeface="Times New Roman"/>
                <a:cs typeface="Times New Roman"/>
              </a:rPr>
              <a:t> </a:t>
            </a:r>
            <a:r>
              <a:rPr lang="en-US" altLang="zh-CN" sz="1800" spc="80" dirty="0">
                <a:solidFill>
                  <a:srgbClr val="000000"/>
                </a:solidFill>
                <a:latin typeface="Times New Roman"/>
                <a:ea typeface="Times New Roman"/>
              </a:rPr>
              <a:t>What</a:t>
            </a:r>
            <a:r>
              <a:rPr lang="en-US" altLang="zh-CN" sz="1800" spc="40" dirty="0">
                <a:solidFill>
                  <a:srgbClr val="000000"/>
                </a:solidFill>
                <a:latin typeface="Times New Roman"/>
                <a:cs typeface="Times New Roman"/>
              </a:rPr>
              <a:t> </a:t>
            </a:r>
            <a:r>
              <a:rPr lang="en-US" altLang="zh-CN" sz="1800" spc="50" dirty="0">
                <a:solidFill>
                  <a:srgbClr val="000000"/>
                </a:solidFill>
                <a:latin typeface="Times New Roman"/>
                <a:ea typeface="Times New Roman"/>
              </a:rPr>
              <a:t>Is</a:t>
            </a:r>
            <a:r>
              <a:rPr lang="en-US" altLang="zh-CN" sz="1800" spc="40" dirty="0">
                <a:solidFill>
                  <a:srgbClr val="000000"/>
                </a:solidFill>
                <a:latin typeface="Times New Roman"/>
                <a:cs typeface="Times New Roman"/>
              </a:rPr>
              <a:t> </a:t>
            </a:r>
            <a:r>
              <a:rPr lang="en-US" altLang="zh-CN" sz="1800" spc="55" dirty="0">
                <a:solidFill>
                  <a:srgbClr val="000000"/>
                </a:solidFill>
                <a:latin typeface="Times New Roman"/>
                <a:ea typeface="Times New Roman"/>
              </a:rPr>
              <a:t>Effective</a:t>
            </a:r>
            <a:r>
              <a:rPr lang="en-US" altLang="zh-CN" sz="1800" spc="40" dirty="0">
                <a:solidFill>
                  <a:srgbClr val="000000"/>
                </a:solidFill>
                <a:latin typeface="Times New Roman"/>
                <a:cs typeface="Times New Roman"/>
              </a:rPr>
              <a:t> </a:t>
            </a:r>
            <a:r>
              <a:rPr lang="en-US" altLang="zh-CN" sz="1800" spc="69" dirty="0">
                <a:solidFill>
                  <a:srgbClr val="000000"/>
                </a:solidFill>
                <a:latin typeface="Times New Roman"/>
                <a:ea typeface="Times New Roman"/>
              </a:rPr>
              <a:t>Communication?</a:t>
            </a:r>
            <a:r>
              <a:rPr lang="en-US" altLang="zh-CN" sz="1800" spc="89" dirty="0">
                <a:solidFill>
                  <a:srgbClr val="000000"/>
                </a:solidFill>
                <a:latin typeface="Times New Roman"/>
                <a:ea typeface="Times New Roman"/>
              </a:rPr>
              <a:t>.</a:t>
            </a:r>
            <a:r>
              <a:rPr lang="en-US" altLang="zh-CN" sz="1800" spc="40" dirty="0">
                <a:solidFill>
                  <a:srgbClr val="000000"/>
                </a:solidFill>
                <a:latin typeface="Times New Roman"/>
                <a:cs typeface="Times New Roman"/>
              </a:rPr>
              <a:t> </a:t>
            </a:r>
            <a:r>
              <a:rPr lang="en-US" altLang="zh-CN" sz="1800" spc="55" dirty="0">
                <a:solidFill>
                  <a:srgbClr val="000000"/>
                </a:solidFill>
                <a:latin typeface="Times New Roman"/>
                <a:ea typeface="Times New Roman"/>
              </a:rPr>
              <a:t>[online]</a:t>
            </a:r>
            <a:r>
              <a:rPr lang="en-US" altLang="zh-CN" sz="1800" spc="40" dirty="0">
                <a:solidFill>
                  <a:srgbClr val="000000"/>
                </a:solidFill>
                <a:latin typeface="Times New Roman"/>
                <a:cs typeface="Times New Roman"/>
              </a:rPr>
              <a:t> </a:t>
            </a:r>
            <a:r>
              <a:rPr lang="en-US" altLang="zh-CN" sz="1800" spc="64" dirty="0">
                <a:solidFill>
                  <a:srgbClr val="000000"/>
                </a:solidFill>
                <a:latin typeface="Times New Roman"/>
                <a:ea typeface="Times New Roman"/>
              </a:rPr>
              <a:t>Laurie</a:t>
            </a:r>
            <a:r>
              <a:rPr lang="en-US" altLang="zh-CN" sz="1800" spc="40" dirty="0">
                <a:solidFill>
                  <a:srgbClr val="000000"/>
                </a:solidFill>
                <a:latin typeface="Times New Roman"/>
                <a:cs typeface="Times New Roman"/>
              </a:rPr>
              <a:t> </a:t>
            </a:r>
            <a:r>
              <a:rPr lang="en-US" altLang="zh-CN" sz="1800" spc="80" dirty="0">
                <a:solidFill>
                  <a:srgbClr val="000000"/>
                </a:solidFill>
                <a:latin typeface="Times New Roman"/>
                <a:ea typeface="Times New Roman"/>
              </a:rPr>
              <a:t>Brown</a:t>
            </a:r>
            <a:r>
              <a:rPr lang="en-US" altLang="zh-CN" sz="1800" spc="40" dirty="0">
                <a:solidFill>
                  <a:srgbClr val="000000"/>
                </a:solidFill>
                <a:latin typeface="Times New Roman"/>
                <a:cs typeface="Times New Roman"/>
              </a:rPr>
              <a:t> </a:t>
            </a:r>
            <a:r>
              <a:rPr lang="en-US" altLang="zh-CN" sz="1800" spc="64" dirty="0">
                <a:solidFill>
                  <a:srgbClr val="000000"/>
                </a:solidFill>
                <a:latin typeface="Times New Roman"/>
                <a:ea typeface="Times New Roman"/>
              </a:rPr>
              <a:t>Communications.</a:t>
            </a:r>
            <a:r>
              <a:rPr lang="en-US" altLang="zh-CN" sz="1800" dirty="0">
                <a:solidFill>
                  <a:srgbClr val="000000"/>
                </a:solidFill>
                <a:latin typeface="Times New Roman"/>
                <a:cs typeface="Times New Roman"/>
              </a:rPr>
              <a:t> </a:t>
            </a:r>
            <a:r>
              <a:rPr lang="en-US" altLang="zh-CN" sz="1800" spc="85" dirty="0">
                <a:solidFill>
                  <a:srgbClr val="000000"/>
                </a:solidFill>
                <a:latin typeface="Times New Roman"/>
                <a:ea typeface="Times New Roman"/>
              </a:rPr>
              <a:t>Available</a:t>
            </a:r>
            <a:r>
              <a:rPr lang="en-US" altLang="zh-CN" sz="1800" spc="50" dirty="0">
                <a:solidFill>
                  <a:srgbClr val="000000"/>
                </a:solidFill>
                <a:latin typeface="Times New Roman"/>
                <a:cs typeface="Times New Roman"/>
              </a:rPr>
              <a:t> </a:t>
            </a:r>
            <a:r>
              <a:rPr lang="en-US" altLang="zh-CN" sz="1800" spc="75" dirty="0">
                <a:solidFill>
                  <a:srgbClr val="000000"/>
                </a:solidFill>
                <a:latin typeface="Times New Roman"/>
                <a:ea typeface="Times New Roman"/>
              </a:rPr>
              <a:t>at:</a:t>
            </a:r>
            <a:r>
              <a:rPr lang="en-US" altLang="zh-CN" sz="1800" spc="55" dirty="0">
                <a:solidFill>
                  <a:srgbClr val="000000"/>
                </a:solidFill>
                <a:latin typeface="Times New Roman"/>
                <a:cs typeface="Times New Roman"/>
              </a:rPr>
              <a:t> </a:t>
            </a:r>
            <a:r>
              <a:rPr lang="en-US" altLang="zh-CN" sz="1800" spc="85" dirty="0">
                <a:solidFill>
                  <a:srgbClr val="000000"/>
                </a:solidFill>
                <a:latin typeface="Times New Roman"/>
                <a:ea typeface="Times New Roman"/>
              </a:rPr>
              <a:t>&lt;https://lauriebrown.com/guides/communication</a:t>
            </a:r>
            <a:r>
              <a:rPr lang="en-US" altLang="zh-CN" sz="1800" spc="225" dirty="0">
                <a:solidFill>
                  <a:srgbClr val="000000"/>
                </a:solidFill>
                <a:latin typeface="Times New Roman"/>
                <a:ea typeface="Times New Roman"/>
              </a:rPr>
              <a:t>-</a:t>
            </a:r>
            <a:r>
              <a:rPr lang="en-US" altLang="zh-CN" sz="1800" spc="80" dirty="0">
                <a:solidFill>
                  <a:srgbClr val="000000"/>
                </a:solidFill>
                <a:latin typeface="Times New Roman"/>
                <a:ea typeface="Times New Roman"/>
              </a:rPr>
              <a:t>skills/what</a:t>
            </a:r>
            <a:r>
              <a:rPr lang="en-US" altLang="zh-CN" sz="1800" spc="69" dirty="0">
                <a:solidFill>
                  <a:srgbClr val="000000"/>
                </a:solidFill>
                <a:latin typeface="Times New Roman"/>
                <a:ea typeface="Times New Roman"/>
              </a:rPr>
              <a:t>-is</a:t>
            </a:r>
            <a:r>
              <a:rPr lang="en-US" altLang="zh-CN" sz="1800" spc="64" dirty="0">
                <a:solidFill>
                  <a:srgbClr val="000000"/>
                </a:solidFill>
                <a:latin typeface="Times New Roman"/>
                <a:ea typeface="Times New Roman"/>
              </a:rPr>
              <a:t>-</a:t>
            </a:r>
            <a:r>
              <a:rPr lang="en-US" altLang="zh-CN" sz="1800" spc="75" dirty="0">
                <a:solidFill>
                  <a:srgbClr val="000000"/>
                </a:solidFill>
                <a:latin typeface="Times New Roman"/>
                <a:ea typeface="Times New Roman"/>
              </a:rPr>
              <a:t>effective</a:t>
            </a:r>
            <a:r>
              <a:rPr lang="en-US" altLang="zh-CN" sz="1800" spc="104" dirty="0">
                <a:solidFill>
                  <a:srgbClr val="000000"/>
                </a:solidFill>
                <a:latin typeface="Times New Roman"/>
                <a:ea typeface="Times New Roman"/>
              </a:rPr>
              <a:t>-</a:t>
            </a:r>
            <a:r>
              <a:rPr lang="en-US" altLang="zh-CN" sz="1800" dirty="0">
                <a:solidFill>
                  <a:srgbClr val="000000"/>
                </a:solidFill>
                <a:latin typeface="Times New Roman"/>
                <a:cs typeface="Times New Roman"/>
              </a:rPr>
              <a:t> </a:t>
            </a:r>
            <a:r>
              <a:rPr lang="en-US" altLang="zh-CN" sz="1800" spc="125" dirty="0">
                <a:solidFill>
                  <a:srgbClr val="000000"/>
                </a:solidFill>
                <a:latin typeface="Times New Roman"/>
                <a:ea typeface="Times New Roman"/>
              </a:rPr>
              <a:t>communi</a:t>
            </a:r>
            <a:r>
              <a:rPr lang="en-US" altLang="zh-CN" sz="1800" spc="120" dirty="0">
                <a:solidFill>
                  <a:srgbClr val="000000"/>
                </a:solidFill>
                <a:latin typeface="Times New Roman"/>
                <a:ea typeface="Times New Roman"/>
              </a:rPr>
              <a:t>cation</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7" name="Picture 26">
            <a:extLst>
              <a:ext uri="{FF2B5EF4-FFF2-40B4-BE49-F238E27FC236}">
                <a16:creationId xmlns:a16="http://schemas.microsoft.com/office/drawing/2014/main" id="{1CB7E8AE-A3AC-4BB7-A5C6-F00EC697B2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29" name="Rectangle 28">
            <a:extLst>
              <a:ext uri="{FF2B5EF4-FFF2-40B4-BE49-F238E27FC236}">
                <a16:creationId xmlns:a16="http://schemas.microsoft.com/office/drawing/2014/main" id="{F1174801-1395-44C5-9B00-CCAC45C05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1" name="Rectangle 30">
            <a:extLst>
              <a:ext uri="{FF2B5EF4-FFF2-40B4-BE49-F238E27FC236}">
                <a16:creationId xmlns:a16="http://schemas.microsoft.com/office/drawing/2014/main" id="{8BADB362-9771-4A3C-B9E5-6777F34C50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9A365847-DA66-4045-BC6D-C8E4D35A3D4D}"/>
              </a:ext>
            </a:extLst>
          </p:cNvPr>
          <p:cNvSpPr>
            <a:spLocks noGrp="1"/>
          </p:cNvSpPr>
          <p:nvPr>
            <p:ph type="title"/>
          </p:nvPr>
        </p:nvSpPr>
        <p:spPr>
          <a:xfrm>
            <a:off x="3043238" y="163351"/>
            <a:ext cx="6057900" cy="1979884"/>
          </a:xfrm>
        </p:spPr>
        <p:txBody>
          <a:bodyPr vert="horz" lIns="91440" tIns="45720" rIns="91440" bIns="45720" rtlCol="0" anchor="ctr">
            <a:normAutofit/>
          </a:bodyPr>
          <a:lstStyle/>
          <a:p>
            <a:pPr algn="ctr">
              <a:lnSpc>
                <a:spcPct val="90000"/>
              </a:lnSpc>
            </a:pPr>
            <a:r>
              <a:rPr lang="en-US" sz="2400" dirty="0">
                <a:solidFill>
                  <a:schemeClr val="tx2"/>
                </a:solidFill>
              </a:rPr>
              <a:t>What are the channels of communication used by the organization and channels that can be used to improve communication ?</a:t>
            </a:r>
          </a:p>
        </p:txBody>
      </p:sp>
      <p:sp>
        <p:nvSpPr>
          <p:cNvPr id="33" name="Rectangle 32">
            <a:extLst>
              <a:ext uri="{FF2B5EF4-FFF2-40B4-BE49-F238E27FC236}">
                <a16:creationId xmlns:a16="http://schemas.microsoft.com/office/drawing/2014/main" id="{EE0EF321-8351-49AB-BA30-A90615C80E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49424"/>
            <a:ext cx="12192000" cy="461772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5" name="Rectangle 34">
            <a:extLst>
              <a:ext uri="{FF2B5EF4-FFF2-40B4-BE49-F238E27FC236}">
                <a16:creationId xmlns:a16="http://schemas.microsoft.com/office/drawing/2014/main" id="{7F729D3C-986A-4A27-A9FF-0A07A0959F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6" y="2249805"/>
            <a:ext cx="12191999" cy="4617720"/>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picture containing logo&#10;&#10;Description automatically generated">
            <a:extLst>
              <a:ext uri="{FF2B5EF4-FFF2-40B4-BE49-F238E27FC236}">
                <a16:creationId xmlns:a16="http://schemas.microsoft.com/office/drawing/2014/main" id="{478985A2-61BD-CE4B-A0A7-691B18624649}"/>
              </a:ext>
            </a:extLst>
          </p:cNvPr>
          <p:cNvPicPr>
            <a:picLocks noChangeAspect="1"/>
          </p:cNvPicPr>
          <p:nvPr/>
        </p:nvPicPr>
        <p:blipFill>
          <a:blip r:embed="rId4"/>
          <a:stretch>
            <a:fillRect/>
          </a:stretch>
        </p:blipFill>
        <p:spPr>
          <a:xfrm>
            <a:off x="809814" y="3029545"/>
            <a:ext cx="5179237" cy="2913320"/>
          </a:xfrm>
          <a:prstGeom prst="rect">
            <a:avLst/>
          </a:prstGeom>
        </p:spPr>
      </p:pic>
      <p:pic>
        <p:nvPicPr>
          <p:cNvPr id="7" name="Picture 6" descr="A picture containing text, sky, outdoor, sign&#10;&#10;Description automatically generated">
            <a:extLst>
              <a:ext uri="{FF2B5EF4-FFF2-40B4-BE49-F238E27FC236}">
                <a16:creationId xmlns:a16="http://schemas.microsoft.com/office/drawing/2014/main" id="{230017AC-603C-464D-8CB1-2FCAAD2D9E28}"/>
              </a:ext>
            </a:extLst>
          </p:cNvPr>
          <p:cNvPicPr>
            <a:picLocks noChangeAspect="1"/>
          </p:cNvPicPr>
          <p:nvPr/>
        </p:nvPicPr>
        <p:blipFill>
          <a:blip r:embed="rId5"/>
          <a:stretch>
            <a:fillRect/>
          </a:stretch>
        </p:blipFill>
        <p:spPr>
          <a:xfrm>
            <a:off x="6190657" y="3029545"/>
            <a:ext cx="5179237" cy="2913320"/>
          </a:xfrm>
          <a:prstGeom prst="rect">
            <a:avLst/>
          </a:prstGeom>
        </p:spPr>
      </p:pic>
    </p:spTree>
    <p:extLst>
      <p:ext uri="{BB962C8B-B14F-4D97-AF65-F5344CB8AC3E}">
        <p14:creationId xmlns:p14="http://schemas.microsoft.com/office/powerpoint/2010/main" val="31740981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4" name="Rectangle 43">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46" name="Rectangle 45">
            <a:extLst>
              <a:ext uri="{FF2B5EF4-FFF2-40B4-BE49-F238E27FC236}">
                <a16:creationId xmlns:a16="http://schemas.microsoft.com/office/drawing/2014/main" id="{094C9708-F6A4-4956-B261-A4A2C4DFEB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7" y="0"/>
            <a:ext cx="12188952" cy="6858000"/>
          </a:xfrm>
          <a:prstGeom prst="rect">
            <a:avLst/>
          </a:prstGeom>
          <a:solidFill>
            <a:schemeClr val="bg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8" name="Rectangle 47">
            <a:extLst>
              <a:ext uri="{FF2B5EF4-FFF2-40B4-BE49-F238E27FC236}">
                <a16:creationId xmlns:a16="http://schemas.microsoft.com/office/drawing/2014/main" id="{592DB257-3E16-4A3C-9E28-468282812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201" y="0"/>
            <a:ext cx="6193866"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50" name="Rectangle 49">
            <a:extLst>
              <a:ext uri="{FF2B5EF4-FFF2-40B4-BE49-F238E27FC236}">
                <a16:creationId xmlns:a16="http://schemas.microsoft.com/office/drawing/2014/main" id="{487685E6-1160-459B-8C70-301404C06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 y="0"/>
            <a:ext cx="6181410"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Logo&#10;&#10;Description automatically generated">
            <a:extLst>
              <a:ext uri="{FF2B5EF4-FFF2-40B4-BE49-F238E27FC236}">
                <a16:creationId xmlns:a16="http://schemas.microsoft.com/office/drawing/2014/main" id="{A62E4538-99CB-6E4F-9860-81DC76DF7B4C}"/>
              </a:ext>
            </a:extLst>
          </p:cNvPr>
          <p:cNvPicPr>
            <a:picLocks noChangeAspect="1"/>
          </p:cNvPicPr>
          <p:nvPr/>
        </p:nvPicPr>
        <p:blipFill rotWithShape="1">
          <a:blip r:embed="rId3"/>
          <a:srcRect t="3757" r="-8" b="-8"/>
          <a:stretch/>
        </p:blipFill>
        <p:spPr>
          <a:xfrm>
            <a:off x="6858001" y="567942"/>
            <a:ext cx="4724400" cy="2728151"/>
          </a:xfrm>
          <a:prstGeom prst="rect">
            <a:avLst/>
          </a:prstGeom>
        </p:spPr>
      </p:pic>
      <p:pic>
        <p:nvPicPr>
          <p:cNvPr id="5" name="Picture 4" descr="A group of people posing for a photo&#10;&#10;Description automatically generated with medium confidence">
            <a:extLst>
              <a:ext uri="{FF2B5EF4-FFF2-40B4-BE49-F238E27FC236}">
                <a16:creationId xmlns:a16="http://schemas.microsoft.com/office/drawing/2014/main" id="{2656FBD2-137F-C34D-A3B4-28E52A90220A}"/>
              </a:ext>
            </a:extLst>
          </p:cNvPr>
          <p:cNvPicPr>
            <a:picLocks noChangeAspect="1"/>
          </p:cNvPicPr>
          <p:nvPr/>
        </p:nvPicPr>
        <p:blipFill rotWithShape="1">
          <a:blip r:embed="rId4"/>
          <a:srcRect b="13489"/>
          <a:stretch/>
        </p:blipFill>
        <p:spPr>
          <a:xfrm>
            <a:off x="6854952" y="3412115"/>
            <a:ext cx="4724400" cy="2728151"/>
          </a:xfrm>
          <a:prstGeom prst="rect">
            <a:avLst/>
          </a:prstGeom>
        </p:spPr>
      </p:pic>
      <p:graphicFrame>
        <p:nvGraphicFramePr>
          <p:cNvPr id="24" name="Content Placeholder 2">
            <a:extLst>
              <a:ext uri="{FF2B5EF4-FFF2-40B4-BE49-F238E27FC236}">
                <a16:creationId xmlns:a16="http://schemas.microsoft.com/office/drawing/2014/main" id="{7835183E-1066-0DEB-9E87-8B06E02F4DAA}"/>
              </a:ext>
            </a:extLst>
          </p:cNvPr>
          <p:cNvGraphicFramePr>
            <a:graphicFrameLocks noGrp="1"/>
          </p:cNvGraphicFramePr>
          <p:nvPr>
            <p:ph idx="1"/>
            <p:extLst>
              <p:ext uri="{D42A27DB-BD31-4B8C-83A1-F6EECF244321}">
                <p14:modId xmlns:p14="http://schemas.microsoft.com/office/powerpoint/2010/main" val="1402014122"/>
              </p:ext>
            </p:extLst>
          </p:nvPr>
        </p:nvGraphicFramePr>
        <p:xfrm>
          <a:off x="838200" y="1932017"/>
          <a:ext cx="4952681" cy="372861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8988509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5" name="Rectangle 24">
            <a:extLst>
              <a:ext uri="{FF2B5EF4-FFF2-40B4-BE49-F238E27FC236}">
                <a16:creationId xmlns:a16="http://schemas.microsoft.com/office/drawing/2014/main" id="{5A8C81AE-8F0D-49F3-9FB4-334B0DCDF1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27" name="Picture 26">
            <a:extLst>
              <a:ext uri="{FF2B5EF4-FFF2-40B4-BE49-F238E27FC236}">
                <a16:creationId xmlns:a16="http://schemas.microsoft.com/office/drawing/2014/main" id="{3A0AB1E0-FFE6-4D14-96E0-C0F76F64B9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rot="16200000">
            <a:off x="36314" y="-76122"/>
            <a:ext cx="1295924" cy="1374648"/>
          </a:xfrm>
          <a:prstGeom prst="rect">
            <a:avLst/>
          </a:prstGeom>
        </p:spPr>
      </p:pic>
      <p:sp>
        <p:nvSpPr>
          <p:cNvPr id="3" name="Content Placeholder 2">
            <a:extLst>
              <a:ext uri="{FF2B5EF4-FFF2-40B4-BE49-F238E27FC236}">
                <a16:creationId xmlns:a16="http://schemas.microsoft.com/office/drawing/2014/main" id="{0E822FD0-449F-6F46-8C7A-EA0CD7D82CF3}"/>
              </a:ext>
            </a:extLst>
          </p:cNvPr>
          <p:cNvSpPr>
            <a:spLocks noGrp="1"/>
          </p:cNvSpPr>
          <p:nvPr>
            <p:ph idx="1"/>
          </p:nvPr>
        </p:nvSpPr>
        <p:spPr>
          <a:xfrm>
            <a:off x="838200" y="950495"/>
            <a:ext cx="5257800" cy="5178594"/>
          </a:xfrm>
        </p:spPr>
        <p:txBody>
          <a:bodyPr>
            <a:normAutofit/>
          </a:bodyPr>
          <a:lstStyle/>
          <a:p>
            <a:r>
              <a:rPr lang="en-IN" sz="2400" b="1" i="1" dirty="0">
                <a:solidFill>
                  <a:schemeClr val="tx2"/>
                </a:solidFill>
              </a:rPr>
              <a:t>McDonald</a:t>
            </a:r>
            <a:r>
              <a:rPr lang="en-IN" sz="2400" dirty="0">
                <a:solidFill>
                  <a:schemeClr val="tx2"/>
                </a:solidFill>
              </a:rPr>
              <a:t> uses these ways to communicate with the employees, specifically non-verbal ways but it always stays formal. In addition to that verbal ways are preferred by the employees for intercommunication. Verbal channels must be improved and every other employee regardless of the hierarchy must take part in this. </a:t>
            </a:r>
            <a:endParaRPr lang="en-RO" sz="2400" dirty="0">
              <a:solidFill>
                <a:schemeClr val="tx2"/>
              </a:solidFill>
            </a:endParaRPr>
          </a:p>
          <a:p>
            <a:endParaRPr lang="en-RO" sz="1800" dirty="0">
              <a:solidFill>
                <a:schemeClr val="tx2"/>
              </a:solidFill>
            </a:endParaRPr>
          </a:p>
        </p:txBody>
      </p:sp>
      <p:pic>
        <p:nvPicPr>
          <p:cNvPr id="7" name="Picture 6" descr="Logo, company name&#10;&#10;Description automatically generated">
            <a:extLst>
              <a:ext uri="{FF2B5EF4-FFF2-40B4-BE49-F238E27FC236}">
                <a16:creationId xmlns:a16="http://schemas.microsoft.com/office/drawing/2014/main" id="{C008C30A-C593-B643-9C29-055C16C35971}"/>
              </a:ext>
            </a:extLst>
          </p:cNvPr>
          <p:cNvPicPr>
            <a:picLocks noChangeAspect="1"/>
          </p:cNvPicPr>
          <p:nvPr/>
        </p:nvPicPr>
        <p:blipFill rotWithShape="1">
          <a:blip r:embed="rId3"/>
          <a:srcRect t="32388" b="19166"/>
          <a:stretch/>
        </p:blipFill>
        <p:spPr>
          <a:xfrm>
            <a:off x="6477000" y="-36760"/>
            <a:ext cx="5722070" cy="3461697"/>
          </a:xfrm>
          <a:prstGeom prst="rect">
            <a:avLst/>
          </a:prstGeom>
        </p:spPr>
      </p:pic>
      <p:pic>
        <p:nvPicPr>
          <p:cNvPr id="9" name="Picture 8" descr="A picture containing text, building, outdoor, sidewalk&#10;&#10;Description automatically generated">
            <a:extLst>
              <a:ext uri="{FF2B5EF4-FFF2-40B4-BE49-F238E27FC236}">
                <a16:creationId xmlns:a16="http://schemas.microsoft.com/office/drawing/2014/main" id="{1ABC8A20-38AB-EE40-A909-C876FC6CF681}"/>
              </a:ext>
            </a:extLst>
          </p:cNvPr>
          <p:cNvPicPr>
            <a:picLocks noChangeAspect="1"/>
          </p:cNvPicPr>
          <p:nvPr/>
        </p:nvPicPr>
        <p:blipFill rotWithShape="1">
          <a:blip r:embed="rId4"/>
          <a:srcRect t="3628" r="-1" b="5738"/>
          <a:stretch/>
        </p:blipFill>
        <p:spPr>
          <a:xfrm>
            <a:off x="6477000" y="3396303"/>
            <a:ext cx="5722070" cy="3461697"/>
          </a:xfrm>
          <a:prstGeom prst="rect">
            <a:avLst/>
          </a:prstGeom>
        </p:spPr>
      </p:pic>
      <p:pic>
        <p:nvPicPr>
          <p:cNvPr id="29" name="Picture 28">
            <a:extLst>
              <a:ext uri="{FF2B5EF4-FFF2-40B4-BE49-F238E27FC236}">
                <a16:creationId xmlns:a16="http://schemas.microsoft.com/office/drawing/2014/main" id="{7047E834-B9F5-403B-98C3-A4B024A6419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duotone>
              <a:schemeClr val="accent1">
                <a:shade val="45000"/>
                <a:satMod val="135000"/>
              </a:schemeClr>
              <a:prstClr val="white"/>
            </a:duotone>
            <a:extLst>
              <a:ext uri="{28A0092B-C50C-407E-A947-70E740481C1C}">
                <a14:useLocalDpi xmlns:a14="http://schemas.microsoft.com/office/drawing/2010/main" val="0"/>
              </a:ext>
            </a:extLst>
          </a:blip>
          <a:srcRect r="46048"/>
          <a:stretch/>
        </p:blipFill>
        <p:spPr>
          <a:xfrm>
            <a:off x="10820400" y="3144779"/>
            <a:ext cx="1371600" cy="2548349"/>
          </a:xfrm>
          <a:prstGeom prst="rect">
            <a:avLst/>
          </a:prstGeom>
        </p:spPr>
      </p:pic>
    </p:spTree>
    <p:extLst>
      <p:ext uri="{BB962C8B-B14F-4D97-AF65-F5344CB8AC3E}">
        <p14:creationId xmlns:p14="http://schemas.microsoft.com/office/powerpoint/2010/main" val="4729666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1" name="Rectangle 20">
            <a:extLst>
              <a:ext uri="{FF2B5EF4-FFF2-40B4-BE49-F238E27FC236}">
                <a16:creationId xmlns:a16="http://schemas.microsoft.com/office/drawing/2014/main" id="{1DA57B7B-30D9-4515-9542-FFA699A3C8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3" name="Content Placeholder 2">
            <a:extLst>
              <a:ext uri="{FF2B5EF4-FFF2-40B4-BE49-F238E27FC236}">
                <a16:creationId xmlns:a16="http://schemas.microsoft.com/office/drawing/2014/main" id="{6BE437DB-FF3A-5249-8A1C-AC8D52F29FA4}"/>
              </a:ext>
            </a:extLst>
          </p:cNvPr>
          <p:cNvSpPr>
            <a:spLocks noGrp="1"/>
          </p:cNvSpPr>
          <p:nvPr>
            <p:ph idx="1"/>
          </p:nvPr>
        </p:nvSpPr>
        <p:spPr>
          <a:xfrm>
            <a:off x="757238" y="108284"/>
            <a:ext cx="8830995" cy="6004803"/>
          </a:xfrm>
        </p:spPr>
        <p:txBody>
          <a:bodyPr>
            <a:noAutofit/>
          </a:bodyPr>
          <a:lstStyle/>
          <a:p>
            <a:pPr>
              <a:lnSpc>
                <a:spcPct val="100000"/>
              </a:lnSpc>
            </a:pPr>
            <a:endParaRPr lang="en-IN" sz="1200" b="1" dirty="0">
              <a:solidFill>
                <a:schemeClr val="tx2"/>
              </a:solidFill>
            </a:endParaRPr>
          </a:p>
          <a:p>
            <a:pPr>
              <a:lnSpc>
                <a:spcPct val="100000"/>
              </a:lnSpc>
            </a:pPr>
            <a:endParaRPr lang="en-IN" sz="1200" b="1" dirty="0">
              <a:solidFill>
                <a:schemeClr val="tx2"/>
              </a:solidFill>
            </a:endParaRPr>
          </a:p>
          <a:p>
            <a:pPr marL="0" indent="0">
              <a:lnSpc>
                <a:spcPct val="100000"/>
              </a:lnSpc>
              <a:buNone/>
            </a:pPr>
            <a:r>
              <a:rPr lang="en-IN" sz="2000" b="1" u="sng" dirty="0">
                <a:solidFill>
                  <a:schemeClr val="tx2"/>
                </a:solidFill>
              </a:rPr>
              <a:t>References</a:t>
            </a:r>
            <a:endParaRPr lang="en-RO" sz="2000" b="1" u="sng" dirty="0">
              <a:solidFill>
                <a:schemeClr val="tx2"/>
              </a:solidFill>
            </a:endParaRPr>
          </a:p>
          <a:p>
            <a:pPr marL="0" indent="0">
              <a:lnSpc>
                <a:spcPct val="100000"/>
              </a:lnSpc>
              <a:buNone/>
            </a:pPr>
            <a:endParaRPr lang="en-IN" sz="1200" dirty="0">
              <a:solidFill>
                <a:schemeClr val="tx2"/>
              </a:solidFill>
            </a:endParaRPr>
          </a:p>
          <a:p>
            <a:pPr>
              <a:lnSpc>
                <a:spcPct val="100000"/>
              </a:lnSpc>
            </a:pPr>
            <a:endParaRPr lang="en-IN" sz="1200" dirty="0">
              <a:solidFill>
                <a:schemeClr val="tx2"/>
              </a:solidFill>
            </a:endParaRPr>
          </a:p>
          <a:p>
            <a:pPr>
              <a:lnSpc>
                <a:spcPct val="100000"/>
              </a:lnSpc>
            </a:pPr>
            <a:r>
              <a:rPr lang="en-IN" sz="1200" dirty="0" err="1">
                <a:solidFill>
                  <a:schemeClr val="tx2"/>
                </a:solidFill>
              </a:rPr>
              <a:t>Muyanga</a:t>
            </a:r>
            <a:r>
              <a:rPr lang="en-IN" sz="1200" dirty="0">
                <a:solidFill>
                  <a:schemeClr val="tx2"/>
                </a:solidFill>
              </a:rPr>
              <a:t>, C.C. and Phiri, J., 2020. Assessment of Effective Communication in International Schools in Developing Countries Based on the </a:t>
            </a:r>
            <a:r>
              <a:rPr lang="en-IN" sz="1200" dirty="0" err="1">
                <a:solidFill>
                  <a:schemeClr val="tx2"/>
                </a:solidFill>
              </a:rPr>
              <a:t>Berlo’s</a:t>
            </a:r>
            <a:r>
              <a:rPr lang="en-IN" sz="1200" dirty="0">
                <a:solidFill>
                  <a:schemeClr val="tx2"/>
                </a:solidFill>
              </a:rPr>
              <a:t> SMCR Model. </a:t>
            </a:r>
            <a:r>
              <a:rPr lang="en-IN" sz="1200" i="1" dirty="0">
                <a:solidFill>
                  <a:schemeClr val="tx2"/>
                </a:solidFill>
              </a:rPr>
              <a:t>Open Journal of Business and Management</a:t>
            </a:r>
            <a:r>
              <a:rPr lang="en-IN" sz="1200" dirty="0">
                <a:solidFill>
                  <a:schemeClr val="tx2"/>
                </a:solidFill>
              </a:rPr>
              <a:t>, </a:t>
            </a:r>
            <a:r>
              <a:rPr lang="en-IN" sz="1200" i="1" dirty="0">
                <a:solidFill>
                  <a:schemeClr val="tx2"/>
                </a:solidFill>
              </a:rPr>
              <a:t>9</a:t>
            </a:r>
            <a:r>
              <a:rPr lang="en-IN" sz="1200" dirty="0">
                <a:solidFill>
                  <a:schemeClr val="tx2"/>
                </a:solidFill>
              </a:rPr>
              <a:t>(1), pp.448-459.</a:t>
            </a:r>
            <a:endParaRPr lang="en-RO" sz="1200" dirty="0">
              <a:solidFill>
                <a:schemeClr val="tx2"/>
              </a:solidFill>
            </a:endParaRPr>
          </a:p>
          <a:p>
            <a:pPr>
              <a:lnSpc>
                <a:spcPct val="100000"/>
              </a:lnSpc>
            </a:pPr>
            <a:r>
              <a:rPr lang="en-IN" sz="1200" dirty="0">
                <a:solidFill>
                  <a:schemeClr val="tx2"/>
                </a:solidFill>
              </a:rPr>
              <a:t>No, P., 2021. Effective Communication as a Tool for Achieving Organizational Goals and Objectives. </a:t>
            </a:r>
            <a:r>
              <a:rPr lang="en-IN" sz="1200" i="1" dirty="0">
                <a:solidFill>
                  <a:schemeClr val="tx2"/>
                </a:solidFill>
              </a:rPr>
              <a:t>Journal of Economics, Finance And Management Studies</a:t>
            </a:r>
            <a:r>
              <a:rPr lang="en-IN" sz="1200" dirty="0">
                <a:solidFill>
                  <a:schemeClr val="tx2"/>
                </a:solidFill>
              </a:rPr>
              <a:t>, p.265.</a:t>
            </a:r>
            <a:endParaRPr lang="en-RO" sz="1200" dirty="0">
              <a:solidFill>
                <a:schemeClr val="tx2"/>
              </a:solidFill>
            </a:endParaRPr>
          </a:p>
          <a:p>
            <a:pPr>
              <a:lnSpc>
                <a:spcPct val="100000"/>
              </a:lnSpc>
            </a:pPr>
            <a:r>
              <a:rPr lang="en-IN" sz="1200" dirty="0" err="1">
                <a:solidFill>
                  <a:schemeClr val="tx2"/>
                </a:solidFill>
              </a:rPr>
              <a:t>Otte</a:t>
            </a:r>
            <a:r>
              <a:rPr lang="en-IN" sz="1200" dirty="0">
                <a:solidFill>
                  <a:schemeClr val="tx2"/>
                </a:solidFill>
              </a:rPr>
              <a:t>, K.P., </a:t>
            </a:r>
            <a:r>
              <a:rPr lang="en-IN" sz="1200" dirty="0" err="1">
                <a:solidFill>
                  <a:schemeClr val="tx2"/>
                </a:solidFill>
              </a:rPr>
              <a:t>Konradt</a:t>
            </a:r>
            <a:r>
              <a:rPr lang="en-IN" sz="1200" dirty="0">
                <a:solidFill>
                  <a:schemeClr val="tx2"/>
                </a:solidFill>
              </a:rPr>
              <a:t>, U. and </a:t>
            </a:r>
            <a:r>
              <a:rPr lang="en-IN" sz="1200" dirty="0" err="1">
                <a:solidFill>
                  <a:schemeClr val="tx2"/>
                </a:solidFill>
              </a:rPr>
              <a:t>Oldeweme</a:t>
            </a:r>
            <a:r>
              <a:rPr lang="en-IN" sz="1200" dirty="0">
                <a:solidFill>
                  <a:schemeClr val="tx2"/>
                </a:solidFill>
              </a:rPr>
              <a:t>, M., 2018. Effective team reflection: the role of quality and quantity. </a:t>
            </a:r>
            <a:r>
              <a:rPr lang="en-IN" sz="1200" i="1" dirty="0">
                <a:solidFill>
                  <a:schemeClr val="tx2"/>
                </a:solidFill>
              </a:rPr>
              <a:t>Small Group Research</a:t>
            </a:r>
            <a:r>
              <a:rPr lang="en-IN" sz="1200" dirty="0">
                <a:solidFill>
                  <a:schemeClr val="tx2"/>
                </a:solidFill>
              </a:rPr>
              <a:t>, </a:t>
            </a:r>
            <a:r>
              <a:rPr lang="en-IN" sz="1200" i="1" dirty="0">
                <a:solidFill>
                  <a:schemeClr val="tx2"/>
                </a:solidFill>
              </a:rPr>
              <a:t>49</a:t>
            </a:r>
            <a:r>
              <a:rPr lang="en-IN" sz="1200" dirty="0">
                <a:solidFill>
                  <a:schemeClr val="tx2"/>
                </a:solidFill>
              </a:rPr>
              <a:t>(6), pp.739-766.</a:t>
            </a:r>
            <a:endParaRPr lang="en-RO" sz="1200" dirty="0">
              <a:solidFill>
                <a:schemeClr val="tx2"/>
              </a:solidFill>
            </a:endParaRPr>
          </a:p>
          <a:p>
            <a:pPr>
              <a:lnSpc>
                <a:spcPct val="100000"/>
              </a:lnSpc>
            </a:pPr>
            <a:r>
              <a:rPr lang="en-IN" sz="1200" dirty="0" err="1">
                <a:solidFill>
                  <a:schemeClr val="tx2"/>
                </a:solidFill>
              </a:rPr>
              <a:t>people.mcdonalds.co.uk</a:t>
            </a:r>
            <a:r>
              <a:rPr lang="en-IN" sz="1200" dirty="0">
                <a:solidFill>
                  <a:schemeClr val="tx2"/>
                </a:solidFill>
              </a:rPr>
              <a:t>, 2022,</a:t>
            </a:r>
            <a:r>
              <a:rPr lang="en-IN" sz="1200" i="1" dirty="0">
                <a:solidFill>
                  <a:schemeClr val="tx2"/>
                </a:solidFill>
              </a:rPr>
              <a:t> Our culture </a:t>
            </a:r>
            <a:r>
              <a:rPr lang="en-IN" sz="1200" dirty="0">
                <a:solidFill>
                  <a:schemeClr val="tx2"/>
                </a:solidFill>
              </a:rPr>
              <a:t>[Online] Available at: https://</a:t>
            </a:r>
            <a:r>
              <a:rPr lang="en-IN" sz="1200" dirty="0" err="1">
                <a:solidFill>
                  <a:schemeClr val="tx2"/>
                </a:solidFill>
              </a:rPr>
              <a:t>people.mcdonalds.co.uk</a:t>
            </a:r>
            <a:r>
              <a:rPr lang="en-IN" sz="1200" dirty="0">
                <a:solidFill>
                  <a:schemeClr val="tx2"/>
                </a:solidFill>
              </a:rPr>
              <a:t>/why-</a:t>
            </a:r>
            <a:r>
              <a:rPr lang="en-IN" sz="1200" dirty="0" err="1">
                <a:solidFill>
                  <a:schemeClr val="tx2"/>
                </a:solidFill>
              </a:rPr>
              <a:t>mcdonalds</a:t>
            </a:r>
            <a:r>
              <a:rPr lang="en-IN" sz="1200" dirty="0">
                <a:solidFill>
                  <a:schemeClr val="tx2"/>
                </a:solidFill>
              </a:rPr>
              <a:t>/our-brand/</a:t>
            </a:r>
            <a:endParaRPr lang="en-RO" sz="1200" dirty="0">
              <a:solidFill>
                <a:schemeClr val="tx2"/>
              </a:solidFill>
            </a:endParaRPr>
          </a:p>
          <a:p>
            <a:pPr>
              <a:lnSpc>
                <a:spcPct val="100000"/>
              </a:lnSpc>
            </a:pPr>
            <a:r>
              <a:rPr lang="en-IN" sz="1200" dirty="0">
                <a:solidFill>
                  <a:schemeClr val="tx2"/>
                </a:solidFill>
              </a:rPr>
              <a:t>Salinas, O., </a:t>
            </a:r>
            <a:r>
              <a:rPr lang="en-IN" sz="1200" dirty="0" err="1">
                <a:solidFill>
                  <a:schemeClr val="tx2"/>
                </a:solidFill>
              </a:rPr>
              <a:t>Riquelme</a:t>
            </a:r>
            <a:r>
              <a:rPr lang="en-IN" sz="1200" dirty="0">
                <a:solidFill>
                  <a:schemeClr val="tx2"/>
                </a:solidFill>
              </a:rPr>
              <a:t>, F., Munoz, R., </a:t>
            </a:r>
            <a:r>
              <a:rPr lang="en-IN" sz="1200" dirty="0" err="1">
                <a:solidFill>
                  <a:schemeClr val="tx2"/>
                </a:solidFill>
              </a:rPr>
              <a:t>Cechinel</a:t>
            </a:r>
            <a:r>
              <a:rPr lang="en-IN" sz="1200" dirty="0">
                <a:solidFill>
                  <a:schemeClr val="tx2"/>
                </a:solidFill>
              </a:rPr>
              <a:t>, C., Martinez, R. and </a:t>
            </a:r>
            <a:r>
              <a:rPr lang="en-IN" sz="1200" dirty="0" err="1">
                <a:solidFill>
                  <a:schemeClr val="tx2"/>
                </a:solidFill>
              </a:rPr>
              <a:t>Monsalves</a:t>
            </a:r>
            <a:r>
              <a:rPr lang="en-IN" sz="1200" dirty="0">
                <a:solidFill>
                  <a:schemeClr val="tx2"/>
                </a:solidFill>
              </a:rPr>
              <a:t>, D., 2021, November. Can Analytics of Speaking Time Serve as Indicators of Effective Team Communication and Collaboration?. In </a:t>
            </a:r>
            <a:r>
              <a:rPr lang="en-IN" sz="1200" i="1" dirty="0">
                <a:solidFill>
                  <a:schemeClr val="tx2"/>
                </a:solidFill>
              </a:rPr>
              <a:t>X Latin American Conference on Human Computer Interaction</a:t>
            </a:r>
            <a:r>
              <a:rPr lang="en-IN" sz="1200" dirty="0">
                <a:solidFill>
                  <a:schemeClr val="tx2"/>
                </a:solidFill>
              </a:rPr>
              <a:t> (pp. 1-4).</a:t>
            </a:r>
            <a:endParaRPr lang="en-RO" sz="1200" dirty="0">
              <a:solidFill>
                <a:schemeClr val="tx2"/>
              </a:solidFill>
            </a:endParaRPr>
          </a:p>
          <a:p>
            <a:pPr>
              <a:lnSpc>
                <a:spcPct val="100000"/>
              </a:lnSpc>
            </a:pPr>
            <a:endParaRPr lang="en-RO" sz="1200" dirty="0">
              <a:solidFill>
                <a:schemeClr val="tx2"/>
              </a:solidFill>
            </a:endParaRPr>
          </a:p>
        </p:txBody>
      </p:sp>
      <p:sp>
        <p:nvSpPr>
          <p:cNvPr id="23" name="Rectangle 22">
            <a:extLst>
              <a:ext uri="{FF2B5EF4-FFF2-40B4-BE49-F238E27FC236}">
                <a16:creationId xmlns:a16="http://schemas.microsoft.com/office/drawing/2014/main" id="{9729F241-2B1B-40E9-A72C-63955DFFF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8481" y="0"/>
            <a:ext cx="2143519"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52B4B9D7-F359-44A2-87B4-EAFA68AA97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8481" y="0"/>
            <a:ext cx="2143519" cy="6858000"/>
          </a:xfrm>
          <a:prstGeom prst="rect">
            <a:avLst/>
          </a:prstGeom>
          <a:blipFill dpi="0" rotWithShape="1">
            <a:blip r:embed="rId2">
              <a:alphaModFix amt="40000"/>
              <a:duotone>
                <a:schemeClr val="accent1">
                  <a:shade val="45000"/>
                  <a:satMod val="135000"/>
                </a:schemeClr>
                <a:prstClr val="white"/>
              </a:duotone>
            </a:blip>
            <a:srcRect/>
            <a:tile tx="889000" ty="0" sx="100000" sy="100000" flip="xy" algn="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7977751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5">
            <a:extLst>
              <a:ext uri="{FF2B5EF4-FFF2-40B4-BE49-F238E27FC236}">
                <a16:creationId xmlns:a16="http://schemas.microsoft.com/office/drawing/2014/main" id="{2D63C561-FCCB-0A43-A3DC-6E662E3DEF10}"/>
              </a:ext>
            </a:extLst>
          </p:cNvPr>
          <p:cNvGraphicFramePr>
            <a:graphicFrameLocks noGrp="1"/>
          </p:cNvGraphicFramePr>
          <p:nvPr>
            <p:extLst>
              <p:ext uri="{D42A27DB-BD31-4B8C-83A1-F6EECF244321}">
                <p14:modId xmlns:p14="http://schemas.microsoft.com/office/powerpoint/2010/main" val="4016063860"/>
              </p:ext>
            </p:extLst>
          </p:nvPr>
        </p:nvGraphicFramePr>
        <p:xfrm>
          <a:off x="2111429" y="1790955"/>
          <a:ext cx="8212982" cy="4195761"/>
        </p:xfrm>
        <a:graphic>
          <a:graphicData uri="http://schemas.openxmlformats.org/drawingml/2006/table">
            <a:tbl>
              <a:tblPr/>
              <a:tblGrid>
                <a:gridCol w="4106491">
                  <a:extLst>
                    <a:ext uri="{9D8B030D-6E8A-4147-A177-3AD203B41FA5}">
                      <a16:colId xmlns:a16="http://schemas.microsoft.com/office/drawing/2014/main" val="274920026"/>
                    </a:ext>
                  </a:extLst>
                </a:gridCol>
                <a:gridCol w="4106491">
                  <a:extLst>
                    <a:ext uri="{9D8B030D-6E8A-4147-A177-3AD203B41FA5}">
                      <a16:colId xmlns:a16="http://schemas.microsoft.com/office/drawing/2014/main" val="2312691849"/>
                    </a:ext>
                  </a:extLst>
                </a:gridCol>
              </a:tblGrid>
              <a:tr h="684415">
                <a:tc>
                  <a:txBody>
                    <a:bodyPr/>
                    <a:lstStyle/>
                    <a:p>
                      <a:pPr algn="ctr" fontAlgn="base"/>
                      <a:r>
                        <a:rPr lang="en-GB" sz="1900" b="1" i="0">
                          <a:solidFill>
                            <a:srgbClr val="FFFFFF"/>
                          </a:solidFill>
                          <a:effectLst/>
                          <a:latin typeface="Calibri" panose="020F0502020204030204" pitchFamily="34" charset="0"/>
                        </a:rPr>
                        <a:t>Teamwork Evaluation ​​</a:t>
                      </a:r>
                      <a:endParaRPr lang="en-GB" sz="1400" b="1" i="0">
                        <a:solidFill>
                          <a:srgbClr val="FFFFFF"/>
                        </a:solidFill>
                        <a:effectLst/>
                      </a:endParaRPr>
                    </a:p>
                  </a:txBody>
                  <a:tcPr marL="71417" marR="71417" marT="35709" marB="35709">
                    <a:lnL w="10154" cap="flat" cmpd="sng" algn="ctr">
                      <a:solidFill>
                        <a:srgbClr val="FFFFFF"/>
                      </a:solidFill>
                      <a:prstDash val="solid"/>
                      <a:round/>
                      <a:headEnd type="none" w="med" len="med"/>
                      <a:tailEnd type="none" w="med" len="med"/>
                    </a:lnL>
                    <a:lnR w="10154" cap="flat" cmpd="sng" algn="ctr">
                      <a:solidFill>
                        <a:srgbClr val="FFFFFF"/>
                      </a:solidFill>
                      <a:prstDash val="solid"/>
                      <a:round/>
                      <a:headEnd type="none" w="med" len="med"/>
                      <a:tailEnd type="none" w="med" len="med"/>
                    </a:lnR>
                    <a:lnT w="10154" cap="flat" cmpd="sng" algn="ctr">
                      <a:solidFill>
                        <a:srgbClr val="FFFFFF"/>
                      </a:solidFill>
                      <a:prstDash val="solid"/>
                      <a:round/>
                      <a:headEnd type="none" w="med" len="med"/>
                      <a:tailEnd type="none" w="med" len="med"/>
                    </a:lnT>
                    <a:lnB w="30480" cap="flat" cmpd="sng" algn="ctr">
                      <a:solidFill>
                        <a:srgbClr val="FFFFFF"/>
                      </a:solidFill>
                      <a:prstDash val="solid"/>
                      <a:round/>
                      <a:headEnd type="none" w="med" len="med"/>
                      <a:tailEnd type="none" w="med" len="med"/>
                    </a:lnB>
                    <a:solidFill>
                      <a:srgbClr val="4472C4"/>
                    </a:solidFill>
                  </a:tcPr>
                </a:tc>
                <a:tc>
                  <a:txBody>
                    <a:bodyPr/>
                    <a:lstStyle/>
                    <a:p>
                      <a:pPr algn="ctr" fontAlgn="base"/>
                      <a:r>
                        <a:rPr lang="en-GB" sz="1900" b="1" i="0">
                          <a:solidFill>
                            <a:srgbClr val="FFFFFF"/>
                          </a:solidFill>
                          <a:effectLst/>
                          <a:latin typeface="Calibri" panose="020F0502020204030204" pitchFamily="34" charset="0"/>
                        </a:rPr>
                        <a:t>Team responses. ​​</a:t>
                      </a:r>
                      <a:endParaRPr lang="en-GB" sz="1400" b="1" i="0">
                        <a:solidFill>
                          <a:srgbClr val="FFFFFF"/>
                        </a:solidFill>
                        <a:effectLst/>
                      </a:endParaRPr>
                    </a:p>
                  </a:txBody>
                  <a:tcPr marL="71417" marR="71417" marT="35709" marB="35709">
                    <a:lnL w="10154" cap="flat" cmpd="sng" algn="ctr">
                      <a:solidFill>
                        <a:srgbClr val="FFFFFF"/>
                      </a:solidFill>
                      <a:prstDash val="solid"/>
                      <a:round/>
                      <a:headEnd type="none" w="med" len="med"/>
                      <a:tailEnd type="none" w="med" len="med"/>
                    </a:lnL>
                    <a:lnR w="10154" cap="flat" cmpd="sng" algn="ctr">
                      <a:solidFill>
                        <a:srgbClr val="FFFFFF"/>
                      </a:solidFill>
                      <a:prstDash val="solid"/>
                      <a:round/>
                      <a:headEnd type="none" w="med" len="med"/>
                      <a:tailEnd type="none" w="med" len="med"/>
                    </a:lnR>
                    <a:lnT w="10154" cap="flat" cmpd="sng" algn="ctr">
                      <a:solidFill>
                        <a:srgbClr val="FFFFFF"/>
                      </a:solidFill>
                      <a:prstDash val="solid"/>
                      <a:round/>
                      <a:headEnd type="none" w="med" len="med"/>
                      <a:tailEnd type="none" w="med" len="med"/>
                    </a:lnT>
                    <a:lnB w="30480" cap="flat" cmpd="sng" algn="ctr">
                      <a:solidFill>
                        <a:srgbClr val="FFFFFF"/>
                      </a:solidFill>
                      <a:prstDash val="solid"/>
                      <a:round/>
                      <a:headEnd type="none" w="med" len="med"/>
                      <a:tailEnd type="none" w="med" len="med"/>
                    </a:lnB>
                    <a:solidFill>
                      <a:srgbClr val="4472C4"/>
                    </a:solidFill>
                  </a:tcPr>
                </a:tc>
                <a:extLst>
                  <a:ext uri="{0D108BD9-81ED-4DB2-BD59-A6C34878D82A}">
                    <a16:rowId xmlns:a16="http://schemas.microsoft.com/office/drawing/2014/main" val="3780143179"/>
                  </a:ext>
                </a:extLst>
              </a:tr>
              <a:tr h="714172">
                <a:tc>
                  <a:txBody>
                    <a:bodyPr/>
                    <a:lstStyle/>
                    <a:p>
                      <a:pPr algn="l" fontAlgn="base"/>
                      <a:r>
                        <a:rPr lang="en-GB" sz="1400" b="0" i="0">
                          <a:solidFill>
                            <a:srgbClr val="000000"/>
                          </a:solidFill>
                          <a:effectLst/>
                          <a:latin typeface="Calibri" panose="020F0502020204030204" pitchFamily="34" charset="0"/>
                        </a:rPr>
                        <a:t>Who was in your team? ​​</a:t>
                      </a:r>
                      <a:endParaRPr lang="en-GB" sz="1400" b="0" i="0">
                        <a:solidFill>
                          <a:srgbClr val="000000"/>
                        </a:solidFill>
                        <a:effectLst/>
                      </a:endParaRPr>
                    </a:p>
                  </a:txBody>
                  <a:tcPr marL="71417" marR="71417" marT="35709" marB="35709">
                    <a:lnL w="10154" cap="flat" cmpd="sng" algn="ctr">
                      <a:solidFill>
                        <a:srgbClr val="FFFFFF"/>
                      </a:solidFill>
                      <a:prstDash val="solid"/>
                      <a:round/>
                      <a:headEnd type="none" w="med" len="med"/>
                      <a:tailEnd type="none" w="med" len="med"/>
                    </a:lnL>
                    <a:lnR w="10154" cap="flat" cmpd="sng" algn="ctr">
                      <a:solidFill>
                        <a:srgbClr val="FFFFFF"/>
                      </a:solidFill>
                      <a:prstDash val="solid"/>
                      <a:round/>
                      <a:headEnd type="none" w="med" len="med"/>
                      <a:tailEnd type="none" w="med" len="med"/>
                    </a:lnR>
                    <a:lnT w="30480" cap="flat" cmpd="sng" algn="ctr">
                      <a:solidFill>
                        <a:srgbClr val="FFFFFF"/>
                      </a:solidFill>
                      <a:prstDash val="solid"/>
                      <a:round/>
                      <a:headEnd type="none" w="med" len="med"/>
                      <a:tailEnd type="none" w="med" len="med"/>
                    </a:lnT>
                    <a:lnB w="10154" cap="flat" cmpd="sng" algn="ctr">
                      <a:solidFill>
                        <a:srgbClr val="FFFFFF"/>
                      </a:solidFill>
                      <a:prstDash val="solid"/>
                      <a:round/>
                      <a:headEnd type="none" w="med" len="med"/>
                      <a:tailEnd type="none" w="med" len="med"/>
                    </a:lnB>
                    <a:solidFill>
                      <a:srgbClr val="CFD5EA"/>
                    </a:solidFill>
                  </a:tcPr>
                </a:tc>
                <a:tc>
                  <a:txBody>
                    <a:bodyPr/>
                    <a:lstStyle/>
                    <a:p>
                      <a:pPr algn="l" fontAlgn="base"/>
                      <a:r>
                        <a:rPr lang="en-GB" sz="1400" b="0" i="0" dirty="0">
                          <a:solidFill>
                            <a:srgbClr val="000000"/>
                          </a:solidFill>
                          <a:effectLst/>
                          <a:latin typeface="Calibri" panose="020F0502020204030204" pitchFamily="34" charset="0"/>
                        </a:rPr>
                        <a:t>Nikisha Talbot, Stefan </a:t>
                      </a:r>
                      <a:r>
                        <a:rPr lang="en-GB" sz="1400" b="0" i="0" dirty="0" err="1">
                          <a:solidFill>
                            <a:srgbClr val="000000"/>
                          </a:solidFill>
                          <a:effectLst/>
                          <a:latin typeface="Calibri" panose="020F0502020204030204" pitchFamily="34" charset="0"/>
                        </a:rPr>
                        <a:t>Nicolaie</a:t>
                      </a:r>
                      <a:r>
                        <a:rPr lang="en-GB" sz="1400" b="0" i="0" dirty="0">
                          <a:solidFill>
                            <a:srgbClr val="000000"/>
                          </a:solidFill>
                          <a:effectLst/>
                          <a:latin typeface="Calibri" panose="020F0502020204030204" pitchFamily="34" charset="0"/>
                        </a:rPr>
                        <a:t> Mihai,  Hussain Shannon​ and </a:t>
                      </a:r>
                      <a:r>
                        <a:rPr lang="en-GB" sz="1400" b="0" i="0" dirty="0" err="1">
                          <a:solidFill>
                            <a:srgbClr val="000000"/>
                          </a:solidFill>
                          <a:effectLst/>
                          <a:latin typeface="Calibri" panose="020F0502020204030204" pitchFamily="34" charset="0"/>
                        </a:rPr>
                        <a:t>Bilkis</a:t>
                      </a:r>
                      <a:r>
                        <a:rPr lang="en-GB" sz="1400" b="0" i="0" dirty="0">
                          <a:solidFill>
                            <a:srgbClr val="000000"/>
                          </a:solidFill>
                          <a:effectLst/>
                          <a:latin typeface="Calibri" panose="020F0502020204030204" pitchFamily="34" charset="0"/>
                        </a:rPr>
                        <a:t> Begum </a:t>
                      </a:r>
                      <a:endParaRPr lang="en-GB" sz="1400" b="0" i="0" dirty="0">
                        <a:solidFill>
                          <a:srgbClr val="000000"/>
                        </a:solidFill>
                        <a:effectLst/>
                      </a:endParaRPr>
                    </a:p>
                    <a:p>
                      <a:pPr algn="l" fontAlgn="base"/>
                      <a:r>
                        <a:rPr lang="en-GB" sz="1400" b="0" i="0" dirty="0">
                          <a:solidFill>
                            <a:srgbClr val="000000"/>
                          </a:solidFill>
                          <a:effectLst/>
                          <a:latin typeface="Calibri" panose="020F0502020204030204" pitchFamily="34" charset="0"/>
                        </a:rPr>
                        <a:t>​​</a:t>
                      </a:r>
                      <a:endParaRPr lang="en-GB" sz="1400" b="0" i="0" dirty="0">
                        <a:solidFill>
                          <a:srgbClr val="000000"/>
                        </a:solidFill>
                        <a:effectLst/>
                      </a:endParaRPr>
                    </a:p>
                  </a:txBody>
                  <a:tcPr marL="71417" marR="71417" marT="35709" marB="35709">
                    <a:lnL w="10154" cap="flat" cmpd="sng" algn="ctr">
                      <a:solidFill>
                        <a:srgbClr val="FFFFFF"/>
                      </a:solidFill>
                      <a:prstDash val="solid"/>
                      <a:round/>
                      <a:headEnd type="none" w="med" len="med"/>
                      <a:tailEnd type="none" w="med" len="med"/>
                    </a:lnL>
                    <a:lnR w="10154" cap="flat" cmpd="sng" algn="ctr">
                      <a:solidFill>
                        <a:srgbClr val="FFFFFF"/>
                      </a:solidFill>
                      <a:prstDash val="solid"/>
                      <a:round/>
                      <a:headEnd type="none" w="med" len="med"/>
                      <a:tailEnd type="none" w="med" len="med"/>
                    </a:lnR>
                    <a:lnT w="30480" cap="flat" cmpd="sng" algn="ctr">
                      <a:solidFill>
                        <a:srgbClr val="FFFFFF"/>
                      </a:solidFill>
                      <a:prstDash val="solid"/>
                      <a:round/>
                      <a:headEnd type="none" w="med" len="med"/>
                      <a:tailEnd type="none" w="med" len="med"/>
                    </a:lnT>
                    <a:lnB w="10154" cap="flat" cmpd="sng" algn="ctr">
                      <a:solidFill>
                        <a:srgbClr val="FFFFFF"/>
                      </a:solidFill>
                      <a:prstDash val="solid"/>
                      <a:round/>
                      <a:headEnd type="none" w="med" len="med"/>
                      <a:tailEnd type="none" w="med" len="med"/>
                    </a:lnB>
                    <a:solidFill>
                      <a:srgbClr val="CFD5EA"/>
                    </a:solidFill>
                  </a:tcPr>
                </a:tc>
                <a:extLst>
                  <a:ext uri="{0D108BD9-81ED-4DB2-BD59-A6C34878D82A}">
                    <a16:rowId xmlns:a16="http://schemas.microsoft.com/office/drawing/2014/main" val="2865876257"/>
                  </a:ext>
                </a:extLst>
              </a:tr>
              <a:tr h="684415">
                <a:tc>
                  <a:txBody>
                    <a:bodyPr/>
                    <a:lstStyle/>
                    <a:p>
                      <a:pPr algn="l" fontAlgn="base"/>
                      <a:r>
                        <a:rPr lang="en-GB" sz="1400" b="0" i="0">
                          <a:solidFill>
                            <a:srgbClr val="000000"/>
                          </a:solidFill>
                          <a:effectLst/>
                          <a:latin typeface="Calibri" panose="020F0502020204030204" pitchFamily="34" charset="0"/>
                        </a:rPr>
                        <a:t>What were the key strengths of your team? ​​</a:t>
                      </a:r>
                      <a:endParaRPr lang="en-GB" sz="1400" b="0" i="0">
                        <a:solidFill>
                          <a:srgbClr val="000000"/>
                        </a:solidFill>
                        <a:effectLst/>
                      </a:endParaRPr>
                    </a:p>
                    <a:p>
                      <a:pPr algn="l" fontAlgn="base"/>
                      <a:r>
                        <a:rPr lang="en-GB" sz="1400" b="0" i="0">
                          <a:solidFill>
                            <a:srgbClr val="000000"/>
                          </a:solidFill>
                          <a:effectLst/>
                          <a:latin typeface="Calibri" panose="020F0502020204030204" pitchFamily="34" charset="0"/>
                        </a:rPr>
                        <a:t>​​</a:t>
                      </a:r>
                      <a:endParaRPr lang="en-GB" sz="1400" b="0" i="0">
                        <a:solidFill>
                          <a:srgbClr val="000000"/>
                        </a:solidFill>
                        <a:effectLst/>
                      </a:endParaRPr>
                    </a:p>
                  </a:txBody>
                  <a:tcPr marL="71417" marR="71417" marT="35709" marB="35709">
                    <a:lnL w="10154" cap="flat" cmpd="sng" algn="ctr">
                      <a:solidFill>
                        <a:srgbClr val="FFFFFF"/>
                      </a:solidFill>
                      <a:prstDash val="solid"/>
                      <a:round/>
                      <a:headEnd type="none" w="med" len="med"/>
                      <a:tailEnd type="none" w="med" len="med"/>
                    </a:lnL>
                    <a:lnR w="10154" cap="flat" cmpd="sng" algn="ctr">
                      <a:solidFill>
                        <a:srgbClr val="FFFFFF"/>
                      </a:solidFill>
                      <a:prstDash val="solid"/>
                      <a:round/>
                      <a:headEnd type="none" w="med" len="med"/>
                      <a:tailEnd type="none" w="med" len="med"/>
                    </a:lnR>
                    <a:lnT w="10154" cap="flat" cmpd="sng" algn="ctr">
                      <a:solidFill>
                        <a:srgbClr val="FFFFFF"/>
                      </a:solidFill>
                      <a:prstDash val="solid"/>
                      <a:round/>
                      <a:headEnd type="none" w="med" len="med"/>
                      <a:tailEnd type="none" w="med" len="med"/>
                    </a:lnT>
                    <a:lnB w="10154" cap="flat" cmpd="sng" algn="ctr">
                      <a:solidFill>
                        <a:srgbClr val="FFFFFF"/>
                      </a:solidFill>
                      <a:prstDash val="solid"/>
                      <a:round/>
                      <a:headEnd type="none" w="med" len="med"/>
                      <a:tailEnd type="none" w="med" len="med"/>
                    </a:lnB>
                    <a:solidFill>
                      <a:srgbClr val="E9EBF5"/>
                    </a:solidFill>
                  </a:tcPr>
                </a:tc>
                <a:tc>
                  <a:txBody>
                    <a:bodyPr/>
                    <a:lstStyle/>
                    <a:p>
                      <a:pPr algn="l" fontAlgn="base"/>
                      <a:r>
                        <a:rPr lang="en-GB" sz="1400" b="0" i="0" dirty="0">
                          <a:solidFill>
                            <a:srgbClr val="000000"/>
                          </a:solidFill>
                          <a:effectLst/>
                          <a:latin typeface="Calibri" panose="020F0502020204030204" pitchFamily="34" charset="0"/>
                        </a:rPr>
                        <a:t>Teamworking, understanding each other ,communication </a:t>
                      </a:r>
                      <a:endParaRPr lang="en-GB" sz="1400" b="0" i="0" dirty="0">
                        <a:solidFill>
                          <a:srgbClr val="000000"/>
                        </a:solidFill>
                        <a:effectLst/>
                      </a:endParaRPr>
                    </a:p>
                  </a:txBody>
                  <a:tcPr marL="71417" marR="71417" marT="35709" marB="35709">
                    <a:lnL w="10154" cap="flat" cmpd="sng" algn="ctr">
                      <a:solidFill>
                        <a:srgbClr val="FFFFFF"/>
                      </a:solidFill>
                      <a:prstDash val="solid"/>
                      <a:round/>
                      <a:headEnd type="none" w="med" len="med"/>
                      <a:tailEnd type="none" w="med" len="med"/>
                    </a:lnL>
                    <a:lnR w="10154" cap="flat" cmpd="sng" algn="ctr">
                      <a:solidFill>
                        <a:srgbClr val="FFFFFF"/>
                      </a:solidFill>
                      <a:prstDash val="solid"/>
                      <a:round/>
                      <a:headEnd type="none" w="med" len="med"/>
                      <a:tailEnd type="none" w="med" len="med"/>
                    </a:lnR>
                    <a:lnT w="10154" cap="flat" cmpd="sng" algn="ctr">
                      <a:solidFill>
                        <a:srgbClr val="FFFFFF"/>
                      </a:solidFill>
                      <a:prstDash val="solid"/>
                      <a:round/>
                      <a:headEnd type="none" w="med" len="med"/>
                      <a:tailEnd type="none" w="med" len="med"/>
                    </a:lnT>
                    <a:lnB w="10154" cap="flat" cmpd="sng" algn="ctr">
                      <a:solidFill>
                        <a:srgbClr val="FFFFFF"/>
                      </a:solidFill>
                      <a:prstDash val="solid"/>
                      <a:round/>
                      <a:headEnd type="none" w="med" len="med"/>
                      <a:tailEnd type="none" w="med" len="med"/>
                    </a:lnB>
                    <a:solidFill>
                      <a:srgbClr val="E9EBF5"/>
                    </a:solidFill>
                  </a:tcPr>
                </a:tc>
                <a:extLst>
                  <a:ext uri="{0D108BD9-81ED-4DB2-BD59-A6C34878D82A}">
                    <a16:rowId xmlns:a16="http://schemas.microsoft.com/office/drawing/2014/main" val="3191750176"/>
                  </a:ext>
                </a:extLst>
              </a:tr>
              <a:tr h="714172">
                <a:tc>
                  <a:txBody>
                    <a:bodyPr/>
                    <a:lstStyle/>
                    <a:p>
                      <a:pPr algn="l" fontAlgn="base"/>
                      <a:r>
                        <a:rPr lang="en-GB" sz="1400" b="0" i="0">
                          <a:solidFill>
                            <a:srgbClr val="000000"/>
                          </a:solidFill>
                          <a:effectLst/>
                          <a:latin typeface="Calibri" panose="020F0502020204030204" pitchFamily="34" charset="0"/>
                        </a:rPr>
                        <a:t>What were the challenges that you overcame as a team?​​</a:t>
                      </a:r>
                      <a:endParaRPr lang="en-GB" sz="1400" b="0" i="0">
                        <a:solidFill>
                          <a:srgbClr val="000000"/>
                        </a:solidFill>
                        <a:effectLst/>
                      </a:endParaRPr>
                    </a:p>
                    <a:p>
                      <a:pPr algn="l" fontAlgn="base"/>
                      <a:r>
                        <a:rPr lang="en-GB" sz="1400" b="0" i="0">
                          <a:solidFill>
                            <a:srgbClr val="000000"/>
                          </a:solidFill>
                          <a:effectLst/>
                          <a:latin typeface="Calibri" panose="020F0502020204030204" pitchFamily="34" charset="0"/>
                        </a:rPr>
                        <a:t>​​</a:t>
                      </a:r>
                      <a:endParaRPr lang="en-GB" sz="1400" b="0" i="0">
                        <a:solidFill>
                          <a:srgbClr val="000000"/>
                        </a:solidFill>
                        <a:effectLst/>
                      </a:endParaRPr>
                    </a:p>
                  </a:txBody>
                  <a:tcPr marL="71417" marR="71417" marT="35709" marB="35709">
                    <a:lnL w="10154" cap="flat" cmpd="sng" algn="ctr">
                      <a:solidFill>
                        <a:srgbClr val="FFFFFF"/>
                      </a:solidFill>
                      <a:prstDash val="solid"/>
                      <a:round/>
                      <a:headEnd type="none" w="med" len="med"/>
                      <a:tailEnd type="none" w="med" len="med"/>
                    </a:lnL>
                    <a:lnR w="10154" cap="flat" cmpd="sng" algn="ctr">
                      <a:solidFill>
                        <a:srgbClr val="FFFFFF"/>
                      </a:solidFill>
                      <a:prstDash val="solid"/>
                      <a:round/>
                      <a:headEnd type="none" w="med" len="med"/>
                      <a:tailEnd type="none" w="med" len="med"/>
                    </a:lnR>
                    <a:lnT w="10154" cap="flat" cmpd="sng" algn="ctr">
                      <a:solidFill>
                        <a:srgbClr val="FFFFFF"/>
                      </a:solidFill>
                      <a:prstDash val="solid"/>
                      <a:round/>
                      <a:headEnd type="none" w="med" len="med"/>
                      <a:tailEnd type="none" w="med" len="med"/>
                    </a:lnT>
                    <a:lnB w="10154" cap="flat" cmpd="sng" algn="ctr">
                      <a:solidFill>
                        <a:srgbClr val="FFFFFF"/>
                      </a:solidFill>
                      <a:prstDash val="solid"/>
                      <a:round/>
                      <a:headEnd type="none" w="med" len="med"/>
                      <a:tailEnd type="none" w="med" len="med"/>
                    </a:lnB>
                    <a:solidFill>
                      <a:srgbClr val="CFD5EA"/>
                    </a:solidFill>
                  </a:tcPr>
                </a:tc>
                <a:tc>
                  <a:txBody>
                    <a:bodyPr/>
                    <a:lstStyle/>
                    <a:p>
                      <a:pPr algn="l" fontAlgn="base"/>
                      <a:r>
                        <a:rPr lang="en-GB" sz="1400" b="0" i="0" dirty="0">
                          <a:solidFill>
                            <a:srgbClr val="000000"/>
                          </a:solidFill>
                          <a:effectLst/>
                          <a:latin typeface="Calibri" panose="020F0502020204030204" pitchFamily="34" charset="0"/>
                        </a:rPr>
                        <a:t>​Hard to speaking because my first language is Romanian </a:t>
                      </a:r>
                      <a:endParaRPr lang="en-GB" sz="1400" b="0" i="0" dirty="0">
                        <a:solidFill>
                          <a:srgbClr val="000000"/>
                        </a:solidFill>
                        <a:effectLst/>
                      </a:endParaRPr>
                    </a:p>
                  </a:txBody>
                  <a:tcPr marL="71417" marR="71417" marT="35709" marB="35709">
                    <a:lnL w="10154" cap="flat" cmpd="sng" algn="ctr">
                      <a:solidFill>
                        <a:srgbClr val="FFFFFF"/>
                      </a:solidFill>
                      <a:prstDash val="solid"/>
                      <a:round/>
                      <a:headEnd type="none" w="med" len="med"/>
                      <a:tailEnd type="none" w="med" len="med"/>
                    </a:lnL>
                    <a:lnR w="10154" cap="flat" cmpd="sng" algn="ctr">
                      <a:solidFill>
                        <a:srgbClr val="FFFFFF"/>
                      </a:solidFill>
                      <a:prstDash val="solid"/>
                      <a:round/>
                      <a:headEnd type="none" w="med" len="med"/>
                      <a:tailEnd type="none" w="med" len="med"/>
                    </a:lnR>
                    <a:lnT w="10154" cap="flat" cmpd="sng" algn="ctr">
                      <a:solidFill>
                        <a:srgbClr val="FFFFFF"/>
                      </a:solidFill>
                      <a:prstDash val="solid"/>
                      <a:round/>
                      <a:headEnd type="none" w="med" len="med"/>
                      <a:tailEnd type="none" w="med" len="med"/>
                    </a:lnT>
                    <a:lnB w="10154" cap="flat" cmpd="sng" algn="ctr">
                      <a:solidFill>
                        <a:srgbClr val="FFFFFF"/>
                      </a:solidFill>
                      <a:prstDash val="solid"/>
                      <a:round/>
                      <a:headEnd type="none" w="med" len="med"/>
                      <a:tailEnd type="none" w="med" len="med"/>
                    </a:lnB>
                    <a:solidFill>
                      <a:srgbClr val="CFD5EA"/>
                    </a:solidFill>
                  </a:tcPr>
                </a:tc>
                <a:extLst>
                  <a:ext uri="{0D108BD9-81ED-4DB2-BD59-A6C34878D82A}">
                    <a16:rowId xmlns:a16="http://schemas.microsoft.com/office/drawing/2014/main" val="1487602725"/>
                  </a:ext>
                </a:extLst>
              </a:tr>
              <a:tr h="714172">
                <a:tc>
                  <a:txBody>
                    <a:bodyPr/>
                    <a:lstStyle/>
                    <a:p>
                      <a:pPr algn="l" fontAlgn="base"/>
                      <a:r>
                        <a:rPr lang="en-GB" sz="1400" b="0" i="0">
                          <a:solidFill>
                            <a:srgbClr val="000000"/>
                          </a:solidFill>
                          <a:effectLst/>
                          <a:latin typeface="Calibri" panose="020F0502020204030204" pitchFamily="34" charset="0"/>
                        </a:rPr>
                        <a:t>What would you do differently if you worked as a team again?​​</a:t>
                      </a:r>
                      <a:endParaRPr lang="en-GB" sz="1400" b="0" i="0">
                        <a:solidFill>
                          <a:srgbClr val="000000"/>
                        </a:solidFill>
                        <a:effectLst/>
                      </a:endParaRPr>
                    </a:p>
                    <a:p>
                      <a:pPr algn="l" fontAlgn="base"/>
                      <a:r>
                        <a:rPr lang="en-GB" sz="1400" b="0" i="0">
                          <a:solidFill>
                            <a:srgbClr val="000000"/>
                          </a:solidFill>
                          <a:effectLst/>
                          <a:latin typeface="Calibri" panose="020F0502020204030204" pitchFamily="34" charset="0"/>
                        </a:rPr>
                        <a:t>​​</a:t>
                      </a:r>
                      <a:endParaRPr lang="en-GB" sz="1400" b="0" i="0">
                        <a:solidFill>
                          <a:srgbClr val="000000"/>
                        </a:solidFill>
                        <a:effectLst/>
                      </a:endParaRPr>
                    </a:p>
                  </a:txBody>
                  <a:tcPr marL="71417" marR="71417" marT="35709" marB="35709">
                    <a:lnL w="10154" cap="flat" cmpd="sng" algn="ctr">
                      <a:solidFill>
                        <a:srgbClr val="FFFFFF"/>
                      </a:solidFill>
                      <a:prstDash val="solid"/>
                      <a:round/>
                      <a:headEnd type="none" w="med" len="med"/>
                      <a:tailEnd type="none" w="med" len="med"/>
                    </a:lnL>
                    <a:lnR w="10154" cap="flat" cmpd="sng" algn="ctr">
                      <a:solidFill>
                        <a:srgbClr val="FFFFFF"/>
                      </a:solidFill>
                      <a:prstDash val="solid"/>
                      <a:round/>
                      <a:headEnd type="none" w="med" len="med"/>
                      <a:tailEnd type="none" w="med" len="med"/>
                    </a:lnR>
                    <a:lnT w="10154" cap="flat" cmpd="sng" algn="ctr">
                      <a:solidFill>
                        <a:srgbClr val="FFFFFF"/>
                      </a:solidFill>
                      <a:prstDash val="solid"/>
                      <a:round/>
                      <a:headEnd type="none" w="med" len="med"/>
                      <a:tailEnd type="none" w="med" len="med"/>
                    </a:lnT>
                    <a:lnB w="10154" cap="flat" cmpd="sng" algn="ctr">
                      <a:solidFill>
                        <a:srgbClr val="FFFFFF"/>
                      </a:solidFill>
                      <a:prstDash val="solid"/>
                      <a:round/>
                      <a:headEnd type="none" w="med" len="med"/>
                      <a:tailEnd type="none" w="med" len="med"/>
                    </a:lnB>
                    <a:solidFill>
                      <a:srgbClr val="E9EBF5"/>
                    </a:solidFill>
                  </a:tcPr>
                </a:tc>
                <a:tc>
                  <a:txBody>
                    <a:bodyPr/>
                    <a:lstStyle/>
                    <a:p>
                      <a:pPr algn="l" fontAlgn="base"/>
                      <a:r>
                        <a:rPr lang="en-GB" sz="1400" b="0" i="0" dirty="0">
                          <a:solidFill>
                            <a:srgbClr val="000000"/>
                          </a:solidFill>
                          <a:effectLst/>
                          <a:latin typeface="Calibri" panose="020F0502020204030204" pitchFamily="34" charset="0"/>
                        </a:rPr>
                        <a:t>​I would do more meetings</a:t>
                      </a:r>
                      <a:endParaRPr lang="en-GB" sz="1400" b="0" i="0" dirty="0">
                        <a:solidFill>
                          <a:srgbClr val="000000"/>
                        </a:solidFill>
                        <a:effectLst/>
                      </a:endParaRPr>
                    </a:p>
                  </a:txBody>
                  <a:tcPr marL="71417" marR="71417" marT="35709" marB="35709">
                    <a:lnL w="10154" cap="flat" cmpd="sng" algn="ctr">
                      <a:solidFill>
                        <a:srgbClr val="FFFFFF"/>
                      </a:solidFill>
                      <a:prstDash val="solid"/>
                      <a:round/>
                      <a:headEnd type="none" w="med" len="med"/>
                      <a:tailEnd type="none" w="med" len="med"/>
                    </a:lnL>
                    <a:lnR w="10154" cap="flat" cmpd="sng" algn="ctr">
                      <a:solidFill>
                        <a:srgbClr val="FFFFFF"/>
                      </a:solidFill>
                      <a:prstDash val="solid"/>
                      <a:round/>
                      <a:headEnd type="none" w="med" len="med"/>
                      <a:tailEnd type="none" w="med" len="med"/>
                    </a:lnR>
                    <a:lnT w="10154" cap="flat" cmpd="sng" algn="ctr">
                      <a:solidFill>
                        <a:srgbClr val="FFFFFF"/>
                      </a:solidFill>
                      <a:prstDash val="solid"/>
                      <a:round/>
                      <a:headEnd type="none" w="med" len="med"/>
                      <a:tailEnd type="none" w="med" len="med"/>
                    </a:lnT>
                    <a:lnB w="10154" cap="flat" cmpd="sng" algn="ctr">
                      <a:solidFill>
                        <a:srgbClr val="FFFFFF"/>
                      </a:solidFill>
                      <a:prstDash val="solid"/>
                      <a:round/>
                      <a:headEnd type="none" w="med" len="med"/>
                      <a:tailEnd type="none" w="med" len="med"/>
                    </a:lnB>
                    <a:solidFill>
                      <a:srgbClr val="E9EBF5"/>
                    </a:solidFill>
                  </a:tcPr>
                </a:tc>
                <a:extLst>
                  <a:ext uri="{0D108BD9-81ED-4DB2-BD59-A6C34878D82A}">
                    <a16:rowId xmlns:a16="http://schemas.microsoft.com/office/drawing/2014/main" val="4129700615"/>
                  </a:ext>
                </a:extLst>
              </a:tr>
              <a:tr h="684415">
                <a:tc>
                  <a:txBody>
                    <a:bodyPr/>
                    <a:lstStyle/>
                    <a:p>
                      <a:pPr algn="l" fontAlgn="base"/>
                      <a:r>
                        <a:rPr lang="en-GB" sz="1400" b="0" i="0">
                          <a:solidFill>
                            <a:srgbClr val="000000"/>
                          </a:solidFill>
                          <a:effectLst/>
                          <a:latin typeface="Calibri" panose="020F0502020204030204" pitchFamily="34" charset="0"/>
                        </a:rPr>
                        <a:t>How would you rate your team working? Out of 10? ​​</a:t>
                      </a:r>
                      <a:endParaRPr lang="en-GB" sz="1400" b="0" i="0">
                        <a:solidFill>
                          <a:srgbClr val="000000"/>
                        </a:solidFill>
                        <a:effectLst/>
                      </a:endParaRPr>
                    </a:p>
                  </a:txBody>
                  <a:tcPr marL="71417" marR="71417" marT="35709" marB="35709">
                    <a:lnL w="10154" cap="flat" cmpd="sng" algn="ctr">
                      <a:solidFill>
                        <a:srgbClr val="FFFFFF"/>
                      </a:solidFill>
                      <a:prstDash val="solid"/>
                      <a:round/>
                      <a:headEnd type="none" w="med" len="med"/>
                      <a:tailEnd type="none" w="med" len="med"/>
                    </a:lnL>
                    <a:lnR w="10154" cap="flat" cmpd="sng" algn="ctr">
                      <a:solidFill>
                        <a:srgbClr val="FFFFFF"/>
                      </a:solidFill>
                      <a:prstDash val="solid"/>
                      <a:round/>
                      <a:headEnd type="none" w="med" len="med"/>
                      <a:tailEnd type="none" w="med" len="med"/>
                    </a:lnR>
                    <a:lnT w="10154" cap="flat" cmpd="sng" algn="ctr">
                      <a:solidFill>
                        <a:srgbClr val="FFFFFF"/>
                      </a:solidFill>
                      <a:prstDash val="solid"/>
                      <a:round/>
                      <a:headEnd type="none" w="med" len="med"/>
                      <a:tailEnd type="none" w="med" len="med"/>
                    </a:lnT>
                    <a:lnB w="10154" cap="flat" cmpd="sng" algn="ctr">
                      <a:solidFill>
                        <a:srgbClr val="FFFFFF"/>
                      </a:solidFill>
                      <a:prstDash val="solid"/>
                      <a:round/>
                      <a:headEnd type="none" w="med" len="med"/>
                      <a:tailEnd type="none" w="med" len="med"/>
                    </a:lnB>
                    <a:solidFill>
                      <a:srgbClr val="CFD5EA"/>
                    </a:solidFill>
                  </a:tcPr>
                </a:tc>
                <a:tc>
                  <a:txBody>
                    <a:bodyPr/>
                    <a:lstStyle/>
                    <a:p>
                      <a:pPr algn="l" fontAlgn="base"/>
                      <a:r>
                        <a:rPr lang="en-GB" sz="1400" b="0" i="0" dirty="0">
                          <a:solidFill>
                            <a:srgbClr val="000000"/>
                          </a:solidFill>
                          <a:effectLst/>
                          <a:latin typeface="Calibri" panose="020F0502020204030204" pitchFamily="34" charset="0"/>
                        </a:rPr>
                        <a:t> ​8</a:t>
                      </a:r>
                      <a:endParaRPr lang="en-GB" sz="1400" b="0" i="0" dirty="0">
                        <a:solidFill>
                          <a:srgbClr val="000000"/>
                        </a:solidFill>
                        <a:effectLst/>
                      </a:endParaRPr>
                    </a:p>
                  </a:txBody>
                  <a:tcPr marL="71417" marR="71417" marT="35709" marB="35709">
                    <a:lnL w="10154" cap="flat" cmpd="sng" algn="ctr">
                      <a:solidFill>
                        <a:srgbClr val="FFFFFF"/>
                      </a:solidFill>
                      <a:prstDash val="solid"/>
                      <a:round/>
                      <a:headEnd type="none" w="med" len="med"/>
                      <a:tailEnd type="none" w="med" len="med"/>
                    </a:lnL>
                    <a:lnR w="10154" cap="flat" cmpd="sng" algn="ctr">
                      <a:solidFill>
                        <a:srgbClr val="FFFFFF"/>
                      </a:solidFill>
                      <a:prstDash val="solid"/>
                      <a:round/>
                      <a:headEnd type="none" w="med" len="med"/>
                      <a:tailEnd type="none" w="med" len="med"/>
                    </a:lnR>
                    <a:lnT w="10154" cap="flat" cmpd="sng" algn="ctr">
                      <a:solidFill>
                        <a:srgbClr val="FFFFFF"/>
                      </a:solidFill>
                      <a:prstDash val="solid"/>
                      <a:round/>
                      <a:headEnd type="none" w="med" len="med"/>
                      <a:tailEnd type="none" w="med" len="med"/>
                    </a:lnT>
                    <a:lnB w="10154" cap="flat" cmpd="sng" algn="ctr">
                      <a:solidFill>
                        <a:srgbClr val="FFFFFF"/>
                      </a:solidFill>
                      <a:prstDash val="solid"/>
                      <a:round/>
                      <a:headEnd type="none" w="med" len="med"/>
                      <a:tailEnd type="none" w="med" len="med"/>
                    </a:lnB>
                    <a:solidFill>
                      <a:srgbClr val="CFD5EA"/>
                    </a:solidFill>
                  </a:tcPr>
                </a:tc>
                <a:extLst>
                  <a:ext uri="{0D108BD9-81ED-4DB2-BD59-A6C34878D82A}">
                    <a16:rowId xmlns:a16="http://schemas.microsoft.com/office/drawing/2014/main" val="1827525539"/>
                  </a:ext>
                </a:extLst>
              </a:tr>
            </a:tbl>
          </a:graphicData>
        </a:graphic>
      </p:graphicFrame>
      <p:sp>
        <p:nvSpPr>
          <p:cNvPr id="7" name="Title 1">
            <a:extLst>
              <a:ext uri="{FF2B5EF4-FFF2-40B4-BE49-F238E27FC236}">
                <a16:creationId xmlns:a16="http://schemas.microsoft.com/office/drawing/2014/main" id="{92F4A5ED-066E-2845-BF3B-15AD4940FDC7}"/>
              </a:ext>
            </a:extLst>
          </p:cNvPr>
          <p:cNvSpPr>
            <a:spLocks noGrp="1"/>
          </p:cNvSpPr>
          <p:nvPr>
            <p:ph type="title"/>
          </p:nvPr>
        </p:nvSpPr>
        <p:spPr>
          <a:xfrm>
            <a:off x="579120" y="217169"/>
            <a:ext cx="5638800" cy="1573786"/>
          </a:xfrm>
        </p:spPr>
        <p:txBody>
          <a:bodyPr vert="horz" lIns="91440" tIns="45720" rIns="91440" bIns="45720" rtlCol="0" anchor="ctr">
            <a:normAutofit/>
          </a:bodyPr>
          <a:lstStyle/>
          <a:p>
            <a:r>
              <a:rPr lang="en-US" dirty="0">
                <a:solidFill>
                  <a:schemeClr val="tx1"/>
                </a:solidFill>
              </a:rPr>
              <a:t>Task 2 </a:t>
            </a:r>
          </a:p>
        </p:txBody>
      </p:sp>
      <p:sp>
        <p:nvSpPr>
          <p:cNvPr id="8" name="Rectangle 1">
            <a:extLst>
              <a:ext uri="{FF2B5EF4-FFF2-40B4-BE49-F238E27FC236}">
                <a16:creationId xmlns:a16="http://schemas.microsoft.com/office/drawing/2014/main" id="{19F3316B-7BB7-8343-BB23-605DE99CBD2D}"/>
              </a:ext>
            </a:extLst>
          </p:cNvPr>
          <p:cNvSpPr>
            <a:spLocks noChangeArrowheads="1"/>
          </p:cNvSpPr>
          <p:nvPr/>
        </p:nvSpPr>
        <p:spPr bwMode="auto">
          <a:xfrm>
            <a:off x="6687160" y="559814"/>
            <a:ext cx="4633486" cy="157378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228600" eaLnBrk="1" fontAlgn="base" hangingPunct="1">
              <a:lnSpc>
                <a:spcPct val="110000"/>
              </a:lnSpc>
              <a:spcBef>
                <a:spcPct val="0"/>
              </a:spcBef>
              <a:spcAft>
                <a:spcPts val="600"/>
              </a:spcAft>
              <a:buClr>
                <a:schemeClr val="accent1"/>
              </a:buClr>
              <a:buSzTx/>
              <a:buFont typeface="Arial" panose="020B0604020202020204" pitchFamily="34" charset="0"/>
              <a:buChar char="•"/>
              <a:tabLst/>
            </a:pPr>
            <a:r>
              <a:rPr kumimoji="0" lang="en-US" altLang="en-RO" b="1" i="1" u="none" strike="noStrike" cap="none" normalizeH="0" baseline="0" dirty="0">
                <a:ln>
                  <a:noFill/>
                </a:ln>
                <a:solidFill>
                  <a:schemeClr val="tx2"/>
                </a:solidFill>
                <a:effectLst/>
                <a:latin typeface="+mn-lt"/>
              </a:rPr>
              <a:t>Task 2: Evaluation slide</a:t>
            </a:r>
            <a:endParaRPr kumimoji="0" lang="en-US" altLang="en-RO" b="0" i="0" u="none" strike="noStrike" cap="none" normalizeH="0" baseline="0" dirty="0">
              <a:ln>
                <a:noFill/>
              </a:ln>
              <a:solidFill>
                <a:schemeClr val="tx2"/>
              </a:solidFill>
              <a:effectLst/>
              <a:latin typeface="+mn-lt"/>
            </a:endParaRPr>
          </a:p>
        </p:txBody>
      </p:sp>
    </p:spTree>
    <p:extLst>
      <p:ext uri="{BB962C8B-B14F-4D97-AF65-F5344CB8AC3E}">
        <p14:creationId xmlns:p14="http://schemas.microsoft.com/office/powerpoint/2010/main" val="268066633"/>
      </p:ext>
    </p:extLst>
  </p:cSld>
  <p:clrMapOvr>
    <a:masterClrMapping/>
  </p:clrMapOvr>
</p:sld>
</file>

<file path=ppt/theme/theme1.xml><?xml version="1.0" encoding="utf-8"?>
<a:theme xmlns:a="http://schemas.openxmlformats.org/drawingml/2006/main" name="BlockprintVTI">
  <a:themeElements>
    <a:clrScheme name="Custom 69">
      <a:dk1>
        <a:sysClr val="windowText" lastClr="000000"/>
      </a:dk1>
      <a:lt1>
        <a:sysClr val="window" lastClr="FFFFFF"/>
      </a:lt1>
      <a:dk2>
        <a:srgbClr val="44131A"/>
      </a:dk2>
      <a:lt2>
        <a:srgbClr val="F2ECEA"/>
      </a:lt2>
      <a:accent1>
        <a:srgbClr val="A62C52"/>
      </a:accent1>
      <a:accent2>
        <a:srgbClr val="A7928D"/>
      </a:accent2>
      <a:accent3>
        <a:srgbClr val="307C71"/>
      </a:accent3>
      <a:accent4>
        <a:srgbClr val="41575D"/>
      </a:accent4>
      <a:accent5>
        <a:srgbClr val="8FA3A3"/>
      </a:accent5>
      <a:accent6>
        <a:srgbClr val="CA8370"/>
      </a:accent6>
      <a:hlink>
        <a:srgbClr val="D13D6E"/>
      </a:hlink>
      <a:folHlink>
        <a:srgbClr val="6C9D92"/>
      </a:folHlink>
    </a:clrScheme>
    <a:fontScheme name="Custom 56">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printVTI" id="{AA8C8908-6BA4-477C-AEA4-CB6C32A1FE3B}" vid="{36392749-7C1D-4938-93BB-440CD2A1B0AB}"/>
    </a:ext>
  </a:extLst>
</a:theme>
</file>

<file path=docProps/app.xml><?xml version="1.0" encoding="utf-8"?>
<Properties xmlns="http://schemas.openxmlformats.org/officeDocument/2006/extended-properties" xmlns:vt="http://schemas.openxmlformats.org/officeDocument/2006/docPropsVTypes">
  <TotalTime>479</TotalTime>
  <Words>987</Words>
  <Application>Microsoft Macintosh PowerPoint</Application>
  <PresentationFormat>Widescreen</PresentationFormat>
  <Paragraphs>121</Paragraphs>
  <Slides>20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Avenir Next LT Pro</vt:lpstr>
      <vt:lpstr>AvenirNext LT Pro Medium</vt:lpstr>
      <vt:lpstr>Calibri</vt:lpstr>
      <vt:lpstr>Times New Roman</vt:lpstr>
      <vt:lpstr>BlockprintVTI</vt:lpstr>
      <vt:lpstr>Assignment title:      Student name: Stefan Nicolae Mihai  Student ID: 2113636 Module code: BMSW 4002 Lecturer name: Dale Clarke </vt:lpstr>
      <vt:lpstr>What are the benefits of effective communication on the organization's business process?</vt:lpstr>
      <vt:lpstr>What  is effective communication?</vt:lpstr>
      <vt:lpstr>Every organization must approach one structure of communication</vt:lpstr>
      <vt:lpstr>Vertical diagrams</vt:lpstr>
      <vt:lpstr>What are the benefits of effective communication in McDonalds branch?</vt:lpstr>
      <vt:lpstr>What are the benefits of communication between McDonalds staff and costumers?</vt:lpstr>
      <vt:lpstr>Reference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are the channels of communication used by the organization and channels that can be used to improve communication ?</vt:lpstr>
      <vt:lpstr>PowerPoint Presentation</vt:lpstr>
      <vt:lpstr>PowerPoint Presentation</vt:lpstr>
      <vt:lpstr>PowerPoint Presentation</vt:lpstr>
      <vt:lpstr>Task 2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Raluca Micula (2115102)</dc:creator>
  <cp:lastModifiedBy>Raluca Micula (2115102)</cp:lastModifiedBy>
  <cp:revision>5</cp:revision>
  <dcterms:created xsi:type="dcterms:W3CDTF">2022-03-24T16:47:16Z</dcterms:created>
  <dcterms:modified xsi:type="dcterms:W3CDTF">2022-03-27T22:36:01Z</dcterms:modified>
</cp:coreProperties>
</file>