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601200" cy="12801600" type="A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E7FF"/>
    <a:srgbClr val="74BCD6"/>
    <a:srgbClr val="00A6E3"/>
    <a:srgbClr val="46BEEA"/>
    <a:srgbClr val="00B0F0"/>
    <a:srgbClr val="45BBE6"/>
    <a:srgbClr val="27B5E8"/>
    <a:srgbClr val="00A7E4"/>
    <a:srgbClr val="29B5E8"/>
    <a:srgbClr val="00A4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1F2C27-6682-4C7B-8E62-C0BA6FC7CD40}" v="26" dt="2026-10-10T23:47:14.0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100" d="100"/>
          <a:sy n="100" d="100"/>
        </p:scale>
        <p:origin x="1524" y="-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Orek" userId="a0751250d2def38d" providerId="LiveId" clId="{CB707153-EF00-4CB8-8A0B-6747215D6DB9}"/>
    <pc:docChg chg="undo custSel modSld">
      <pc:chgData name="John Orek" userId="a0751250d2def38d" providerId="LiveId" clId="{CB707153-EF00-4CB8-8A0B-6747215D6DB9}" dt="2026-10-10T23:54:00.639" v="982" actId="20577"/>
      <pc:docMkLst>
        <pc:docMk/>
      </pc:docMkLst>
      <pc:sldChg chg="addSp delSp modSp mod">
        <pc:chgData name="John Orek" userId="a0751250d2def38d" providerId="LiveId" clId="{CB707153-EF00-4CB8-8A0B-6747215D6DB9}" dt="2026-10-10T23:48:39.395" v="585" actId="1076"/>
        <pc:sldMkLst>
          <pc:docMk/>
          <pc:sldMk cId="4055360864" sldId="257"/>
        </pc:sldMkLst>
        <pc:spChg chg="add mod">
          <ac:chgData name="John Orek" userId="a0751250d2def38d" providerId="LiveId" clId="{CB707153-EF00-4CB8-8A0B-6747215D6DB9}" dt="2026-10-10T23:07:48.246" v="353" actId="20577"/>
          <ac:spMkLst>
            <pc:docMk/>
            <pc:sldMk cId="4055360864" sldId="257"/>
            <ac:spMk id="4" creationId="{CB49CF76-8A10-3D2B-8FE7-1BA5F0D8962C}"/>
          </ac:spMkLst>
        </pc:spChg>
        <pc:spChg chg="mod">
          <ac:chgData name="John Orek" userId="a0751250d2def38d" providerId="LiveId" clId="{CB707153-EF00-4CB8-8A0B-6747215D6DB9}" dt="2026-10-10T22:48:58.331" v="262" actId="1076"/>
          <ac:spMkLst>
            <pc:docMk/>
            <pc:sldMk cId="4055360864" sldId="257"/>
            <ac:spMk id="8" creationId="{9B76BA1C-6CC8-A84C-B06E-74DB770F5DEC}"/>
          </ac:spMkLst>
        </pc:spChg>
        <pc:spChg chg="mod">
          <ac:chgData name="John Orek" userId="a0751250d2def38d" providerId="LiveId" clId="{CB707153-EF00-4CB8-8A0B-6747215D6DB9}" dt="2026-10-10T22:40:04.647" v="236" actId="1076"/>
          <ac:spMkLst>
            <pc:docMk/>
            <pc:sldMk cId="4055360864" sldId="257"/>
            <ac:spMk id="9" creationId="{4C9A62CA-E344-6F3A-B96D-7E657249EC19}"/>
          </ac:spMkLst>
        </pc:spChg>
        <pc:spChg chg="add del mod">
          <ac:chgData name="John Orek" userId="a0751250d2def38d" providerId="LiveId" clId="{CB707153-EF00-4CB8-8A0B-6747215D6DB9}" dt="2026-10-10T23:29:31.326" v="412" actId="21"/>
          <ac:spMkLst>
            <pc:docMk/>
            <pc:sldMk cId="4055360864" sldId="257"/>
            <ac:spMk id="12" creationId="{077F85D6-A13D-01EB-8363-B73E4FC12C55}"/>
          </ac:spMkLst>
        </pc:spChg>
        <pc:spChg chg="add mod">
          <ac:chgData name="John Orek" userId="a0751250d2def38d" providerId="LiveId" clId="{CB707153-EF00-4CB8-8A0B-6747215D6DB9}" dt="2026-10-10T23:32:07.712" v="473" actId="20577"/>
          <ac:spMkLst>
            <pc:docMk/>
            <pc:sldMk cId="4055360864" sldId="257"/>
            <ac:spMk id="15" creationId="{14025BDC-AA4D-CE58-D4F9-6960677D7CC8}"/>
          </ac:spMkLst>
        </pc:spChg>
        <pc:spChg chg="add del mod">
          <ac:chgData name="John Orek" userId="a0751250d2def38d" providerId="LiveId" clId="{CB707153-EF00-4CB8-8A0B-6747215D6DB9}" dt="2026-10-10T23:42:40.383" v="541"/>
          <ac:spMkLst>
            <pc:docMk/>
            <pc:sldMk cId="4055360864" sldId="257"/>
            <ac:spMk id="24" creationId="{2AC71EDF-C1CF-A1EB-715D-38519A814F04}"/>
          </ac:spMkLst>
        </pc:spChg>
        <pc:spChg chg="add mod">
          <ac:chgData name="John Orek" userId="a0751250d2def38d" providerId="LiveId" clId="{CB707153-EF00-4CB8-8A0B-6747215D6DB9}" dt="2026-10-10T23:47:41.308" v="570" actId="1076"/>
          <ac:spMkLst>
            <pc:docMk/>
            <pc:sldMk cId="4055360864" sldId="257"/>
            <ac:spMk id="25" creationId="{6279DDC4-97E8-87F1-7A43-878FDB3A9F51}"/>
          </ac:spMkLst>
        </pc:spChg>
        <pc:spChg chg="add mod">
          <ac:chgData name="John Orek" userId="a0751250d2def38d" providerId="LiveId" clId="{CB707153-EF00-4CB8-8A0B-6747215D6DB9}" dt="2026-10-10T23:47:38.006" v="569" actId="1076"/>
          <ac:spMkLst>
            <pc:docMk/>
            <pc:sldMk cId="4055360864" sldId="257"/>
            <ac:spMk id="26" creationId="{5FB11762-2B28-7600-D454-2B325658ADF9}"/>
          </ac:spMkLst>
        </pc:spChg>
        <pc:spChg chg="mod">
          <ac:chgData name="John Orek" userId="a0751250d2def38d" providerId="LiveId" clId="{CB707153-EF00-4CB8-8A0B-6747215D6DB9}" dt="2026-10-10T23:41:27.522" v="533" actId="1076"/>
          <ac:spMkLst>
            <pc:docMk/>
            <pc:sldMk cId="4055360864" sldId="257"/>
            <ac:spMk id="34" creationId="{0A5D6965-FA3C-B345-2E41-0B305D115A8D}"/>
          </ac:spMkLst>
        </pc:spChg>
        <pc:spChg chg="mod">
          <ac:chgData name="John Orek" userId="a0751250d2def38d" providerId="LiveId" clId="{CB707153-EF00-4CB8-8A0B-6747215D6DB9}" dt="2026-10-10T23:03:25.802" v="325" actId="1076"/>
          <ac:spMkLst>
            <pc:docMk/>
            <pc:sldMk cId="4055360864" sldId="257"/>
            <ac:spMk id="41" creationId="{DC8029A5-6352-8FF4-F3CF-4A3DCB356B8C}"/>
          </ac:spMkLst>
        </pc:spChg>
        <pc:spChg chg="mod">
          <ac:chgData name="John Orek" userId="a0751250d2def38d" providerId="LiveId" clId="{CB707153-EF00-4CB8-8A0B-6747215D6DB9}" dt="2026-10-10T23:08:41.078" v="384" actId="20577"/>
          <ac:spMkLst>
            <pc:docMk/>
            <pc:sldMk cId="4055360864" sldId="257"/>
            <ac:spMk id="47" creationId="{C03EC5AB-6FF3-07FB-EC86-3C1B8534DC2F}"/>
          </ac:spMkLst>
        </pc:spChg>
        <pc:spChg chg="mod">
          <ac:chgData name="John Orek" userId="a0751250d2def38d" providerId="LiveId" clId="{CB707153-EF00-4CB8-8A0B-6747215D6DB9}" dt="2026-10-10T22:49:49.006" v="275" actId="1076"/>
          <ac:spMkLst>
            <pc:docMk/>
            <pc:sldMk cId="4055360864" sldId="257"/>
            <ac:spMk id="83" creationId="{6D4A6F3E-F4F5-7687-10E9-84B7B597EB88}"/>
          </ac:spMkLst>
        </pc:spChg>
        <pc:spChg chg="mod">
          <ac:chgData name="John Orek" userId="a0751250d2def38d" providerId="LiveId" clId="{CB707153-EF00-4CB8-8A0B-6747215D6DB9}" dt="2026-10-10T22:49:43.390" v="274" actId="1076"/>
          <ac:spMkLst>
            <pc:docMk/>
            <pc:sldMk cId="4055360864" sldId="257"/>
            <ac:spMk id="84" creationId="{B39F1BCD-EC9F-04CB-6AB1-10DBAC49EBDA}"/>
          </ac:spMkLst>
        </pc:spChg>
        <pc:spChg chg="del mod">
          <ac:chgData name="John Orek" userId="a0751250d2def38d" providerId="LiveId" clId="{CB707153-EF00-4CB8-8A0B-6747215D6DB9}" dt="2026-10-10T22:40:25.675" v="244"/>
          <ac:spMkLst>
            <pc:docMk/>
            <pc:sldMk cId="4055360864" sldId="257"/>
            <ac:spMk id="89" creationId="{BA4336DD-9992-49EF-7B64-388CB1DE71CB}"/>
          </ac:spMkLst>
        </pc:spChg>
        <pc:spChg chg="mod">
          <ac:chgData name="John Orek" userId="a0751250d2def38d" providerId="LiveId" clId="{CB707153-EF00-4CB8-8A0B-6747215D6DB9}" dt="2026-10-10T22:40:08.059" v="237" actId="20577"/>
          <ac:spMkLst>
            <pc:docMk/>
            <pc:sldMk cId="4055360864" sldId="257"/>
            <ac:spMk id="90" creationId="{AC0526B0-7EB6-8E19-78A1-B53F90CB3C5C}"/>
          </ac:spMkLst>
        </pc:spChg>
        <pc:spChg chg="mod">
          <ac:chgData name="John Orek" userId="a0751250d2def38d" providerId="LiveId" clId="{CB707153-EF00-4CB8-8A0B-6747215D6DB9}" dt="2026-10-10T23:36:43.861" v="501" actId="20577"/>
          <ac:spMkLst>
            <pc:docMk/>
            <pc:sldMk cId="4055360864" sldId="257"/>
            <ac:spMk id="102" creationId="{1177D045-DF4C-E99F-0F10-36A92F9EE4BF}"/>
          </ac:spMkLst>
        </pc:spChg>
        <pc:spChg chg="mod">
          <ac:chgData name="John Orek" userId="a0751250d2def38d" providerId="LiveId" clId="{CB707153-EF00-4CB8-8A0B-6747215D6DB9}" dt="2026-10-10T22:49:04.822" v="263" actId="1076"/>
          <ac:spMkLst>
            <pc:docMk/>
            <pc:sldMk cId="4055360864" sldId="257"/>
            <ac:spMk id="103" creationId="{14DAB734-57BE-AD7F-1483-39C3981E2B02}"/>
          </ac:spMkLst>
        </pc:spChg>
        <pc:spChg chg="mod">
          <ac:chgData name="John Orek" userId="a0751250d2def38d" providerId="LiveId" clId="{CB707153-EF00-4CB8-8A0B-6747215D6DB9}" dt="2026-10-10T23:48:20.816" v="580" actId="1076"/>
          <ac:spMkLst>
            <pc:docMk/>
            <pc:sldMk cId="4055360864" sldId="257"/>
            <ac:spMk id="106" creationId="{CE3BE4C2-8598-4470-C7D6-BEE7CE3C5017}"/>
          </ac:spMkLst>
        </pc:spChg>
        <pc:spChg chg="mod">
          <ac:chgData name="John Orek" userId="a0751250d2def38d" providerId="LiveId" clId="{CB707153-EF00-4CB8-8A0B-6747215D6DB9}" dt="2026-10-10T23:48:36.106" v="584" actId="1076"/>
          <ac:spMkLst>
            <pc:docMk/>
            <pc:sldMk cId="4055360864" sldId="257"/>
            <ac:spMk id="108" creationId="{9BE36B1F-E0DD-1082-E61F-DC66327D676E}"/>
          </ac:spMkLst>
        </pc:spChg>
        <pc:spChg chg="mod">
          <ac:chgData name="John Orek" userId="a0751250d2def38d" providerId="LiveId" clId="{CB707153-EF00-4CB8-8A0B-6747215D6DB9}" dt="2026-10-10T23:48:39.395" v="585" actId="1076"/>
          <ac:spMkLst>
            <pc:docMk/>
            <pc:sldMk cId="4055360864" sldId="257"/>
            <ac:spMk id="112" creationId="{720D0F98-7C42-3735-7B36-6CB1F481574B}"/>
          </ac:spMkLst>
        </pc:spChg>
        <pc:spChg chg="mod">
          <ac:chgData name="John Orek" userId="a0751250d2def38d" providerId="LiveId" clId="{CB707153-EF00-4CB8-8A0B-6747215D6DB9}" dt="2026-10-10T23:48:16.012" v="579" actId="1076"/>
          <ac:spMkLst>
            <pc:docMk/>
            <pc:sldMk cId="4055360864" sldId="257"/>
            <ac:spMk id="114" creationId="{E8EC5DF1-E09C-0700-2020-46CA0494F123}"/>
          </ac:spMkLst>
        </pc:spChg>
        <pc:spChg chg="mod">
          <ac:chgData name="John Orek" userId="a0751250d2def38d" providerId="LiveId" clId="{CB707153-EF00-4CB8-8A0B-6747215D6DB9}" dt="2026-10-10T23:47:48.960" v="573" actId="1076"/>
          <ac:spMkLst>
            <pc:docMk/>
            <pc:sldMk cId="4055360864" sldId="257"/>
            <ac:spMk id="115" creationId="{B3DAF5B9-38A2-7234-8A44-695E3BFD5723}"/>
          </ac:spMkLst>
        </pc:spChg>
        <pc:spChg chg="add mod">
          <ac:chgData name="John Orek" userId="a0751250d2def38d" providerId="LiveId" clId="{CB707153-EF00-4CB8-8A0B-6747215D6DB9}" dt="2026-10-10T23:30:54.088" v="447" actId="20577"/>
          <ac:spMkLst>
            <pc:docMk/>
            <pc:sldMk cId="4055360864" sldId="257"/>
            <ac:spMk id="118" creationId="{48EFB1DA-0E3D-1463-CBFC-1D45990F2302}"/>
          </ac:spMkLst>
        </pc:spChg>
        <pc:picChg chg="add del mod">
          <ac:chgData name="John Orek" userId="a0751250d2def38d" providerId="LiveId" clId="{CB707153-EF00-4CB8-8A0B-6747215D6DB9}" dt="2026-10-10T23:08:04.181" v="354" actId="21"/>
          <ac:picMkLst>
            <pc:docMk/>
            <pc:sldMk cId="4055360864" sldId="257"/>
            <ac:picMk id="3" creationId="{CEDB72CD-4B9E-65A5-080E-A3894F68ADE2}"/>
          </ac:picMkLst>
        </pc:picChg>
        <pc:picChg chg="mod">
          <ac:chgData name="John Orek" userId="a0751250d2def38d" providerId="LiveId" clId="{CB707153-EF00-4CB8-8A0B-6747215D6DB9}" dt="2026-10-10T22:49:18.328" v="266" actId="14100"/>
          <ac:picMkLst>
            <pc:docMk/>
            <pc:sldMk cId="4055360864" sldId="257"/>
            <ac:picMk id="81" creationId="{B2B60AEE-6A7B-9BF9-3531-47102DE872DB}"/>
          </ac:picMkLst>
        </pc:picChg>
        <pc:picChg chg="mod">
          <ac:chgData name="John Orek" userId="a0751250d2def38d" providerId="LiveId" clId="{CB707153-EF00-4CB8-8A0B-6747215D6DB9}" dt="2026-10-10T22:46:35.388" v="257" actId="1076"/>
          <ac:picMkLst>
            <pc:docMk/>
            <pc:sldMk cId="4055360864" sldId="257"/>
            <ac:picMk id="85" creationId="{2B36CCF5-36B7-91DC-FE91-75339526EA13}"/>
          </ac:picMkLst>
        </pc:picChg>
        <pc:cxnChg chg="add del mod">
          <ac:chgData name="John Orek" userId="a0751250d2def38d" providerId="LiveId" clId="{CB707153-EF00-4CB8-8A0B-6747215D6DB9}" dt="2026-10-10T23:48:28.342" v="581" actId="478"/>
          <ac:cxnSpMkLst>
            <pc:docMk/>
            <pc:sldMk cId="4055360864" sldId="257"/>
            <ac:cxnSpMk id="17" creationId="{5B3317AF-D50C-B25C-A1A2-E5105712955E}"/>
          </ac:cxnSpMkLst>
        </pc:cxnChg>
        <pc:cxnChg chg="add del mod">
          <ac:chgData name="John Orek" userId="a0751250d2def38d" providerId="LiveId" clId="{CB707153-EF00-4CB8-8A0B-6747215D6DB9}" dt="2026-10-10T23:48:30.923" v="582" actId="478"/>
          <ac:cxnSpMkLst>
            <pc:docMk/>
            <pc:sldMk cId="4055360864" sldId="257"/>
            <ac:cxnSpMk id="18" creationId="{68674671-494C-FEE8-EEA6-56039A92435B}"/>
          </ac:cxnSpMkLst>
        </pc:cxnChg>
        <pc:cxnChg chg="add del mod">
          <ac:chgData name="John Orek" userId="a0751250d2def38d" providerId="LiveId" clId="{CB707153-EF00-4CB8-8A0B-6747215D6DB9}" dt="2026-10-10T23:48:33.211" v="583" actId="478"/>
          <ac:cxnSpMkLst>
            <pc:docMk/>
            <pc:sldMk cId="4055360864" sldId="257"/>
            <ac:cxnSpMk id="19" creationId="{59D64B5B-6230-6A4B-8746-682F193F84F2}"/>
          </ac:cxnSpMkLst>
        </pc:cxnChg>
        <pc:cxnChg chg="mod">
          <ac:chgData name="John Orek" userId="a0751250d2def38d" providerId="LiveId" clId="{CB707153-EF00-4CB8-8A0B-6747215D6DB9}" dt="2026-10-10T22:49:30.443" v="269" actId="1076"/>
          <ac:cxnSpMkLst>
            <pc:docMk/>
            <pc:sldMk cId="4055360864" sldId="257"/>
            <ac:cxnSpMk id="92" creationId="{CC8E5410-F8DF-76C8-C08F-8F068AF7610E}"/>
          </ac:cxnSpMkLst>
        </pc:cxnChg>
        <pc:cxnChg chg="mod">
          <ac:chgData name="John Orek" userId="a0751250d2def38d" providerId="LiveId" clId="{CB707153-EF00-4CB8-8A0B-6747215D6DB9}" dt="2026-10-10T22:49:10.318" v="264" actId="1076"/>
          <ac:cxnSpMkLst>
            <pc:docMk/>
            <pc:sldMk cId="4055360864" sldId="257"/>
            <ac:cxnSpMk id="105" creationId="{5B5522D8-4A5F-8F81-C6BD-6FEF09150939}"/>
          </ac:cxnSpMkLst>
        </pc:cxnChg>
      </pc:sldChg>
      <pc:sldChg chg="addSp delSp modSp mod">
        <pc:chgData name="John Orek" userId="a0751250d2def38d" providerId="LiveId" clId="{CB707153-EF00-4CB8-8A0B-6747215D6DB9}" dt="2026-10-10T23:54:00.639" v="982" actId="20577"/>
        <pc:sldMkLst>
          <pc:docMk/>
          <pc:sldMk cId="2603263649" sldId="258"/>
        </pc:sldMkLst>
        <pc:spChg chg="mod">
          <ac:chgData name="John Orek" userId="a0751250d2def38d" providerId="LiveId" clId="{CB707153-EF00-4CB8-8A0B-6747215D6DB9}" dt="2026-10-10T23:54:00.639" v="982" actId="20577"/>
          <ac:spMkLst>
            <pc:docMk/>
            <pc:sldMk cId="2603263649" sldId="258"/>
            <ac:spMk id="2" creationId="{F8F7A07B-16D4-7111-7DAB-F88655E05999}"/>
          </ac:spMkLst>
        </pc:spChg>
        <pc:spChg chg="del mod">
          <ac:chgData name="John Orek" userId="a0751250d2def38d" providerId="LiveId" clId="{CB707153-EF00-4CB8-8A0B-6747215D6DB9}" dt="2026-10-10T17:43:54.742" v="38" actId="21"/>
          <ac:spMkLst>
            <pc:docMk/>
            <pc:sldMk cId="2603263649" sldId="258"/>
            <ac:spMk id="3" creationId="{B153E892-12DA-D3C7-2DF9-A85A93E844C3}"/>
          </ac:spMkLst>
        </pc:spChg>
        <pc:spChg chg="add del mod">
          <ac:chgData name="John Orek" userId="a0751250d2def38d" providerId="LiveId" clId="{CB707153-EF00-4CB8-8A0B-6747215D6DB9}" dt="2026-10-10T17:44:19.606" v="42" actId="21"/>
          <ac:spMkLst>
            <pc:docMk/>
            <pc:sldMk cId="2603263649" sldId="258"/>
            <ac:spMk id="5" creationId="{E9B3FB33-B255-AC70-1988-6D95BAD1D1E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00150" y="2095078"/>
            <a:ext cx="7200900" cy="4456853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5"/>
            <a:ext cx="7200900" cy="30907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2"/>
            <a:ext cx="8281035" cy="532510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6999"/>
            <a:ext cx="8281035" cy="28003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4"/>
            <a:ext cx="4080510" cy="81224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4"/>
            <a:ext cx="4080510" cy="81224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68"/>
            <a:ext cx="8281035" cy="247438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2"/>
            <a:ext cx="4061757" cy="153796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1"/>
            <a:ext cx="4061757" cy="6877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2"/>
            <a:ext cx="4081760" cy="153796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1"/>
            <a:ext cx="4081760" cy="6877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4" y="3840481"/>
            <a:ext cx="3096637" cy="711496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4" y="853440"/>
            <a:ext cx="3096637" cy="298704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4" y="3840481"/>
            <a:ext cx="3096637" cy="7114964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4"/>
            <a:ext cx="8281035" cy="81224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" TargetMode="External"/><Relationship Id="rId3" Type="http://schemas.openxmlformats.org/officeDocument/2006/relationships/hyperlink" Target="https://www.gov.uk/" TargetMode="External"/><Relationship Id="rId7" Type="http://schemas.openxmlformats.org/officeDocument/2006/relationships/hyperlink" Target="https://cks.nice.org.uk/topics/diabetes-type-2/" TargetMode="External"/><Relationship Id="rId2" Type="http://schemas.openxmlformats.org/officeDocument/2006/relationships/hyperlink" Target="https://www.diabetes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ng28" TargetMode="External"/><Relationship Id="rId11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england.nhs.uk/" TargetMode="External"/><Relationship Id="rId10" Type="http://schemas.openxmlformats.org/officeDocument/2006/relationships/hyperlink" Target="https://www.gov.uk/government/statistics/diabetes-profile-update-april-2026/diabetes-profile-statistical-commentary-april-2026" TargetMode="External"/><Relationship Id="rId4" Type="http://schemas.openxmlformats.org/officeDocument/2006/relationships/hyperlink" Target="https://www.goodthingsfoundation.org/" TargetMode="External"/><Relationship Id="rId9" Type="http://schemas.openxmlformats.org/officeDocument/2006/relationships/hyperlink" Target="https://fingertips.ph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A3F40E3-9385-2056-D5C8-8EC6A69BE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9639"/>
            <a:ext cx="3609344" cy="1172410"/>
          </a:xfrm>
          <a:prstGeom prst="rect">
            <a:avLst/>
          </a:prstGeom>
        </p:spPr>
      </p:pic>
      <p:sp>
        <p:nvSpPr>
          <p:cNvPr id="6" name="TextBox 1">
            <a:extLst>
              <a:ext uri="{FF2B5EF4-FFF2-40B4-BE49-F238E27FC236}">
                <a16:creationId xmlns:a16="http://schemas.microsoft.com/office/drawing/2014/main" id="{856DAB73-E54C-B460-3B9B-F2ADE54A404B}"/>
              </a:ext>
            </a:extLst>
          </p:cNvPr>
          <p:cNvSpPr txBox="1"/>
          <p:nvPr/>
        </p:nvSpPr>
        <p:spPr>
          <a:xfrm>
            <a:off x="1460744" y="3278604"/>
            <a:ext cx="6987837" cy="8513346"/>
          </a:xfrm>
          <a:prstGeom prst="rect">
            <a:avLst/>
          </a:prstGeom>
          <a:noFill/>
        </p:spPr>
        <p:txBody>
          <a:bodyPr rot="0" spcFirstLastPara="0" vert="horz" wrap="square" lIns="56632" tIns="28316" rIns="56632" bIns="28316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>
              <a:lnSpc>
                <a:spcPts val="1674"/>
              </a:lnSpc>
            </a:pPr>
            <a:r>
              <a:rPr lang="en-GB" sz="2800" dirty="0">
                <a:latin typeface="Arial"/>
                <a:cs typeface="Arial"/>
              </a:rPr>
              <a:t>Name: Chizoma Awoyemi </a:t>
            </a:r>
            <a:endParaRPr lang="en-US" sz="2800" dirty="0">
              <a:latin typeface="Arial"/>
              <a:cs typeface="Arial"/>
            </a:endParaRPr>
          </a:p>
          <a:p>
            <a:pPr algn="ctr">
              <a:lnSpc>
                <a:spcPts val="1673"/>
              </a:lnSpc>
            </a:pPr>
            <a:endParaRPr lang="en-GB" sz="2800" dirty="0">
              <a:latin typeface="Arial"/>
              <a:cs typeface="Arial"/>
            </a:endParaRPr>
          </a:p>
          <a:p>
            <a:pPr algn="ctr" rtl="0">
              <a:lnSpc>
                <a:spcPts val="1674"/>
              </a:lnSpc>
            </a:pPr>
            <a:r>
              <a:rPr lang="en-GB" sz="2800" dirty="0">
                <a:latin typeface="Arial"/>
                <a:cs typeface="Arial"/>
              </a:rPr>
              <a:t>Student ID: 2223400 </a:t>
            </a:r>
          </a:p>
          <a:p>
            <a:pPr algn="ctr">
              <a:lnSpc>
                <a:spcPts val="1674"/>
              </a:lnSpc>
            </a:pPr>
            <a:endParaRPr lang="en-GB" sz="2800" dirty="0">
              <a:latin typeface="Arial"/>
              <a:ea typeface="Segoe UI"/>
              <a:cs typeface="Arial"/>
            </a:endParaRPr>
          </a:p>
          <a:p>
            <a:pPr algn="ctr">
              <a:lnSpc>
                <a:spcPts val="1674"/>
              </a:lnSpc>
            </a:pPr>
            <a:r>
              <a:rPr lang="en-GB" sz="2800" dirty="0">
                <a:latin typeface="Arial"/>
                <a:cs typeface="Arial"/>
              </a:rPr>
              <a:t>Assignment Title: Poster Presentation </a:t>
            </a:r>
          </a:p>
          <a:p>
            <a:pPr algn="ctr">
              <a:lnSpc>
                <a:spcPts val="1673"/>
              </a:lnSpc>
            </a:pPr>
            <a:endParaRPr lang="en-GB" sz="2800" dirty="0">
              <a:latin typeface="Arial"/>
              <a:cs typeface="Arial"/>
            </a:endParaRPr>
          </a:p>
          <a:p>
            <a:pPr algn="ctr">
              <a:lnSpc>
                <a:spcPts val="1673"/>
              </a:lnSpc>
            </a:pPr>
            <a:r>
              <a:rPr lang="en-GB" sz="2800" dirty="0">
                <a:latin typeface="Arial"/>
                <a:cs typeface="Arial"/>
              </a:rPr>
              <a:t>Component 1</a:t>
            </a:r>
            <a:endParaRPr lang="en-GB" dirty="0">
              <a:latin typeface="Aptos" panose="02110004020202020204"/>
              <a:cs typeface="Arial"/>
            </a:endParaRPr>
          </a:p>
          <a:p>
            <a:pPr algn="ctr">
              <a:lnSpc>
                <a:spcPts val="1673"/>
              </a:lnSpc>
            </a:pPr>
            <a:endParaRPr lang="en-GB" dirty="0"/>
          </a:p>
          <a:p>
            <a:pPr algn="ctr" rtl="0">
              <a:lnSpc>
                <a:spcPts val="1674"/>
              </a:lnSpc>
            </a:pPr>
            <a:r>
              <a:rPr lang="en-GB" sz="2800" dirty="0">
                <a:latin typeface="Arial"/>
                <a:cs typeface="Arial"/>
              </a:rPr>
              <a:t>Module: Practice-Based Research </a:t>
            </a:r>
          </a:p>
          <a:p>
            <a:pPr algn="ctr">
              <a:lnSpc>
                <a:spcPts val="1674"/>
              </a:lnSpc>
            </a:pPr>
            <a:endParaRPr lang="en-GB" sz="2800" dirty="0">
              <a:latin typeface="Arial"/>
              <a:ea typeface="Segoe UI"/>
              <a:cs typeface="Arial"/>
            </a:endParaRPr>
          </a:p>
          <a:p>
            <a:pPr algn="ctr">
              <a:lnSpc>
                <a:spcPts val="1673"/>
              </a:lnSpc>
            </a:pPr>
            <a:endParaRPr lang="en-GB" sz="2800" dirty="0">
              <a:latin typeface="Arial"/>
              <a:cs typeface="Arial"/>
            </a:endParaRPr>
          </a:p>
          <a:p>
            <a:pPr algn="ctr">
              <a:lnSpc>
                <a:spcPts val="1674"/>
              </a:lnSpc>
            </a:pPr>
            <a:r>
              <a:rPr lang="en-GB" sz="2800" dirty="0">
                <a:latin typeface="Arial"/>
                <a:cs typeface="Arial"/>
              </a:rPr>
              <a:t>Programme: MSc Public Health and</a:t>
            </a:r>
          </a:p>
          <a:p>
            <a:pPr algn="ctr">
              <a:lnSpc>
                <a:spcPts val="1673"/>
              </a:lnSpc>
            </a:pPr>
            <a:endParaRPr lang="en-GB" sz="2800" dirty="0">
              <a:latin typeface="Arial"/>
              <a:cs typeface="Arial"/>
            </a:endParaRPr>
          </a:p>
          <a:p>
            <a:pPr algn="ctr">
              <a:lnSpc>
                <a:spcPts val="1673"/>
              </a:lnSpc>
            </a:pPr>
            <a:r>
              <a:rPr lang="en-GB" sz="2800" dirty="0">
                <a:latin typeface="Arial"/>
                <a:cs typeface="Arial"/>
              </a:rPr>
              <a:t>Social Care in Practice </a:t>
            </a:r>
            <a:endParaRPr lang="en-GB" dirty="0">
              <a:latin typeface="Aptos" panose="02110004020202020204"/>
              <a:cs typeface="Arial"/>
            </a:endParaRPr>
          </a:p>
          <a:p>
            <a:pPr algn="ctr">
              <a:lnSpc>
                <a:spcPts val="1673"/>
              </a:lnSpc>
            </a:pPr>
            <a:endParaRPr lang="en-GB" dirty="0"/>
          </a:p>
          <a:p>
            <a:pPr algn="ctr">
              <a:lnSpc>
                <a:spcPts val="1673"/>
              </a:lnSpc>
            </a:pPr>
            <a:endParaRPr lang="en-GB" dirty="0">
              <a:latin typeface="Aptos"/>
              <a:cs typeface="Arial"/>
            </a:endParaRPr>
          </a:p>
          <a:p>
            <a:pPr algn="ctr">
              <a:lnSpc>
                <a:spcPts val="1673"/>
              </a:lnSpc>
            </a:pPr>
            <a:endParaRPr lang="en-GB" dirty="0">
              <a:latin typeface="Aptos"/>
              <a:cs typeface="Arial"/>
            </a:endParaRPr>
          </a:p>
          <a:p>
            <a:pPr algn="ctr" rtl="0">
              <a:lnSpc>
                <a:spcPts val="1674"/>
              </a:lnSpc>
            </a:pPr>
            <a:r>
              <a:rPr lang="en-GB" sz="2800" dirty="0">
                <a:latin typeface="Arial"/>
                <a:cs typeface="Arial"/>
              </a:rPr>
              <a:t>Module Code: LCHS7008 </a:t>
            </a:r>
          </a:p>
          <a:p>
            <a:pPr algn="ctr">
              <a:lnSpc>
                <a:spcPts val="1673"/>
              </a:lnSpc>
            </a:pPr>
            <a:endParaRPr lang="en-GB" sz="2800" dirty="0">
              <a:latin typeface="Arial"/>
              <a:ea typeface="Segoe UI"/>
              <a:cs typeface="Arial"/>
            </a:endParaRPr>
          </a:p>
          <a:p>
            <a:pPr algn="ctr">
              <a:lnSpc>
                <a:spcPts val="1674"/>
              </a:lnSpc>
            </a:pPr>
            <a:endParaRPr lang="en-GB" sz="2800" dirty="0">
              <a:latin typeface="Arial"/>
              <a:cs typeface="Arial"/>
            </a:endParaRPr>
          </a:p>
          <a:p>
            <a:pPr algn="ctr" rtl="0">
              <a:lnSpc>
                <a:spcPts val="1674"/>
              </a:lnSpc>
            </a:pPr>
            <a:r>
              <a:rPr lang="en-GB" sz="2800" dirty="0">
                <a:latin typeface="Arial"/>
                <a:cs typeface="Arial"/>
              </a:rPr>
              <a:t>Lecturer: Dr Junaid Shaikh </a:t>
            </a:r>
          </a:p>
          <a:p>
            <a:pPr algn="ctr"/>
            <a:endParaRPr lang="en-GB" sz="2800" dirty="0">
              <a:latin typeface="Arial"/>
              <a:cs typeface="Arial"/>
            </a:endParaRPr>
          </a:p>
          <a:p>
            <a:pPr algn="ctr"/>
            <a:r>
              <a:rPr lang="en-GB" sz="2800" dirty="0">
                <a:latin typeface="Arial"/>
                <a:cs typeface="Arial"/>
              </a:rPr>
              <a:t>Title </a:t>
            </a:r>
            <a:endParaRPr lang="en-GB" sz="2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r>
              <a:rPr lang="en-GB" sz="2800" dirty="0">
                <a:latin typeface="Arial"/>
                <a:cs typeface="Arial"/>
              </a:rPr>
              <a:t>The Evaluation of the role of Digital Exclusion for Access in Primary Care for Adults with Type 2 Diabetes Mellitus in the UK: A Systematic Review</a:t>
            </a:r>
            <a:endParaRPr lang="en-GB" sz="2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endParaRPr lang="en-GB" sz="2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ctr"/>
            <a:endParaRPr lang="en-GB" sz="2800" dirty="0">
              <a:latin typeface="Arial"/>
              <a:cs typeface="Arial"/>
            </a:endParaRPr>
          </a:p>
          <a:p>
            <a:pPr algn="ctr"/>
            <a:endParaRPr lang="en-GB" sz="2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049390-3D0A-D34F-B637-DCD9D77B7AB2}"/>
              </a:ext>
            </a:extLst>
          </p:cNvPr>
          <p:cNvSpPr/>
          <p:nvPr/>
        </p:nvSpPr>
        <p:spPr>
          <a:xfrm>
            <a:off x="0" y="-16414"/>
            <a:ext cx="9601199" cy="1654713"/>
          </a:xfrm>
          <a:prstGeom prst="rect">
            <a:avLst/>
          </a:prstGeom>
          <a:gradFill flip="none" rotWithShape="1">
            <a:gsLst>
              <a:gs pos="100000">
                <a:schemeClr val="accent2">
                  <a:lumMod val="60000"/>
                  <a:lumOff val="40000"/>
                </a:schemeClr>
              </a:gs>
              <a:gs pos="0">
                <a:srgbClr val="8FBED3"/>
              </a:gs>
              <a:gs pos="100000">
                <a:schemeClr val="accent1">
                  <a:lumMod val="45000"/>
                  <a:lumOff val="55000"/>
                </a:schemeClr>
              </a:gs>
              <a:gs pos="7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86DD3CE-B6DA-5E28-5268-0784E5174E58}"/>
              </a:ext>
            </a:extLst>
          </p:cNvPr>
          <p:cNvSpPr/>
          <p:nvPr/>
        </p:nvSpPr>
        <p:spPr>
          <a:xfrm>
            <a:off x="152400" y="1963085"/>
            <a:ext cx="3143250" cy="257081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0636AA8-F429-EF4D-B9B8-6CDA112952B7}"/>
              </a:ext>
            </a:extLst>
          </p:cNvPr>
          <p:cNvSpPr/>
          <p:nvPr/>
        </p:nvSpPr>
        <p:spPr>
          <a:xfrm>
            <a:off x="152400" y="1752599"/>
            <a:ext cx="3143250" cy="6477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Type 2 Diabetes Mellitus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B76BA1C-6CC8-A84C-B06E-74DB770F5DEC}"/>
              </a:ext>
            </a:extLst>
          </p:cNvPr>
          <p:cNvSpPr/>
          <p:nvPr/>
        </p:nvSpPr>
        <p:spPr>
          <a:xfrm>
            <a:off x="92077" y="4750017"/>
            <a:ext cx="3143250" cy="2655603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9A62CA-E344-6F3A-B96D-7E657249EC19}"/>
              </a:ext>
            </a:extLst>
          </p:cNvPr>
          <p:cNvSpPr/>
          <p:nvPr/>
        </p:nvSpPr>
        <p:spPr>
          <a:xfrm>
            <a:off x="3498854" y="1829488"/>
            <a:ext cx="2952750" cy="563880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E40F1-CB9C-7F06-0B2F-656FFA26431B}"/>
              </a:ext>
            </a:extLst>
          </p:cNvPr>
          <p:cNvSpPr/>
          <p:nvPr/>
        </p:nvSpPr>
        <p:spPr>
          <a:xfrm>
            <a:off x="6667498" y="2096188"/>
            <a:ext cx="2781299" cy="537210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0BDFFC-EE95-5F4F-F07A-C13F2BE06FBB}"/>
              </a:ext>
            </a:extLst>
          </p:cNvPr>
          <p:cNvSpPr/>
          <p:nvPr/>
        </p:nvSpPr>
        <p:spPr>
          <a:xfrm>
            <a:off x="6667500" y="1733548"/>
            <a:ext cx="2781300" cy="6105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Objective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0BC0470-D4A2-87B1-D94C-3438C3FA1939}"/>
              </a:ext>
            </a:extLst>
          </p:cNvPr>
          <p:cNvSpPr/>
          <p:nvPr/>
        </p:nvSpPr>
        <p:spPr>
          <a:xfrm>
            <a:off x="0" y="12467285"/>
            <a:ext cx="9601199" cy="334315"/>
          </a:xfrm>
          <a:prstGeom prst="rect">
            <a:avLst/>
          </a:prstGeom>
          <a:gradFill flip="none" rotWithShape="1">
            <a:gsLst>
              <a:gs pos="100000">
                <a:schemeClr val="accent2">
                  <a:lumMod val="60000"/>
                  <a:lumOff val="40000"/>
                </a:schemeClr>
              </a:gs>
              <a:gs pos="0">
                <a:srgbClr val="8FBED3"/>
              </a:gs>
              <a:gs pos="100000">
                <a:schemeClr val="accent1">
                  <a:lumMod val="45000"/>
                  <a:lumOff val="55000"/>
                </a:schemeClr>
              </a:gs>
              <a:gs pos="7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69A9AB-3525-DE86-C40E-422762D952ED}"/>
              </a:ext>
            </a:extLst>
          </p:cNvPr>
          <p:cNvSpPr/>
          <p:nvPr/>
        </p:nvSpPr>
        <p:spPr>
          <a:xfrm>
            <a:off x="0" y="7525085"/>
            <a:ext cx="9601200" cy="1438278"/>
          </a:xfrm>
          <a:prstGeom prst="rect">
            <a:avLst/>
          </a:prstGeom>
          <a:gradFill flip="none" rotWithShape="1">
            <a:gsLst>
              <a:gs pos="100000">
                <a:schemeClr val="accent2">
                  <a:lumMod val="60000"/>
                  <a:lumOff val="40000"/>
                  <a:alpha val="10000"/>
                </a:schemeClr>
              </a:gs>
              <a:gs pos="100000">
                <a:srgbClr val="CFB1A0"/>
              </a:gs>
              <a:gs pos="0">
                <a:srgbClr val="8FBED3">
                  <a:alpha val="56000"/>
                </a:srgb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100000">
                <a:srgbClr val="CFB1A0"/>
              </a:gs>
              <a:gs pos="0">
                <a:schemeClr val="accent1">
                  <a:lumMod val="30000"/>
                  <a:lumOff val="7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E6916A5-2435-6421-B4E6-AE6968385D42}"/>
              </a:ext>
            </a:extLst>
          </p:cNvPr>
          <p:cNvSpPr/>
          <p:nvPr/>
        </p:nvSpPr>
        <p:spPr>
          <a:xfrm>
            <a:off x="5219701" y="9065825"/>
            <a:ext cx="4191002" cy="3146334"/>
          </a:xfrm>
          <a:prstGeom prst="rect">
            <a:avLst/>
          </a:prstGeom>
          <a:solidFill>
            <a:srgbClr val="A3E7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8C974EF-3028-9F7B-78EA-0804F139335D}"/>
              </a:ext>
            </a:extLst>
          </p:cNvPr>
          <p:cNvSpPr txBox="1"/>
          <p:nvPr/>
        </p:nvSpPr>
        <p:spPr>
          <a:xfrm>
            <a:off x="628650" y="308568"/>
            <a:ext cx="7200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evaluation of the role of digital exclusion for access in primary care for adults with type 2 diabetes mellitus in the UK: A systematic review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A5D6965-FA3C-B345-2E41-0B305D115A8D}"/>
              </a:ext>
            </a:extLst>
          </p:cNvPr>
          <p:cNvSpPr txBox="1"/>
          <p:nvPr/>
        </p:nvSpPr>
        <p:spPr>
          <a:xfrm>
            <a:off x="7333493" y="2406340"/>
            <a:ext cx="233119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determine the prevalence and critical factors related to digital exclusion in individuals with T2DM in the UK.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C8029A5-6352-8FF4-F3CF-4A3DCB356B8C}"/>
              </a:ext>
            </a:extLst>
          </p:cNvPr>
          <p:cNvSpPr txBox="1"/>
          <p:nvPr/>
        </p:nvSpPr>
        <p:spPr>
          <a:xfrm>
            <a:off x="5437559" y="7248086"/>
            <a:ext cx="287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(OHID, 2026)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B25C840-11D2-0009-63F3-74011E298B7D}"/>
              </a:ext>
            </a:extLst>
          </p:cNvPr>
          <p:cNvSpPr txBox="1"/>
          <p:nvPr/>
        </p:nvSpPr>
        <p:spPr>
          <a:xfrm>
            <a:off x="110447" y="2656540"/>
            <a:ext cx="20690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Type 2 Diabetes Mellitus is a chronic disease in which the body does not use insulin efficiently and does not make enough insulin, causing excessive blood glucose levels (NICE, 2026; Diabetes UK, 2026).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EE67B01-FDC4-5844-F0BC-9CC53F92E47C}"/>
              </a:ext>
            </a:extLst>
          </p:cNvPr>
          <p:cNvSpPr txBox="1"/>
          <p:nvPr/>
        </p:nvSpPr>
        <p:spPr>
          <a:xfrm>
            <a:off x="152400" y="4953000"/>
            <a:ext cx="2857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9D89453-F376-1779-8D1B-4238DC3CD7AD}"/>
              </a:ext>
            </a:extLst>
          </p:cNvPr>
          <p:cNvSpPr txBox="1"/>
          <p:nvPr/>
        </p:nvSpPr>
        <p:spPr>
          <a:xfrm>
            <a:off x="9601200" y="7479267"/>
            <a:ext cx="2209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26D2FC80-C83D-8CFF-E772-1A447089B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521" y="2556449"/>
            <a:ext cx="1158130" cy="1881307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C03EC5AB-6FF3-07FB-EC86-3C1B8534DC2F}"/>
              </a:ext>
            </a:extLst>
          </p:cNvPr>
          <p:cNvSpPr/>
          <p:nvPr/>
        </p:nvSpPr>
        <p:spPr>
          <a:xfrm>
            <a:off x="0" y="7515223"/>
            <a:ext cx="9601200" cy="29339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Complications of Type 2 Diabetes Mellitus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2C12A1E7-8E14-C401-D7EC-BA463F6ADFD4}"/>
              </a:ext>
            </a:extLst>
          </p:cNvPr>
          <p:cNvCxnSpPr/>
          <p:nvPr/>
        </p:nvCxnSpPr>
        <p:spPr>
          <a:xfrm>
            <a:off x="1623170" y="7966783"/>
            <a:ext cx="0" cy="6974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132002F8-80FF-8107-2F5D-03E318E94C84}"/>
              </a:ext>
            </a:extLst>
          </p:cNvPr>
          <p:cNvCxnSpPr/>
          <p:nvPr/>
        </p:nvCxnSpPr>
        <p:spPr>
          <a:xfrm>
            <a:off x="3606796" y="7966783"/>
            <a:ext cx="0" cy="6974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DFFE1C3F-2B9B-5CF7-D27E-1A7B06F7B7F3}"/>
              </a:ext>
            </a:extLst>
          </p:cNvPr>
          <p:cNvCxnSpPr/>
          <p:nvPr/>
        </p:nvCxnSpPr>
        <p:spPr>
          <a:xfrm>
            <a:off x="4800598" y="7994279"/>
            <a:ext cx="0" cy="6974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ABECA8BA-98F7-DD4B-14DD-6DFC32B06AE7}"/>
              </a:ext>
            </a:extLst>
          </p:cNvPr>
          <p:cNvCxnSpPr/>
          <p:nvPr/>
        </p:nvCxnSpPr>
        <p:spPr>
          <a:xfrm>
            <a:off x="6248399" y="7995311"/>
            <a:ext cx="0" cy="69746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329FBDFB-A29C-CF25-240C-A3D044763F21}"/>
              </a:ext>
            </a:extLst>
          </p:cNvPr>
          <p:cNvCxnSpPr/>
          <p:nvPr/>
        </p:nvCxnSpPr>
        <p:spPr>
          <a:xfrm>
            <a:off x="7829554" y="7985317"/>
            <a:ext cx="0" cy="67893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TextBox 67">
            <a:extLst>
              <a:ext uri="{FF2B5EF4-FFF2-40B4-BE49-F238E27FC236}">
                <a16:creationId xmlns:a16="http://schemas.microsoft.com/office/drawing/2014/main" id="{7FB3017C-CE46-61AF-BFC4-D989D47F7D75}"/>
              </a:ext>
            </a:extLst>
          </p:cNvPr>
          <p:cNvSpPr txBox="1"/>
          <p:nvPr/>
        </p:nvSpPr>
        <p:spPr>
          <a:xfrm>
            <a:off x="-57149" y="7948741"/>
            <a:ext cx="1577221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❤️ Heart disease and stroke (cardiovascular disease).</a:t>
            </a:r>
            <a:br>
              <a:rPr lang="en-GB" dirty="0"/>
            </a:br>
            <a:endParaRPr lang="en-GB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E3F62A56-AD9B-C00A-7DAC-37E3721FCA40}"/>
              </a:ext>
            </a:extLst>
          </p:cNvPr>
          <p:cNvSpPr txBox="1"/>
          <p:nvPr/>
        </p:nvSpPr>
        <p:spPr>
          <a:xfrm>
            <a:off x="1612891" y="7952930"/>
            <a:ext cx="19812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👁️Diabetic retinopathy (damage to the eyes and loss of eyesight). 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565451B-BA3A-1CEC-BE7D-798D5C486739}"/>
              </a:ext>
            </a:extLst>
          </p:cNvPr>
          <p:cNvSpPr txBox="1"/>
          <p:nvPr/>
        </p:nvSpPr>
        <p:spPr>
          <a:xfrm>
            <a:off x="3644898" y="7963116"/>
            <a:ext cx="14097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Nerve injury (neuropathy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F4BF80F9-A32B-CD26-C671-787310F8C840}"/>
              </a:ext>
            </a:extLst>
          </p:cNvPr>
          <p:cNvSpPr txBox="1"/>
          <p:nvPr/>
        </p:nvSpPr>
        <p:spPr>
          <a:xfrm>
            <a:off x="4772025" y="8004314"/>
            <a:ext cx="15772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🩺 Kidney disease (nephropathy).</a:t>
            </a:r>
          </a:p>
          <a:p>
            <a:endParaRPr lang="en-GB" dirty="0"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A30DC6B5-F1E5-1BA1-D912-18E119753F55}"/>
              </a:ext>
            </a:extLst>
          </p:cNvPr>
          <p:cNvSpPr txBox="1"/>
          <p:nvPr/>
        </p:nvSpPr>
        <p:spPr>
          <a:xfrm>
            <a:off x="6376906" y="8016534"/>
            <a:ext cx="1590837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🦶 Foot problems, ulcers and possible amputation.</a:t>
            </a:r>
          </a:p>
          <a:p>
            <a:endParaRPr lang="en-GB" dirty="0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FD905D85-0CE7-473D-47CB-8BCA86D95E61}"/>
              </a:ext>
            </a:extLst>
          </p:cNvPr>
          <p:cNvSpPr txBox="1"/>
          <p:nvPr/>
        </p:nvSpPr>
        <p:spPr>
          <a:xfrm>
            <a:off x="7852701" y="8023385"/>
            <a:ext cx="1817593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🩸 Poor blood circulation and slow healing of wounds.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      (NHS England, 2025)</a:t>
            </a:r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B2B60AEE-6A7B-9BF9-3531-47102DE872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28" y="4744385"/>
            <a:ext cx="3143249" cy="2578285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:a16="http://schemas.microsoft.com/office/drawing/2014/main" id="{6D4A6F3E-F4F5-7687-10E9-84B7B597EB88}"/>
              </a:ext>
            </a:extLst>
          </p:cNvPr>
          <p:cNvSpPr txBox="1"/>
          <p:nvPr/>
        </p:nvSpPr>
        <p:spPr>
          <a:xfrm>
            <a:off x="1411144" y="7275135"/>
            <a:ext cx="2391527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(NICE, 2026; WHO, 2025</a:t>
            </a:r>
            <a:r>
              <a:rPr lang="en-GB" sz="900" dirty="0"/>
              <a:t>)</a:t>
            </a:r>
          </a:p>
          <a:p>
            <a:endParaRPr lang="en-GB" dirty="0"/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B39F1BCD-EC9F-04CB-6AB1-10DBAC49EBDA}"/>
              </a:ext>
            </a:extLst>
          </p:cNvPr>
          <p:cNvSpPr txBox="1"/>
          <p:nvPr/>
        </p:nvSpPr>
        <p:spPr>
          <a:xfrm>
            <a:off x="3644895" y="4145320"/>
            <a:ext cx="463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Prevalence &amp; incidence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5" name="Picture 84" descr="Health matters: preventing Type 2 Diabetes - GOV.UK">
            <a:extLst>
              <a:ext uri="{FF2B5EF4-FFF2-40B4-BE49-F238E27FC236}">
                <a16:creationId xmlns:a16="http://schemas.microsoft.com/office/drawing/2014/main" id="{2B36CCF5-36B7-91DC-FE91-75339526EA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3491" y="4551506"/>
            <a:ext cx="2965440" cy="2713486"/>
          </a:xfrm>
          <a:prstGeom prst="rect">
            <a:avLst/>
          </a:prstGeom>
        </p:spPr>
      </p:pic>
      <p:sp>
        <p:nvSpPr>
          <p:cNvPr id="90" name="TextBox 89">
            <a:extLst>
              <a:ext uri="{FF2B5EF4-FFF2-40B4-BE49-F238E27FC236}">
                <a16:creationId xmlns:a16="http://schemas.microsoft.com/office/drawing/2014/main" id="{AC0526B0-7EB6-8E19-78A1-B53F90CB3C5C}"/>
              </a:ext>
            </a:extLst>
          </p:cNvPr>
          <p:cNvSpPr txBox="1"/>
          <p:nvPr/>
        </p:nvSpPr>
        <p:spPr>
          <a:xfrm>
            <a:off x="3606051" y="2344085"/>
            <a:ext cx="26423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CC8E5410-F8DF-76C8-C08F-8F068AF7610E}"/>
              </a:ext>
            </a:extLst>
          </p:cNvPr>
          <p:cNvCxnSpPr>
            <a:cxnSpLocks/>
          </p:cNvCxnSpPr>
          <p:nvPr/>
        </p:nvCxnSpPr>
        <p:spPr>
          <a:xfrm>
            <a:off x="3644898" y="4134029"/>
            <a:ext cx="2642348" cy="5851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6" name="TextBox 95">
            <a:extLst>
              <a:ext uri="{FF2B5EF4-FFF2-40B4-BE49-F238E27FC236}">
                <a16:creationId xmlns:a16="http://schemas.microsoft.com/office/drawing/2014/main" id="{77224643-FF8A-89BF-2982-68162089EF7A}"/>
              </a:ext>
            </a:extLst>
          </p:cNvPr>
          <p:cNvSpPr txBox="1"/>
          <p:nvPr/>
        </p:nvSpPr>
        <p:spPr>
          <a:xfrm>
            <a:off x="5596308" y="9448800"/>
            <a:ext cx="3738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27E4D825-7446-E25C-59C2-3173CEEDE10B}"/>
              </a:ext>
            </a:extLst>
          </p:cNvPr>
          <p:cNvSpPr txBox="1"/>
          <p:nvPr/>
        </p:nvSpPr>
        <p:spPr>
          <a:xfrm>
            <a:off x="7579703" y="9310982"/>
            <a:ext cx="175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1177D045-DF4C-E99F-0F10-36A92F9EE4BF}"/>
              </a:ext>
            </a:extLst>
          </p:cNvPr>
          <p:cNvSpPr txBox="1"/>
          <p:nvPr/>
        </p:nvSpPr>
        <p:spPr>
          <a:xfrm>
            <a:off x="3784604" y="2465688"/>
            <a:ext cx="260985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systematically assess the impact of digital exclusion for access to primary care among adults in the UK  with type 2 diabetes mellitus. 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14DAB734-57BE-AD7F-1483-39C3981E2B02}"/>
              </a:ext>
            </a:extLst>
          </p:cNvPr>
          <p:cNvSpPr txBox="1"/>
          <p:nvPr/>
        </p:nvSpPr>
        <p:spPr>
          <a:xfrm>
            <a:off x="4015157" y="1843115"/>
            <a:ext cx="28575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aim</a:t>
            </a:r>
          </a:p>
        </p:txBody>
      </p: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5B5522D8-4A5F-8F81-C6BD-6FEF09150939}"/>
              </a:ext>
            </a:extLst>
          </p:cNvPr>
          <p:cNvCxnSpPr/>
          <p:nvPr/>
        </p:nvCxnSpPr>
        <p:spPr>
          <a:xfrm>
            <a:off x="3843720" y="2332417"/>
            <a:ext cx="2108196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6" name="Flowchart: Connector 105">
            <a:extLst>
              <a:ext uri="{FF2B5EF4-FFF2-40B4-BE49-F238E27FC236}">
                <a16:creationId xmlns:a16="http://schemas.microsoft.com/office/drawing/2014/main" id="{CE3BE4C2-8598-4470-C7D6-BEE7CE3C5017}"/>
              </a:ext>
            </a:extLst>
          </p:cNvPr>
          <p:cNvSpPr/>
          <p:nvPr/>
        </p:nvSpPr>
        <p:spPr>
          <a:xfrm>
            <a:off x="6715131" y="2453652"/>
            <a:ext cx="659790" cy="655857"/>
          </a:xfrm>
          <a:prstGeom prst="flowChartConnector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</a:p>
        </p:txBody>
      </p:sp>
      <p:sp>
        <p:nvSpPr>
          <p:cNvPr id="108" name="Flowchart: Connector 107">
            <a:extLst>
              <a:ext uri="{FF2B5EF4-FFF2-40B4-BE49-F238E27FC236}">
                <a16:creationId xmlns:a16="http://schemas.microsoft.com/office/drawing/2014/main" id="{9BE36B1F-E0DD-1082-E61F-DC66327D676E}"/>
              </a:ext>
            </a:extLst>
          </p:cNvPr>
          <p:cNvSpPr/>
          <p:nvPr/>
        </p:nvSpPr>
        <p:spPr>
          <a:xfrm>
            <a:off x="6701129" y="3517682"/>
            <a:ext cx="659790" cy="655857"/>
          </a:xfrm>
          <a:prstGeom prst="flowChartConnector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720D0F98-7C42-3735-7B36-6CB1F481574B}"/>
              </a:ext>
            </a:extLst>
          </p:cNvPr>
          <p:cNvSpPr txBox="1"/>
          <p:nvPr/>
        </p:nvSpPr>
        <p:spPr>
          <a:xfrm>
            <a:off x="7440036" y="3456285"/>
            <a:ext cx="200876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explore the impact of digital exclusion on access to primary-care services for adults with T2DM.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14" name="Flowchart: Connector 113">
            <a:extLst>
              <a:ext uri="{FF2B5EF4-FFF2-40B4-BE49-F238E27FC236}">
                <a16:creationId xmlns:a16="http://schemas.microsoft.com/office/drawing/2014/main" id="{E8EC5DF1-E09C-0700-2020-46CA0494F123}"/>
              </a:ext>
            </a:extLst>
          </p:cNvPr>
          <p:cNvSpPr/>
          <p:nvPr/>
        </p:nvSpPr>
        <p:spPr>
          <a:xfrm>
            <a:off x="6701129" y="4661541"/>
            <a:ext cx="659790" cy="655857"/>
          </a:xfrm>
          <a:prstGeom prst="flowChartConnector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B3DAF5B9-38A2-7234-8A44-695E3BFD5723}"/>
              </a:ext>
            </a:extLst>
          </p:cNvPr>
          <p:cNvSpPr txBox="1"/>
          <p:nvPr/>
        </p:nvSpPr>
        <p:spPr>
          <a:xfrm>
            <a:off x="7373226" y="4506230"/>
            <a:ext cx="20087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identify evidence-based interventions and methods to eliminate digital exclusion and improve equal access to primary care.</a:t>
            </a:r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3810C491-D695-D645-7F97-3C8FF66DCB5E}"/>
              </a:ext>
            </a:extLst>
          </p:cNvPr>
          <p:cNvSpPr/>
          <p:nvPr/>
        </p:nvSpPr>
        <p:spPr>
          <a:xfrm>
            <a:off x="152400" y="9096402"/>
            <a:ext cx="4902198" cy="3146334"/>
          </a:xfrm>
          <a:prstGeom prst="rect">
            <a:avLst/>
          </a:prstGeom>
          <a:gradFill flip="none" rotWithShape="1">
            <a:gsLst>
              <a:gs pos="0">
                <a:srgbClr val="A3E7FF"/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lin ang="10800000" scaled="1"/>
            <a:tileRect/>
          </a:gradFill>
          <a:ln w="3175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48EFB1DA-0E3D-1463-CBFC-1D45990F2302}"/>
              </a:ext>
            </a:extLst>
          </p:cNvPr>
          <p:cNvSpPr txBox="1"/>
          <p:nvPr/>
        </p:nvSpPr>
        <p:spPr>
          <a:xfrm>
            <a:off x="228967" y="9763478"/>
            <a:ext cx="474905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About 15% of UK adults are digitally excluded, with greater proportions among older persons, low-income people, and those with long-term health concerns (Good Things Foundation, 2024).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Diabetes UK (2024)  found that Type 2 Diabetes Mellitus (T2DM) patients are older, have more comorbidities, and live in impoverished regions, increasing their risk of digital exclusion.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Few studies have examined how digital exclusion impacts UK persons with T2DM's primary care access (Van Deursen and Van Dijk, 2019).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80FE628B-FF10-ACEA-FBA3-1610FBD71524}"/>
              </a:ext>
            </a:extLst>
          </p:cNvPr>
          <p:cNvSpPr/>
          <p:nvPr/>
        </p:nvSpPr>
        <p:spPr>
          <a:xfrm>
            <a:off x="152400" y="9096402"/>
            <a:ext cx="4902198" cy="3523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Background and Rationale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49CF76-8A10-3D2B-8FE7-1BA5F0D8962C}"/>
              </a:ext>
            </a:extLst>
          </p:cNvPr>
          <p:cNvSpPr/>
          <p:nvPr/>
        </p:nvSpPr>
        <p:spPr>
          <a:xfrm>
            <a:off x="5219701" y="9065825"/>
            <a:ext cx="4191002" cy="36241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impact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025BDC-AA4D-CE58-D4F9-6960677D7CC8}"/>
              </a:ext>
            </a:extLst>
          </p:cNvPr>
          <p:cNvSpPr txBox="1"/>
          <p:nvPr/>
        </p:nvSpPr>
        <p:spPr>
          <a:xfrm>
            <a:off x="5190985" y="9428242"/>
            <a:ext cx="4191002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Target population: The research may enhance diabetes management and primary care access. </a:t>
            </a:r>
          </a:p>
          <a:p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health: Results may inform digital exclusion and health inequality efforts (OHID, 2025).</a:t>
            </a:r>
          </a:p>
          <a:p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Primary care: The review could help create accessible digital solutions alongside phone and in-person options. </a:t>
            </a: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Policy and commissioning: Results may aid NHS inclusion and equitable digital healthcare planning.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professionals: The study may raise awareness of digital hurdles and promote person-centred care (NHS England, 2023; NHS England, 2025).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279DDC4-97E8-87F1-7A43-878FDB3A9F51}"/>
              </a:ext>
            </a:extLst>
          </p:cNvPr>
          <p:cNvSpPr/>
          <p:nvPr/>
        </p:nvSpPr>
        <p:spPr>
          <a:xfrm>
            <a:off x="6662292" y="5776225"/>
            <a:ext cx="2794307" cy="447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question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FB11762-2B28-7600-D454-2B325658ADF9}"/>
              </a:ext>
            </a:extLst>
          </p:cNvPr>
          <p:cNvSpPr txBox="1"/>
          <p:nvPr/>
        </p:nvSpPr>
        <p:spPr>
          <a:xfrm>
            <a:off x="6675362" y="6202182"/>
            <a:ext cx="261937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What is the impact of digital exclusion on access to primary care in adults living with type 2 diabetes mellitus in the UK?</a:t>
            </a:r>
          </a:p>
        </p:txBody>
      </p:sp>
    </p:spTree>
    <p:extLst>
      <p:ext uri="{BB962C8B-B14F-4D97-AF65-F5344CB8AC3E}">
        <p14:creationId xmlns:p14="http://schemas.microsoft.com/office/powerpoint/2010/main" val="4055360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7A07B-16D4-7111-7DAB-F88655E05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2" y="5453168"/>
            <a:ext cx="8281035" cy="2474384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1. Age UK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Later life in a digital world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Age UK.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2. Critical Appraisal Skills Programme (2018)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CASP checklists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https://casp-uk.net/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3. Diabetes UK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diabetes: younger adults and rising diagnoses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https://www.diabetes.org.uk/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4. Diabetes UK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Diabetes prevalence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https://www.diabetes.org.uk/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5. Department of Health and Social Care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trends and variation in England 2025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6.  Good Things Foundation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Digital inclusion in the 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https://www.goodthingsfoundation.org/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9. NHS England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Supporting digital inclusion in general practice: 10 top tips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10. NHS England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equalities and digital inclusion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11. NICE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Type 2 diabetes in adults: management (NG28)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https://www.nice.org.uk/guidance/ng28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12.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NICE (2026)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Diabetes - type 2: Clinical Knowledge Summaries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https://cks.nice.org.uk/topics/diabetes-type-2/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9 October 2026).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13.  NICE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Implementation advice: health inequalities in type 2 diabetes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https://www.nice.org.uk/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14. Office for Health Improvement and Disparities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Diabetes: GP recorded prevalence, England, 2024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https://fingertips.phe.org.uk/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15. Office for Health Improvement and Disparities (OHID)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Diabetes profile: statistical commentary, April 2026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https://www.gov.uk/government/statistics/diabetes-profile-update-april-2026/diabetes-profile-statistical-commentary-april-2026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9 October 2026).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16. Page, M.J. et al. (2021) ‘The PRISMA 2020 statement: an updated guideline for reporting systematic reviews’,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372, n71. https://doi.org/10.1136/bmj.n71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17. Van Deursen, A.J.A.M. and van Dijk, J.A.G.M. (2019) ‘The first-level digital divide shifts from inequalities in physical access to inequalities in material access’,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New Media &amp; Society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21(2), pp.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18.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Diabetes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https://www.who.int/news-room/fact-sheets/detail/diabetes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9 October 2026).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 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263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1102</Words>
  <Application>Microsoft Office PowerPoint</Application>
  <PresentationFormat>A3 Paper (297x420 mm)</PresentationFormat>
  <Paragraphs>65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1. Age UK (2023) Later life in a digital world. London: Age UK.    2. Critical Appraisal Skills Programme (2018) CASP checklists. Available at: https://casp-uk.net/   3. Diabetes UK (2024) Type 2 diabetes: younger adults and rising diagnoses. Available at: https://www.diabetes.org.uk/    4. Diabetes UK (2025) Diabetes prevalence. Available at: https://www.diabetes.org.uk/   5. Department of Health and Social Care (2025) Health trends and variation in England 2025. Available at: https://www.gov.uk/   6.  Good Things Foundation (2024) Digital inclusion in the UK. Available at: https://www.goodthingsfoundation.org/    9. NHS England (2023) Supporting digital inclusion in general practice: 10 top tips. Available at: https://www.england.nhs.uk/    10. NHS England (2025) Health equalities and digital inclusion. Available at: https://www.england.nhs.uk/    11. NICE (2026) Type 2 diabetes in adults: management (NG28). Available at: https://www.nice.org.uk/guidance/ng28    12. NICE (2026) Diabetes - type 2: Clinical Knowledge Summaries. Available at: https://cks.nice.org.uk/topics/diabetes-type-2/ (Accessed: 9 October 2026).  13.  NICE (2026) Implementation advice: health inequalities in type 2 diabetes. Available at: https://www.nice.org.uk/    14. Office for Health Improvement and Disparities (2025) Diabetes: GP recorded prevalence, England, 2024. Available at: https://fingertips.phe.org.uk/   15. Office for Health Improvement and Disparities (OHID) (2026) Diabetes profile: statistical commentary, April 2026. Available at: https://www.gov.uk/government/statistics/diabetes-profile-update-april-2026/diabetes-profile-statistical-commentary-april-2026 (Accessed: 9 October 2026).  16. Page, M.J. et al. (2021) ‘The PRISMA 2020 statement: an updated guideline for reporting systematic reviews’, BMJ, 372, n71. https://doi.org/10.1136/bmj.n71   17. Van Deursen, A.J.A.M. and van Dijk, J.A.G.M. (2019) ‘The first-level digital divide shifts from inequalities in physical access to inequalities in material access’, New Media &amp; Society, 21(2), pp.  18. World Health Organization (WHO) (2025) Diabetes. Available at: https://www.who.int/news-room/fact-sheets/detail/diabetes  (Accessed: 9 October 2026).  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John Orek</dc:creator>
  <cp:lastModifiedBy>John Orek</cp:lastModifiedBy>
  <cp:revision>618</cp:revision>
  <dcterms:created xsi:type="dcterms:W3CDTF">2026-10-07T18:21:03Z</dcterms:created>
  <dcterms:modified xsi:type="dcterms:W3CDTF">2026-10-10T23:55:37Z</dcterms:modified>
</cp:coreProperties>
</file>