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4" r:id="rId18"/>
    <p:sldId id="275" r:id="rId19"/>
    <p:sldId id="276" r:id="rId20"/>
    <p:sldId id="270" r:id="rId21"/>
    <p:sldId id="278" r:id="rId22"/>
    <p:sldId id="279" r:id="rId23"/>
    <p:sldId id="281" r:id="rId24"/>
    <p:sldId id="283" r:id="rId25"/>
    <p:sldId id="282" r:id="rId26"/>
    <p:sldId id="284" r:id="rId27"/>
    <p:sldId id="285" r:id="rId28"/>
    <p:sldId id="286" r:id="rId29"/>
    <p:sldId id="273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5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554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259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73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80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448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259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972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70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924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150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313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DC925-39F2-4354-9AF9-4DD937BEF488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732B5-B348-4E10-BEE4-A15E45B7B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642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mplypsychology.org/maslow.html" TargetMode="External"/><Relationship Id="rId2" Type="http://schemas.openxmlformats.org/officeDocument/2006/relationships/hyperlink" Target="http://www.happyplanetindex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c.europa.eu/docsroom/documents/42883/attachments/1/translations/en/renditions/native" TargetMode="External"/><Relationship Id="rId5" Type="http://schemas.openxmlformats.org/officeDocument/2006/relationships/hyperlink" Target="http://www.ft.com/content/8f153358-810e-42b3-a529-a5a6d0f2077f" TargetMode="External"/><Relationship Id="rId4" Type="http://schemas.openxmlformats.org/officeDocument/2006/relationships/hyperlink" Target="http://www.theguardian.com/global-development-professionals-network/gallery/2015/apr/01/over-population-over-consumption-in-pictur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eedling growing on a tree trunk">
            <a:extLst>
              <a:ext uri="{FF2B5EF4-FFF2-40B4-BE49-F238E27FC236}">
                <a16:creationId xmlns:a16="http://schemas.microsoft.com/office/drawing/2014/main" id="{1C4A9898-CB0D-66FF-280C-D5741C2C20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24" r="26348" b="-1"/>
          <a:stretch/>
        </p:blipFill>
        <p:spPr>
          <a:xfrm>
            <a:off x="2642616" y="10"/>
            <a:ext cx="6501384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7004404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8485" y="1122363"/>
            <a:ext cx="3017520" cy="2058719"/>
          </a:xfrm>
        </p:spPr>
        <p:txBody>
          <a:bodyPr anchor="b">
            <a:normAutofit/>
          </a:bodyPr>
          <a:lstStyle/>
          <a:p>
            <a:pPr algn="l"/>
            <a:r>
              <a:rPr lang="en-GB" sz="4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 resources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486" y="4070568"/>
            <a:ext cx="3017519" cy="2058718"/>
          </a:xfrm>
        </p:spPr>
        <p:txBody>
          <a:bodyPr>
            <a:normAutofit/>
          </a:bodyPr>
          <a:lstStyle/>
          <a:p>
            <a:pPr algn="l"/>
            <a:r>
              <a:rPr lang="en-GB" sz="1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ACNA6005 (Sustainable Urban Communities)</a:t>
            </a:r>
          </a:p>
          <a:p>
            <a:pPr algn="l"/>
            <a:r>
              <a:rPr lang="en-GB" sz="1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ACBA7009 (Sustainable Development)</a:t>
            </a:r>
          </a:p>
          <a:p>
            <a:pPr algn="l"/>
            <a:r>
              <a:rPr lang="en-GB" sz="1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Lara Hopkinson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298323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458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One glowing light bulb in sea of unlit bulbs">
            <a:extLst>
              <a:ext uri="{FF2B5EF4-FFF2-40B4-BE49-F238E27FC236}">
                <a16:creationId xmlns:a16="http://schemas.microsoft.com/office/drawing/2014/main" id="{ADACDB96-6DCF-9ADC-9519-78E93788A8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00" r="25426"/>
          <a:stretch/>
        </p:blipFill>
        <p:spPr>
          <a:xfrm>
            <a:off x="20" y="-2"/>
            <a:ext cx="4057627" cy="6858002"/>
          </a:xfrm>
          <a:prstGeom prst="rect">
            <a:avLst/>
          </a:prstGeom>
        </p:spPr>
      </p:pic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7647" y="-1"/>
            <a:ext cx="508635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6487" y="405685"/>
            <a:ext cx="4098726" cy="1559301"/>
          </a:xfrm>
        </p:spPr>
        <p:txBody>
          <a:bodyPr>
            <a:normAutofit/>
          </a:bodyPr>
          <a:lstStyle/>
          <a:p>
            <a:r>
              <a:rPr lang="en-GB" sz="35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6487" y="2743200"/>
            <a:ext cx="3935505" cy="3496878"/>
          </a:xfrm>
        </p:spPr>
        <p:txBody>
          <a:bodyPr anchor="ctr">
            <a:normAutofit/>
          </a:bodyPr>
          <a:lstStyle/>
          <a:p>
            <a:r>
              <a:rPr lang="en-GB" sz="1700"/>
              <a:t>Why do we need to protect our resources?</a:t>
            </a:r>
          </a:p>
          <a:p>
            <a:r>
              <a:rPr lang="en-GB" sz="1700"/>
              <a:t>Examples</a:t>
            </a:r>
          </a:p>
          <a:p>
            <a:r>
              <a:rPr lang="en-GB" sz="1700"/>
              <a:t>Categories</a:t>
            </a:r>
          </a:p>
          <a:p>
            <a:r>
              <a:rPr lang="en-GB" sz="1700"/>
              <a:t>Impacts of over-consumption</a:t>
            </a:r>
          </a:p>
          <a:p>
            <a:r>
              <a:rPr lang="en-GB" sz="1700"/>
              <a:t>Human needs vs wants</a:t>
            </a:r>
          </a:p>
          <a:p>
            <a:r>
              <a:rPr lang="en-GB" sz="1700"/>
              <a:t>Critical materials overview</a:t>
            </a:r>
          </a:p>
          <a:p>
            <a:endParaRPr lang="en-GB" sz="1700"/>
          </a:p>
          <a:p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3837019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 these need protection?</a:t>
            </a:r>
          </a:p>
        </p:txBody>
      </p:sp>
      <p:pic>
        <p:nvPicPr>
          <p:cNvPr id="4" name="Content Placeholder 3" descr="Asking Defining Questions - Excelsior College OWL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01" y="1531227"/>
            <a:ext cx="7719704" cy="5146469"/>
          </a:xfrm>
        </p:spPr>
      </p:pic>
    </p:spTree>
    <p:extLst>
      <p:ext uri="{BB962C8B-B14F-4D97-AF65-F5344CB8AC3E}">
        <p14:creationId xmlns:p14="http://schemas.microsoft.com/office/powerpoint/2010/main" val="27582419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do we need to protect?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Managing resources for the good of all</a:t>
            </a:r>
          </a:p>
          <a:p>
            <a:pPr lvl="1"/>
            <a:r>
              <a:rPr lang="en-GB" dirty="0"/>
              <a:t>Animal, plant, water, atmosphere</a:t>
            </a:r>
          </a:p>
          <a:p>
            <a:r>
              <a:rPr lang="en-GB" dirty="0"/>
              <a:t>“</a:t>
            </a:r>
            <a:r>
              <a:rPr lang="en-GB" i="1" dirty="0"/>
              <a:t>provide resources for the present population without compromising availability for future generations”</a:t>
            </a:r>
          </a:p>
          <a:p>
            <a:r>
              <a:rPr lang="en-GB" i="1" dirty="0"/>
              <a:t>“without causing environmental damage that challenges survival of other species &amp; natural ecosystems”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6450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Examples of natural resources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434657"/>
              </p:ext>
            </p:extLst>
          </p:nvPr>
        </p:nvGraphicFramePr>
        <p:xfrm>
          <a:off x="1234291" y="1772186"/>
          <a:ext cx="6514358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6223">
                  <a:extLst>
                    <a:ext uri="{9D8B030D-6E8A-4147-A177-3AD203B41FA5}">
                      <a16:colId xmlns:a16="http://schemas.microsoft.com/office/drawing/2014/main" val="2140450108"/>
                    </a:ext>
                  </a:extLst>
                </a:gridCol>
                <a:gridCol w="3978135">
                  <a:extLst>
                    <a:ext uri="{9D8B030D-6E8A-4147-A177-3AD203B41FA5}">
                      <a16:colId xmlns:a16="http://schemas.microsoft.com/office/drawing/2014/main" val="397686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Natural resource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Ways in which used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10108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Generate energy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2923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Animals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Food, clothing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269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Heating, electricity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209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Minerals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Medicines, technology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98408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Fuel, electricity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13422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Plants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Wood, paper, cotton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480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Energy, photosynthesis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6792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Crops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576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8212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Categories of natural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Non-renewable and renewable</a:t>
            </a:r>
          </a:p>
          <a:p>
            <a:pPr lvl="1"/>
            <a:r>
              <a:rPr lang="en-GB" dirty="0"/>
              <a:t>Replenished over significant period vs replenished quickly</a:t>
            </a:r>
          </a:p>
          <a:p>
            <a:r>
              <a:rPr lang="en-GB" dirty="0"/>
              <a:t>Abiotic and biotic</a:t>
            </a:r>
          </a:p>
          <a:p>
            <a:r>
              <a:rPr lang="en-GB" dirty="0"/>
              <a:t>Actual and potential</a:t>
            </a:r>
          </a:p>
          <a:p>
            <a:r>
              <a:rPr lang="en-GB" dirty="0"/>
              <a:t>Ubiquitous and localised</a:t>
            </a:r>
          </a:p>
        </p:txBody>
      </p:sp>
    </p:spTree>
    <p:extLst>
      <p:ext uri="{BB962C8B-B14F-4D97-AF65-F5344CB8AC3E}">
        <p14:creationId xmlns:p14="http://schemas.microsoft.com/office/powerpoint/2010/main" val="4075923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Impacts of overconsumption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579" y="1917823"/>
            <a:ext cx="8333884" cy="416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084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L's natural resources near brink of depletion | BusinessMirr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191" y="1927803"/>
            <a:ext cx="6858000" cy="473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45" y="217220"/>
            <a:ext cx="4972970" cy="3737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94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24" y="415635"/>
            <a:ext cx="8775476" cy="5850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032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111" y="884712"/>
            <a:ext cx="8604318" cy="516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922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552450"/>
            <a:ext cx="9163050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499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Consumerism = happiness?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578" y="1614364"/>
            <a:ext cx="6849496" cy="486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208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763" b="3960"/>
          <a:stretch/>
        </p:blipFill>
        <p:spPr>
          <a:xfrm>
            <a:off x="1" y="630880"/>
            <a:ext cx="9128264" cy="561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6060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9424" t="10338" r="9934" b="4528"/>
          <a:stretch/>
        </p:blipFill>
        <p:spPr>
          <a:xfrm>
            <a:off x="219694" y="362197"/>
            <a:ext cx="8763592" cy="616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749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Maslow’s hierarchy of needs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939" y="1825625"/>
            <a:ext cx="6000750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766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Deficiency and growth needs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103" y="1968729"/>
            <a:ext cx="7216743" cy="440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966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663" y="344385"/>
            <a:ext cx="6638078" cy="612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348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Behaviours of a self-actualised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Behaviours like a child (absorption &amp; concentration)</a:t>
            </a:r>
          </a:p>
          <a:p>
            <a:r>
              <a:rPr lang="en-GB" dirty="0"/>
              <a:t>Trying new things</a:t>
            </a:r>
          </a:p>
          <a:p>
            <a:r>
              <a:rPr lang="en-GB" dirty="0"/>
              <a:t>Listening to your own feelings</a:t>
            </a:r>
          </a:p>
          <a:p>
            <a:r>
              <a:rPr lang="en-GB" dirty="0"/>
              <a:t>Avoiding pretence, being honest</a:t>
            </a:r>
          </a:p>
          <a:p>
            <a:r>
              <a:rPr lang="en-GB" dirty="0"/>
              <a:t>Challenge opinion</a:t>
            </a:r>
          </a:p>
          <a:p>
            <a:r>
              <a:rPr lang="en-GB" dirty="0"/>
              <a:t>Take responsibility &amp; work hard</a:t>
            </a:r>
          </a:p>
          <a:p>
            <a:r>
              <a:rPr lang="en-GB" dirty="0"/>
              <a:t>Identify defences, and give them up</a:t>
            </a:r>
          </a:p>
        </p:txBody>
      </p:sp>
    </p:spTree>
    <p:extLst>
      <p:ext uri="{BB962C8B-B14F-4D97-AF65-F5344CB8AC3E}">
        <p14:creationId xmlns:p14="http://schemas.microsoft.com/office/powerpoint/2010/main" val="17792531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3070514" cy="2146505"/>
          </a:xfrm>
        </p:spPr>
        <p:txBody>
          <a:bodyPr/>
          <a:lstStyle/>
          <a:p>
            <a:r>
              <a:rPr lang="en-GB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Buyerarchy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needs?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480" y="104784"/>
            <a:ext cx="5237058" cy="661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6739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Over population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3550" y="1560914"/>
            <a:ext cx="8135749" cy="4881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7128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Effects of overpopulation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2720" y="1825624"/>
            <a:ext cx="7932630" cy="475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341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4481" r="7763"/>
          <a:stretch/>
        </p:blipFill>
        <p:spPr>
          <a:xfrm>
            <a:off x="868982" y="0"/>
            <a:ext cx="7406035" cy="686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647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Rare Earth Elements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15" y="1739734"/>
            <a:ext cx="8861570" cy="505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8558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Raw Materials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0494"/>
            <a:ext cx="9144000" cy="473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03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5982" t="21957" r="32176" b="25495"/>
          <a:stretch/>
        </p:blipFill>
        <p:spPr>
          <a:xfrm>
            <a:off x="355959" y="582705"/>
            <a:ext cx="8436807" cy="57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124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1" y="257176"/>
            <a:ext cx="7337880" cy="636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800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 they are found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198" y="1825625"/>
            <a:ext cx="8341603" cy="4606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559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Criticality Assessment (EU)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348025"/>
              </p:ext>
            </p:extLst>
          </p:nvPr>
        </p:nvGraphicFramePr>
        <p:xfrm>
          <a:off x="628650" y="1825625"/>
          <a:ext cx="78867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340">
                  <a:extLst>
                    <a:ext uri="{9D8B030D-6E8A-4147-A177-3AD203B41FA5}">
                      <a16:colId xmlns:a16="http://schemas.microsoft.com/office/drawing/2014/main" val="2729896530"/>
                    </a:ext>
                  </a:extLst>
                </a:gridCol>
                <a:gridCol w="1261605">
                  <a:extLst>
                    <a:ext uri="{9D8B030D-6E8A-4147-A177-3AD203B41FA5}">
                      <a16:colId xmlns:a16="http://schemas.microsoft.com/office/drawing/2014/main" val="1909458720"/>
                    </a:ext>
                  </a:extLst>
                </a:gridCol>
                <a:gridCol w="1353787">
                  <a:extLst>
                    <a:ext uri="{9D8B030D-6E8A-4147-A177-3AD203B41FA5}">
                      <a16:colId xmlns:a16="http://schemas.microsoft.com/office/drawing/2014/main" val="3947651132"/>
                    </a:ext>
                  </a:extLst>
                </a:gridCol>
                <a:gridCol w="950026">
                  <a:extLst>
                    <a:ext uri="{9D8B030D-6E8A-4147-A177-3AD203B41FA5}">
                      <a16:colId xmlns:a16="http://schemas.microsoft.com/office/drawing/2014/main" val="3069487444"/>
                    </a:ext>
                  </a:extLst>
                </a:gridCol>
                <a:gridCol w="2743942">
                  <a:extLst>
                    <a:ext uri="{9D8B030D-6E8A-4147-A177-3AD203B41FA5}">
                      <a16:colId xmlns:a16="http://schemas.microsoft.com/office/drawing/2014/main" val="24176549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Material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Supply risk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EOL-RIR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Uses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5651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Cerium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Catalytic</a:t>
                      </a:r>
                      <a:r>
                        <a:rPr lang="en-GB" baseline="0" dirty="0"/>
                        <a:t> convertors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69481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Dysprosium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Control rods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4580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Erbium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Control rods, lasers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7441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Europium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Superconducting alloys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32643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Lanthanum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Carbon arc lighting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268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Neodymium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Strong permanent magnets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24422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Praseodymium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Aircraft engines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68769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Samarium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Optical lasers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41497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Terbium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Solid state devices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7864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96060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8028462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Happy Planet Index (</a:t>
            </a:r>
            <a:r>
              <a:rPr lang="en-GB" dirty="0">
                <a:hlinkClick r:id="rId2"/>
              </a:rPr>
              <a:t>www.happyplanetindex.org/</a:t>
            </a:r>
            <a:r>
              <a:rPr lang="en-GB" dirty="0"/>
              <a:t>) </a:t>
            </a:r>
          </a:p>
          <a:p>
            <a:r>
              <a:rPr lang="en-GB" dirty="0"/>
              <a:t>Simply psychology – Maslow (</a:t>
            </a:r>
            <a:r>
              <a:rPr lang="en-GB" dirty="0">
                <a:hlinkClick r:id="rId3"/>
              </a:rPr>
              <a:t>www.simplypsychology.org/maslow.html</a:t>
            </a:r>
            <a:r>
              <a:rPr lang="en-GB" dirty="0"/>
              <a:t>)</a:t>
            </a:r>
          </a:p>
          <a:p>
            <a:r>
              <a:rPr lang="en-GB" dirty="0"/>
              <a:t>The Guardian (</a:t>
            </a:r>
            <a:r>
              <a:rPr lang="en-GB" dirty="0">
                <a:hlinkClick r:id="rId4"/>
              </a:rPr>
              <a:t>www.theguardian.com/global-development-professionals-network/gallery/2015/apr/01/over-population-over-consumption-in-pictures</a:t>
            </a:r>
            <a:r>
              <a:rPr lang="en-GB" dirty="0"/>
              <a:t>) </a:t>
            </a:r>
          </a:p>
          <a:p>
            <a:r>
              <a:rPr lang="en-GB" dirty="0"/>
              <a:t>FT (</a:t>
            </a:r>
            <a:r>
              <a:rPr lang="en-GB" dirty="0">
                <a:hlinkClick r:id="rId5"/>
              </a:rPr>
              <a:t>www.ft.com/content/8f153358-810e-42b3-a529-a5a6d0f2077f</a:t>
            </a:r>
            <a:r>
              <a:rPr lang="en-GB" dirty="0"/>
              <a:t>) </a:t>
            </a:r>
          </a:p>
          <a:p>
            <a:r>
              <a:rPr lang="en-GB" dirty="0"/>
              <a:t>CRM Report 2020 (</a:t>
            </a:r>
            <a:r>
              <a:rPr lang="en-GB" dirty="0">
                <a:hlinkClick r:id="rId6"/>
              </a:rPr>
              <a:t>www.ec.europa.eu/docsroom/documents/42883/attachments/1/translations/en/renditions/native</a:t>
            </a:r>
            <a:r>
              <a:rPr lang="en-GB" dirty="0"/>
              <a:t>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70366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1778</TotalTime>
  <Words>391</Words>
  <Application>Microsoft Office PowerPoint</Application>
  <PresentationFormat>On-screen Show (4:3)</PresentationFormat>
  <Paragraphs>117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Natural resources</vt:lpstr>
      <vt:lpstr>Outline</vt:lpstr>
      <vt:lpstr>Why do these need protection?</vt:lpstr>
      <vt:lpstr>Why do we need to protect?</vt:lpstr>
      <vt:lpstr>Examples of natural resources</vt:lpstr>
      <vt:lpstr>Categories of natural resources</vt:lpstr>
      <vt:lpstr>Impacts of overconsumption</vt:lpstr>
      <vt:lpstr>PowerPoint Presentation</vt:lpstr>
      <vt:lpstr>PowerPoint Presentation</vt:lpstr>
      <vt:lpstr>PowerPoint Presentation</vt:lpstr>
      <vt:lpstr>PowerPoint Presentation</vt:lpstr>
      <vt:lpstr>Consumerism = happiness?</vt:lpstr>
      <vt:lpstr>PowerPoint Presentation</vt:lpstr>
      <vt:lpstr>PowerPoint Presentation</vt:lpstr>
      <vt:lpstr>Maslow’s hierarchy of needs</vt:lpstr>
      <vt:lpstr>Deficiency and growth needs</vt:lpstr>
      <vt:lpstr>PowerPoint Presentation</vt:lpstr>
      <vt:lpstr>Behaviours of a self-actualised</vt:lpstr>
      <vt:lpstr>Buyerarchy of needs?</vt:lpstr>
      <vt:lpstr>Over population</vt:lpstr>
      <vt:lpstr>Effects of overpopulation</vt:lpstr>
      <vt:lpstr>PowerPoint Presentation</vt:lpstr>
      <vt:lpstr>Rare Earth Elements</vt:lpstr>
      <vt:lpstr>Critical Raw Materials</vt:lpstr>
      <vt:lpstr>PowerPoint Presentation</vt:lpstr>
      <vt:lpstr>PowerPoint Presentation</vt:lpstr>
      <vt:lpstr>Where they are found</vt:lpstr>
      <vt:lpstr>Criticality Assessment (EU)</vt:lpstr>
      <vt:lpstr>Useful information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Natural resources</dc:title>
  <dc:creator>Lara Hopkinson</dc:creator>
  <cp:lastModifiedBy>Lara Hopkinson</cp:lastModifiedBy>
  <cp:revision>32</cp:revision>
  <dcterms:created xsi:type="dcterms:W3CDTF">2020-10-19T12:07:45Z</dcterms:created>
  <dcterms:modified xsi:type="dcterms:W3CDTF">2024-03-05T08:42:48Z</dcterms:modified>
</cp:coreProperties>
</file>