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9" r:id="rId3"/>
    <p:sldId id="258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7" d="100"/>
          <a:sy n="77" d="100"/>
        </p:scale>
        <p:origin x="-1368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464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notesMaster" Target="notesMasters/notesMaster1.xml"/><Relationship Id="rId12" Type="http://schemas.openxmlformats.org/officeDocument/2006/relationships/printerSettings" Target="printerSettings/printerSettings1.bin"/><Relationship Id="rId13" Type="http://schemas.openxmlformats.org/officeDocument/2006/relationships/presProps" Target="presProps.xml"/><Relationship Id="rId14" Type="http://schemas.openxmlformats.org/officeDocument/2006/relationships/viewProps" Target="viewProps.xml"/><Relationship Id="rId15" Type="http://schemas.openxmlformats.org/officeDocument/2006/relationships/theme" Target="theme/them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8D3ECF-7D74-2B45-927F-519767DF4421}" type="datetimeFigureOut">
              <a:rPr lang="en-US" smtClean="0"/>
              <a:t>22/03/2015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EC6B2F-8BAF-434E-A8DD-32C6E9D69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61450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int</a:t>
            </a:r>
            <a:r>
              <a:rPr lang="en-US" dirty="0" smtClean="0"/>
              <a:t>,</a:t>
            </a:r>
            <a:r>
              <a:rPr lang="en-US" baseline="0" dirty="0" smtClean="0"/>
              <a:t> float, double, char are keywords used in C++ to represent the type of data.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EC6B2F-8BAF-434E-A8DD-32C6E9D69D4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86800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Value</a:t>
            </a:r>
            <a:r>
              <a:rPr lang="en-US" baseline="0" dirty="0" smtClean="0"/>
              <a:t> is sometimes called as operands.</a:t>
            </a:r>
          </a:p>
          <a:p>
            <a:r>
              <a:rPr lang="en-US" baseline="0" dirty="0" smtClean="0"/>
              <a:t>Operand1 </a:t>
            </a:r>
            <a:r>
              <a:rPr lang="en-US" baseline="0" dirty="0" err="1" smtClean="0"/>
              <a:t>operator_symbol</a:t>
            </a:r>
            <a:r>
              <a:rPr lang="en-US" baseline="0" dirty="0" smtClean="0"/>
              <a:t> </a:t>
            </a:r>
            <a:r>
              <a:rPr lang="en-US" baseline="0" dirty="0" smtClean="0"/>
              <a:t>Operand2</a:t>
            </a:r>
          </a:p>
          <a:p>
            <a:r>
              <a:rPr lang="en-US" dirty="0" smtClean="0"/>
              <a:t>Priority</a:t>
            </a:r>
            <a:r>
              <a:rPr lang="en-US" baseline="0" dirty="0" smtClean="0"/>
              <a:t> rules for operators in the order of precedence:</a:t>
            </a:r>
          </a:p>
          <a:p>
            <a:pPr marL="228600" indent="-228600">
              <a:buAutoNum type="arabicPeriod"/>
            </a:pPr>
            <a:r>
              <a:rPr lang="en-US" baseline="0" dirty="0" err="1" smtClean="0"/>
              <a:t>paranthesis</a:t>
            </a:r>
            <a:r>
              <a:rPr lang="en-US" baseline="0" dirty="0" smtClean="0"/>
              <a:t> </a:t>
            </a:r>
          </a:p>
          <a:p>
            <a:pPr marL="228600" indent="-228600">
              <a:buAutoNum type="arabicPeriod"/>
            </a:pPr>
            <a:r>
              <a:rPr lang="en-US" baseline="0" dirty="0" smtClean="0"/>
              <a:t>division and multiplication(/,%,*)</a:t>
            </a:r>
          </a:p>
          <a:p>
            <a:pPr marL="228600" indent="-228600">
              <a:buAutoNum type="arabicPeriod"/>
            </a:pPr>
            <a:r>
              <a:rPr lang="en-US" baseline="0" dirty="0" smtClean="0"/>
              <a:t>addition and subtraction(+, -)</a:t>
            </a:r>
          </a:p>
          <a:p>
            <a:pPr marL="0" indent="0">
              <a:buNone/>
            </a:pPr>
            <a:r>
              <a:rPr lang="en-US" baseline="0" smtClean="0"/>
              <a:t>while formulating expressions keep in mind these priorities</a:t>
            </a:r>
            <a:endParaRPr lang="en-US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EC6B2F-8BAF-434E-A8DD-32C6E9D69D4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12201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Complement – gives</a:t>
            </a:r>
            <a:r>
              <a:rPr lang="en-US" baseline="0" dirty="0" smtClean="0"/>
              <a:t> true when the value is false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EC6B2F-8BAF-434E-A8DD-32C6E9D69D47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27833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GB" smtClean="0"/>
              <a:t>Click to edit Master subtitle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22/03/2015</a:t>
            </a:fld>
            <a:endParaRPr lang="en-US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22/03/2015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22/03/2015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10" name="Rectangle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22/03/2015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22/03/2015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22/03/2015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22/03/2015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6" name="Rectangle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22/03/2015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22/03/2015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en-GB" smtClean="0"/>
              <a:t>Drag picture to placeholder or click icon to add</a:t>
            </a:r>
            <a:endParaRPr kumimoji="0" lang="en-US" dirty="0"/>
          </a:p>
        </p:txBody>
      </p:sp>
      <p:sp>
        <p:nvSpPr>
          <p:cNvPr id="9" name="Process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Process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22/03/2015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22/03/2015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e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Donut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  <a:p>
            <a:pPr lvl="1" eaLnBrk="1" latinLnBrk="0" hangingPunct="1"/>
            <a:r>
              <a:rPr kumimoji="0" lang="en-GB" smtClean="0"/>
              <a:t>Second level</a:t>
            </a:r>
          </a:p>
          <a:p>
            <a:pPr lvl="2" eaLnBrk="1" latinLnBrk="0" hangingPunct="1"/>
            <a:r>
              <a:rPr kumimoji="0" lang="en-GB" smtClean="0"/>
              <a:t>Third level</a:t>
            </a:r>
          </a:p>
          <a:p>
            <a:pPr lvl="3" eaLnBrk="1" latinLnBrk="0" hangingPunct="1"/>
            <a:r>
              <a:rPr kumimoji="0" lang="en-GB" smtClean="0"/>
              <a:t>Fourth level</a:t>
            </a:r>
          </a:p>
          <a:p>
            <a:pPr lvl="4" eaLnBrk="1" latinLnBrk="0" hangingPunct="1"/>
            <a:r>
              <a:rPr kumimoji="0" lang="en-GB" smtClean="0"/>
              <a:t>Fifth level</a:t>
            </a:r>
            <a:endParaRPr kumimoji="0" lang="en-US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pPr algn="r" eaLnBrk="1" latinLnBrk="0" hangingPunct="1"/>
            <a:fld id="{54AB02A5-4FE5-49D9-9E24-09F23B90C450}" type="datetimeFigureOut">
              <a:rPr lang="en-US" smtClean="0"/>
              <a:t>22/03/2015</a:t>
            </a:fld>
            <a:endParaRPr lang="en-US" sz="1200">
              <a:solidFill>
                <a:schemeClr val="bg2">
                  <a:shade val="50000"/>
                </a:scheme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 algn="ctr" eaLnBrk="1" latinLnBrk="0" hangingPunct="1"/>
            <a:fld id="{6294C92D-0306-4E69-9CD3-20855E849650}" type="slidenum">
              <a:rPr kumimoji="0" lang="en-US" smtClean="0"/>
              <a:t>‹#›</a:t>
            </a:fld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15" name="Rectangle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32560" y="2399908"/>
            <a:ext cx="7406640" cy="1472184"/>
          </a:xfrm>
        </p:spPr>
        <p:txBody>
          <a:bodyPr/>
          <a:lstStyle/>
          <a:p>
            <a:pPr algn="ctr"/>
            <a:r>
              <a:rPr lang="en-US" dirty="0" smtClean="0"/>
              <a:t>Computational Thinking</a:t>
            </a:r>
            <a:br>
              <a:rPr lang="en-US" dirty="0" smtClean="0"/>
            </a:br>
            <a:r>
              <a:rPr lang="en-US" dirty="0" smtClean="0"/>
              <a:t>M4COMP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972421" y="6488668"/>
            <a:ext cx="1499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Term 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9326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Program cycle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Problem Definition</a:t>
            </a:r>
          </a:p>
          <a:p>
            <a:r>
              <a:rPr lang="en-US" dirty="0" smtClean="0"/>
              <a:t>Solution Outlining</a:t>
            </a:r>
          </a:p>
          <a:p>
            <a:r>
              <a:rPr lang="en-US" dirty="0" smtClean="0"/>
              <a:t>Algorithm and Flowchart</a:t>
            </a:r>
          </a:p>
          <a:p>
            <a:r>
              <a:rPr lang="en-US" dirty="0" smtClean="0"/>
              <a:t>Choosing Language</a:t>
            </a:r>
          </a:p>
          <a:p>
            <a:r>
              <a:rPr lang="en-US" dirty="0" smtClean="0"/>
              <a:t>Coding</a:t>
            </a:r>
          </a:p>
          <a:p>
            <a:r>
              <a:rPr lang="en-US" dirty="0" smtClean="0"/>
              <a:t>Testing</a:t>
            </a:r>
          </a:p>
          <a:p>
            <a:r>
              <a:rPr lang="en-US" dirty="0" smtClean="0"/>
              <a:t>Documentation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19123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 smtClean="0"/>
              <a:t>Compilers, Interpreters, Assemblers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dirty="0" smtClean="0"/>
              <a:t>For translating programs to machine understandable form:</a:t>
            </a:r>
          </a:p>
          <a:p>
            <a:pPr lvl="1" algn="just"/>
            <a:r>
              <a:rPr lang="en-US" dirty="0" smtClean="0"/>
              <a:t>Compilers</a:t>
            </a:r>
          </a:p>
          <a:p>
            <a:pPr lvl="1" algn="just"/>
            <a:r>
              <a:rPr lang="en-US" dirty="0" smtClean="0"/>
              <a:t>Interpreters</a:t>
            </a:r>
          </a:p>
          <a:p>
            <a:pPr lvl="1" algn="just"/>
            <a:r>
              <a:rPr lang="en-US" dirty="0" smtClean="0"/>
              <a:t>Assemblers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361497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err="1" smtClean="0"/>
              <a:t>Datatype</a:t>
            </a:r>
            <a:r>
              <a:rPr lang="en-US" dirty="0" smtClean="0"/>
              <a:t>(based on C++)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en-US" dirty="0"/>
              <a:t>R</a:t>
            </a:r>
            <a:r>
              <a:rPr lang="en-US" dirty="0" smtClean="0"/>
              <a:t>epresents the type of data to be processed by the program</a:t>
            </a:r>
          </a:p>
          <a:p>
            <a:pPr algn="just"/>
            <a:r>
              <a:rPr lang="en-US" dirty="0" smtClean="0"/>
              <a:t>Types of data </a:t>
            </a:r>
          </a:p>
          <a:p>
            <a:pPr lvl="1" algn="just"/>
            <a:r>
              <a:rPr lang="en-US" dirty="0" smtClean="0"/>
              <a:t>whole numbers</a:t>
            </a:r>
          </a:p>
          <a:p>
            <a:pPr lvl="2" algn="just"/>
            <a:r>
              <a:rPr lang="en-US" dirty="0" err="1" smtClean="0">
                <a:solidFill>
                  <a:srgbClr val="FF0000"/>
                </a:solidFill>
              </a:rPr>
              <a:t>int</a:t>
            </a:r>
            <a:endParaRPr lang="en-US" dirty="0" smtClean="0">
              <a:solidFill>
                <a:srgbClr val="FF0000"/>
              </a:solidFill>
            </a:endParaRPr>
          </a:p>
          <a:p>
            <a:pPr lvl="1" algn="just"/>
            <a:r>
              <a:rPr lang="en-US" dirty="0" smtClean="0"/>
              <a:t>decimal numbers</a:t>
            </a:r>
          </a:p>
          <a:p>
            <a:pPr lvl="2" algn="just"/>
            <a:r>
              <a:rPr lang="en-US" dirty="0" smtClean="0">
                <a:solidFill>
                  <a:srgbClr val="FF0000"/>
                </a:solidFill>
              </a:rPr>
              <a:t>float </a:t>
            </a:r>
            <a:r>
              <a:rPr lang="en-US" dirty="0" smtClean="0">
                <a:solidFill>
                  <a:srgbClr val="000000"/>
                </a:solidFill>
              </a:rPr>
              <a:t>– </a:t>
            </a:r>
            <a:r>
              <a:rPr lang="en-US" dirty="0" smtClean="0"/>
              <a:t>for small fractional numbers</a:t>
            </a:r>
          </a:p>
          <a:p>
            <a:pPr lvl="2" algn="just"/>
            <a:r>
              <a:rPr lang="en-US" dirty="0" smtClean="0">
                <a:solidFill>
                  <a:srgbClr val="FF0000"/>
                </a:solidFill>
              </a:rPr>
              <a:t>double </a:t>
            </a:r>
            <a:r>
              <a:rPr lang="en-US" dirty="0" smtClean="0">
                <a:solidFill>
                  <a:srgbClr val="000000"/>
                </a:solidFill>
              </a:rPr>
              <a:t>– for fractional numbers with high and low magnitude</a:t>
            </a:r>
          </a:p>
          <a:p>
            <a:pPr lvl="1" algn="just"/>
            <a:r>
              <a:rPr lang="en-US" dirty="0" smtClean="0"/>
              <a:t>single alphabet/symbol – char </a:t>
            </a:r>
          </a:p>
          <a:p>
            <a:pPr lvl="1" algn="just"/>
            <a:r>
              <a:rPr lang="en-US" dirty="0" smtClean="0"/>
              <a:t>multiple alphabets and/or symbols</a:t>
            </a:r>
          </a:p>
          <a:p>
            <a:pPr lvl="2" algn="just"/>
            <a:r>
              <a:rPr lang="en-US" dirty="0" smtClean="0">
                <a:solidFill>
                  <a:srgbClr val="FF0000"/>
                </a:solidFill>
              </a:rPr>
              <a:t>char array[]</a:t>
            </a:r>
          </a:p>
        </p:txBody>
      </p:sp>
    </p:spTree>
    <p:extLst>
      <p:ext uri="{BB962C8B-B14F-4D97-AF65-F5344CB8AC3E}">
        <p14:creationId xmlns:p14="http://schemas.microsoft.com/office/powerpoint/2010/main" val="208889791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Variables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dirty="0"/>
              <a:t>N</a:t>
            </a:r>
            <a:r>
              <a:rPr lang="en-US" dirty="0" smtClean="0"/>
              <a:t>ame used to represent a value throughout a program</a:t>
            </a:r>
          </a:p>
          <a:p>
            <a:pPr algn="just"/>
            <a:r>
              <a:rPr lang="en-US" dirty="0"/>
              <a:t>N</a:t>
            </a:r>
            <a:r>
              <a:rPr lang="en-US" dirty="0" smtClean="0"/>
              <a:t>amed representation of the values</a:t>
            </a:r>
          </a:p>
          <a:p>
            <a:pPr algn="just"/>
            <a:r>
              <a:rPr lang="en-US" dirty="0"/>
              <a:t>V</a:t>
            </a:r>
            <a:r>
              <a:rPr lang="en-US" dirty="0" smtClean="0"/>
              <a:t>ariable declaration</a:t>
            </a:r>
          </a:p>
          <a:p>
            <a:pPr lvl="1" algn="just"/>
            <a:r>
              <a:rPr lang="en-US" dirty="0" smtClean="0"/>
              <a:t>Syntax</a:t>
            </a:r>
          </a:p>
          <a:p>
            <a:pPr lvl="2" algn="just"/>
            <a:r>
              <a:rPr lang="en-US" sz="2200" dirty="0" err="1">
                <a:solidFill>
                  <a:srgbClr val="FF0000"/>
                </a:solidFill>
              </a:rPr>
              <a:t>datatype</a:t>
            </a:r>
            <a:r>
              <a:rPr lang="en-US" sz="2200" dirty="0">
                <a:solidFill>
                  <a:srgbClr val="FF0000"/>
                </a:solidFill>
              </a:rPr>
              <a:t> </a:t>
            </a:r>
            <a:r>
              <a:rPr lang="en-US" sz="2200" dirty="0" err="1">
                <a:solidFill>
                  <a:srgbClr val="FF0000"/>
                </a:solidFill>
              </a:rPr>
              <a:t>variable_name</a:t>
            </a:r>
            <a:r>
              <a:rPr lang="en-US" sz="2200" dirty="0">
                <a:solidFill>
                  <a:srgbClr val="FF0000"/>
                </a:solidFill>
              </a:rPr>
              <a:t>;</a:t>
            </a:r>
          </a:p>
          <a:p>
            <a:pPr lvl="1" algn="just"/>
            <a:r>
              <a:rPr lang="en-US" dirty="0" smtClean="0"/>
              <a:t>Necessity</a:t>
            </a:r>
          </a:p>
          <a:p>
            <a:pPr lvl="2" algn="just"/>
            <a:r>
              <a:rPr lang="en-US" dirty="0" smtClean="0"/>
              <a:t>allocates the required memory during compilation to store the value when data is inputted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85238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Variable name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dirty="0" smtClean="0"/>
              <a:t>Rules for framing variable name</a:t>
            </a:r>
          </a:p>
          <a:p>
            <a:pPr marL="402336" lvl="1" indent="0" algn="just">
              <a:buNone/>
            </a:pPr>
            <a:r>
              <a:rPr lang="en-US" dirty="0" smtClean="0"/>
              <a:t>A variable name </a:t>
            </a:r>
          </a:p>
          <a:p>
            <a:pPr lvl="1" algn="just"/>
            <a:r>
              <a:rPr lang="en-US" dirty="0"/>
              <a:t>C</a:t>
            </a:r>
            <a:r>
              <a:rPr lang="en-US" dirty="0" smtClean="0"/>
              <a:t>an contain alphabets[</a:t>
            </a:r>
            <a:r>
              <a:rPr lang="en-US" dirty="0" smtClean="0">
                <a:solidFill>
                  <a:srgbClr val="FF0000"/>
                </a:solidFill>
              </a:rPr>
              <a:t>a-z, A-Z</a:t>
            </a:r>
            <a:r>
              <a:rPr lang="en-US" dirty="0" smtClean="0"/>
              <a:t>],digits[0-9] and underscore[ </a:t>
            </a:r>
            <a:r>
              <a:rPr lang="en-US" dirty="0" smtClean="0">
                <a:solidFill>
                  <a:srgbClr val="FF0000"/>
                </a:solidFill>
              </a:rPr>
              <a:t>_</a:t>
            </a:r>
            <a:r>
              <a:rPr lang="en-US" dirty="0" smtClean="0"/>
              <a:t> ]</a:t>
            </a:r>
          </a:p>
          <a:p>
            <a:pPr lvl="1" algn="just"/>
            <a:r>
              <a:rPr lang="en-US" dirty="0"/>
              <a:t>C</a:t>
            </a:r>
            <a:r>
              <a:rPr lang="en-US" dirty="0" smtClean="0"/>
              <a:t>annot begin with a digit</a:t>
            </a:r>
          </a:p>
          <a:p>
            <a:pPr lvl="1" algn="just"/>
            <a:r>
              <a:rPr lang="en-US" dirty="0"/>
              <a:t>C</a:t>
            </a:r>
            <a:r>
              <a:rPr lang="en-US" dirty="0" smtClean="0"/>
              <a:t>ase sensitive</a:t>
            </a:r>
          </a:p>
          <a:p>
            <a:pPr lvl="1" algn="just"/>
            <a:r>
              <a:rPr lang="en-US" dirty="0" smtClean="0"/>
              <a:t>Same variable name cannot be used more than once </a:t>
            </a:r>
            <a:r>
              <a:rPr lang="en-US" sz="1600" dirty="0" smtClean="0"/>
              <a:t>[except in cases where all are local to the particular functions where they are declared]</a:t>
            </a:r>
          </a:p>
          <a:p>
            <a:pPr lvl="1" algn="just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227307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Operators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Mathematical</a:t>
            </a:r>
          </a:p>
          <a:p>
            <a:pPr lvl="1"/>
            <a:r>
              <a:rPr lang="en-US" dirty="0" smtClean="0"/>
              <a:t>used to perform mathematical operations</a:t>
            </a:r>
          </a:p>
          <a:p>
            <a:pPr lvl="1"/>
            <a:r>
              <a:rPr lang="en-US" dirty="0" smtClean="0"/>
              <a:t>return a value depending upon the operation performed.</a:t>
            </a:r>
          </a:p>
          <a:p>
            <a:pPr lvl="2"/>
            <a:r>
              <a:rPr lang="en-US" dirty="0" smtClean="0"/>
              <a:t>Addition - </a:t>
            </a:r>
            <a:r>
              <a:rPr lang="en-US" dirty="0" smtClean="0">
                <a:solidFill>
                  <a:srgbClr val="FF0000"/>
                </a:solidFill>
              </a:rPr>
              <a:t>+ </a:t>
            </a:r>
          </a:p>
          <a:p>
            <a:pPr lvl="2"/>
            <a:r>
              <a:rPr lang="en-US" dirty="0" smtClean="0"/>
              <a:t>Subtraction - </a:t>
            </a:r>
            <a:r>
              <a:rPr lang="en-US" dirty="0" smtClean="0">
                <a:solidFill>
                  <a:srgbClr val="FF0000"/>
                </a:solidFill>
              </a:rPr>
              <a:t>-</a:t>
            </a:r>
          </a:p>
          <a:p>
            <a:pPr lvl="2"/>
            <a:r>
              <a:rPr lang="en-US" dirty="0" smtClean="0"/>
              <a:t>Multiplication - </a:t>
            </a:r>
            <a:r>
              <a:rPr lang="en-US" dirty="0" smtClean="0">
                <a:solidFill>
                  <a:srgbClr val="FF0000"/>
                </a:solidFill>
              </a:rPr>
              <a:t>*</a:t>
            </a:r>
          </a:p>
          <a:p>
            <a:pPr lvl="2"/>
            <a:r>
              <a:rPr lang="en-US" dirty="0" smtClean="0"/>
              <a:t>Division - </a:t>
            </a:r>
            <a:r>
              <a:rPr lang="en-US" dirty="0" smtClean="0">
                <a:solidFill>
                  <a:srgbClr val="FF0000"/>
                </a:solidFill>
              </a:rPr>
              <a:t>/ </a:t>
            </a:r>
            <a:r>
              <a:rPr lang="en-US" sz="2000" dirty="0" smtClean="0"/>
              <a:t>(gives quotient value while used with integers)</a:t>
            </a:r>
          </a:p>
          <a:p>
            <a:pPr lvl="2"/>
            <a:r>
              <a:rPr lang="en-US" dirty="0" smtClean="0"/>
              <a:t>Modulo - </a:t>
            </a:r>
            <a:r>
              <a:rPr lang="en-US" dirty="0" smtClean="0">
                <a:solidFill>
                  <a:srgbClr val="FF0000"/>
                </a:solidFill>
              </a:rPr>
              <a:t>% </a:t>
            </a:r>
            <a:r>
              <a:rPr lang="en-US" sz="2000" dirty="0"/>
              <a:t>(gives quotient value while used with integers)</a:t>
            </a:r>
            <a:endParaRPr lang="en-US" sz="2000" dirty="0" smtClean="0">
              <a:solidFill>
                <a:srgbClr val="FF0000"/>
              </a:solidFill>
            </a:endParaRPr>
          </a:p>
          <a:p>
            <a:r>
              <a:rPr lang="en-US" dirty="0" smtClean="0"/>
              <a:t>Syntax:</a:t>
            </a:r>
          </a:p>
          <a:p>
            <a:pPr marL="402336" lvl="1" indent="0">
              <a:buNone/>
            </a:pPr>
            <a:r>
              <a:rPr lang="en-US" dirty="0" smtClean="0">
                <a:solidFill>
                  <a:srgbClr val="FF0000"/>
                </a:solidFill>
              </a:rPr>
              <a:t>	value1 </a:t>
            </a:r>
            <a:r>
              <a:rPr lang="en-US" dirty="0" err="1" smtClean="0">
                <a:solidFill>
                  <a:srgbClr val="FF0000"/>
                </a:solidFill>
              </a:rPr>
              <a:t>operator_symbol</a:t>
            </a:r>
            <a:r>
              <a:rPr lang="en-US" dirty="0" smtClean="0">
                <a:solidFill>
                  <a:srgbClr val="FF0000"/>
                </a:solidFill>
              </a:rPr>
              <a:t> value2</a:t>
            </a:r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478232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Operators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Relational Operators</a:t>
            </a:r>
          </a:p>
          <a:p>
            <a:pPr lvl="1"/>
            <a:r>
              <a:rPr lang="en-US" dirty="0" smtClean="0"/>
              <a:t>used to compare two values/operands</a:t>
            </a:r>
          </a:p>
          <a:p>
            <a:pPr lvl="1"/>
            <a:r>
              <a:rPr lang="en-US" dirty="0" smtClean="0"/>
              <a:t>returns either “TRUE” or “FASLE”</a:t>
            </a:r>
          </a:p>
          <a:p>
            <a:pPr lvl="2"/>
            <a:r>
              <a:rPr lang="en-US" dirty="0" smtClean="0"/>
              <a:t>less than - </a:t>
            </a:r>
            <a:r>
              <a:rPr lang="en-US" dirty="0" smtClean="0">
                <a:solidFill>
                  <a:srgbClr val="FF0000"/>
                </a:solidFill>
              </a:rPr>
              <a:t>&lt;</a:t>
            </a:r>
          </a:p>
          <a:p>
            <a:pPr lvl="2"/>
            <a:r>
              <a:rPr lang="en-US" dirty="0" smtClean="0"/>
              <a:t>less than or equal to - </a:t>
            </a:r>
            <a:r>
              <a:rPr lang="en-US" dirty="0" smtClean="0">
                <a:solidFill>
                  <a:srgbClr val="FF0000"/>
                </a:solidFill>
              </a:rPr>
              <a:t>&lt;=</a:t>
            </a:r>
          </a:p>
          <a:p>
            <a:pPr lvl="2"/>
            <a:r>
              <a:rPr lang="en-US" dirty="0" smtClean="0"/>
              <a:t>greater than - </a:t>
            </a:r>
            <a:r>
              <a:rPr lang="en-US" dirty="0" smtClean="0">
                <a:solidFill>
                  <a:srgbClr val="FF0000"/>
                </a:solidFill>
              </a:rPr>
              <a:t>&gt;</a:t>
            </a:r>
          </a:p>
          <a:p>
            <a:pPr lvl="2"/>
            <a:r>
              <a:rPr lang="en-US" dirty="0" smtClean="0"/>
              <a:t>greater than or equal to - </a:t>
            </a:r>
            <a:r>
              <a:rPr lang="en-US" dirty="0" smtClean="0">
                <a:solidFill>
                  <a:srgbClr val="FF0000"/>
                </a:solidFill>
              </a:rPr>
              <a:t>&gt;=</a:t>
            </a:r>
          </a:p>
          <a:p>
            <a:pPr lvl="2"/>
            <a:r>
              <a:rPr lang="en-US" dirty="0" smtClean="0"/>
              <a:t>equal to - </a:t>
            </a:r>
            <a:r>
              <a:rPr lang="en-US" dirty="0" smtClean="0">
                <a:solidFill>
                  <a:srgbClr val="FF0000"/>
                </a:solidFill>
              </a:rPr>
              <a:t>==</a:t>
            </a:r>
          </a:p>
          <a:p>
            <a:pPr lvl="2"/>
            <a:r>
              <a:rPr lang="en-US" dirty="0" smtClean="0"/>
              <a:t>not equal to - </a:t>
            </a:r>
            <a:r>
              <a:rPr lang="en-US" dirty="0" smtClean="0">
                <a:solidFill>
                  <a:srgbClr val="FF0000"/>
                </a:solidFill>
              </a:rPr>
              <a:t>!=</a:t>
            </a:r>
          </a:p>
          <a:p>
            <a:r>
              <a:rPr lang="en-US" dirty="0" smtClean="0"/>
              <a:t>Syntax</a:t>
            </a:r>
          </a:p>
          <a:p>
            <a:pPr marL="402336" lvl="1" indent="0">
              <a:buNone/>
            </a:pPr>
            <a:r>
              <a:rPr lang="en-US" dirty="0"/>
              <a:t>	</a:t>
            </a:r>
            <a:r>
              <a:rPr lang="en-US" dirty="0">
                <a:solidFill>
                  <a:srgbClr val="FF0000"/>
                </a:solidFill>
              </a:rPr>
              <a:t>value1 </a:t>
            </a:r>
            <a:r>
              <a:rPr lang="en-US" dirty="0" err="1">
                <a:solidFill>
                  <a:srgbClr val="FF0000"/>
                </a:solidFill>
              </a:rPr>
              <a:t>operator_symbol</a:t>
            </a:r>
            <a:r>
              <a:rPr lang="en-US" dirty="0">
                <a:solidFill>
                  <a:srgbClr val="FF0000"/>
                </a:solidFill>
              </a:rPr>
              <a:t> value2</a:t>
            </a:r>
            <a:endParaRPr lang="en-US" dirty="0" smtClean="0"/>
          </a:p>
          <a:p>
            <a:pPr marL="82296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099584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Operators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Logical Operators</a:t>
            </a:r>
          </a:p>
          <a:p>
            <a:pPr lvl="1"/>
            <a:r>
              <a:rPr lang="en-US" dirty="0" smtClean="0"/>
              <a:t>used to compare the result of two relational/conditional expression</a:t>
            </a:r>
          </a:p>
          <a:p>
            <a:pPr lvl="1"/>
            <a:r>
              <a:rPr lang="en-US" dirty="0" smtClean="0"/>
              <a:t>returns either “TRUE” or “FALSE”</a:t>
            </a:r>
          </a:p>
          <a:p>
            <a:pPr lvl="2"/>
            <a:r>
              <a:rPr lang="en-US" dirty="0" smtClean="0"/>
              <a:t>AND - </a:t>
            </a:r>
            <a:r>
              <a:rPr lang="en-US" dirty="0" smtClean="0">
                <a:solidFill>
                  <a:srgbClr val="FF0000"/>
                </a:solidFill>
              </a:rPr>
              <a:t>&amp;&amp;</a:t>
            </a:r>
            <a:r>
              <a:rPr lang="en-US" dirty="0" smtClean="0"/>
              <a:t> (returns true only if both the values are true)</a:t>
            </a:r>
          </a:p>
          <a:p>
            <a:pPr lvl="2"/>
            <a:r>
              <a:rPr lang="en-US" dirty="0" smtClean="0"/>
              <a:t>OR - </a:t>
            </a:r>
            <a:r>
              <a:rPr lang="en-US" dirty="0" smtClean="0">
                <a:solidFill>
                  <a:srgbClr val="FF0000"/>
                </a:solidFill>
              </a:rPr>
              <a:t>|| </a:t>
            </a:r>
            <a:r>
              <a:rPr lang="en-US" dirty="0" smtClean="0"/>
              <a:t>(returns true if any one of the values are true)</a:t>
            </a:r>
          </a:p>
          <a:p>
            <a:pPr lvl="2"/>
            <a:r>
              <a:rPr lang="en-US" dirty="0" smtClean="0"/>
              <a:t>NOT - </a:t>
            </a:r>
            <a:r>
              <a:rPr lang="en-US" dirty="0" smtClean="0">
                <a:solidFill>
                  <a:srgbClr val="FF0000"/>
                </a:solidFill>
              </a:rPr>
              <a:t>!</a:t>
            </a:r>
            <a:r>
              <a:rPr lang="en-US" dirty="0" smtClean="0"/>
              <a:t> (complements the value)</a:t>
            </a:r>
          </a:p>
          <a:p>
            <a:r>
              <a:rPr lang="en-US" dirty="0" smtClean="0"/>
              <a:t>Syntax</a:t>
            </a:r>
          </a:p>
          <a:p>
            <a:pPr lvl="1"/>
            <a:r>
              <a:rPr lang="en-US" dirty="0" smtClean="0"/>
              <a:t>for AND and OR</a:t>
            </a:r>
          </a:p>
          <a:p>
            <a:pPr marL="658368" lvl="2" indent="0">
              <a:buNone/>
            </a:pPr>
            <a:r>
              <a:rPr lang="en-US" sz="2200" dirty="0" smtClean="0"/>
              <a:t>	</a:t>
            </a:r>
            <a:r>
              <a:rPr lang="en-US" sz="2200" dirty="0" smtClean="0">
                <a:solidFill>
                  <a:srgbClr val="FF0000"/>
                </a:solidFill>
              </a:rPr>
              <a:t>Relational_Expression1 AND/OR Relational_Expression2</a:t>
            </a:r>
          </a:p>
          <a:p>
            <a:pPr lvl="1"/>
            <a:r>
              <a:rPr lang="en-US" dirty="0" smtClean="0"/>
              <a:t>for NOT</a:t>
            </a:r>
          </a:p>
          <a:p>
            <a:pPr marL="658368" lvl="2" indent="0">
              <a:buNone/>
            </a:pPr>
            <a:r>
              <a:rPr lang="en-US" sz="2200" dirty="0" smtClean="0"/>
              <a:t>	</a:t>
            </a:r>
            <a:r>
              <a:rPr lang="en-US" sz="2200" dirty="0" smtClean="0">
                <a:solidFill>
                  <a:srgbClr val="FF0000"/>
                </a:solidFill>
              </a:rPr>
              <a:t>!(</a:t>
            </a:r>
            <a:r>
              <a:rPr lang="en-US" sz="2200" dirty="0" err="1" smtClean="0">
                <a:solidFill>
                  <a:srgbClr val="FF0000"/>
                </a:solidFill>
              </a:rPr>
              <a:t>relational_expression</a:t>
            </a:r>
            <a:r>
              <a:rPr lang="en-US" sz="2200" dirty="0" smtClean="0">
                <a:solidFill>
                  <a:srgbClr val="FF0000"/>
                </a:solidFill>
              </a:rPr>
              <a:t>/value)</a:t>
            </a:r>
            <a:endParaRPr lang="en-US" sz="2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751996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lstice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ＭＳ ゴシック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ＭＳ ゴシック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Solstice.thmx</Template>
  <TotalTime>1041</TotalTime>
  <Words>449</Words>
  <Application>Microsoft Macintosh PowerPoint</Application>
  <PresentationFormat>On-screen Show (4:3)</PresentationFormat>
  <Paragraphs>88</Paragraphs>
  <Slides>9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Solstice</vt:lpstr>
      <vt:lpstr>Computational Thinking M4COMP</vt:lpstr>
      <vt:lpstr>Program cycle</vt:lpstr>
      <vt:lpstr>Compilers, Interpreters, Assemblers</vt:lpstr>
      <vt:lpstr>Datatype(based on C++)</vt:lpstr>
      <vt:lpstr>Variables</vt:lpstr>
      <vt:lpstr>Variable name</vt:lpstr>
      <vt:lpstr>Operators</vt:lpstr>
      <vt:lpstr>Operators</vt:lpstr>
      <vt:lpstr>Operators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Computational Thinking M4COMP</dc:title>
  <dc:creator>MY LAPTOP</dc:creator>
  <cp:lastModifiedBy>MY LAPTOP</cp:lastModifiedBy>
  <cp:revision>14</cp:revision>
  <dcterms:created xsi:type="dcterms:W3CDTF">2015-03-04T22:00:22Z</dcterms:created>
  <dcterms:modified xsi:type="dcterms:W3CDTF">2015-03-22T20:21:16Z</dcterms:modified>
</cp:coreProperties>
</file>