
<file path=[Content_Types].xml><?xml version="1.0" encoding="utf-8"?>
<Types xmlns="http://schemas.openxmlformats.org/package/2006/content-types">
  <Default Extension="fntdata" ContentType="application/x-fontdata"/>
  <Default Extension="jfif"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0"/>
  </p:notesMasterIdLst>
  <p:sldIdLst>
    <p:sldId id="256" r:id="rId2"/>
    <p:sldId id="263" r:id="rId3"/>
    <p:sldId id="264" r:id="rId4"/>
    <p:sldId id="265" r:id="rId5"/>
    <p:sldId id="266" r:id="rId6"/>
    <p:sldId id="270" r:id="rId7"/>
    <p:sldId id="271" r:id="rId8"/>
    <p:sldId id="287" r:id="rId9"/>
  </p:sldIdLst>
  <p:sldSz cx="9144000" cy="5143500" type="screen16x9"/>
  <p:notesSz cx="6858000" cy="9144000"/>
  <p:embeddedFontLst>
    <p:embeddedFont>
      <p:font typeface="Calibri" panose="020F0502020204030204" pitchFamily="34" charset="0"/>
      <p:regular r:id="rId11"/>
      <p:bold r:id="rId12"/>
      <p:italic r:id="rId13"/>
      <p:boldItalic r:id="rId14"/>
    </p:embeddedFont>
    <p:embeddedFont>
      <p:font typeface="Fahkwang" pitchFamily="2" charset="-34"/>
      <p:regular r:id="rId15"/>
      <p:bold r:id="rId16"/>
      <p:italic r:id="rId17"/>
      <p:boldItalic r:id="rId18"/>
    </p:embeddedFont>
    <p:embeddedFont>
      <p:font typeface="Quicksand" pitchFamily="2" charset="77"/>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A6B6328-0915-45D8-8152-07296037CBE0}">
  <a:tblStyle styleId="{9A6B6328-0915-45D8-8152-07296037CBE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6" y="45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heme" Target="theme/theme1.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1078a0c0997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1078a0c0997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e4b7ac326b_0_2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e4b7ac326b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This presentation will discuss some of the business issues of Green Haven Florists, a small florist shop in Norwich (Swann, 2022). The shop started its operations in 2016 and was originally very successful since it offered custom-made floral arrangements and was environmentally friendly. Nonetheless, over the last year, Green Haven has experienced significant losses in both in-store sales and competition with online retailers as well as local stores. This analysis aims to explicitly recognize the nature and extent of the issues and offer practical recommendations towards the solution of the business future. Some of the frameworks that will be discussed in the presentation will assist in organizing the findings and informing the decision-making process.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e4b7ac326b_0_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e4b7ac326b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central problem facing Green Haven Florists is that the in-store sales have decreased by 30% because of decreased foot traffic. This crisis can be partially attributed to the growing popularity of online flower retailers, which have lower prices, deliver them in a day and often provide promotional offers. Also, there has been an increase in operational costs especially when it comes to imported flowers and sustainable packaging. Another important issue criticized by the customers is user experience on the webpage and inability to deliver products to the location easily. Moreover, the locality of the shop has been less desirable since the local businesses have been shut resulting into an additional factor related to the absence of foot traffic. All these have contributed to the strain of profitability on the shop.</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Google Shape;510;ge4b7ac326b_0_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1" name="Google Shape;511;ge4b7ac326b_0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5W2H model will assist in the de-escalation of main points of the problems encountered by Green Haven Florists. What is the decrease of sales brought about by external situations such as competition and internal pressures such as increased costs of doing business. </a:t>
            </a:r>
            <a:r>
              <a:rPr lang="en-US" sz="1100" b="0" i="0" u="none" strike="noStrike" cap="none" dirty="0" err="1">
                <a:solidFill>
                  <a:srgbClr val="000000"/>
                </a:solidFill>
                <a:effectLst/>
                <a:latin typeface="Arial"/>
                <a:ea typeface="Arial"/>
                <a:cs typeface="Arial"/>
                <a:sym typeface="Arial"/>
              </a:rPr>
              <a:t>Whos</a:t>
            </a:r>
            <a:r>
              <a:rPr lang="en-US" sz="1100" b="0" i="0" u="none" strike="noStrike" cap="none" dirty="0">
                <a:solidFill>
                  <a:srgbClr val="000000"/>
                </a:solidFill>
                <a:effectLst/>
                <a:latin typeface="Arial"/>
                <a:ea typeface="Arial"/>
                <a:cs typeface="Arial"/>
                <a:sym typeface="Arial"/>
              </a:rPr>
              <a:t> that the business owners, customers, and staff have been included in the changes and are affected by them. The When marks the last 12 months as a critical period, during which these issues have worsened. The online sales have increased but where there are most problems in-store. The Why reflects on the increasing practice of online shopping, escalating prices, and local competition. The How consists of possible solutions, such as the better development of the web site, ideas of better on-line marketing supplied, the delivery variant improvement, and the introduction of subscriptions. The How Much refers to the financial pressure the shop is feeling as a result of lost sales and increased costs.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e4b7ac326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e4b7ac326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PESTEL analysis examines the external factors which have an impact on Green Haven Florists. The political issues, including local standards and facilitation of the small businesses may either facilitate or impede the functioning of the shop (</a:t>
            </a:r>
            <a:r>
              <a:rPr lang="en-US" sz="1100" b="0" i="0" u="none" strike="noStrike" cap="none" dirty="0" err="1">
                <a:solidFill>
                  <a:srgbClr val="000000"/>
                </a:solidFill>
                <a:effectLst/>
                <a:latin typeface="Arial"/>
                <a:ea typeface="Arial"/>
                <a:cs typeface="Arial"/>
                <a:sym typeface="Arial"/>
              </a:rPr>
              <a:t>Housley</a:t>
            </a:r>
            <a:r>
              <a:rPr lang="en-US" sz="1100" b="0" i="0" u="none" strike="noStrike" cap="none" dirty="0">
                <a:solidFill>
                  <a:srgbClr val="000000"/>
                </a:solidFill>
                <a:effectLst/>
                <a:latin typeface="Arial"/>
                <a:ea typeface="Arial"/>
                <a:cs typeface="Arial"/>
                <a:sym typeface="Arial"/>
              </a:rPr>
              <a:t>, 2020). Lessened profitability has been caused by economic reasons, especially the inflation growth, which has dominated prices of flowers and packaging directly. There are social factors indicating that customers are changing their preference towards online shopping due to convenience. It requires technological development especially in the enhancement of the site and embracing of digital marketing techniques. The environmental issues are still going on to shape the business towards sustainable practices, but the costs incurred have been accompanied by a high. Lastly, the Business Model might be complicated by the Legal aspects concerning the online sales regulations and delivery.</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4"/>
        <p:cNvGrpSpPr/>
        <p:nvPr/>
      </p:nvGrpSpPr>
      <p:grpSpPr>
        <a:xfrm>
          <a:off x="0" y="0"/>
          <a:ext cx="0" cy="0"/>
          <a:chOff x="0" y="0"/>
          <a:chExt cx="0" cy="0"/>
        </a:xfrm>
      </p:grpSpPr>
      <p:sp>
        <p:nvSpPr>
          <p:cNvPr id="615" name="Google Shape;615;ge4b7ac326b_0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6" name="Google Shape;616;ge4b7ac326b_0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Fishbone diagram assists in finding out the fundamental causes of the problems facing Green Haven Florists. People problem comprises of the lack of staff training about new digital tools and customer service practices. The outdated website and delivery options limited to convenient delivery to customers are the processes that require attention. The environment demonstrates that the market is experiencing new entrants into the market, particularly online retailers which are influencing the market share of Green Haven. Materials prices, including flowers and environmentally friendly package are keeping up. The technology gap is reflected on the fact that the business does not have a powerful digital marketing approach. Lastly, measurement implies the absence of data-driven information about customer preferences and sales trends, which otherwise can be used to make better decisions.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3"/>
        <p:cNvGrpSpPr/>
        <p:nvPr/>
      </p:nvGrpSpPr>
      <p:grpSpPr>
        <a:xfrm>
          <a:off x="0" y="0"/>
          <a:ext cx="0" cy="0"/>
          <a:chOff x="0" y="0"/>
          <a:chExt cx="0" cy="0"/>
        </a:xfrm>
      </p:grpSpPr>
      <p:sp>
        <p:nvSpPr>
          <p:cNvPr id="624" name="Google Shape;624;ge4b7ac326b_0_2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5" name="Google Shape;625;ge4b7ac326b_0_2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major observations indicate the outstanding problems plaguing Green Haven Florists. The company has experienced a drop in sales, which is mainly caused by the decreased number of foot traffic and increased competition with online stores (</a:t>
            </a:r>
            <a:r>
              <a:rPr lang="en-US" sz="1100" b="0" i="0" u="none" strike="noStrike" cap="none" dirty="0" err="1">
                <a:solidFill>
                  <a:srgbClr val="000000"/>
                </a:solidFill>
                <a:effectLst/>
                <a:latin typeface="Arial"/>
                <a:ea typeface="Arial"/>
                <a:cs typeface="Arial"/>
                <a:sym typeface="Arial"/>
              </a:rPr>
              <a:t>Janzer</a:t>
            </a:r>
            <a:r>
              <a:rPr lang="en-US" sz="1100" b="0" i="0" u="none" strike="noStrike" cap="none" dirty="0">
                <a:solidFill>
                  <a:srgbClr val="000000"/>
                </a:solidFill>
                <a:effectLst/>
                <a:latin typeface="Arial"/>
                <a:ea typeface="Arial"/>
                <a:cs typeface="Arial"/>
                <a:sym typeface="Arial"/>
              </a:rPr>
              <a:t>, 2020). There is also an increasing cost burden to the business associated with inflation and the pledge towards sustainable packaging. The customers also criticize the outdated web-page and the lack of the possibility to select the way of delivery. One of the new entrants into the local market with better prices and convenience is an increasing threat. However, the possibility of becoming digital can be seen, such as improving the website, starting to embrace digital marketing and the implementation of new online services, such as subscriptions and other alternative deliveries.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7"/>
        <p:cNvGrpSpPr/>
        <p:nvPr/>
      </p:nvGrpSpPr>
      <p:grpSpPr>
        <a:xfrm>
          <a:off x="0" y="0"/>
          <a:ext cx="0" cy="0"/>
          <a:chOff x="0" y="0"/>
          <a:chExt cx="0" cy="0"/>
        </a:xfrm>
      </p:grpSpPr>
      <p:sp>
        <p:nvSpPr>
          <p:cNvPr id="998" name="Google Shape;998;g1078a0c0997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9" name="Google Shape;999;g1078a0c0997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1.png"/><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9.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93325" y="521925"/>
            <a:ext cx="7557300" cy="24564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8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93350" y="3164625"/>
            <a:ext cx="7557300" cy="7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pic>
        <p:nvPicPr>
          <p:cNvPr id="11" name="Google Shape;11;p2"/>
          <p:cNvPicPr preferRelativeResize="0"/>
          <p:nvPr/>
        </p:nvPicPr>
        <p:blipFill>
          <a:blip r:embed="rId2">
            <a:alphaModFix amt="42000"/>
          </a:blip>
          <a:stretch>
            <a:fillRect/>
          </a:stretch>
        </p:blipFill>
        <p:spPr>
          <a:xfrm rot="-1572138">
            <a:off x="-1143886" y="-1401397"/>
            <a:ext cx="3109871" cy="2031737"/>
          </a:xfrm>
          <a:prstGeom prst="rect">
            <a:avLst/>
          </a:prstGeom>
          <a:noFill/>
          <a:ln>
            <a:noFill/>
          </a:ln>
        </p:spPr>
      </p:pic>
      <p:pic>
        <p:nvPicPr>
          <p:cNvPr id="12" name="Google Shape;12;p2"/>
          <p:cNvPicPr preferRelativeResize="0"/>
          <p:nvPr/>
        </p:nvPicPr>
        <p:blipFill>
          <a:blip r:embed="rId3">
            <a:alphaModFix amt="42000"/>
          </a:blip>
          <a:stretch>
            <a:fillRect/>
          </a:stretch>
        </p:blipFill>
        <p:spPr>
          <a:xfrm rot="4438951">
            <a:off x="8102625" y="-738171"/>
            <a:ext cx="2857492" cy="1866858"/>
          </a:xfrm>
          <a:prstGeom prst="rect">
            <a:avLst/>
          </a:prstGeom>
          <a:noFill/>
          <a:ln>
            <a:noFill/>
          </a:ln>
        </p:spPr>
      </p:pic>
      <p:pic>
        <p:nvPicPr>
          <p:cNvPr id="13" name="Google Shape;13;p2"/>
          <p:cNvPicPr preferRelativeResize="0"/>
          <p:nvPr/>
        </p:nvPicPr>
        <p:blipFill>
          <a:blip r:embed="rId4">
            <a:alphaModFix/>
          </a:blip>
          <a:stretch>
            <a:fillRect/>
          </a:stretch>
        </p:blipFill>
        <p:spPr>
          <a:xfrm>
            <a:off x="7301017" y="-1435575"/>
            <a:ext cx="2833587" cy="1851237"/>
          </a:xfrm>
          <a:prstGeom prst="rect">
            <a:avLst/>
          </a:prstGeom>
          <a:noFill/>
          <a:ln>
            <a:noFill/>
          </a:ln>
        </p:spPr>
      </p:pic>
      <p:pic>
        <p:nvPicPr>
          <p:cNvPr id="14" name="Google Shape;14;p2"/>
          <p:cNvPicPr preferRelativeResize="0"/>
          <p:nvPr/>
        </p:nvPicPr>
        <p:blipFill>
          <a:blip r:embed="rId5">
            <a:alphaModFix/>
          </a:blip>
          <a:stretch>
            <a:fillRect/>
          </a:stretch>
        </p:blipFill>
        <p:spPr>
          <a:xfrm rot="-7430136">
            <a:off x="8816245" y="-1007339"/>
            <a:ext cx="951395" cy="1528698"/>
          </a:xfrm>
          <a:prstGeom prst="rect">
            <a:avLst/>
          </a:prstGeom>
          <a:noFill/>
          <a:ln>
            <a:noFill/>
          </a:ln>
        </p:spPr>
      </p:pic>
      <p:pic>
        <p:nvPicPr>
          <p:cNvPr id="15" name="Google Shape;15;p2"/>
          <p:cNvPicPr preferRelativeResize="0"/>
          <p:nvPr/>
        </p:nvPicPr>
        <p:blipFill>
          <a:blip r:embed="rId3">
            <a:alphaModFix amt="42000"/>
          </a:blip>
          <a:stretch>
            <a:fillRect/>
          </a:stretch>
        </p:blipFill>
        <p:spPr>
          <a:xfrm rot="-4438953" flipH="1">
            <a:off x="-1985901" y="96127"/>
            <a:ext cx="3109870" cy="2031736"/>
          </a:xfrm>
          <a:prstGeom prst="rect">
            <a:avLst/>
          </a:prstGeom>
          <a:noFill/>
          <a:ln>
            <a:noFill/>
          </a:ln>
        </p:spPr>
      </p:pic>
      <p:pic>
        <p:nvPicPr>
          <p:cNvPr id="16" name="Google Shape;16;p2"/>
          <p:cNvPicPr preferRelativeResize="0"/>
          <p:nvPr/>
        </p:nvPicPr>
        <p:blipFill>
          <a:blip r:embed="rId2">
            <a:alphaModFix amt="42000"/>
          </a:blip>
          <a:stretch>
            <a:fillRect/>
          </a:stretch>
        </p:blipFill>
        <p:spPr>
          <a:xfrm rot="6361049" flipH="1">
            <a:off x="7428657" y="3835332"/>
            <a:ext cx="3935077" cy="2570859"/>
          </a:xfrm>
          <a:prstGeom prst="rect">
            <a:avLst/>
          </a:prstGeom>
          <a:noFill/>
          <a:ln>
            <a:noFill/>
          </a:ln>
        </p:spPr>
      </p:pic>
      <p:pic>
        <p:nvPicPr>
          <p:cNvPr id="17" name="Google Shape;17;p2"/>
          <p:cNvPicPr preferRelativeResize="0"/>
          <p:nvPr/>
        </p:nvPicPr>
        <p:blipFill>
          <a:blip r:embed="rId3">
            <a:alphaModFix amt="42000"/>
          </a:blip>
          <a:stretch>
            <a:fillRect/>
          </a:stretch>
        </p:blipFill>
        <p:spPr>
          <a:xfrm rot="9802556">
            <a:off x="-2322937" y="4185289"/>
            <a:ext cx="3747257" cy="2448156"/>
          </a:xfrm>
          <a:prstGeom prst="rect">
            <a:avLst/>
          </a:prstGeom>
          <a:noFill/>
          <a:ln>
            <a:noFill/>
          </a:ln>
        </p:spPr>
      </p:pic>
      <p:pic>
        <p:nvPicPr>
          <p:cNvPr id="18" name="Google Shape;18;p2"/>
          <p:cNvPicPr preferRelativeResize="0"/>
          <p:nvPr/>
        </p:nvPicPr>
        <p:blipFill>
          <a:blip r:embed="rId4">
            <a:alphaModFix/>
          </a:blip>
          <a:stretch>
            <a:fillRect/>
          </a:stretch>
        </p:blipFill>
        <p:spPr>
          <a:xfrm rot="-9178279">
            <a:off x="-1158038" y="4888235"/>
            <a:ext cx="3715904" cy="2427669"/>
          </a:xfrm>
          <a:prstGeom prst="rect">
            <a:avLst/>
          </a:prstGeom>
          <a:noFill/>
          <a:ln>
            <a:noFill/>
          </a:ln>
        </p:spPr>
      </p:pic>
      <p:pic>
        <p:nvPicPr>
          <p:cNvPr id="19" name="Google Shape;19;p2"/>
          <p:cNvPicPr preferRelativeResize="0"/>
          <p:nvPr/>
        </p:nvPicPr>
        <p:blipFill>
          <a:blip r:embed="rId5">
            <a:alphaModFix/>
          </a:blip>
          <a:stretch>
            <a:fillRect/>
          </a:stretch>
        </p:blipFill>
        <p:spPr>
          <a:xfrm rot="4500004">
            <a:off x="-628615" y="4485042"/>
            <a:ext cx="953651" cy="1532316"/>
          </a:xfrm>
          <a:prstGeom prst="rect">
            <a:avLst/>
          </a:prstGeom>
          <a:noFill/>
          <a:ln>
            <a:noFill/>
          </a:ln>
        </p:spPr>
      </p:pic>
      <p:pic>
        <p:nvPicPr>
          <p:cNvPr id="20" name="Google Shape;20;p2"/>
          <p:cNvPicPr preferRelativeResize="0"/>
          <p:nvPr/>
        </p:nvPicPr>
        <p:blipFill>
          <a:blip r:embed="rId3">
            <a:alphaModFix amt="42000"/>
          </a:blip>
          <a:stretch>
            <a:fillRect/>
          </a:stretch>
        </p:blipFill>
        <p:spPr>
          <a:xfrm rot="9921071">
            <a:off x="6421147" y="4444256"/>
            <a:ext cx="3935068" cy="2570863"/>
          </a:xfrm>
          <a:prstGeom prst="rect">
            <a:avLst/>
          </a:prstGeom>
          <a:noFill/>
          <a:ln>
            <a:noFill/>
          </a:ln>
        </p:spPr>
      </p:pic>
      <p:pic>
        <p:nvPicPr>
          <p:cNvPr id="21" name="Google Shape;21;p2"/>
          <p:cNvPicPr preferRelativeResize="0"/>
          <p:nvPr/>
        </p:nvPicPr>
        <p:blipFill>
          <a:blip r:embed="rId6">
            <a:alphaModFix/>
          </a:blip>
          <a:stretch>
            <a:fillRect/>
          </a:stretch>
        </p:blipFill>
        <p:spPr>
          <a:xfrm>
            <a:off x="3520304" y="4268350"/>
            <a:ext cx="2234870" cy="2220728"/>
          </a:xfrm>
          <a:prstGeom prst="rect">
            <a:avLst/>
          </a:prstGeom>
          <a:noFill/>
          <a:ln>
            <a:noFill/>
          </a:ln>
        </p:spPr>
      </p:pic>
      <p:pic>
        <p:nvPicPr>
          <p:cNvPr id="22" name="Google Shape;22;p2"/>
          <p:cNvPicPr preferRelativeResize="0"/>
          <p:nvPr/>
        </p:nvPicPr>
        <p:blipFill>
          <a:blip r:embed="rId7">
            <a:alphaModFix/>
          </a:blip>
          <a:stretch>
            <a:fillRect/>
          </a:stretch>
        </p:blipFill>
        <p:spPr>
          <a:xfrm>
            <a:off x="2906550" y="4804426"/>
            <a:ext cx="2043114" cy="2183399"/>
          </a:xfrm>
          <a:prstGeom prst="rect">
            <a:avLst/>
          </a:prstGeom>
          <a:noFill/>
          <a:ln>
            <a:noFill/>
          </a:ln>
        </p:spPr>
      </p:pic>
      <p:pic>
        <p:nvPicPr>
          <p:cNvPr id="23" name="Google Shape;23;p2"/>
          <p:cNvPicPr preferRelativeResize="0"/>
          <p:nvPr/>
        </p:nvPicPr>
        <p:blipFill>
          <a:blip r:embed="rId8">
            <a:alphaModFix/>
          </a:blip>
          <a:stretch>
            <a:fillRect/>
          </a:stretch>
        </p:blipFill>
        <p:spPr>
          <a:xfrm rot="4840453">
            <a:off x="4367327" y="5125980"/>
            <a:ext cx="1783970" cy="1689519"/>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0"/>
        <p:cNvGrpSpPr/>
        <p:nvPr/>
      </p:nvGrpSpPr>
      <p:grpSpPr>
        <a:xfrm>
          <a:off x="0" y="0"/>
          <a:ext cx="0" cy="0"/>
          <a:chOff x="0" y="0"/>
          <a:chExt cx="0" cy="0"/>
        </a:xfrm>
      </p:grpSpPr>
      <p:sp>
        <p:nvSpPr>
          <p:cNvPr id="51" name="Google Shape;51;p5"/>
          <p:cNvSpPr txBox="1">
            <a:spLocks noGrp="1"/>
          </p:cNvSpPr>
          <p:nvPr>
            <p:ph type="subTitle" idx="1"/>
          </p:nvPr>
        </p:nvSpPr>
        <p:spPr>
          <a:xfrm>
            <a:off x="1127613" y="2588261"/>
            <a:ext cx="2907600" cy="3474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1pPr>
            <a:lvl2pPr lvl="1"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2pPr>
            <a:lvl3pPr lvl="2"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3pPr>
            <a:lvl4pPr lvl="3"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4pPr>
            <a:lvl5pPr lvl="4"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5pPr>
            <a:lvl6pPr lvl="5"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6pPr>
            <a:lvl7pPr lvl="6"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7pPr>
            <a:lvl8pPr lvl="7"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8pPr>
            <a:lvl9pPr lvl="8" algn="ctr">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9pPr>
          </a:lstStyle>
          <a:p>
            <a:endParaRPr/>
          </a:p>
        </p:txBody>
      </p:sp>
      <p:sp>
        <p:nvSpPr>
          <p:cNvPr id="52" name="Google Shape;52;p5"/>
          <p:cNvSpPr txBox="1">
            <a:spLocks noGrp="1"/>
          </p:cNvSpPr>
          <p:nvPr>
            <p:ph type="subTitle" idx="2"/>
          </p:nvPr>
        </p:nvSpPr>
        <p:spPr>
          <a:xfrm>
            <a:off x="1127613" y="2938525"/>
            <a:ext cx="2907600" cy="858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3" name="Google Shape;53;p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4" name="Google Shape;54;p5"/>
          <p:cNvSpPr txBox="1">
            <a:spLocks noGrp="1"/>
          </p:cNvSpPr>
          <p:nvPr>
            <p:ph type="subTitle" idx="3"/>
          </p:nvPr>
        </p:nvSpPr>
        <p:spPr>
          <a:xfrm>
            <a:off x="5108788" y="2588261"/>
            <a:ext cx="2907600" cy="34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1pPr>
            <a:lvl2pPr lvl="1"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2pPr>
            <a:lvl3pPr lvl="2"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3pPr>
            <a:lvl4pPr lvl="3"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4pPr>
            <a:lvl5pPr lvl="4"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5pPr>
            <a:lvl6pPr lvl="5"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6pPr>
            <a:lvl7pPr lvl="6"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7pPr>
            <a:lvl8pPr lvl="7"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8pPr>
            <a:lvl9pPr lvl="8" algn="ctr" rtl="0">
              <a:lnSpc>
                <a:spcPct val="100000"/>
              </a:lnSpc>
              <a:spcBef>
                <a:spcPts val="0"/>
              </a:spcBef>
              <a:spcAft>
                <a:spcPts val="0"/>
              </a:spcAft>
              <a:buClr>
                <a:schemeClr val="accent3"/>
              </a:buClr>
              <a:buSzPts val="2100"/>
              <a:buFont typeface="Fahkwang"/>
              <a:buNone/>
              <a:defRPr sz="2100">
                <a:solidFill>
                  <a:schemeClr val="accent3"/>
                </a:solidFill>
                <a:latin typeface="Fahkwang"/>
                <a:ea typeface="Fahkwang"/>
                <a:cs typeface="Fahkwang"/>
                <a:sym typeface="Fahkwang"/>
              </a:defRPr>
            </a:lvl9pPr>
          </a:lstStyle>
          <a:p>
            <a:endParaRPr/>
          </a:p>
        </p:txBody>
      </p:sp>
      <p:sp>
        <p:nvSpPr>
          <p:cNvPr id="55" name="Google Shape;55;p5"/>
          <p:cNvSpPr txBox="1">
            <a:spLocks noGrp="1"/>
          </p:cNvSpPr>
          <p:nvPr>
            <p:ph type="subTitle" idx="4"/>
          </p:nvPr>
        </p:nvSpPr>
        <p:spPr>
          <a:xfrm>
            <a:off x="5108788" y="2938525"/>
            <a:ext cx="2907600" cy="858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56" name="Google Shape;56;p5"/>
          <p:cNvPicPr preferRelativeResize="0"/>
          <p:nvPr/>
        </p:nvPicPr>
        <p:blipFill>
          <a:blip r:embed="rId2">
            <a:alphaModFix amt="63000"/>
          </a:blip>
          <a:stretch>
            <a:fillRect/>
          </a:stretch>
        </p:blipFill>
        <p:spPr>
          <a:xfrm rot="-8100000">
            <a:off x="-2173843" y="3943729"/>
            <a:ext cx="4231197" cy="2764327"/>
          </a:xfrm>
          <a:prstGeom prst="rect">
            <a:avLst/>
          </a:prstGeom>
          <a:noFill/>
          <a:ln>
            <a:noFill/>
          </a:ln>
        </p:spPr>
      </p:pic>
      <p:pic>
        <p:nvPicPr>
          <p:cNvPr id="57" name="Google Shape;57;p5"/>
          <p:cNvPicPr preferRelativeResize="0"/>
          <p:nvPr/>
        </p:nvPicPr>
        <p:blipFill>
          <a:blip r:embed="rId3">
            <a:alphaModFix/>
          </a:blip>
          <a:stretch>
            <a:fillRect/>
          </a:stretch>
        </p:blipFill>
        <p:spPr>
          <a:xfrm rot="7063443">
            <a:off x="-1260294" y="3503559"/>
            <a:ext cx="1578641" cy="1687022"/>
          </a:xfrm>
          <a:prstGeom prst="rect">
            <a:avLst/>
          </a:prstGeom>
          <a:noFill/>
          <a:ln>
            <a:noFill/>
          </a:ln>
        </p:spPr>
      </p:pic>
      <p:pic>
        <p:nvPicPr>
          <p:cNvPr id="58" name="Google Shape;58;p5"/>
          <p:cNvPicPr preferRelativeResize="0"/>
          <p:nvPr/>
        </p:nvPicPr>
        <p:blipFill>
          <a:blip r:embed="rId4">
            <a:alphaModFix amt="42000"/>
          </a:blip>
          <a:stretch>
            <a:fillRect/>
          </a:stretch>
        </p:blipFill>
        <p:spPr>
          <a:xfrm rot="-4030513" flipH="1">
            <a:off x="-1942700" y="-1196501"/>
            <a:ext cx="3424401" cy="2237230"/>
          </a:xfrm>
          <a:prstGeom prst="rect">
            <a:avLst/>
          </a:prstGeom>
          <a:noFill/>
          <a:ln>
            <a:noFill/>
          </a:ln>
        </p:spPr>
      </p:pic>
      <p:pic>
        <p:nvPicPr>
          <p:cNvPr id="59" name="Google Shape;59;p5"/>
          <p:cNvPicPr preferRelativeResize="0"/>
          <p:nvPr/>
        </p:nvPicPr>
        <p:blipFill>
          <a:blip r:embed="rId5">
            <a:alphaModFix amt="42000"/>
          </a:blip>
          <a:stretch>
            <a:fillRect/>
          </a:stretch>
        </p:blipFill>
        <p:spPr>
          <a:xfrm rot="10098492" flipH="1">
            <a:off x="-469860" y="4468062"/>
            <a:ext cx="4266901" cy="2787650"/>
          </a:xfrm>
          <a:prstGeom prst="rect">
            <a:avLst/>
          </a:prstGeom>
          <a:noFill/>
          <a:ln>
            <a:noFill/>
          </a:ln>
        </p:spPr>
      </p:pic>
      <p:pic>
        <p:nvPicPr>
          <p:cNvPr id="60" name="Google Shape;60;p5"/>
          <p:cNvPicPr preferRelativeResize="0"/>
          <p:nvPr/>
        </p:nvPicPr>
        <p:blipFill>
          <a:blip r:embed="rId5">
            <a:alphaModFix amt="42000"/>
          </a:blip>
          <a:stretch>
            <a:fillRect/>
          </a:stretch>
        </p:blipFill>
        <p:spPr>
          <a:xfrm rot="6790456">
            <a:off x="7812187" y="3050159"/>
            <a:ext cx="4266903" cy="2787646"/>
          </a:xfrm>
          <a:prstGeom prst="rect">
            <a:avLst/>
          </a:prstGeom>
          <a:noFill/>
          <a:ln>
            <a:noFill/>
          </a:ln>
        </p:spPr>
      </p:pic>
      <p:pic>
        <p:nvPicPr>
          <p:cNvPr id="61" name="Google Shape;61;p5"/>
          <p:cNvPicPr preferRelativeResize="0"/>
          <p:nvPr/>
        </p:nvPicPr>
        <p:blipFill>
          <a:blip r:embed="rId4">
            <a:alphaModFix amt="42000"/>
          </a:blip>
          <a:stretch>
            <a:fillRect/>
          </a:stretch>
        </p:blipFill>
        <p:spPr>
          <a:xfrm rot="10456230" flipH="1">
            <a:off x="5570866" y="4582046"/>
            <a:ext cx="4266902" cy="2787647"/>
          </a:xfrm>
          <a:prstGeom prst="rect">
            <a:avLst/>
          </a:prstGeom>
          <a:noFill/>
          <a:ln>
            <a:noFill/>
          </a:ln>
        </p:spPr>
      </p:pic>
      <p:pic>
        <p:nvPicPr>
          <p:cNvPr id="62" name="Google Shape;62;p5"/>
          <p:cNvPicPr preferRelativeResize="0"/>
          <p:nvPr/>
        </p:nvPicPr>
        <p:blipFill>
          <a:blip r:embed="rId2">
            <a:alphaModFix/>
          </a:blip>
          <a:stretch>
            <a:fillRect/>
          </a:stretch>
        </p:blipFill>
        <p:spPr>
          <a:xfrm rot="1621721">
            <a:off x="7438562" y="-1669728"/>
            <a:ext cx="3960776" cy="2587652"/>
          </a:xfrm>
          <a:prstGeom prst="rect">
            <a:avLst/>
          </a:prstGeom>
          <a:noFill/>
          <a:ln>
            <a:noFill/>
          </a:ln>
        </p:spPr>
      </p:pic>
      <p:pic>
        <p:nvPicPr>
          <p:cNvPr id="63" name="Google Shape;63;p5"/>
          <p:cNvPicPr preferRelativeResize="0"/>
          <p:nvPr/>
        </p:nvPicPr>
        <p:blipFill>
          <a:blip r:embed="rId3">
            <a:alphaModFix/>
          </a:blip>
          <a:stretch>
            <a:fillRect/>
          </a:stretch>
        </p:blipFill>
        <p:spPr>
          <a:xfrm rot="-8803508" flipH="1">
            <a:off x="8423575" y="-1081129"/>
            <a:ext cx="1486975" cy="1589081"/>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sp>
        <p:nvSpPr>
          <p:cNvPr id="65" name="Google Shape;65;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66" name="Google Shape;66;p6"/>
          <p:cNvPicPr preferRelativeResize="0"/>
          <p:nvPr/>
        </p:nvPicPr>
        <p:blipFill>
          <a:blip r:embed="rId2">
            <a:alphaModFix amt="42000"/>
          </a:blip>
          <a:stretch>
            <a:fillRect/>
          </a:stretch>
        </p:blipFill>
        <p:spPr>
          <a:xfrm rot="-6929859">
            <a:off x="-2487404" y="3726749"/>
            <a:ext cx="4266899" cy="2787650"/>
          </a:xfrm>
          <a:prstGeom prst="rect">
            <a:avLst/>
          </a:prstGeom>
          <a:noFill/>
          <a:ln>
            <a:noFill/>
          </a:ln>
        </p:spPr>
      </p:pic>
      <p:pic>
        <p:nvPicPr>
          <p:cNvPr id="67" name="Google Shape;67;p6"/>
          <p:cNvPicPr preferRelativeResize="0"/>
          <p:nvPr/>
        </p:nvPicPr>
        <p:blipFill>
          <a:blip r:embed="rId3">
            <a:alphaModFix/>
          </a:blip>
          <a:stretch>
            <a:fillRect/>
          </a:stretch>
        </p:blipFill>
        <p:spPr>
          <a:xfrm rot="-9178279">
            <a:off x="-1783615" y="4574901"/>
            <a:ext cx="4231198" cy="2764324"/>
          </a:xfrm>
          <a:prstGeom prst="rect">
            <a:avLst/>
          </a:prstGeom>
          <a:noFill/>
          <a:ln>
            <a:noFill/>
          </a:ln>
        </p:spPr>
      </p:pic>
      <p:pic>
        <p:nvPicPr>
          <p:cNvPr id="68" name="Google Shape;68;p6"/>
          <p:cNvPicPr preferRelativeResize="0"/>
          <p:nvPr/>
        </p:nvPicPr>
        <p:blipFill>
          <a:blip r:embed="rId4">
            <a:alphaModFix/>
          </a:blip>
          <a:stretch>
            <a:fillRect/>
          </a:stretch>
        </p:blipFill>
        <p:spPr>
          <a:xfrm rot="1718793">
            <a:off x="695047" y="4744317"/>
            <a:ext cx="953651" cy="1532316"/>
          </a:xfrm>
          <a:prstGeom prst="rect">
            <a:avLst/>
          </a:prstGeom>
          <a:noFill/>
          <a:ln>
            <a:noFill/>
          </a:ln>
        </p:spPr>
      </p:pic>
      <p:pic>
        <p:nvPicPr>
          <p:cNvPr id="69" name="Google Shape;69;p6"/>
          <p:cNvPicPr preferRelativeResize="0"/>
          <p:nvPr/>
        </p:nvPicPr>
        <p:blipFill>
          <a:blip r:embed="rId5">
            <a:alphaModFix/>
          </a:blip>
          <a:stretch>
            <a:fillRect/>
          </a:stretch>
        </p:blipFill>
        <p:spPr>
          <a:xfrm>
            <a:off x="8070900" y="-1501525"/>
            <a:ext cx="2502450" cy="2482427"/>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0"/>
        <p:cNvGrpSpPr/>
        <p:nvPr/>
      </p:nvGrpSpPr>
      <p:grpSpPr>
        <a:xfrm>
          <a:off x="0" y="0"/>
          <a:ext cx="0" cy="0"/>
          <a:chOff x="0" y="0"/>
          <a:chExt cx="0" cy="0"/>
        </a:xfrm>
      </p:grpSpPr>
      <p:pic>
        <p:nvPicPr>
          <p:cNvPr id="71" name="Google Shape;71;p7"/>
          <p:cNvPicPr preferRelativeResize="0"/>
          <p:nvPr/>
        </p:nvPicPr>
        <p:blipFill>
          <a:blip r:embed="rId2">
            <a:alphaModFix/>
          </a:blip>
          <a:stretch>
            <a:fillRect/>
          </a:stretch>
        </p:blipFill>
        <p:spPr>
          <a:xfrm rot="-3008279">
            <a:off x="-914167" y="-313092"/>
            <a:ext cx="2204136" cy="1440004"/>
          </a:xfrm>
          <a:prstGeom prst="rect">
            <a:avLst/>
          </a:prstGeom>
          <a:noFill/>
          <a:ln>
            <a:noFill/>
          </a:ln>
        </p:spPr>
      </p:pic>
      <p:pic>
        <p:nvPicPr>
          <p:cNvPr id="72" name="Google Shape;72;p7"/>
          <p:cNvPicPr preferRelativeResize="0"/>
          <p:nvPr/>
        </p:nvPicPr>
        <p:blipFill>
          <a:blip r:embed="rId3">
            <a:alphaModFix amt="42000"/>
          </a:blip>
          <a:stretch>
            <a:fillRect/>
          </a:stretch>
        </p:blipFill>
        <p:spPr>
          <a:xfrm rot="-851555" flipH="1">
            <a:off x="-194390" y="-970470"/>
            <a:ext cx="2748214" cy="1795464"/>
          </a:xfrm>
          <a:prstGeom prst="rect">
            <a:avLst/>
          </a:prstGeom>
          <a:noFill/>
          <a:ln>
            <a:noFill/>
          </a:ln>
        </p:spPr>
      </p:pic>
      <p:pic>
        <p:nvPicPr>
          <p:cNvPr id="73" name="Google Shape;73;p7"/>
          <p:cNvPicPr preferRelativeResize="0"/>
          <p:nvPr/>
        </p:nvPicPr>
        <p:blipFill>
          <a:blip r:embed="rId4">
            <a:alphaModFix/>
          </a:blip>
          <a:stretch>
            <a:fillRect/>
          </a:stretch>
        </p:blipFill>
        <p:spPr>
          <a:xfrm flipH="1">
            <a:off x="-1" y="3758776"/>
            <a:ext cx="1309673" cy="1384724"/>
          </a:xfrm>
          <a:prstGeom prst="rect">
            <a:avLst/>
          </a:prstGeom>
          <a:noFill/>
          <a:ln>
            <a:noFill/>
          </a:ln>
        </p:spPr>
      </p:pic>
      <p:sp>
        <p:nvSpPr>
          <p:cNvPr id="74" name="Google Shape;74;p7"/>
          <p:cNvSpPr txBox="1">
            <a:spLocks noGrp="1"/>
          </p:cNvSpPr>
          <p:nvPr>
            <p:ph type="title"/>
          </p:nvPr>
        </p:nvSpPr>
        <p:spPr>
          <a:xfrm>
            <a:off x="1136025" y="404675"/>
            <a:ext cx="4605000" cy="2086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5" name="Google Shape;75;p7"/>
          <p:cNvSpPr txBox="1">
            <a:spLocks noGrp="1"/>
          </p:cNvSpPr>
          <p:nvPr>
            <p:ph type="body" idx="1"/>
          </p:nvPr>
        </p:nvSpPr>
        <p:spPr>
          <a:xfrm>
            <a:off x="1136025" y="2652325"/>
            <a:ext cx="4605000" cy="20865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rgbClr val="434343"/>
              </a:buClr>
              <a:buSzPts val="1400"/>
              <a:buChar char="●"/>
              <a:defRPr sz="1400"/>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76" name="Google Shape;76;p7"/>
          <p:cNvSpPr>
            <a:spLocks noGrp="1"/>
          </p:cNvSpPr>
          <p:nvPr>
            <p:ph type="pic" idx="2"/>
          </p:nvPr>
        </p:nvSpPr>
        <p:spPr>
          <a:xfrm>
            <a:off x="5613100" y="343500"/>
            <a:ext cx="5368800" cy="5368800"/>
          </a:xfrm>
          <a:prstGeom prst="ellipse">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4"/>
        <p:cNvGrpSpPr/>
        <p:nvPr/>
      </p:nvGrpSpPr>
      <p:grpSpPr>
        <a:xfrm>
          <a:off x="0" y="0"/>
          <a:ext cx="0" cy="0"/>
          <a:chOff x="0" y="0"/>
          <a:chExt cx="0" cy="0"/>
        </a:xfrm>
      </p:grpSpPr>
      <p:sp>
        <p:nvSpPr>
          <p:cNvPr id="105" name="Google Shape;105;p11"/>
          <p:cNvSpPr txBox="1">
            <a:spLocks noGrp="1"/>
          </p:cNvSpPr>
          <p:nvPr>
            <p:ph type="title" hasCustomPrompt="1"/>
          </p:nvPr>
        </p:nvSpPr>
        <p:spPr>
          <a:xfrm>
            <a:off x="2790725" y="1106900"/>
            <a:ext cx="5526900" cy="1511100"/>
          </a:xfrm>
          <a:prstGeom prst="rect">
            <a:avLst/>
          </a:prstGeom>
        </p:spPr>
        <p:txBody>
          <a:bodyPr spcFirstLastPara="1" wrap="square" lIns="91425" tIns="91425" rIns="91425" bIns="91425" anchor="b" anchorCtr="0">
            <a:noAutofit/>
          </a:bodyPr>
          <a:lstStyle>
            <a:lvl1pPr lvl="0" algn="r">
              <a:spcBef>
                <a:spcPts val="0"/>
              </a:spcBef>
              <a:spcAft>
                <a:spcPts val="0"/>
              </a:spcAft>
              <a:buSzPts val="9600"/>
              <a:buNone/>
              <a:defRPr sz="93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06" name="Google Shape;106;p11"/>
          <p:cNvSpPr txBox="1">
            <a:spLocks noGrp="1"/>
          </p:cNvSpPr>
          <p:nvPr>
            <p:ph type="subTitle" idx="1"/>
          </p:nvPr>
        </p:nvSpPr>
        <p:spPr>
          <a:xfrm>
            <a:off x="2790725" y="2631951"/>
            <a:ext cx="5526900" cy="4209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107" name="Google Shape;107;p11"/>
          <p:cNvPicPr preferRelativeResize="0"/>
          <p:nvPr/>
        </p:nvPicPr>
        <p:blipFill>
          <a:blip r:embed="rId2">
            <a:alphaModFix amt="42000"/>
          </a:blip>
          <a:stretch>
            <a:fillRect/>
          </a:stretch>
        </p:blipFill>
        <p:spPr>
          <a:xfrm rot="-10340236" flipH="1">
            <a:off x="2732589" y="4592054"/>
            <a:ext cx="4266900" cy="2787650"/>
          </a:xfrm>
          <a:prstGeom prst="rect">
            <a:avLst/>
          </a:prstGeom>
          <a:noFill/>
          <a:ln>
            <a:noFill/>
          </a:ln>
        </p:spPr>
      </p:pic>
      <p:pic>
        <p:nvPicPr>
          <p:cNvPr id="108" name="Google Shape;108;p11"/>
          <p:cNvPicPr preferRelativeResize="0"/>
          <p:nvPr/>
        </p:nvPicPr>
        <p:blipFill>
          <a:blip r:embed="rId3">
            <a:alphaModFix/>
          </a:blip>
          <a:stretch>
            <a:fillRect/>
          </a:stretch>
        </p:blipFill>
        <p:spPr>
          <a:xfrm rot="10800000" flipH="1">
            <a:off x="5835426" y="4161620"/>
            <a:ext cx="4231199" cy="2764325"/>
          </a:xfrm>
          <a:prstGeom prst="rect">
            <a:avLst/>
          </a:prstGeom>
          <a:noFill/>
          <a:ln>
            <a:noFill/>
          </a:ln>
        </p:spPr>
      </p:pic>
      <p:pic>
        <p:nvPicPr>
          <p:cNvPr id="109" name="Google Shape;109;p11"/>
          <p:cNvPicPr preferRelativeResize="0"/>
          <p:nvPr/>
        </p:nvPicPr>
        <p:blipFill>
          <a:blip r:embed="rId4">
            <a:alphaModFix amt="42000"/>
          </a:blip>
          <a:stretch>
            <a:fillRect/>
          </a:stretch>
        </p:blipFill>
        <p:spPr>
          <a:xfrm>
            <a:off x="1878101" y="-2013164"/>
            <a:ext cx="4266900" cy="2787649"/>
          </a:xfrm>
          <a:prstGeom prst="rect">
            <a:avLst/>
          </a:prstGeom>
          <a:noFill/>
          <a:ln>
            <a:noFill/>
          </a:ln>
        </p:spPr>
      </p:pic>
      <p:pic>
        <p:nvPicPr>
          <p:cNvPr id="110" name="Google Shape;110;p11"/>
          <p:cNvPicPr preferRelativeResize="0"/>
          <p:nvPr/>
        </p:nvPicPr>
        <p:blipFill>
          <a:blip r:embed="rId3">
            <a:alphaModFix/>
          </a:blip>
          <a:stretch>
            <a:fillRect/>
          </a:stretch>
        </p:blipFill>
        <p:spPr>
          <a:xfrm rot="-1621721" flipH="1">
            <a:off x="-1770636" y="-1609993"/>
            <a:ext cx="4231198" cy="2764324"/>
          </a:xfrm>
          <a:prstGeom prst="rect">
            <a:avLst/>
          </a:prstGeom>
          <a:noFill/>
          <a:ln>
            <a:noFill/>
          </a:ln>
        </p:spPr>
      </p:pic>
      <p:pic>
        <p:nvPicPr>
          <p:cNvPr id="111" name="Google Shape;111;p11"/>
          <p:cNvPicPr preferRelativeResize="0"/>
          <p:nvPr/>
        </p:nvPicPr>
        <p:blipFill>
          <a:blip r:embed="rId2">
            <a:alphaModFix amt="42000"/>
          </a:blip>
          <a:stretch>
            <a:fillRect/>
          </a:stretch>
        </p:blipFill>
        <p:spPr>
          <a:xfrm rot="878928" flipH="1">
            <a:off x="6118552" y="-1827850"/>
            <a:ext cx="4266899" cy="2787648"/>
          </a:xfrm>
          <a:prstGeom prst="rect">
            <a:avLst/>
          </a:prstGeom>
          <a:noFill/>
          <a:ln>
            <a:noFill/>
          </a:ln>
        </p:spPr>
      </p:pic>
      <p:pic>
        <p:nvPicPr>
          <p:cNvPr id="112" name="Google Shape;112;p11"/>
          <p:cNvPicPr preferRelativeResize="0"/>
          <p:nvPr/>
        </p:nvPicPr>
        <p:blipFill>
          <a:blip r:embed="rId5">
            <a:alphaModFix/>
          </a:blip>
          <a:stretch>
            <a:fillRect/>
          </a:stretch>
        </p:blipFill>
        <p:spPr>
          <a:xfrm rot="-9030618" flipH="1">
            <a:off x="8480115" y="-994000"/>
            <a:ext cx="953652" cy="1532316"/>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63"/>
        <p:cNvGrpSpPr/>
        <p:nvPr/>
      </p:nvGrpSpPr>
      <p:grpSpPr>
        <a:xfrm>
          <a:off x="0" y="0"/>
          <a:ext cx="0" cy="0"/>
          <a:chOff x="0" y="0"/>
          <a:chExt cx="0" cy="0"/>
        </a:xfrm>
      </p:grpSpPr>
      <p:sp>
        <p:nvSpPr>
          <p:cNvPr id="164" name="Google Shape;164;p1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65" name="Google Shape;165;p16"/>
          <p:cNvSpPr txBox="1">
            <a:spLocks noGrp="1"/>
          </p:cNvSpPr>
          <p:nvPr>
            <p:ph type="title" idx="2"/>
          </p:nvPr>
        </p:nvSpPr>
        <p:spPr>
          <a:xfrm>
            <a:off x="720000" y="2616688"/>
            <a:ext cx="2336400" cy="2559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66" name="Google Shape;166;p16"/>
          <p:cNvSpPr txBox="1">
            <a:spLocks noGrp="1"/>
          </p:cNvSpPr>
          <p:nvPr>
            <p:ph type="subTitle" idx="1"/>
          </p:nvPr>
        </p:nvSpPr>
        <p:spPr>
          <a:xfrm>
            <a:off x="720000" y="2907950"/>
            <a:ext cx="2336400" cy="696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7" name="Google Shape;167;p16"/>
          <p:cNvSpPr txBox="1">
            <a:spLocks noGrp="1"/>
          </p:cNvSpPr>
          <p:nvPr>
            <p:ph type="title" idx="3"/>
          </p:nvPr>
        </p:nvSpPr>
        <p:spPr>
          <a:xfrm>
            <a:off x="3403800" y="2616688"/>
            <a:ext cx="2336400" cy="2559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68" name="Google Shape;168;p16"/>
          <p:cNvSpPr txBox="1">
            <a:spLocks noGrp="1"/>
          </p:cNvSpPr>
          <p:nvPr>
            <p:ph type="subTitle" idx="4"/>
          </p:nvPr>
        </p:nvSpPr>
        <p:spPr>
          <a:xfrm>
            <a:off x="3403800" y="2907950"/>
            <a:ext cx="2336400" cy="696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 name="Google Shape;169;p16"/>
          <p:cNvSpPr txBox="1">
            <a:spLocks noGrp="1"/>
          </p:cNvSpPr>
          <p:nvPr>
            <p:ph type="title" idx="5"/>
          </p:nvPr>
        </p:nvSpPr>
        <p:spPr>
          <a:xfrm>
            <a:off x="6087600" y="2616688"/>
            <a:ext cx="2336400" cy="2559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70" name="Google Shape;170;p16"/>
          <p:cNvSpPr txBox="1">
            <a:spLocks noGrp="1"/>
          </p:cNvSpPr>
          <p:nvPr>
            <p:ph type="subTitle" idx="6"/>
          </p:nvPr>
        </p:nvSpPr>
        <p:spPr>
          <a:xfrm>
            <a:off x="6087600" y="2907950"/>
            <a:ext cx="2336400" cy="696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71" name="Google Shape;171;p16"/>
          <p:cNvPicPr preferRelativeResize="0"/>
          <p:nvPr/>
        </p:nvPicPr>
        <p:blipFill>
          <a:blip r:embed="rId2">
            <a:alphaModFix amt="42000"/>
          </a:blip>
          <a:stretch>
            <a:fillRect/>
          </a:stretch>
        </p:blipFill>
        <p:spPr>
          <a:xfrm rot="10098492" flipH="1">
            <a:off x="5371422" y="4434649"/>
            <a:ext cx="4266901" cy="2787650"/>
          </a:xfrm>
          <a:prstGeom prst="rect">
            <a:avLst/>
          </a:prstGeom>
          <a:noFill/>
          <a:ln>
            <a:noFill/>
          </a:ln>
        </p:spPr>
      </p:pic>
      <p:pic>
        <p:nvPicPr>
          <p:cNvPr id="172" name="Google Shape;172;p16"/>
          <p:cNvPicPr preferRelativeResize="0"/>
          <p:nvPr/>
        </p:nvPicPr>
        <p:blipFill>
          <a:blip r:embed="rId3">
            <a:alphaModFix amt="42000"/>
          </a:blip>
          <a:stretch>
            <a:fillRect/>
          </a:stretch>
        </p:blipFill>
        <p:spPr>
          <a:xfrm rot="-10456230">
            <a:off x="2313934" y="4434659"/>
            <a:ext cx="4266902" cy="2787647"/>
          </a:xfrm>
          <a:prstGeom prst="rect">
            <a:avLst/>
          </a:prstGeom>
          <a:noFill/>
          <a:ln>
            <a:noFill/>
          </a:ln>
        </p:spPr>
      </p:pic>
      <p:pic>
        <p:nvPicPr>
          <p:cNvPr id="173" name="Google Shape;173;p16"/>
          <p:cNvPicPr preferRelativeResize="0"/>
          <p:nvPr/>
        </p:nvPicPr>
        <p:blipFill>
          <a:blip r:embed="rId3">
            <a:alphaModFix amt="42000"/>
          </a:blip>
          <a:stretch>
            <a:fillRect/>
          </a:stretch>
        </p:blipFill>
        <p:spPr>
          <a:xfrm rot="1723993" flipH="1">
            <a:off x="7116685" y="-1531242"/>
            <a:ext cx="4266900" cy="2787648"/>
          </a:xfrm>
          <a:prstGeom prst="rect">
            <a:avLst/>
          </a:prstGeom>
          <a:noFill/>
          <a:ln>
            <a:noFill/>
          </a:ln>
        </p:spPr>
      </p:pic>
      <p:pic>
        <p:nvPicPr>
          <p:cNvPr id="174" name="Google Shape;174;p16"/>
          <p:cNvPicPr preferRelativeResize="0"/>
          <p:nvPr/>
        </p:nvPicPr>
        <p:blipFill>
          <a:blip r:embed="rId2">
            <a:alphaModFix amt="42000"/>
          </a:blip>
          <a:stretch>
            <a:fillRect/>
          </a:stretch>
        </p:blipFill>
        <p:spPr>
          <a:xfrm rot="10098492" flipH="1">
            <a:off x="-1423453" y="4541549"/>
            <a:ext cx="4266901" cy="2787650"/>
          </a:xfrm>
          <a:prstGeom prst="rect">
            <a:avLst/>
          </a:prstGeom>
          <a:noFill/>
          <a:ln>
            <a:noFill/>
          </a:ln>
        </p:spPr>
      </p:pic>
      <p:pic>
        <p:nvPicPr>
          <p:cNvPr id="175" name="Google Shape;175;p16"/>
          <p:cNvPicPr preferRelativeResize="0"/>
          <p:nvPr/>
        </p:nvPicPr>
        <p:blipFill>
          <a:blip r:embed="rId4">
            <a:alphaModFix amt="42000"/>
          </a:blip>
          <a:stretch>
            <a:fillRect/>
          </a:stretch>
        </p:blipFill>
        <p:spPr>
          <a:xfrm rot="-2700000" flipH="1">
            <a:off x="-2210501" y="-1960430"/>
            <a:ext cx="4266901" cy="2787648"/>
          </a:xfrm>
          <a:prstGeom prst="rect">
            <a:avLst/>
          </a:prstGeom>
          <a:noFill/>
          <a:ln>
            <a:noFill/>
          </a:ln>
        </p:spPr>
      </p:pic>
      <p:pic>
        <p:nvPicPr>
          <p:cNvPr id="176" name="Google Shape;176;p16"/>
          <p:cNvPicPr preferRelativeResize="0"/>
          <p:nvPr/>
        </p:nvPicPr>
        <p:blipFill>
          <a:blip r:embed="rId5">
            <a:alphaModFix/>
          </a:blip>
          <a:stretch>
            <a:fillRect/>
          </a:stretch>
        </p:blipFill>
        <p:spPr>
          <a:xfrm rot="7430136" flipH="1">
            <a:off x="-552754" y="-1029295"/>
            <a:ext cx="951395" cy="1528698"/>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91"/>
        <p:cNvGrpSpPr/>
        <p:nvPr/>
      </p:nvGrpSpPr>
      <p:grpSpPr>
        <a:xfrm>
          <a:off x="0" y="0"/>
          <a:ext cx="0" cy="0"/>
          <a:chOff x="0" y="0"/>
          <a:chExt cx="0" cy="0"/>
        </a:xfrm>
      </p:grpSpPr>
      <p:sp>
        <p:nvSpPr>
          <p:cNvPr id="192" name="Google Shape;192;p18"/>
          <p:cNvSpPr txBox="1">
            <a:spLocks noGrp="1"/>
          </p:cNvSpPr>
          <p:nvPr>
            <p:ph type="title"/>
          </p:nvPr>
        </p:nvSpPr>
        <p:spPr>
          <a:xfrm>
            <a:off x="1910627" y="1650750"/>
            <a:ext cx="2310600" cy="347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93" name="Google Shape;193;p18"/>
          <p:cNvSpPr txBox="1">
            <a:spLocks noGrp="1"/>
          </p:cNvSpPr>
          <p:nvPr>
            <p:ph type="subTitle" idx="1"/>
          </p:nvPr>
        </p:nvSpPr>
        <p:spPr>
          <a:xfrm>
            <a:off x="1910627" y="1975344"/>
            <a:ext cx="23106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4" name="Google Shape;194;p18"/>
          <p:cNvSpPr txBox="1">
            <a:spLocks noGrp="1"/>
          </p:cNvSpPr>
          <p:nvPr>
            <p:ph type="title" idx="2"/>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95" name="Google Shape;195;p18"/>
          <p:cNvSpPr txBox="1">
            <a:spLocks noGrp="1"/>
          </p:cNvSpPr>
          <p:nvPr>
            <p:ph type="title" idx="3"/>
          </p:nvPr>
        </p:nvSpPr>
        <p:spPr>
          <a:xfrm>
            <a:off x="1910627" y="3155705"/>
            <a:ext cx="2310600" cy="347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96" name="Google Shape;196;p18"/>
          <p:cNvSpPr txBox="1">
            <a:spLocks noGrp="1"/>
          </p:cNvSpPr>
          <p:nvPr>
            <p:ph type="subTitle" idx="4"/>
          </p:nvPr>
        </p:nvSpPr>
        <p:spPr>
          <a:xfrm>
            <a:off x="1910627" y="3480298"/>
            <a:ext cx="23106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7" name="Google Shape;197;p18"/>
          <p:cNvSpPr txBox="1">
            <a:spLocks noGrp="1"/>
          </p:cNvSpPr>
          <p:nvPr>
            <p:ph type="title" idx="5"/>
          </p:nvPr>
        </p:nvSpPr>
        <p:spPr>
          <a:xfrm>
            <a:off x="5644427" y="1650750"/>
            <a:ext cx="2310600" cy="347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198" name="Google Shape;198;p18"/>
          <p:cNvSpPr txBox="1">
            <a:spLocks noGrp="1"/>
          </p:cNvSpPr>
          <p:nvPr>
            <p:ph type="subTitle" idx="6"/>
          </p:nvPr>
        </p:nvSpPr>
        <p:spPr>
          <a:xfrm>
            <a:off x="5644427" y="1975344"/>
            <a:ext cx="23106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9" name="Google Shape;199;p18"/>
          <p:cNvSpPr txBox="1">
            <a:spLocks noGrp="1"/>
          </p:cNvSpPr>
          <p:nvPr>
            <p:ph type="title" idx="7"/>
          </p:nvPr>
        </p:nvSpPr>
        <p:spPr>
          <a:xfrm>
            <a:off x="5644427" y="3155706"/>
            <a:ext cx="2310600" cy="347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00" name="Google Shape;200;p18"/>
          <p:cNvSpPr txBox="1">
            <a:spLocks noGrp="1"/>
          </p:cNvSpPr>
          <p:nvPr>
            <p:ph type="subTitle" idx="8"/>
          </p:nvPr>
        </p:nvSpPr>
        <p:spPr>
          <a:xfrm>
            <a:off x="5644427" y="3480300"/>
            <a:ext cx="23106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201" name="Google Shape;201;p18"/>
          <p:cNvPicPr preferRelativeResize="0"/>
          <p:nvPr/>
        </p:nvPicPr>
        <p:blipFill>
          <a:blip r:embed="rId2">
            <a:alphaModFix amt="63000"/>
          </a:blip>
          <a:stretch>
            <a:fillRect/>
          </a:stretch>
        </p:blipFill>
        <p:spPr>
          <a:xfrm rot="3918722">
            <a:off x="7568989" y="-1293835"/>
            <a:ext cx="4231198" cy="2764324"/>
          </a:xfrm>
          <a:prstGeom prst="rect">
            <a:avLst/>
          </a:prstGeom>
          <a:noFill/>
          <a:ln>
            <a:noFill/>
          </a:ln>
        </p:spPr>
      </p:pic>
      <p:pic>
        <p:nvPicPr>
          <p:cNvPr id="202" name="Google Shape;202;p18"/>
          <p:cNvPicPr preferRelativeResize="0"/>
          <p:nvPr/>
        </p:nvPicPr>
        <p:blipFill>
          <a:blip r:embed="rId3">
            <a:alphaModFix/>
          </a:blip>
          <a:stretch>
            <a:fillRect/>
          </a:stretch>
        </p:blipFill>
        <p:spPr>
          <a:xfrm rot="-3736557">
            <a:off x="8625221" y="-394062"/>
            <a:ext cx="1578641" cy="1687022"/>
          </a:xfrm>
          <a:prstGeom prst="rect">
            <a:avLst/>
          </a:prstGeom>
          <a:noFill/>
          <a:ln>
            <a:noFill/>
          </a:ln>
        </p:spPr>
      </p:pic>
      <p:pic>
        <p:nvPicPr>
          <p:cNvPr id="203" name="Google Shape;203;p18"/>
          <p:cNvPicPr preferRelativeResize="0"/>
          <p:nvPr/>
        </p:nvPicPr>
        <p:blipFill>
          <a:blip r:embed="rId4">
            <a:alphaModFix amt="42000"/>
          </a:blip>
          <a:stretch>
            <a:fillRect/>
          </a:stretch>
        </p:blipFill>
        <p:spPr>
          <a:xfrm rot="8591293" flipH="1">
            <a:off x="6809902" y="4051609"/>
            <a:ext cx="4266901" cy="2787648"/>
          </a:xfrm>
          <a:prstGeom prst="rect">
            <a:avLst/>
          </a:prstGeom>
          <a:noFill/>
          <a:ln>
            <a:noFill/>
          </a:ln>
        </p:spPr>
      </p:pic>
      <p:pic>
        <p:nvPicPr>
          <p:cNvPr id="204" name="Google Shape;204;p18"/>
          <p:cNvPicPr preferRelativeResize="0"/>
          <p:nvPr/>
        </p:nvPicPr>
        <p:blipFill>
          <a:blip r:embed="rId5">
            <a:alphaModFix amt="42000"/>
          </a:blip>
          <a:stretch>
            <a:fillRect/>
          </a:stretch>
        </p:blipFill>
        <p:spPr>
          <a:xfrm rot="-3095686" flipH="1">
            <a:off x="-2379808" y="-1787149"/>
            <a:ext cx="4266898" cy="2787649"/>
          </a:xfrm>
          <a:prstGeom prst="rect">
            <a:avLst/>
          </a:prstGeom>
          <a:noFill/>
          <a:ln>
            <a:noFill/>
          </a:ln>
        </p:spPr>
      </p:pic>
      <p:pic>
        <p:nvPicPr>
          <p:cNvPr id="205" name="Google Shape;205;p18"/>
          <p:cNvPicPr preferRelativeResize="0"/>
          <p:nvPr/>
        </p:nvPicPr>
        <p:blipFill>
          <a:blip r:embed="rId2">
            <a:alphaModFix/>
          </a:blip>
          <a:stretch>
            <a:fillRect/>
          </a:stretch>
        </p:blipFill>
        <p:spPr>
          <a:xfrm rot="-9178279">
            <a:off x="-1027172" y="4607626"/>
            <a:ext cx="4231198" cy="2764324"/>
          </a:xfrm>
          <a:prstGeom prst="rect">
            <a:avLst/>
          </a:prstGeom>
          <a:noFill/>
          <a:ln>
            <a:noFill/>
          </a:ln>
        </p:spPr>
      </p:pic>
      <p:pic>
        <p:nvPicPr>
          <p:cNvPr id="206" name="Google Shape;206;p18"/>
          <p:cNvPicPr preferRelativeResize="0"/>
          <p:nvPr/>
        </p:nvPicPr>
        <p:blipFill>
          <a:blip r:embed="rId3">
            <a:alphaModFix/>
          </a:blip>
          <a:stretch>
            <a:fillRect/>
          </a:stretch>
        </p:blipFill>
        <p:spPr>
          <a:xfrm rot="3736540" flipH="1">
            <a:off x="-1360455" y="3666423"/>
            <a:ext cx="1956699" cy="209105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207"/>
        <p:cNvGrpSpPr/>
        <p:nvPr/>
      </p:nvGrpSpPr>
      <p:grpSpPr>
        <a:xfrm>
          <a:off x="0" y="0"/>
          <a:ext cx="0" cy="0"/>
          <a:chOff x="0" y="0"/>
          <a:chExt cx="0" cy="0"/>
        </a:xfrm>
      </p:grpSpPr>
      <p:sp>
        <p:nvSpPr>
          <p:cNvPr id="208" name="Google Shape;208;p19"/>
          <p:cNvSpPr txBox="1">
            <a:spLocks noGrp="1"/>
          </p:cNvSpPr>
          <p:nvPr>
            <p:ph type="title"/>
          </p:nvPr>
        </p:nvSpPr>
        <p:spPr>
          <a:xfrm>
            <a:off x="719977" y="191845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09" name="Google Shape;209;p19"/>
          <p:cNvSpPr txBox="1">
            <a:spLocks noGrp="1"/>
          </p:cNvSpPr>
          <p:nvPr>
            <p:ph type="subTitle" idx="1"/>
          </p:nvPr>
        </p:nvSpPr>
        <p:spPr>
          <a:xfrm>
            <a:off x="719977" y="224780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0" name="Google Shape;210;p19"/>
          <p:cNvSpPr txBox="1">
            <a:spLocks noGrp="1"/>
          </p:cNvSpPr>
          <p:nvPr>
            <p:ph type="title" idx="2"/>
          </p:nvPr>
        </p:nvSpPr>
        <p:spPr>
          <a:xfrm>
            <a:off x="3419250" y="191845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11" name="Google Shape;211;p19"/>
          <p:cNvSpPr txBox="1">
            <a:spLocks noGrp="1"/>
          </p:cNvSpPr>
          <p:nvPr>
            <p:ph type="subTitle" idx="3"/>
          </p:nvPr>
        </p:nvSpPr>
        <p:spPr>
          <a:xfrm>
            <a:off x="3419247" y="224780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2" name="Google Shape;212;p19"/>
          <p:cNvSpPr txBox="1">
            <a:spLocks noGrp="1"/>
          </p:cNvSpPr>
          <p:nvPr>
            <p:ph type="title" idx="4"/>
          </p:nvPr>
        </p:nvSpPr>
        <p:spPr>
          <a:xfrm>
            <a:off x="719977" y="351630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13" name="Google Shape;213;p19"/>
          <p:cNvSpPr txBox="1">
            <a:spLocks noGrp="1"/>
          </p:cNvSpPr>
          <p:nvPr>
            <p:ph type="subTitle" idx="5"/>
          </p:nvPr>
        </p:nvSpPr>
        <p:spPr>
          <a:xfrm>
            <a:off x="719977" y="384565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4" name="Google Shape;214;p19"/>
          <p:cNvSpPr txBox="1">
            <a:spLocks noGrp="1"/>
          </p:cNvSpPr>
          <p:nvPr>
            <p:ph type="title" idx="6"/>
          </p:nvPr>
        </p:nvSpPr>
        <p:spPr>
          <a:xfrm>
            <a:off x="3419250" y="351630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15" name="Google Shape;215;p19"/>
          <p:cNvSpPr txBox="1">
            <a:spLocks noGrp="1"/>
          </p:cNvSpPr>
          <p:nvPr>
            <p:ph type="subTitle" idx="7"/>
          </p:nvPr>
        </p:nvSpPr>
        <p:spPr>
          <a:xfrm>
            <a:off x="3419247" y="384565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6" name="Google Shape;216;p19"/>
          <p:cNvSpPr txBox="1">
            <a:spLocks noGrp="1"/>
          </p:cNvSpPr>
          <p:nvPr>
            <p:ph type="title" idx="8"/>
          </p:nvPr>
        </p:nvSpPr>
        <p:spPr>
          <a:xfrm>
            <a:off x="6118523" y="191845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17" name="Google Shape;217;p19"/>
          <p:cNvSpPr txBox="1">
            <a:spLocks noGrp="1"/>
          </p:cNvSpPr>
          <p:nvPr>
            <p:ph type="subTitle" idx="9"/>
          </p:nvPr>
        </p:nvSpPr>
        <p:spPr>
          <a:xfrm>
            <a:off x="6118523" y="224780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8" name="Google Shape;218;p19"/>
          <p:cNvSpPr txBox="1">
            <a:spLocks noGrp="1"/>
          </p:cNvSpPr>
          <p:nvPr>
            <p:ph type="title" idx="13"/>
          </p:nvPr>
        </p:nvSpPr>
        <p:spPr>
          <a:xfrm>
            <a:off x="6118523" y="3516300"/>
            <a:ext cx="23055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2100"/>
              <a:buNone/>
              <a:defRPr sz="2100">
                <a:solidFill>
                  <a:schemeClr val="accent3"/>
                </a:solidFill>
              </a:defRPr>
            </a:lvl1pPr>
            <a:lvl2pPr lvl="1" algn="ctr" rtl="0">
              <a:spcBef>
                <a:spcPts val="0"/>
              </a:spcBef>
              <a:spcAft>
                <a:spcPts val="0"/>
              </a:spcAft>
              <a:buClr>
                <a:schemeClr val="accent3"/>
              </a:buClr>
              <a:buSzPts val="2100"/>
              <a:buNone/>
              <a:defRPr sz="2100">
                <a:solidFill>
                  <a:schemeClr val="accent3"/>
                </a:solidFill>
              </a:defRPr>
            </a:lvl2pPr>
            <a:lvl3pPr lvl="2" algn="ctr" rtl="0">
              <a:spcBef>
                <a:spcPts val="0"/>
              </a:spcBef>
              <a:spcAft>
                <a:spcPts val="0"/>
              </a:spcAft>
              <a:buClr>
                <a:schemeClr val="accent3"/>
              </a:buClr>
              <a:buSzPts val="2100"/>
              <a:buNone/>
              <a:defRPr sz="2100">
                <a:solidFill>
                  <a:schemeClr val="accent3"/>
                </a:solidFill>
              </a:defRPr>
            </a:lvl3pPr>
            <a:lvl4pPr lvl="3" algn="ctr" rtl="0">
              <a:spcBef>
                <a:spcPts val="0"/>
              </a:spcBef>
              <a:spcAft>
                <a:spcPts val="0"/>
              </a:spcAft>
              <a:buClr>
                <a:schemeClr val="accent3"/>
              </a:buClr>
              <a:buSzPts val="2100"/>
              <a:buNone/>
              <a:defRPr sz="2100">
                <a:solidFill>
                  <a:schemeClr val="accent3"/>
                </a:solidFill>
              </a:defRPr>
            </a:lvl4pPr>
            <a:lvl5pPr lvl="4" algn="ctr" rtl="0">
              <a:spcBef>
                <a:spcPts val="0"/>
              </a:spcBef>
              <a:spcAft>
                <a:spcPts val="0"/>
              </a:spcAft>
              <a:buClr>
                <a:schemeClr val="accent3"/>
              </a:buClr>
              <a:buSzPts val="2100"/>
              <a:buNone/>
              <a:defRPr sz="2100">
                <a:solidFill>
                  <a:schemeClr val="accent3"/>
                </a:solidFill>
              </a:defRPr>
            </a:lvl5pPr>
            <a:lvl6pPr lvl="5" algn="ctr" rtl="0">
              <a:spcBef>
                <a:spcPts val="0"/>
              </a:spcBef>
              <a:spcAft>
                <a:spcPts val="0"/>
              </a:spcAft>
              <a:buClr>
                <a:schemeClr val="accent3"/>
              </a:buClr>
              <a:buSzPts val="2100"/>
              <a:buNone/>
              <a:defRPr sz="2100">
                <a:solidFill>
                  <a:schemeClr val="accent3"/>
                </a:solidFill>
              </a:defRPr>
            </a:lvl6pPr>
            <a:lvl7pPr lvl="6" algn="ctr" rtl="0">
              <a:spcBef>
                <a:spcPts val="0"/>
              </a:spcBef>
              <a:spcAft>
                <a:spcPts val="0"/>
              </a:spcAft>
              <a:buClr>
                <a:schemeClr val="accent3"/>
              </a:buClr>
              <a:buSzPts val="2100"/>
              <a:buNone/>
              <a:defRPr sz="2100">
                <a:solidFill>
                  <a:schemeClr val="accent3"/>
                </a:solidFill>
              </a:defRPr>
            </a:lvl7pPr>
            <a:lvl8pPr lvl="7" algn="ctr" rtl="0">
              <a:spcBef>
                <a:spcPts val="0"/>
              </a:spcBef>
              <a:spcAft>
                <a:spcPts val="0"/>
              </a:spcAft>
              <a:buClr>
                <a:schemeClr val="accent3"/>
              </a:buClr>
              <a:buSzPts val="2100"/>
              <a:buNone/>
              <a:defRPr sz="2100">
                <a:solidFill>
                  <a:schemeClr val="accent3"/>
                </a:solidFill>
              </a:defRPr>
            </a:lvl8pPr>
            <a:lvl9pPr lvl="8" algn="ctr" rtl="0">
              <a:spcBef>
                <a:spcPts val="0"/>
              </a:spcBef>
              <a:spcAft>
                <a:spcPts val="0"/>
              </a:spcAft>
              <a:buClr>
                <a:schemeClr val="accent3"/>
              </a:buClr>
              <a:buSzPts val="2100"/>
              <a:buNone/>
              <a:defRPr sz="2100">
                <a:solidFill>
                  <a:schemeClr val="accent3"/>
                </a:solidFill>
              </a:defRPr>
            </a:lvl9pPr>
          </a:lstStyle>
          <a:p>
            <a:endParaRPr/>
          </a:p>
        </p:txBody>
      </p:sp>
      <p:sp>
        <p:nvSpPr>
          <p:cNvPr id="219" name="Google Shape;219;p19"/>
          <p:cNvSpPr txBox="1">
            <a:spLocks noGrp="1"/>
          </p:cNvSpPr>
          <p:nvPr>
            <p:ph type="subTitle" idx="14"/>
          </p:nvPr>
        </p:nvSpPr>
        <p:spPr>
          <a:xfrm>
            <a:off x="6118523" y="3845650"/>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0" name="Google Shape;220;p19"/>
          <p:cNvSpPr txBox="1">
            <a:spLocks noGrp="1"/>
          </p:cNvSpPr>
          <p:nvPr>
            <p:ph type="title" idx="15"/>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221" name="Google Shape;221;p19"/>
          <p:cNvPicPr preferRelativeResize="0"/>
          <p:nvPr/>
        </p:nvPicPr>
        <p:blipFill>
          <a:blip r:embed="rId2">
            <a:alphaModFix amt="63000"/>
          </a:blip>
          <a:stretch>
            <a:fillRect/>
          </a:stretch>
        </p:blipFill>
        <p:spPr>
          <a:xfrm rot="-3918722" flipH="1">
            <a:off x="-2731394" y="-1580435"/>
            <a:ext cx="4231198" cy="2764324"/>
          </a:xfrm>
          <a:prstGeom prst="rect">
            <a:avLst/>
          </a:prstGeom>
          <a:noFill/>
          <a:ln>
            <a:noFill/>
          </a:ln>
        </p:spPr>
      </p:pic>
      <p:pic>
        <p:nvPicPr>
          <p:cNvPr id="222" name="Google Shape;222;p19"/>
          <p:cNvPicPr preferRelativeResize="0"/>
          <p:nvPr/>
        </p:nvPicPr>
        <p:blipFill>
          <a:blip r:embed="rId3">
            <a:alphaModFix amt="42000"/>
          </a:blip>
          <a:stretch>
            <a:fillRect/>
          </a:stretch>
        </p:blipFill>
        <p:spPr>
          <a:xfrm rot="-9921072" flipH="1">
            <a:off x="-1130784" y="4761708"/>
            <a:ext cx="4266899" cy="2787648"/>
          </a:xfrm>
          <a:prstGeom prst="rect">
            <a:avLst/>
          </a:prstGeom>
          <a:noFill/>
          <a:ln>
            <a:noFill/>
          </a:ln>
        </p:spPr>
      </p:pic>
      <p:pic>
        <p:nvPicPr>
          <p:cNvPr id="223" name="Google Shape;223;p19"/>
          <p:cNvPicPr preferRelativeResize="0"/>
          <p:nvPr/>
        </p:nvPicPr>
        <p:blipFill>
          <a:blip r:embed="rId2">
            <a:alphaModFix amt="42000"/>
          </a:blip>
          <a:stretch>
            <a:fillRect/>
          </a:stretch>
        </p:blipFill>
        <p:spPr>
          <a:xfrm rot="-6361050">
            <a:off x="-2736584" y="3422358"/>
            <a:ext cx="4266900" cy="2787649"/>
          </a:xfrm>
          <a:prstGeom prst="rect">
            <a:avLst/>
          </a:prstGeom>
          <a:noFill/>
          <a:ln>
            <a:noFill/>
          </a:ln>
        </p:spPr>
      </p:pic>
      <p:pic>
        <p:nvPicPr>
          <p:cNvPr id="224" name="Google Shape;224;p19"/>
          <p:cNvPicPr preferRelativeResize="0"/>
          <p:nvPr/>
        </p:nvPicPr>
        <p:blipFill>
          <a:blip r:embed="rId4">
            <a:alphaModFix amt="42000"/>
          </a:blip>
          <a:stretch>
            <a:fillRect/>
          </a:stretch>
        </p:blipFill>
        <p:spPr>
          <a:xfrm rot="1572134" flipH="1">
            <a:off x="5844039" y="-2060923"/>
            <a:ext cx="4266901" cy="2787647"/>
          </a:xfrm>
          <a:prstGeom prst="rect">
            <a:avLst/>
          </a:prstGeom>
          <a:noFill/>
          <a:ln>
            <a:noFill/>
          </a:ln>
        </p:spPr>
      </p:pic>
      <p:pic>
        <p:nvPicPr>
          <p:cNvPr id="225" name="Google Shape;225;p19"/>
          <p:cNvPicPr preferRelativeResize="0"/>
          <p:nvPr/>
        </p:nvPicPr>
        <p:blipFill>
          <a:blip r:embed="rId3">
            <a:alphaModFix amt="42000"/>
          </a:blip>
          <a:stretch>
            <a:fillRect/>
          </a:stretch>
        </p:blipFill>
        <p:spPr>
          <a:xfrm rot="3173880">
            <a:off x="7764505" y="-662449"/>
            <a:ext cx="4266900" cy="2787648"/>
          </a:xfrm>
          <a:prstGeom prst="rect">
            <a:avLst/>
          </a:prstGeom>
          <a:noFill/>
          <a:ln>
            <a:noFill/>
          </a:ln>
        </p:spPr>
      </p:pic>
      <p:pic>
        <p:nvPicPr>
          <p:cNvPr id="226" name="Google Shape;226;p19"/>
          <p:cNvPicPr preferRelativeResize="0"/>
          <p:nvPr/>
        </p:nvPicPr>
        <p:blipFill>
          <a:blip r:embed="rId4">
            <a:alphaModFix/>
          </a:blip>
          <a:stretch>
            <a:fillRect/>
          </a:stretch>
        </p:blipFill>
        <p:spPr>
          <a:xfrm rot="10186059" flipH="1">
            <a:off x="6916244" y="4351890"/>
            <a:ext cx="4231197" cy="2764323"/>
          </a:xfrm>
          <a:prstGeom prst="rect">
            <a:avLst/>
          </a:prstGeom>
          <a:noFill/>
          <a:ln>
            <a:noFill/>
          </a:ln>
        </p:spPr>
      </p:pic>
      <p:pic>
        <p:nvPicPr>
          <p:cNvPr id="227" name="Google Shape;227;p19"/>
          <p:cNvPicPr preferRelativeResize="0"/>
          <p:nvPr/>
        </p:nvPicPr>
        <p:blipFill>
          <a:blip r:embed="rId5">
            <a:alphaModFix/>
          </a:blip>
          <a:stretch>
            <a:fillRect/>
          </a:stretch>
        </p:blipFill>
        <p:spPr>
          <a:xfrm rot="450760">
            <a:off x="8221025" y="3983199"/>
            <a:ext cx="1956698" cy="2091049"/>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2">
  <p:cSld name="CUSTOM_1_1">
    <p:spTree>
      <p:nvGrpSpPr>
        <p:cNvPr id="1" name="Shape 331"/>
        <p:cNvGrpSpPr/>
        <p:nvPr/>
      </p:nvGrpSpPr>
      <p:grpSpPr>
        <a:xfrm>
          <a:off x="0" y="0"/>
          <a:ext cx="0" cy="0"/>
          <a:chOff x="0" y="0"/>
          <a:chExt cx="0" cy="0"/>
        </a:xfrm>
      </p:grpSpPr>
      <p:pic>
        <p:nvPicPr>
          <p:cNvPr id="332" name="Google Shape;332;p29"/>
          <p:cNvPicPr preferRelativeResize="0"/>
          <p:nvPr/>
        </p:nvPicPr>
        <p:blipFill>
          <a:blip r:embed="rId2">
            <a:alphaModFix/>
          </a:blip>
          <a:stretch>
            <a:fillRect/>
          </a:stretch>
        </p:blipFill>
        <p:spPr>
          <a:xfrm rot="-3008279">
            <a:off x="-914167" y="-313092"/>
            <a:ext cx="2204136" cy="1440004"/>
          </a:xfrm>
          <a:prstGeom prst="rect">
            <a:avLst/>
          </a:prstGeom>
          <a:noFill/>
          <a:ln>
            <a:noFill/>
          </a:ln>
        </p:spPr>
      </p:pic>
      <p:pic>
        <p:nvPicPr>
          <p:cNvPr id="333" name="Google Shape;333;p29"/>
          <p:cNvPicPr preferRelativeResize="0"/>
          <p:nvPr/>
        </p:nvPicPr>
        <p:blipFill>
          <a:blip r:embed="rId3">
            <a:alphaModFix amt="42000"/>
          </a:blip>
          <a:stretch>
            <a:fillRect/>
          </a:stretch>
        </p:blipFill>
        <p:spPr>
          <a:xfrm rot="-851555" flipH="1">
            <a:off x="-194390" y="-970470"/>
            <a:ext cx="2748214" cy="1795464"/>
          </a:xfrm>
          <a:prstGeom prst="rect">
            <a:avLst/>
          </a:prstGeom>
          <a:noFill/>
          <a:ln>
            <a:noFill/>
          </a:ln>
        </p:spPr>
      </p:pic>
      <p:pic>
        <p:nvPicPr>
          <p:cNvPr id="334" name="Google Shape;334;p29"/>
          <p:cNvPicPr preferRelativeResize="0"/>
          <p:nvPr/>
        </p:nvPicPr>
        <p:blipFill>
          <a:blip r:embed="rId4">
            <a:alphaModFix/>
          </a:blip>
          <a:stretch>
            <a:fillRect/>
          </a:stretch>
        </p:blipFill>
        <p:spPr>
          <a:xfrm flipH="1">
            <a:off x="-1" y="3758776"/>
            <a:ext cx="1309673" cy="1384724"/>
          </a:xfrm>
          <a:prstGeom prst="rect">
            <a:avLst/>
          </a:prstGeom>
          <a:noFill/>
          <a:ln>
            <a:noFill/>
          </a:ln>
        </p:spPr>
      </p:pic>
      <p:sp>
        <p:nvSpPr>
          <p:cNvPr id="335" name="Google Shape;335;p29"/>
          <p:cNvSpPr txBox="1">
            <a:spLocks noGrp="1"/>
          </p:cNvSpPr>
          <p:nvPr>
            <p:ph type="title"/>
          </p:nvPr>
        </p:nvSpPr>
        <p:spPr>
          <a:xfrm>
            <a:off x="1136025" y="404675"/>
            <a:ext cx="4605000" cy="2086500"/>
          </a:xfrm>
          <a:prstGeom prst="rect">
            <a:avLst/>
          </a:prstGeom>
        </p:spPr>
        <p:txBody>
          <a:bodyPr spcFirstLastPara="1" wrap="square" lIns="91425" tIns="91425" rIns="91425" bIns="91425" anchor="b" anchorCtr="0">
            <a:noAutofit/>
          </a:bodyPr>
          <a:lstStyle>
            <a:lvl1pPr lvl="0">
              <a:lnSpc>
                <a:spcPct val="115000"/>
              </a:lnSpc>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36" name="Google Shape;336;p29"/>
          <p:cNvSpPr txBox="1">
            <a:spLocks noGrp="1"/>
          </p:cNvSpPr>
          <p:nvPr>
            <p:ph type="body" idx="1"/>
          </p:nvPr>
        </p:nvSpPr>
        <p:spPr>
          <a:xfrm>
            <a:off x="1136025" y="2652325"/>
            <a:ext cx="4605000" cy="2086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434343"/>
              </a:buClr>
              <a:buSzPts val="1400"/>
              <a:buChar char="●"/>
              <a:defRPr sz="1400"/>
            </a:lvl1pPr>
            <a:lvl2pPr marL="914400" lvl="1" indent="-317500">
              <a:lnSpc>
                <a:spcPct val="115000"/>
              </a:lnSpc>
              <a:spcBef>
                <a:spcPts val="1600"/>
              </a:spcBef>
              <a:spcAft>
                <a:spcPts val="0"/>
              </a:spcAft>
              <a:buClr>
                <a:srgbClr val="434343"/>
              </a:buClr>
              <a:buSzPts val="1400"/>
              <a:buChar char="○"/>
              <a:defRPr>
                <a:solidFill>
                  <a:srgbClr val="434343"/>
                </a:solidFill>
              </a:defRPr>
            </a:lvl2pPr>
            <a:lvl3pPr marL="1371600" lvl="2" indent="-317500">
              <a:lnSpc>
                <a:spcPct val="115000"/>
              </a:lnSpc>
              <a:spcBef>
                <a:spcPts val="0"/>
              </a:spcBef>
              <a:spcAft>
                <a:spcPts val="0"/>
              </a:spcAft>
              <a:buClr>
                <a:srgbClr val="434343"/>
              </a:buClr>
              <a:buSzPts val="1400"/>
              <a:buChar char="■"/>
              <a:defRPr>
                <a:solidFill>
                  <a:srgbClr val="434343"/>
                </a:solidFill>
              </a:defRPr>
            </a:lvl3pPr>
            <a:lvl4pPr marL="1828800" lvl="3" indent="-317500">
              <a:lnSpc>
                <a:spcPct val="115000"/>
              </a:lnSpc>
              <a:spcBef>
                <a:spcPts val="0"/>
              </a:spcBef>
              <a:spcAft>
                <a:spcPts val="0"/>
              </a:spcAft>
              <a:buClr>
                <a:srgbClr val="434343"/>
              </a:buClr>
              <a:buSzPts val="1400"/>
              <a:buChar char="●"/>
              <a:defRPr>
                <a:solidFill>
                  <a:srgbClr val="434343"/>
                </a:solidFill>
              </a:defRPr>
            </a:lvl4pPr>
            <a:lvl5pPr marL="2286000" lvl="4" indent="-317500">
              <a:lnSpc>
                <a:spcPct val="115000"/>
              </a:lnSpc>
              <a:spcBef>
                <a:spcPts val="0"/>
              </a:spcBef>
              <a:spcAft>
                <a:spcPts val="0"/>
              </a:spcAft>
              <a:buClr>
                <a:srgbClr val="434343"/>
              </a:buClr>
              <a:buSzPts val="1400"/>
              <a:buChar char="○"/>
              <a:defRPr>
                <a:solidFill>
                  <a:srgbClr val="434343"/>
                </a:solidFill>
              </a:defRPr>
            </a:lvl5pPr>
            <a:lvl6pPr marL="2743200" lvl="5" indent="-317500">
              <a:lnSpc>
                <a:spcPct val="115000"/>
              </a:lnSpc>
              <a:spcBef>
                <a:spcPts val="0"/>
              </a:spcBef>
              <a:spcAft>
                <a:spcPts val="0"/>
              </a:spcAft>
              <a:buClr>
                <a:srgbClr val="434343"/>
              </a:buClr>
              <a:buSzPts val="1400"/>
              <a:buChar char="■"/>
              <a:defRPr>
                <a:solidFill>
                  <a:srgbClr val="434343"/>
                </a:solidFill>
              </a:defRPr>
            </a:lvl6pPr>
            <a:lvl7pPr marL="3200400" lvl="6" indent="-317500">
              <a:lnSpc>
                <a:spcPct val="115000"/>
              </a:lnSpc>
              <a:spcBef>
                <a:spcPts val="0"/>
              </a:spcBef>
              <a:spcAft>
                <a:spcPts val="0"/>
              </a:spcAft>
              <a:buClr>
                <a:srgbClr val="434343"/>
              </a:buClr>
              <a:buSzPts val="1400"/>
              <a:buChar char="●"/>
              <a:defRPr>
                <a:solidFill>
                  <a:srgbClr val="434343"/>
                </a:solidFill>
              </a:defRPr>
            </a:lvl7pPr>
            <a:lvl8pPr marL="3657600" lvl="7" indent="-317500">
              <a:lnSpc>
                <a:spcPct val="115000"/>
              </a:lnSpc>
              <a:spcBef>
                <a:spcPts val="0"/>
              </a:spcBef>
              <a:spcAft>
                <a:spcPts val="0"/>
              </a:spcAft>
              <a:buClr>
                <a:srgbClr val="434343"/>
              </a:buClr>
              <a:buSzPts val="1400"/>
              <a:buChar char="○"/>
              <a:defRPr>
                <a:solidFill>
                  <a:srgbClr val="434343"/>
                </a:solidFill>
              </a:defRPr>
            </a:lvl8pPr>
            <a:lvl9pPr marL="4114800" lvl="8" indent="-31750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337" name="Google Shape;337;p29"/>
          <p:cNvSpPr>
            <a:spLocks noGrp="1"/>
          </p:cNvSpPr>
          <p:nvPr>
            <p:ph type="pic" idx="2"/>
          </p:nvPr>
        </p:nvSpPr>
        <p:spPr>
          <a:xfrm>
            <a:off x="5985475" y="728925"/>
            <a:ext cx="4800600" cy="4800600"/>
          </a:xfrm>
          <a:prstGeom prst="ellipse">
            <a:avLst/>
          </a:prstGeom>
          <a:noFill/>
          <a:ln>
            <a:noFill/>
          </a:ln>
        </p:spPr>
      </p:sp>
      <p:pic>
        <p:nvPicPr>
          <p:cNvPr id="338" name="Google Shape;338;p29"/>
          <p:cNvPicPr preferRelativeResize="0"/>
          <p:nvPr/>
        </p:nvPicPr>
        <p:blipFill>
          <a:blip r:embed="rId5">
            <a:alphaModFix/>
          </a:blip>
          <a:stretch>
            <a:fillRect/>
          </a:stretch>
        </p:blipFill>
        <p:spPr>
          <a:xfrm rot="8671581">
            <a:off x="4301469" y="4562872"/>
            <a:ext cx="1964861" cy="1283683"/>
          </a:xfrm>
          <a:prstGeom prst="rect">
            <a:avLst/>
          </a:prstGeom>
          <a:noFill/>
          <a:ln>
            <a:noFill/>
          </a:ln>
        </p:spPr>
      </p:pic>
      <p:pic>
        <p:nvPicPr>
          <p:cNvPr id="339" name="Google Shape;339;p29"/>
          <p:cNvPicPr preferRelativeResize="0"/>
          <p:nvPr/>
        </p:nvPicPr>
        <p:blipFill>
          <a:blip r:embed="rId6">
            <a:alphaModFix/>
          </a:blip>
          <a:stretch>
            <a:fillRect/>
          </a:stretch>
        </p:blipFill>
        <p:spPr>
          <a:xfrm rot="4840451">
            <a:off x="4416497" y="4064079"/>
            <a:ext cx="1009133" cy="955707"/>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
  <p:cSld name="BLANK_1_1_1_1_1_1_1_1">
    <p:spTree>
      <p:nvGrpSpPr>
        <p:cNvPr id="1" name="Shape 367"/>
        <p:cNvGrpSpPr/>
        <p:nvPr/>
      </p:nvGrpSpPr>
      <p:grpSpPr>
        <a:xfrm>
          <a:off x="0" y="0"/>
          <a:ext cx="0" cy="0"/>
          <a:chOff x="0" y="0"/>
          <a:chExt cx="0" cy="0"/>
        </a:xfrm>
      </p:grpSpPr>
      <p:pic>
        <p:nvPicPr>
          <p:cNvPr id="368" name="Google Shape;368;p32"/>
          <p:cNvPicPr preferRelativeResize="0"/>
          <p:nvPr/>
        </p:nvPicPr>
        <p:blipFill>
          <a:blip r:embed="rId2">
            <a:alphaModFix amt="42000"/>
          </a:blip>
          <a:stretch>
            <a:fillRect/>
          </a:stretch>
        </p:blipFill>
        <p:spPr>
          <a:xfrm rot="9475653">
            <a:off x="5615241" y="4220734"/>
            <a:ext cx="4266899" cy="2787646"/>
          </a:xfrm>
          <a:prstGeom prst="rect">
            <a:avLst/>
          </a:prstGeom>
          <a:noFill/>
          <a:ln>
            <a:noFill/>
          </a:ln>
        </p:spPr>
      </p:pic>
      <p:pic>
        <p:nvPicPr>
          <p:cNvPr id="369" name="Google Shape;369;p32"/>
          <p:cNvPicPr preferRelativeResize="0"/>
          <p:nvPr/>
        </p:nvPicPr>
        <p:blipFill>
          <a:blip r:embed="rId3">
            <a:alphaModFix amt="42000"/>
          </a:blip>
          <a:stretch>
            <a:fillRect/>
          </a:stretch>
        </p:blipFill>
        <p:spPr>
          <a:xfrm rot="10340236">
            <a:off x="2240503" y="4433654"/>
            <a:ext cx="4266900" cy="2787650"/>
          </a:xfrm>
          <a:prstGeom prst="rect">
            <a:avLst/>
          </a:prstGeom>
          <a:noFill/>
          <a:ln>
            <a:noFill/>
          </a:ln>
        </p:spPr>
      </p:pic>
      <p:pic>
        <p:nvPicPr>
          <p:cNvPr id="370" name="Google Shape;370;p32"/>
          <p:cNvPicPr preferRelativeResize="0"/>
          <p:nvPr/>
        </p:nvPicPr>
        <p:blipFill>
          <a:blip r:embed="rId4">
            <a:alphaModFix/>
          </a:blip>
          <a:stretch>
            <a:fillRect/>
          </a:stretch>
        </p:blipFill>
        <p:spPr>
          <a:xfrm rot="10800000">
            <a:off x="-886958" y="4161620"/>
            <a:ext cx="4231199" cy="2764325"/>
          </a:xfrm>
          <a:prstGeom prst="rect">
            <a:avLst/>
          </a:prstGeom>
          <a:noFill/>
          <a:ln>
            <a:noFill/>
          </a:ln>
        </p:spPr>
      </p:pic>
      <p:pic>
        <p:nvPicPr>
          <p:cNvPr id="371" name="Google Shape;371;p32"/>
          <p:cNvPicPr preferRelativeResize="0"/>
          <p:nvPr/>
        </p:nvPicPr>
        <p:blipFill>
          <a:blip r:embed="rId5">
            <a:alphaModFix/>
          </a:blip>
          <a:stretch>
            <a:fillRect/>
          </a:stretch>
        </p:blipFill>
        <p:spPr>
          <a:xfrm rot="-3369864" flipH="1">
            <a:off x="8508574" y="4489498"/>
            <a:ext cx="951395" cy="1528698"/>
          </a:xfrm>
          <a:prstGeom prst="rect">
            <a:avLst/>
          </a:prstGeom>
          <a:noFill/>
          <a:ln>
            <a:noFill/>
          </a:ln>
        </p:spPr>
      </p:pic>
      <p:pic>
        <p:nvPicPr>
          <p:cNvPr id="372" name="Google Shape;372;p32"/>
          <p:cNvPicPr preferRelativeResize="0"/>
          <p:nvPr/>
        </p:nvPicPr>
        <p:blipFill>
          <a:blip r:embed="rId2">
            <a:alphaModFix amt="42000"/>
          </a:blip>
          <a:stretch>
            <a:fillRect/>
          </a:stretch>
        </p:blipFill>
        <p:spPr>
          <a:xfrm flipH="1">
            <a:off x="3034665" y="-2013164"/>
            <a:ext cx="4266900" cy="2787649"/>
          </a:xfrm>
          <a:prstGeom prst="rect">
            <a:avLst/>
          </a:prstGeom>
          <a:noFill/>
          <a:ln>
            <a:noFill/>
          </a:ln>
        </p:spPr>
      </p:pic>
      <p:pic>
        <p:nvPicPr>
          <p:cNvPr id="373" name="Google Shape;373;p32"/>
          <p:cNvPicPr preferRelativeResize="0"/>
          <p:nvPr/>
        </p:nvPicPr>
        <p:blipFill>
          <a:blip r:embed="rId4">
            <a:alphaModFix/>
          </a:blip>
          <a:stretch>
            <a:fillRect/>
          </a:stretch>
        </p:blipFill>
        <p:spPr>
          <a:xfrm rot="1621721">
            <a:off x="6432530" y="-1507268"/>
            <a:ext cx="4231198" cy="2764324"/>
          </a:xfrm>
          <a:prstGeom prst="rect">
            <a:avLst/>
          </a:prstGeom>
          <a:noFill/>
          <a:ln>
            <a:noFill/>
          </a:ln>
        </p:spPr>
      </p:pic>
      <p:pic>
        <p:nvPicPr>
          <p:cNvPr id="374" name="Google Shape;374;p32"/>
          <p:cNvPicPr preferRelativeResize="0"/>
          <p:nvPr/>
        </p:nvPicPr>
        <p:blipFill>
          <a:blip r:embed="rId3">
            <a:alphaModFix amt="42000"/>
          </a:blip>
          <a:stretch>
            <a:fillRect/>
          </a:stretch>
        </p:blipFill>
        <p:spPr>
          <a:xfrm rot="-878928">
            <a:off x="-1205784" y="-1518937"/>
            <a:ext cx="4266899" cy="2787648"/>
          </a:xfrm>
          <a:prstGeom prst="rect">
            <a:avLst/>
          </a:prstGeom>
          <a:noFill/>
          <a:ln>
            <a:noFill/>
          </a:ln>
        </p:spPr>
      </p:pic>
      <p:pic>
        <p:nvPicPr>
          <p:cNvPr id="375" name="Google Shape;375;p32"/>
          <p:cNvPicPr preferRelativeResize="0"/>
          <p:nvPr/>
        </p:nvPicPr>
        <p:blipFill>
          <a:blip r:embed="rId5">
            <a:alphaModFix/>
          </a:blip>
          <a:stretch>
            <a:fillRect/>
          </a:stretch>
        </p:blipFill>
        <p:spPr>
          <a:xfrm rot="9030618">
            <a:off x="-284274" y="-736662"/>
            <a:ext cx="953652" cy="1532316"/>
          </a:xfrm>
          <a:prstGeom prst="rect">
            <a:avLst/>
          </a:prstGeom>
          <a:noFill/>
          <a:ln>
            <a:noFill/>
          </a:ln>
        </p:spPr>
      </p:pic>
      <p:pic>
        <p:nvPicPr>
          <p:cNvPr id="376" name="Google Shape;376;p32"/>
          <p:cNvPicPr preferRelativeResize="0"/>
          <p:nvPr/>
        </p:nvPicPr>
        <p:blipFill>
          <a:blip r:embed="rId6">
            <a:alphaModFix/>
          </a:blip>
          <a:stretch>
            <a:fillRect/>
          </a:stretch>
        </p:blipFill>
        <p:spPr>
          <a:xfrm flipH="1">
            <a:off x="-713900" y="4161637"/>
            <a:ext cx="1544577" cy="1650623"/>
          </a:xfrm>
          <a:prstGeom prst="rect">
            <a:avLst/>
          </a:prstGeom>
          <a:noFill/>
          <a:ln>
            <a:noFill/>
          </a:ln>
        </p:spPr>
      </p:pic>
      <p:pic>
        <p:nvPicPr>
          <p:cNvPr id="377" name="Google Shape;377;p32"/>
          <p:cNvPicPr preferRelativeResize="0"/>
          <p:nvPr/>
        </p:nvPicPr>
        <p:blipFill>
          <a:blip r:embed="rId6">
            <a:alphaModFix/>
          </a:blip>
          <a:stretch>
            <a:fillRect/>
          </a:stretch>
        </p:blipFill>
        <p:spPr>
          <a:xfrm rot="10800000" flipH="1">
            <a:off x="8084488" y="-950413"/>
            <a:ext cx="1544577" cy="1650623"/>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_1">
    <p:spTree>
      <p:nvGrpSpPr>
        <p:cNvPr id="1" name="Shape 378"/>
        <p:cNvGrpSpPr/>
        <p:nvPr/>
      </p:nvGrpSpPr>
      <p:grpSpPr>
        <a:xfrm>
          <a:off x="0" y="0"/>
          <a:ext cx="0" cy="0"/>
          <a:chOff x="0" y="0"/>
          <a:chExt cx="0" cy="0"/>
        </a:xfrm>
      </p:grpSpPr>
      <p:pic>
        <p:nvPicPr>
          <p:cNvPr id="379" name="Google Shape;379;p33"/>
          <p:cNvPicPr preferRelativeResize="0"/>
          <p:nvPr/>
        </p:nvPicPr>
        <p:blipFill>
          <a:blip r:embed="rId2">
            <a:alphaModFix/>
          </a:blip>
          <a:stretch>
            <a:fillRect/>
          </a:stretch>
        </p:blipFill>
        <p:spPr>
          <a:xfrm rot="10800000" flipH="1">
            <a:off x="0" y="1762326"/>
            <a:ext cx="3238751" cy="3424348"/>
          </a:xfrm>
          <a:prstGeom prst="rect">
            <a:avLst/>
          </a:prstGeom>
          <a:noFill/>
          <a:ln>
            <a:noFill/>
          </a:ln>
        </p:spPr>
      </p:pic>
      <p:pic>
        <p:nvPicPr>
          <p:cNvPr id="380" name="Google Shape;380;p33"/>
          <p:cNvPicPr preferRelativeResize="0"/>
          <p:nvPr/>
        </p:nvPicPr>
        <p:blipFill>
          <a:blip r:embed="rId3">
            <a:alphaModFix amt="42000"/>
          </a:blip>
          <a:stretch>
            <a:fillRect/>
          </a:stretch>
        </p:blipFill>
        <p:spPr>
          <a:xfrm rot="-1771295">
            <a:off x="-1665953" y="-1482274"/>
            <a:ext cx="4266903" cy="2787650"/>
          </a:xfrm>
          <a:prstGeom prst="rect">
            <a:avLst/>
          </a:prstGeom>
          <a:noFill/>
          <a:ln>
            <a:noFill/>
          </a:ln>
        </p:spPr>
      </p:pic>
      <p:pic>
        <p:nvPicPr>
          <p:cNvPr id="381" name="Google Shape;381;p33"/>
          <p:cNvPicPr preferRelativeResize="0"/>
          <p:nvPr/>
        </p:nvPicPr>
        <p:blipFill>
          <a:blip r:embed="rId4">
            <a:alphaModFix/>
          </a:blip>
          <a:stretch>
            <a:fillRect/>
          </a:stretch>
        </p:blipFill>
        <p:spPr>
          <a:xfrm rot="1448344" flipH="1">
            <a:off x="-555152" y="-1965556"/>
            <a:ext cx="3422157" cy="2235759"/>
          </a:xfrm>
          <a:prstGeom prst="rect">
            <a:avLst/>
          </a:prstGeom>
          <a:noFill/>
          <a:ln>
            <a:noFill/>
          </a:ln>
        </p:spPr>
      </p:pic>
      <p:pic>
        <p:nvPicPr>
          <p:cNvPr id="382" name="Google Shape;382;p33"/>
          <p:cNvPicPr preferRelativeResize="0"/>
          <p:nvPr/>
        </p:nvPicPr>
        <p:blipFill>
          <a:blip r:embed="rId4">
            <a:alphaModFix/>
          </a:blip>
          <a:stretch>
            <a:fillRect/>
          </a:stretch>
        </p:blipFill>
        <p:spPr>
          <a:xfrm rot="7791725">
            <a:off x="7198500" y="4068718"/>
            <a:ext cx="3422156" cy="2235759"/>
          </a:xfrm>
          <a:prstGeom prst="rect">
            <a:avLst/>
          </a:prstGeom>
          <a:noFill/>
          <a:ln>
            <a:noFill/>
          </a:ln>
        </p:spPr>
      </p:pic>
      <p:pic>
        <p:nvPicPr>
          <p:cNvPr id="383" name="Google Shape;383;p33"/>
          <p:cNvPicPr preferRelativeResize="0"/>
          <p:nvPr/>
        </p:nvPicPr>
        <p:blipFill>
          <a:blip r:embed="rId3">
            <a:alphaModFix amt="42000"/>
          </a:blip>
          <a:stretch>
            <a:fillRect/>
          </a:stretch>
        </p:blipFill>
        <p:spPr>
          <a:xfrm rot="9948443" flipH="1">
            <a:off x="5703848" y="4024626"/>
            <a:ext cx="4266902" cy="2787650"/>
          </a:xfrm>
          <a:prstGeom prst="rect">
            <a:avLst/>
          </a:prstGeom>
          <a:noFill/>
          <a:ln>
            <a:noFill/>
          </a:ln>
        </p:spPr>
      </p:pic>
      <p:pic>
        <p:nvPicPr>
          <p:cNvPr id="384" name="Google Shape;384;p33"/>
          <p:cNvPicPr preferRelativeResize="0"/>
          <p:nvPr/>
        </p:nvPicPr>
        <p:blipFill>
          <a:blip r:embed="rId5">
            <a:alphaModFix/>
          </a:blip>
          <a:stretch>
            <a:fillRect/>
          </a:stretch>
        </p:blipFill>
        <p:spPr>
          <a:xfrm rot="10800000" flipH="1">
            <a:off x="5751650" y="0"/>
            <a:ext cx="3392350" cy="3586749"/>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BLANK_1_1_1_1_1_1_1_1_2">
    <p:spTree>
      <p:nvGrpSpPr>
        <p:cNvPr id="1" name="Shape 385"/>
        <p:cNvGrpSpPr/>
        <p:nvPr/>
      </p:nvGrpSpPr>
      <p:grpSpPr>
        <a:xfrm>
          <a:off x="0" y="0"/>
          <a:ext cx="0" cy="0"/>
          <a:chOff x="0" y="0"/>
          <a:chExt cx="0" cy="0"/>
        </a:xfrm>
      </p:grpSpPr>
      <p:pic>
        <p:nvPicPr>
          <p:cNvPr id="386" name="Google Shape;386;p34"/>
          <p:cNvPicPr preferRelativeResize="0"/>
          <p:nvPr/>
        </p:nvPicPr>
        <p:blipFill>
          <a:blip r:embed="rId2">
            <a:alphaModFix/>
          </a:blip>
          <a:stretch>
            <a:fillRect/>
          </a:stretch>
        </p:blipFill>
        <p:spPr>
          <a:xfrm rot="-4011325" flipH="1">
            <a:off x="-1912297" y="-1007742"/>
            <a:ext cx="3960773" cy="2587652"/>
          </a:xfrm>
          <a:prstGeom prst="rect">
            <a:avLst/>
          </a:prstGeom>
          <a:noFill/>
          <a:ln>
            <a:noFill/>
          </a:ln>
        </p:spPr>
      </p:pic>
      <p:pic>
        <p:nvPicPr>
          <p:cNvPr id="387" name="Google Shape;387;p34"/>
          <p:cNvPicPr preferRelativeResize="0"/>
          <p:nvPr/>
        </p:nvPicPr>
        <p:blipFill>
          <a:blip r:embed="rId3">
            <a:alphaModFix/>
          </a:blip>
          <a:stretch>
            <a:fillRect/>
          </a:stretch>
        </p:blipFill>
        <p:spPr>
          <a:xfrm rot="8803508">
            <a:off x="-569849" y="-508454"/>
            <a:ext cx="1486975" cy="1589081"/>
          </a:xfrm>
          <a:prstGeom prst="rect">
            <a:avLst/>
          </a:prstGeom>
          <a:noFill/>
          <a:ln>
            <a:noFill/>
          </a:ln>
        </p:spPr>
      </p:pic>
      <p:pic>
        <p:nvPicPr>
          <p:cNvPr id="388" name="Google Shape;388;p34"/>
          <p:cNvPicPr preferRelativeResize="0"/>
          <p:nvPr/>
        </p:nvPicPr>
        <p:blipFill>
          <a:blip r:embed="rId4">
            <a:alphaModFix amt="42000"/>
          </a:blip>
          <a:stretch>
            <a:fillRect/>
          </a:stretch>
        </p:blipFill>
        <p:spPr>
          <a:xfrm rot="10098492" flipH="1">
            <a:off x="7210072" y="3504249"/>
            <a:ext cx="4266901" cy="2787650"/>
          </a:xfrm>
          <a:prstGeom prst="rect">
            <a:avLst/>
          </a:prstGeom>
          <a:noFill/>
          <a:ln>
            <a:noFill/>
          </a:ln>
        </p:spPr>
      </p:pic>
      <p:pic>
        <p:nvPicPr>
          <p:cNvPr id="389" name="Google Shape;389;p34"/>
          <p:cNvPicPr preferRelativeResize="0"/>
          <p:nvPr/>
        </p:nvPicPr>
        <p:blipFill>
          <a:blip r:embed="rId5">
            <a:alphaModFix amt="42000"/>
          </a:blip>
          <a:stretch>
            <a:fillRect/>
          </a:stretch>
        </p:blipFill>
        <p:spPr>
          <a:xfrm rot="-10456230">
            <a:off x="4597746" y="4099209"/>
            <a:ext cx="4266902" cy="2787647"/>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2"/>
              </a:buClr>
              <a:buSzPts val="2800"/>
              <a:buFont typeface="Fahkwang"/>
              <a:buNone/>
              <a:defRPr sz="2800">
                <a:solidFill>
                  <a:schemeClr val="lt2"/>
                </a:solidFill>
                <a:latin typeface="Fahkwang"/>
                <a:ea typeface="Fahkwang"/>
                <a:cs typeface="Fahkwang"/>
                <a:sym typeface="Fahkwang"/>
              </a:defRPr>
            </a:lvl1pPr>
            <a:lvl2pPr lvl="1"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2pPr>
            <a:lvl3pPr lvl="2"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3pPr>
            <a:lvl4pPr lvl="3"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4pPr>
            <a:lvl5pPr lvl="4"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5pPr>
            <a:lvl6pPr lvl="5"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6pPr>
            <a:lvl7pPr lvl="6"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7pPr>
            <a:lvl8pPr lvl="7"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8pPr>
            <a:lvl9pPr lvl="8" rtl="0">
              <a:spcBef>
                <a:spcPts val="0"/>
              </a:spcBef>
              <a:spcAft>
                <a:spcPts val="0"/>
              </a:spcAft>
              <a:buClr>
                <a:schemeClr val="lt2"/>
              </a:buClr>
              <a:buSzPts val="2800"/>
              <a:buFont typeface="Fahkwang"/>
              <a:buNone/>
              <a:defRPr sz="2800" i="1">
                <a:solidFill>
                  <a:schemeClr val="lt2"/>
                </a:solidFill>
                <a:latin typeface="Fahkwang"/>
                <a:ea typeface="Fahkwang"/>
                <a:cs typeface="Fahkwang"/>
                <a:sym typeface="Fahkwang"/>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Quicksand"/>
              <a:buChar char="●"/>
              <a:defRPr>
                <a:solidFill>
                  <a:schemeClr val="dk1"/>
                </a:solidFill>
                <a:latin typeface="Quicksand"/>
                <a:ea typeface="Quicksand"/>
                <a:cs typeface="Quicksand"/>
                <a:sym typeface="Quicksand"/>
              </a:defRPr>
            </a:lvl1pPr>
            <a:lvl2pPr marL="914400" lvl="1"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2pPr>
            <a:lvl3pPr marL="1371600" lvl="2"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3pPr>
            <a:lvl4pPr marL="1828800" lvl="3"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4pPr>
            <a:lvl5pPr marL="2286000" lvl="4"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5pPr>
            <a:lvl6pPr marL="2743200" lvl="5"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6pPr>
            <a:lvl7pPr marL="3200400" lvl="6"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7pPr>
            <a:lvl8pPr marL="3657600" lvl="7" indent="-317500">
              <a:lnSpc>
                <a:spcPct val="115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8pPr>
            <a:lvl9pPr marL="4114800" lvl="8" indent="-317500">
              <a:lnSpc>
                <a:spcPct val="115000"/>
              </a:lnSpc>
              <a:spcBef>
                <a:spcPts val="1600"/>
              </a:spcBef>
              <a:spcAft>
                <a:spcPts val="1600"/>
              </a:spcAft>
              <a:buClr>
                <a:schemeClr val="dk1"/>
              </a:buClr>
              <a:buSzPts val="1400"/>
              <a:buFont typeface="Quicksand"/>
              <a:buChar char="■"/>
              <a:defRPr>
                <a:solidFill>
                  <a:schemeClr val="dk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7" r:id="rId5"/>
    <p:sldLayoutId id="2147483662" r:id="rId6"/>
    <p:sldLayoutId id="2147483664" r:id="rId7"/>
    <p:sldLayoutId id="2147483665" r:id="rId8"/>
    <p:sldLayoutId id="2147483675" r:id="rId9"/>
    <p:sldLayoutId id="2147483678" r:id="rId10"/>
    <p:sldLayoutId id="2147483679" r:id="rId11"/>
    <p:sldLayoutId id="2147483680"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jfif"/><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38"/>
          <p:cNvSpPr txBox="1">
            <a:spLocks noGrp="1"/>
          </p:cNvSpPr>
          <p:nvPr>
            <p:ph type="ctrTitle"/>
          </p:nvPr>
        </p:nvSpPr>
        <p:spPr>
          <a:xfrm>
            <a:off x="793350" y="2090025"/>
            <a:ext cx="7557300" cy="2456400"/>
          </a:xfrm>
        </p:spPr>
        <p:txBody>
          <a:bodyPr/>
          <a:lstStyle/>
          <a:p>
            <a:r>
              <a:rPr lang="en-US" sz="5400" b="1" dirty="0">
                <a:latin typeface="Times New Roman" panose="02020603050405020304" pitchFamily="18" charset="0"/>
                <a:cs typeface="Times New Roman" panose="02020603050405020304" pitchFamily="18" charset="0"/>
              </a:rPr>
              <a:t>Analyzing and Addressing the Challenges Faced by Green Haven Florists</a:t>
            </a:r>
            <a:br>
              <a:rPr lang="en-GB" sz="5400" b="1" dirty="0">
                <a:latin typeface="Times New Roman" panose="02020603050405020304" pitchFamily="18" charset="0"/>
                <a:cs typeface="Times New Roman" panose="02020603050405020304" pitchFamily="18" charset="0"/>
              </a:rPr>
            </a:br>
            <a:r>
              <a:rPr lang="en-GB" sz="5400" b="1" dirty="0">
                <a:latin typeface="Times New Roman" panose="02020603050405020304" pitchFamily="18" charset="0"/>
                <a:cs typeface="Times New Roman" panose="02020603050405020304" pitchFamily="18" charset="0"/>
              </a:rPr>
              <a:t>Ghalya Ridha </a:t>
            </a:r>
            <a:br>
              <a:rPr lang="en-GB" sz="5400" b="1" dirty="0">
                <a:latin typeface="Times New Roman" panose="02020603050405020304" pitchFamily="18" charset="0"/>
                <a:cs typeface="Times New Roman" panose="02020603050405020304" pitchFamily="18" charset="0"/>
              </a:rPr>
            </a:br>
            <a:r>
              <a:rPr lang="en-GB" sz="5400" b="1" dirty="0">
                <a:latin typeface="Times New Roman" panose="02020603050405020304" pitchFamily="18" charset="0"/>
                <a:cs typeface="Times New Roman" panose="02020603050405020304" pitchFamily="18" charset="0"/>
              </a:rPr>
              <a:t>2429778</a:t>
            </a:r>
            <a:endParaRPr lang="en-US" sz="54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5"/>
          <p:cNvSpPr txBox="1">
            <a:spLocks noGrp="1"/>
          </p:cNvSpPr>
          <p:nvPr>
            <p:ph type="title"/>
          </p:nvPr>
        </p:nvSpPr>
        <p:spPr>
          <a:xfrm>
            <a:off x="618010" y="138023"/>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Introduction</a:t>
            </a:r>
            <a:endParaRPr b="1" dirty="0">
              <a:latin typeface="Times New Roman" panose="02020603050405020304" pitchFamily="18" charset="0"/>
              <a:cs typeface="Times New Roman" panose="02020603050405020304" pitchFamily="18" charset="0"/>
            </a:endParaRPr>
          </a:p>
        </p:txBody>
      </p:sp>
      <p:sp>
        <p:nvSpPr>
          <p:cNvPr id="3" name="Rectangle 2"/>
          <p:cNvSpPr/>
          <p:nvPr/>
        </p:nvSpPr>
        <p:spPr>
          <a:xfrm>
            <a:off x="205650" y="944118"/>
            <a:ext cx="4091831" cy="3518912"/>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Purpose of the Presentation: To analyze and come up with solutions to the business challenges of Green Haven Florists.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Background of Green Heaven Florists: Minor, autonomous florist in Norwich, the UK, which was established in 2016.</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Key Problems: On the verge of a steep decline in in-store sales, and having to compete with online flower vendors to a greater extent.</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Purpose: To learn both the types of the problems and propose what can be done.</a:t>
            </a:r>
          </a:p>
          <a:p>
            <a:pPr marL="285750" indent="-285750">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Formatting: There will be the representation of the nature of the problems, the frameworks (5W2H, PESTEL, Fishbone) and major findings</a:t>
            </a:r>
            <a:endParaRPr lang="en-US"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0010" y="1221205"/>
            <a:ext cx="4455206" cy="296473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46"/>
          <p:cNvSpPr txBox="1">
            <a:spLocks noGrp="1"/>
          </p:cNvSpPr>
          <p:nvPr>
            <p:ph type="title"/>
          </p:nvPr>
        </p:nvSpPr>
        <p:spPr>
          <a:xfrm>
            <a:off x="524057" y="206828"/>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Nature and Scope of Problems that affect In-Store Sales.</a:t>
            </a:r>
            <a:endParaRPr b="1" dirty="0">
              <a:latin typeface="Times New Roman" panose="02020603050405020304" pitchFamily="18" charset="0"/>
              <a:cs typeface="Times New Roman" panose="02020603050405020304" pitchFamily="18" charset="0"/>
            </a:endParaRPr>
          </a:p>
        </p:txBody>
      </p:sp>
      <p:sp>
        <p:nvSpPr>
          <p:cNvPr id="2" name="Rectangle 1"/>
          <p:cNvSpPr/>
          <p:nvPr/>
        </p:nvSpPr>
        <p:spPr>
          <a:xfrm>
            <a:off x="0" y="1085979"/>
            <a:ext cx="3899139" cy="3518912"/>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 30% Decrease in Sales: There is a massive reduction in in-store traffic and sales.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Online Competition: Growing popularity of online stores that sell flowers with discounts and rapid delivery.</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Increase in Operations Costs: Growing prices of flowers and environmental packaging.</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Customer Comments: There are complaints regarding the old-fashioned site and their limited service options in delivering the product (</a:t>
            </a:r>
            <a:r>
              <a:rPr lang="en-US" dirty="0" err="1">
                <a:latin typeface="Times New Roman" panose="02020603050405020304" pitchFamily="18" charset="0"/>
                <a:ea typeface="Calibri" panose="020F0502020204030204" pitchFamily="34" charset="0"/>
                <a:cs typeface="Times New Roman" panose="02020603050405020304" pitchFamily="18" charset="0"/>
              </a:rPr>
              <a:t>Mandlik</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dirty="0" err="1">
                <a:latin typeface="Times New Roman" panose="02020603050405020304" pitchFamily="18" charset="0"/>
                <a:ea typeface="Calibri" panose="020F0502020204030204" pitchFamily="34" charset="0"/>
                <a:cs typeface="Times New Roman" panose="02020603050405020304" pitchFamily="18" charset="0"/>
              </a:rPr>
              <a:t>Rautrao</a:t>
            </a:r>
            <a:r>
              <a:rPr lang="en-US" dirty="0">
                <a:latin typeface="Times New Roman" panose="02020603050405020304" pitchFamily="18" charset="0"/>
                <a:ea typeface="Calibri" panose="020F0502020204030204" pitchFamily="34" charset="0"/>
                <a:cs typeface="Times New Roman" panose="02020603050405020304" pitchFamily="18" charset="0"/>
              </a:rPr>
              <a:t> and </a:t>
            </a:r>
            <a:r>
              <a:rPr lang="en-US" dirty="0" err="1">
                <a:latin typeface="Times New Roman" panose="02020603050405020304" pitchFamily="18" charset="0"/>
                <a:ea typeface="Calibri" panose="020F0502020204030204" pitchFamily="34" charset="0"/>
                <a:cs typeface="Times New Roman" panose="02020603050405020304" pitchFamily="18" charset="0"/>
              </a:rPr>
              <a:t>Nille</a:t>
            </a:r>
            <a:r>
              <a:rPr lang="en-US" dirty="0">
                <a:latin typeface="Times New Roman" panose="02020603050405020304" pitchFamily="18" charset="0"/>
                <a:ea typeface="Calibri" panose="020F0502020204030204" pitchFamily="34" charset="0"/>
                <a:cs typeface="Times New Roman" panose="02020603050405020304" pitchFamily="18" charset="0"/>
              </a:rPr>
              <a:t>, 2025).</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Location Shift: The foot traffic has been decreased with the closure of neighboring businesses.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7210" y="1400509"/>
            <a:ext cx="4369413" cy="244687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5" name="Google Shape;515;p47"/>
          <p:cNvSpPr txBox="1">
            <a:spLocks noGrp="1"/>
          </p:cNvSpPr>
          <p:nvPr>
            <p:ph type="title" idx="2"/>
          </p:nvPr>
        </p:nvSpPr>
        <p:spPr>
          <a:xfrm>
            <a:off x="0" y="0"/>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5W2H Model</a:t>
            </a:r>
            <a:endParaRPr b="1" dirty="0">
              <a:latin typeface="Times New Roman" panose="02020603050405020304" pitchFamily="18" charset="0"/>
              <a:cs typeface="Times New Roman" panose="02020603050405020304" pitchFamily="18" charset="0"/>
            </a:endParaRPr>
          </a:p>
        </p:txBody>
      </p:sp>
      <p:sp>
        <p:nvSpPr>
          <p:cNvPr id="2" name="Rectangle 1"/>
          <p:cNvSpPr/>
          <p:nvPr/>
        </p:nvSpPr>
        <p:spPr>
          <a:xfrm>
            <a:off x="592963" y="762446"/>
            <a:ext cx="3927280" cy="4154984"/>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What: Lack of sales because of rivalry and increased expenses.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Whom: Affecting owners, customers and workers.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When: Problems began to spread over the last 12 months.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Where: It is mostly in-store, though certain increase in online sales (Escamilla, </a:t>
            </a:r>
            <a:r>
              <a:rPr lang="en-US" dirty="0" err="1">
                <a:latin typeface="Times New Roman" panose="02020603050405020304" pitchFamily="18" charset="0"/>
                <a:ea typeface="Calibri" panose="020F0502020204030204" pitchFamily="34" charset="0"/>
                <a:cs typeface="Times New Roman" panose="02020603050405020304" pitchFamily="18" charset="0"/>
              </a:rPr>
              <a:t>Fransoo</a:t>
            </a:r>
            <a:r>
              <a:rPr lang="en-US" dirty="0">
                <a:latin typeface="Times New Roman" panose="02020603050405020304" pitchFamily="18" charset="0"/>
                <a:ea typeface="Calibri" panose="020F0502020204030204" pitchFamily="34" charset="0"/>
                <a:cs typeface="Times New Roman" panose="02020603050405020304" pitchFamily="18" charset="0"/>
              </a:rPr>
              <a:t> and Tang, 2020).</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Why: Rise in online shopping, upsurge in costs and competition.</a:t>
            </a:r>
          </a:p>
          <a:p>
            <a:pPr marL="285750" indent="-285750" algn="just">
              <a:spcAft>
                <a:spcPts val="800"/>
              </a:spcAft>
              <a:buFont typeface="Arial" panose="020B0604020202020204" pitchFamily="34" charset="0"/>
              <a:buChar char="•"/>
            </a:pPr>
            <a:r>
              <a:rPr lang="en-US" dirty="0" err="1">
                <a:latin typeface="Times New Roman" panose="02020603050405020304" pitchFamily="18" charset="0"/>
                <a:ea typeface="Calibri" panose="020F0502020204030204" pitchFamily="34" charset="0"/>
                <a:cs typeface="Times New Roman" panose="02020603050405020304" pitchFamily="18" charset="0"/>
              </a:rPr>
              <a:t>How:Option</a:t>
            </a:r>
            <a:r>
              <a:rPr lang="en-US" dirty="0">
                <a:latin typeface="Times New Roman" panose="02020603050405020304" pitchFamily="18" charset="0"/>
                <a:ea typeface="Calibri" panose="020F0502020204030204" pitchFamily="34" charset="0"/>
                <a:cs typeface="Times New Roman" panose="02020603050405020304" pitchFamily="18" charset="0"/>
              </a:rPr>
              <a:t> could include online marketing, a website redesign, and subscriptions.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How Much: The financial consequences in financial terms of the costs and revenue lost as a result of lower sales.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0243" y="1443845"/>
            <a:ext cx="4507688" cy="252430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6" name="Google Shape;546;p48"/>
          <p:cNvSpPr txBox="1">
            <a:spLocks noGrp="1"/>
          </p:cNvSpPr>
          <p:nvPr>
            <p:ph type="title" idx="15"/>
          </p:nvPr>
        </p:nvSpPr>
        <p:spPr>
          <a:xfrm>
            <a:off x="319314" y="436007"/>
            <a:ext cx="3207386"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PESTEL Analysis</a:t>
            </a:r>
            <a:endParaRPr b="1" dirty="0">
              <a:latin typeface="Times New Roman" panose="02020603050405020304" pitchFamily="18" charset="0"/>
              <a:cs typeface="Times New Roman" panose="02020603050405020304" pitchFamily="18" charset="0"/>
            </a:endParaRPr>
          </a:p>
        </p:txBody>
      </p:sp>
      <p:sp>
        <p:nvSpPr>
          <p:cNvPr id="2" name="Rectangle 1"/>
          <p:cNvSpPr/>
          <p:nvPr/>
        </p:nvSpPr>
        <p:spPr>
          <a:xfrm>
            <a:off x="97700" y="1008707"/>
            <a:ext cx="3594406" cy="4052391"/>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Political: Policies by the local government that impact on the operations of small businesses.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Economic: Surging inflation which affects operation expenses, particularly flowers and packaging.</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Social: Change in consumer preference towards internet shopping and convenience (</a:t>
            </a:r>
            <a:r>
              <a:rPr lang="en-US" dirty="0" err="1">
                <a:latin typeface="Times New Roman" panose="02020603050405020304" pitchFamily="18" charset="0"/>
                <a:ea typeface="Calibri" panose="020F0502020204030204" pitchFamily="34" charset="0"/>
                <a:cs typeface="Times New Roman" panose="02020603050405020304" pitchFamily="18" charset="0"/>
              </a:rPr>
              <a:t>Hristov</a:t>
            </a:r>
            <a:r>
              <a:rPr lang="en-US" dirty="0">
                <a:latin typeface="Times New Roman" panose="02020603050405020304" pitchFamily="18" charset="0"/>
                <a:ea typeface="Calibri" panose="020F0502020204030204" pitchFamily="34" charset="0"/>
                <a:cs typeface="Times New Roman" panose="02020603050405020304" pitchFamily="18" charset="0"/>
              </a:rPr>
              <a:t>, 2024).</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Technological: The company requires a modernized webpage and online marketing initiatives.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Environmental: The increasing prices of sustainable practices and materials.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Legal: Legal issues with internet sales and delivery service.</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16113" b="5966"/>
          <a:stretch/>
        </p:blipFill>
        <p:spPr>
          <a:xfrm>
            <a:off x="3692106" y="1000664"/>
            <a:ext cx="5204212" cy="360584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17"/>
        <p:cNvGrpSpPr/>
        <p:nvPr/>
      </p:nvGrpSpPr>
      <p:grpSpPr>
        <a:xfrm>
          <a:off x="0" y="0"/>
          <a:ext cx="0" cy="0"/>
          <a:chOff x="0" y="0"/>
          <a:chExt cx="0" cy="0"/>
        </a:xfrm>
      </p:grpSpPr>
      <p:sp>
        <p:nvSpPr>
          <p:cNvPr id="618" name="Google Shape;618;p52"/>
          <p:cNvSpPr txBox="1">
            <a:spLocks noGrp="1"/>
          </p:cNvSpPr>
          <p:nvPr>
            <p:ph type="title"/>
          </p:nvPr>
        </p:nvSpPr>
        <p:spPr>
          <a:xfrm>
            <a:off x="630956" y="150135"/>
            <a:ext cx="7672215" cy="610617"/>
          </a:xfrm>
          <a:prstGeom prst="rect">
            <a:avLst/>
          </a:prstGeom>
        </p:spPr>
        <p:txBody>
          <a:bodyPr spcFirstLastPara="1" wrap="square" lIns="91425" tIns="91425" rIns="91425" bIns="91425" anchor="b" anchorCtr="0">
            <a:noAutofit/>
          </a:bodyPr>
          <a:lstStyle/>
          <a:p>
            <a:pPr lvl="0"/>
            <a:r>
              <a:rPr lang="en-US" dirty="0">
                <a:latin typeface="Times New Roman" panose="02020603050405020304" pitchFamily="18" charset="0"/>
                <a:cs typeface="Times New Roman" panose="02020603050405020304" pitchFamily="18" charset="0"/>
              </a:rPr>
              <a:t>Cause-and-Effect</a:t>
            </a:r>
            <a:endParaRPr dirty="0">
              <a:latin typeface="Times New Roman" panose="02020603050405020304" pitchFamily="18" charset="0"/>
              <a:cs typeface="Times New Roman" panose="02020603050405020304" pitchFamily="18" charset="0"/>
            </a:endParaRPr>
          </a:p>
        </p:txBody>
      </p:sp>
      <p:pic>
        <p:nvPicPr>
          <p:cNvPr id="621" name="Google Shape;621;p52"/>
          <p:cNvPicPr preferRelativeResize="0"/>
          <p:nvPr/>
        </p:nvPicPr>
        <p:blipFill>
          <a:blip r:embed="rId3">
            <a:alphaModFix/>
          </a:blip>
          <a:stretch>
            <a:fillRect/>
          </a:stretch>
        </p:blipFill>
        <p:spPr>
          <a:xfrm rot="1874943">
            <a:off x="7532170" y="-1064004"/>
            <a:ext cx="2283110" cy="1491608"/>
          </a:xfrm>
          <a:prstGeom prst="rect">
            <a:avLst/>
          </a:prstGeom>
          <a:noFill/>
          <a:ln>
            <a:noFill/>
          </a:ln>
        </p:spPr>
      </p:pic>
      <p:cxnSp>
        <p:nvCxnSpPr>
          <p:cNvPr id="622" name="Google Shape;622;p52"/>
          <p:cNvCxnSpPr/>
          <p:nvPr/>
        </p:nvCxnSpPr>
        <p:spPr>
          <a:xfrm>
            <a:off x="630957" y="699400"/>
            <a:ext cx="4005000" cy="0"/>
          </a:xfrm>
          <a:prstGeom prst="straightConnector1">
            <a:avLst/>
          </a:prstGeom>
          <a:noFill/>
          <a:ln w="9525" cap="flat" cmpd="sng">
            <a:solidFill>
              <a:schemeClr val="lt2"/>
            </a:solidFill>
            <a:prstDash val="solid"/>
            <a:round/>
            <a:headEnd type="none" w="med" len="med"/>
            <a:tailEnd type="none" w="med" len="med"/>
          </a:ln>
        </p:spPr>
      </p:cxnSp>
      <p:sp>
        <p:nvSpPr>
          <p:cNvPr id="2" name="Rectangle 1"/>
          <p:cNvSpPr/>
          <p:nvPr/>
        </p:nvSpPr>
        <p:spPr>
          <a:xfrm>
            <a:off x="630956" y="911596"/>
            <a:ext cx="3331880" cy="4052391"/>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People: Absence of training of staff on new technologies and services to customers.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Processes: delay in update of the site and lack of delivery services.</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Environment: Online competitors with more convenient services (</a:t>
            </a:r>
            <a:r>
              <a:rPr lang="en-US" dirty="0" err="1">
                <a:latin typeface="Times New Roman" panose="02020603050405020304" pitchFamily="18" charset="0"/>
                <a:ea typeface="Calibri" panose="020F0502020204030204" pitchFamily="34" charset="0"/>
                <a:cs typeface="Times New Roman" panose="02020603050405020304" pitchFamily="18" charset="0"/>
              </a:rPr>
              <a:t>Doguchaeva</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dirty="0" err="1">
                <a:latin typeface="Times New Roman" panose="02020603050405020304" pitchFamily="18" charset="0"/>
                <a:ea typeface="Calibri" panose="020F0502020204030204" pitchFamily="34" charset="0"/>
                <a:cs typeface="Times New Roman" panose="02020603050405020304" pitchFamily="18" charset="0"/>
              </a:rPr>
              <a:t>Fedorova</a:t>
            </a:r>
            <a:r>
              <a:rPr lang="en-US" dirty="0">
                <a:latin typeface="Times New Roman" panose="02020603050405020304" pitchFamily="18" charset="0"/>
                <a:ea typeface="Calibri" panose="020F0502020204030204" pitchFamily="34" charset="0"/>
                <a:cs typeface="Times New Roman" panose="02020603050405020304" pitchFamily="18" charset="0"/>
              </a:rPr>
              <a:t> and </a:t>
            </a:r>
            <a:r>
              <a:rPr lang="en-US" dirty="0" err="1">
                <a:latin typeface="Times New Roman" panose="02020603050405020304" pitchFamily="18" charset="0"/>
                <a:ea typeface="Calibri" panose="020F0502020204030204" pitchFamily="34" charset="0"/>
                <a:cs typeface="Times New Roman" panose="02020603050405020304" pitchFamily="18" charset="0"/>
              </a:rPr>
              <a:t>Mityashin</a:t>
            </a:r>
            <a:r>
              <a:rPr lang="en-US" dirty="0">
                <a:latin typeface="Times New Roman" panose="02020603050405020304" pitchFamily="18" charset="0"/>
                <a:ea typeface="Calibri" panose="020F0502020204030204" pitchFamily="34" charset="0"/>
                <a:cs typeface="Times New Roman" panose="02020603050405020304" pitchFamily="18" charset="0"/>
              </a:rPr>
              <a:t>, 2022).</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Supplies: Rising prices of fresh flowers and environmentally friendly packaging.</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Technology: Lack of online representation and digital marketing.</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Measurement: Inability to effectively track customer preferences and sales trends.</a:t>
            </a: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b="11298"/>
          <a:stretch/>
        </p:blipFill>
        <p:spPr>
          <a:xfrm>
            <a:off x="4208113" y="1337591"/>
            <a:ext cx="4635811" cy="23027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sp>
        <p:nvSpPr>
          <p:cNvPr id="628" name="Google Shape;628;p53"/>
          <p:cNvSpPr txBox="1">
            <a:spLocks noGrp="1"/>
          </p:cNvSpPr>
          <p:nvPr>
            <p:ph type="title"/>
          </p:nvPr>
        </p:nvSpPr>
        <p:spPr>
          <a:xfrm>
            <a:off x="5037827" y="0"/>
            <a:ext cx="2398144" cy="755550"/>
          </a:xfrm>
          <a:prstGeom prst="rect">
            <a:avLst/>
          </a:prstGeom>
        </p:spPr>
        <p:txBody>
          <a:bodyPr spcFirstLastPara="1" wrap="square" lIns="91425" tIns="91425" rIns="91425" bIns="91425" anchor="b" anchorCtr="0">
            <a:noAutofit/>
          </a:bodyPr>
          <a:lstStyle/>
          <a:p>
            <a:pPr lvl="0"/>
            <a:r>
              <a:rPr lang="en-US" sz="2800" dirty="0">
                <a:latin typeface="Times New Roman" panose="02020603050405020304" pitchFamily="18" charset="0"/>
                <a:cs typeface="Times New Roman" panose="02020603050405020304" pitchFamily="18" charset="0"/>
              </a:rPr>
              <a:t>Key Findings</a:t>
            </a:r>
            <a:endParaRPr sz="2800" dirty="0">
              <a:latin typeface="Times New Roman" panose="02020603050405020304" pitchFamily="18" charset="0"/>
              <a:cs typeface="Times New Roman" panose="02020603050405020304" pitchFamily="18" charset="0"/>
            </a:endParaRPr>
          </a:p>
        </p:txBody>
      </p:sp>
      <p:sp>
        <p:nvSpPr>
          <p:cNvPr id="2" name="Rectangle 1"/>
          <p:cNvSpPr/>
          <p:nvPr/>
        </p:nvSpPr>
        <p:spPr>
          <a:xfrm>
            <a:off x="108070" y="106222"/>
            <a:ext cx="3739311" cy="4811574"/>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Decreased Sales: Reduction in-store sales by 30 percent, which has been caused mainly by diminishing foot traffic and an increase in online competition (</a:t>
            </a:r>
            <a:r>
              <a:rPr lang="en-US" dirty="0" err="1">
                <a:latin typeface="Times New Roman" panose="02020603050405020304" pitchFamily="18" charset="0"/>
                <a:ea typeface="Calibri" panose="020F0502020204030204" pitchFamily="34" charset="0"/>
                <a:cs typeface="Times New Roman" panose="02020603050405020304" pitchFamily="18" charset="0"/>
              </a:rPr>
              <a:t>Rajani</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dirty="0" err="1">
                <a:latin typeface="Times New Roman" panose="02020603050405020304" pitchFamily="18" charset="0"/>
                <a:ea typeface="Calibri" panose="020F0502020204030204" pitchFamily="34" charset="0"/>
                <a:cs typeface="Times New Roman" panose="02020603050405020304" pitchFamily="18" charset="0"/>
              </a:rPr>
              <a:t>Heggde</a:t>
            </a:r>
            <a:r>
              <a:rPr lang="en-US" dirty="0">
                <a:latin typeface="Times New Roman" panose="02020603050405020304" pitchFamily="18" charset="0"/>
                <a:ea typeface="Calibri" panose="020F0502020204030204" pitchFamily="34" charset="0"/>
                <a:cs typeface="Times New Roman" panose="02020603050405020304" pitchFamily="18" charset="0"/>
              </a:rPr>
              <a:t> and Kumar, 2022).</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Increased Costs: There was a rise of costs of operation as a result of inflation particularly on the imported flowers and eco-friendly packaging.</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Customer Dissatisfaction: Customers have pointed out that their site was not kept up to date and did not provide much delivery flexibility.</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Competition: Use of new entrants into the market, who has a better pricing and convenience.</a:t>
            </a:r>
          </a:p>
          <a:p>
            <a:pPr marL="285750" indent="-285750" algn="just">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Opportunity to Change digital: possibility to become </a:t>
            </a:r>
            <a:r>
              <a:rPr lang="en-US" dirty="0" err="1">
                <a:latin typeface="Times New Roman" panose="02020603050405020304" pitchFamily="18" charset="0"/>
                <a:ea typeface="Calibri" panose="020F0502020204030204" pitchFamily="34" charset="0"/>
                <a:cs typeface="Times New Roman" panose="02020603050405020304" pitchFamily="18" charset="0"/>
              </a:rPr>
              <a:t>modernised</a:t>
            </a:r>
            <a:r>
              <a:rPr lang="en-US" dirty="0">
                <a:latin typeface="Times New Roman" panose="02020603050405020304" pitchFamily="18" charset="0"/>
                <a:ea typeface="Calibri" panose="020F0502020204030204" pitchFamily="34" charset="0"/>
                <a:cs typeface="Times New Roman" panose="02020603050405020304" pitchFamily="18" charset="0"/>
              </a:rPr>
              <a:t> and expand with the help of improved digital marketing and improved online services.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1937" y="1443846"/>
            <a:ext cx="4384454" cy="245529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0"/>
        <p:cNvGrpSpPr/>
        <p:nvPr/>
      </p:nvGrpSpPr>
      <p:grpSpPr>
        <a:xfrm>
          <a:off x="0" y="0"/>
          <a:ext cx="0" cy="0"/>
          <a:chOff x="0" y="0"/>
          <a:chExt cx="0" cy="0"/>
        </a:xfrm>
      </p:grpSpPr>
      <p:sp>
        <p:nvSpPr>
          <p:cNvPr id="1004" name="Google Shape;1004;p69"/>
          <p:cNvSpPr/>
          <p:nvPr/>
        </p:nvSpPr>
        <p:spPr>
          <a:xfrm>
            <a:off x="689844" y="1190571"/>
            <a:ext cx="3378300" cy="33783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006" name="Google Shape;1006;p69"/>
          <p:cNvSpPr txBox="1">
            <a:spLocks noGrp="1"/>
          </p:cNvSpPr>
          <p:nvPr>
            <p:ph type="title"/>
          </p:nvPr>
        </p:nvSpPr>
        <p:spPr>
          <a:xfrm>
            <a:off x="216144" y="65508"/>
            <a:ext cx="7704000" cy="572700"/>
          </a:xfrm>
          <a:prstGeom prst="rect">
            <a:avLst/>
          </a:prstGeom>
        </p:spPr>
        <p:txBody>
          <a:bodyPr spcFirstLastPara="1" wrap="square" lIns="91425" tIns="91425" rIns="91425" bIns="91425" anchor="ctr" anchorCtr="0">
            <a:noAutofit/>
          </a:bodyPr>
          <a:lstStyle/>
          <a:p>
            <a:pPr lvl="0"/>
            <a:r>
              <a:rPr lang="en-US" dirty="0">
                <a:latin typeface="Times New Roman" panose="02020603050405020304" pitchFamily="18" charset="0"/>
                <a:cs typeface="Times New Roman" panose="02020603050405020304" pitchFamily="18" charset="0"/>
              </a:rPr>
              <a:t>References </a:t>
            </a:r>
          </a:p>
        </p:txBody>
      </p:sp>
      <p:sp>
        <p:nvSpPr>
          <p:cNvPr id="4" name="Rectangle 3"/>
          <p:cNvSpPr/>
          <p:nvPr/>
        </p:nvSpPr>
        <p:spPr>
          <a:xfrm>
            <a:off x="101844" y="833007"/>
            <a:ext cx="8788156" cy="4093428"/>
          </a:xfrm>
          <a:prstGeom prst="rect">
            <a:avLst/>
          </a:prstGeom>
        </p:spPr>
        <p:txBody>
          <a:bodyPr wrap="square">
            <a:spAutoFit/>
          </a:bodyPr>
          <a:lstStyle/>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Doguchaeva</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Fedorova</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 and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Mityashin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G. (2022). Delivery services for green e-commerce.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Transportation Research Procedia</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63, pp.2158–2164.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://doi.org/10.1016/j.trpro.2022.06.242.</a:t>
            </a:r>
          </a:p>
          <a:p>
            <a:pPr algn="just">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Escamilla, R.,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Fransoo</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J.C. and Tang, C.S. (2020). Improving Agility, Adaptability, Alignment, Accessibility, and Affordability in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Nanostore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Supply Chains.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Production and Operations Management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30(3).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://doi.org/10.1111/poms.13309.</a:t>
            </a:r>
          </a:p>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Housley</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E. (2020).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A Bouquet of Benefits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a:t>
            </a:r>
          </a:p>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Hristov</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I. (2024). Web Design for Small Businesses: Enhancing User Experience.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Theseus.fi</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://www.theseus.fi/handle/10024/869156.</a:t>
            </a:r>
          </a:p>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Janzer</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 (2020).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Subscription Marketing</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Cuesta Park Consulting.</a:t>
            </a:r>
          </a:p>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Mandlik</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Rautrao</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R.R. and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Nille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N. (2025). Adaptability as a Key Competency for Success in E-Business.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Flexible systems management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pp.223–239.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://doi.org/10.1007/978-981-96-3556-6_12.</a:t>
            </a:r>
          </a:p>
          <a:p>
            <a:pPr algn="just">
              <a:spcAft>
                <a:spcPts val="1200"/>
              </a:spcAft>
            </a:pP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Rajani</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R.L.,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Heggde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G.S. and Kumar, R. (2022). Services Redesign Strategies for Demand and Capacity Management and Impact on Company Performance.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Vision: The Journal of Business Perspective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p.097226292211072.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://doi.org/10.1177/09722629221107238.</a:t>
            </a:r>
          </a:p>
          <a:p>
            <a:pPr algn="just">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Swann, C. (2022). The (over)use of SMART Goals for Physical Activity promotion: a Narrative Review and Critique.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Health Psychology Review</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1(1), pp.1–16.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://doi.org/10.1080/17437199.2021.2023608.</a:t>
            </a:r>
          </a:p>
        </p:txBody>
      </p:sp>
    </p:spTree>
  </p:cSld>
  <p:clrMapOvr>
    <a:masterClrMapping/>
  </p:clrMapOvr>
</p:sld>
</file>

<file path=ppt/theme/theme1.xml><?xml version="1.0" encoding="utf-8"?>
<a:theme xmlns:a="http://schemas.openxmlformats.org/drawingml/2006/main" name="What To Do For World Nature Conservation Day by Slidesgo">
  <a:themeElements>
    <a:clrScheme name="Simple Light">
      <a:dk1>
        <a:srgbClr val="13234B"/>
      </a:dk1>
      <a:lt1>
        <a:srgbClr val="FFFFFF"/>
      </a:lt1>
      <a:dk2>
        <a:srgbClr val="FEFEFE"/>
      </a:dk2>
      <a:lt2>
        <a:srgbClr val="678D41"/>
      </a:lt2>
      <a:accent1>
        <a:srgbClr val="C9D887"/>
      </a:accent1>
      <a:accent2>
        <a:srgbClr val="5080D4"/>
      </a:accent2>
      <a:accent3>
        <a:srgbClr val="394D85"/>
      </a:accent3>
      <a:accent4>
        <a:srgbClr val="A2CE9C"/>
      </a:accent4>
      <a:accent5>
        <a:srgbClr val="7EC1F4"/>
      </a:accent5>
      <a:accent6>
        <a:srgbClr val="FFFFFF"/>
      </a:accent6>
      <a:hlink>
        <a:srgbClr val="13234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TotalTime>
  <Words>1738</Words>
  <Application>Microsoft Office PowerPoint</Application>
  <PresentationFormat>On-screen Show (16:9)</PresentationFormat>
  <Paragraphs>56</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What To Do For World Nature Conservation Day by Slidesgo</vt:lpstr>
      <vt:lpstr>Analyzing and Addressing the Challenges Faced by Green Haven Florists Ghalya Ridha  2429778</vt:lpstr>
      <vt:lpstr>Introduction</vt:lpstr>
      <vt:lpstr>Nature and Scope of Problems that affect In-Store Sales.</vt:lpstr>
      <vt:lpstr>5W2H Model</vt:lpstr>
      <vt:lpstr>PESTEL Analysis</vt:lpstr>
      <vt:lpstr>Cause-and-Effect</vt:lpstr>
      <vt:lpstr>Key Findings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Holiday Products Development</dc:title>
  <cp:lastModifiedBy>Ghalya Ridha (2429778)</cp:lastModifiedBy>
  <cp:revision>19</cp:revision>
  <dcterms:modified xsi:type="dcterms:W3CDTF">2026-04-19T22:40:41Z</dcterms:modified>
</cp:coreProperties>
</file>