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ppt/notesSlides/notesSlide6.xml" ContentType="application/vnd.openxmlformats-officedocument.presentationml.notesSlide+xml"/>
  <Override PartName="/ppt/charts/chart3.xml" ContentType="application/vnd.openxmlformats-officedocument.drawingml.chart+xml"/>
  <Override PartName="/ppt/charts/chart4.xml" ContentType="application/vnd.openxmlformats-officedocument.drawingml.chart+xml"/>
  <Override PartName="/ppt/notesSlides/notesSlide7.xml" ContentType="application/vnd.openxmlformats-officedocument.presentationml.notesSlide+xml"/>
  <Override PartName="/ppt/charts/chart5.xml" ContentType="application/vnd.openxmlformats-officedocument.drawingml.chart+xml"/>
  <Override PartName="/ppt/charts/chart6.xml" ContentType="application/vnd.openxmlformats-officedocument.drawingml.chart+xml"/>
  <Override PartName="/ppt/notesSlides/notesSlide8.xml" ContentType="application/vnd.openxmlformats-officedocument.presentationml.notesSlide+xml"/>
  <Override PartName="/ppt/charts/chart7.xml" ContentType="application/vnd.openxmlformats-officedocument.drawingml.chart+xml"/>
  <Override PartName="/ppt/charts/chart8.xml" ContentType="application/vnd.openxmlformats-officedocument.drawingml.chart+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56" r:id="rId2"/>
    <p:sldId id="258" r:id="rId3"/>
    <p:sldId id="260" r:id="rId4"/>
    <p:sldId id="259" r:id="rId5"/>
    <p:sldId id="261" r:id="rId6"/>
    <p:sldId id="262" r:id="rId7"/>
    <p:sldId id="263" r:id="rId8"/>
    <p:sldId id="265" r:id="rId9"/>
    <p:sldId id="264" r:id="rId10"/>
    <p:sldId id="266" r:id="rId11"/>
    <p:sldId id="279" r:id="rId12"/>
    <p:sldId id="268" r:id="rId13"/>
    <p:sldId id="270" r:id="rId14"/>
    <p:sldId id="271" r:id="rId15"/>
    <p:sldId id="272" r:id="rId16"/>
    <p:sldId id="278" r:id="rId17"/>
    <p:sldId id="273" r:id="rId18"/>
    <p:sldId id="274" r:id="rId19"/>
    <p:sldId id="276" r:id="rId20"/>
    <p:sldId id="277"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8239" autoAdjust="0"/>
  </p:normalViewPr>
  <p:slideViewPr>
    <p:cSldViewPr snapToGrid="0">
      <p:cViewPr varScale="1">
        <p:scale>
          <a:sx n="67" d="100"/>
          <a:sy n="67" d="100"/>
        </p:scale>
        <p:origin x="1296"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Excel_Worksheet2.xlsx"/></Relationships>
</file>

<file path=ppt/charts/_rels/chart4.xml.rels><?xml version="1.0" encoding="UTF-8" standalone="yes"?>
<Relationships xmlns="http://schemas.openxmlformats.org/package/2006/relationships"><Relationship Id="rId1" Type="http://schemas.openxmlformats.org/officeDocument/2006/relationships/package" Target="../embeddings/Microsoft_Excel_Worksheet3.xlsx"/></Relationships>
</file>

<file path=ppt/charts/_rels/chart5.xml.rels><?xml version="1.0" encoding="UTF-8" standalone="yes"?>
<Relationships xmlns="http://schemas.openxmlformats.org/package/2006/relationships"><Relationship Id="rId1" Type="http://schemas.openxmlformats.org/officeDocument/2006/relationships/package" Target="../embeddings/Microsoft_Excel_Worksheet4.xlsx"/></Relationships>
</file>

<file path=ppt/charts/_rels/chart6.xml.rels><?xml version="1.0" encoding="UTF-8" standalone="yes"?>
<Relationships xmlns="http://schemas.openxmlformats.org/package/2006/relationships"><Relationship Id="rId1" Type="http://schemas.openxmlformats.org/officeDocument/2006/relationships/package" Target="../embeddings/Microsoft_Excel_Worksheet5.xlsx"/></Relationships>
</file>

<file path=ppt/charts/_rels/chart7.xml.rels><?xml version="1.0" encoding="UTF-8" standalone="yes"?>
<Relationships xmlns="http://schemas.openxmlformats.org/package/2006/relationships"><Relationship Id="rId1" Type="http://schemas.openxmlformats.org/officeDocument/2006/relationships/package" Target="../embeddings/Microsoft_Excel_Worksheet6.xlsx"/></Relationships>
</file>

<file path=ppt/charts/_rels/chart8.xml.rels><?xml version="1.0" encoding="UTF-8" standalone="yes"?>
<Relationships xmlns="http://schemas.openxmlformats.org/package/2006/relationships"><Relationship Id="rId1" Type="http://schemas.openxmlformats.org/officeDocument/2006/relationships/package" Target="../embeddings/Microsoft_Excel_Worksheet7.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Coefficient</a:t>
            </a:r>
            <a:r>
              <a:rPr lang="en-GB" baseline="0"/>
              <a:t> of Lift </a:t>
            </a:r>
            <a:endParaRPr lang="en-GB"/>
          </a:p>
        </c:rich>
      </c:tx>
      <c:overlay val="0"/>
      <c:spPr>
        <a:noFill/>
        <a:ln>
          <a:noFill/>
        </a:ln>
        <a:effectLst/>
      </c:spPr>
    </c:title>
    <c:autoTitleDeleted val="0"/>
    <c:view3D>
      <c:rotX val="15"/>
      <c:rotY val="2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surface3DChart>
        <c:wireframe val="0"/>
        <c:ser>
          <c:idx val="0"/>
          <c:order val="0"/>
          <c:tx>
            <c:strRef>
              <c:f>Sheet1!$U$9</c:f>
              <c:strCache>
                <c:ptCount val="1"/>
                <c:pt idx="0">
                  <c:v>min</c:v>
                </c:pt>
              </c:strCache>
            </c:strRef>
          </c:tx>
          <c:spPr>
            <a:solidFill>
              <a:schemeClr val="accent1"/>
            </a:solidFill>
            <a:ln/>
            <a:effectLst/>
            <a:sp3d/>
          </c:spPr>
          <c:cat>
            <c:strRef>
              <c:f>Sheet1!$V$8:$X$8</c:f>
              <c:strCache>
                <c:ptCount val="3"/>
                <c:pt idx="0">
                  <c:v>min</c:v>
                </c:pt>
                <c:pt idx="1">
                  <c:v>mid</c:v>
                </c:pt>
                <c:pt idx="2">
                  <c:v>max</c:v>
                </c:pt>
              </c:strCache>
            </c:strRef>
          </c:cat>
          <c:val>
            <c:numRef>
              <c:f>Sheet1!$V$9:$X$9</c:f>
              <c:numCache>
                <c:formatCode>0.00</c:formatCode>
                <c:ptCount val="3"/>
                <c:pt idx="0">
                  <c:v>2.3890695012264915</c:v>
                </c:pt>
                <c:pt idx="1">
                  <c:v>2.8208928863450522</c:v>
                </c:pt>
                <c:pt idx="2">
                  <c:v>3.219336058871626</c:v>
                </c:pt>
              </c:numCache>
            </c:numRef>
          </c:val>
          <c:extLst>
            <c:ext xmlns:c16="http://schemas.microsoft.com/office/drawing/2014/chart" uri="{C3380CC4-5D6E-409C-BE32-E72D297353CC}">
              <c16:uniqueId val="{00000000-AB00-4243-99C4-E8F47C1637F4}"/>
            </c:ext>
          </c:extLst>
        </c:ser>
        <c:ser>
          <c:idx val="1"/>
          <c:order val="1"/>
          <c:tx>
            <c:strRef>
              <c:f>Sheet1!$U$10</c:f>
              <c:strCache>
                <c:ptCount val="1"/>
                <c:pt idx="0">
                  <c:v>mid</c:v>
                </c:pt>
              </c:strCache>
            </c:strRef>
          </c:tx>
          <c:spPr>
            <a:solidFill>
              <a:schemeClr val="accent2"/>
            </a:solidFill>
            <a:ln/>
            <a:effectLst/>
            <a:sp3d/>
          </c:spPr>
          <c:cat>
            <c:strRef>
              <c:f>Sheet1!$V$8:$X$8</c:f>
              <c:strCache>
                <c:ptCount val="3"/>
                <c:pt idx="0">
                  <c:v>min</c:v>
                </c:pt>
                <c:pt idx="1">
                  <c:v>mid</c:v>
                </c:pt>
                <c:pt idx="2">
                  <c:v>max</c:v>
                </c:pt>
              </c:strCache>
            </c:strRef>
          </c:cat>
          <c:val>
            <c:numRef>
              <c:f>Sheet1!$V$10:$X$10</c:f>
              <c:numCache>
                <c:formatCode>0.00</c:formatCode>
                <c:ptCount val="3"/>
                <c:pt idx="0">
                  <c:v>2.6852526573998357</c:v>
                </c:pt>
                <c:pt idx="1">
                  <c:v>3.1043597710547823</c:v>
                </c:pt>
                <c:pt idx="2">
                  <c:v>3.5102207686017977</c:v>
                </c:pt>
              </c:numCache>
            </c:numRef>
          </c:val>
          <c:extLst>
            <c:ext xmlns:c16="http://schemas.microsoft.com/office/drawing/2014/chart" uri="{C3380CC4-5D6E-409C-BE32-E72D297353CC}">
              <c16:uniqueId val="{00000001-AB00-4243-99C4-E8F47C1637F4}"/>
            </c:ext>
          </c:extLst>
        </c:ser>
        <c:ser>
          <c:idx val="2"/>
          <c:order val="2"/>
          <c:tx>
            <c:strRef>
              <c:f>Sheet1!$U$11</c:f>
              <c:strCache>
                <c:ptCount val="1"/>
                <c:pt idx="0">
                  <c:v>max</c:v>
                </c:pt>
              </c:strCache>
            </c:strRef>
          </c:tx>
          <c:spPr>
            <a:solidFill>
              <a:schemeClr val="accent3"/>
            </a:solidFill>
            <a:ln/>
            <a:effectLst/>
            <a:sp3d/>
          </c:spPr>
          <c:cat>
            <c:strRef>
              <c:f>Sheet1!$V$8:$X$8</c:f>
              <c:strCache>
                <c:ptCount val="3"/>
                <c:pt idx="0">
                  <c:v>min</c:v>
                </c:pt>
                <c:pt idx="1">
                  <c:v>mid</c:v>
                </c:pt>
                <c:pt idx="2">
                  <c:v>max</c:v>
                </c:pt>
              </c:strCache>
            </c:strRef>
          </c:cat>
          <c:val>
            <c:numRef>
              <c:f>Sheet1!$V$11:$X$11</c:f>
              <c:numCache>
                <c:formatCode>0.00</c:formatCode>
                <c:ptCount val="3"/>
                <c:pt idx="0">
                  <c:v>2.9644807849550276</c:v>
                </c:pt>
                <c:pt idx="1">
                  <c:v>3.392595257563368</c:v>
                </c:pt>
                <c:pt idx="2">
                  <c:v>3.7995159443990181</c:v>
                </c:pt>
              </c:numCache>
            </c:numRef>
          </c:val>
          <c:extLst>
            <c:ext xmlns:c16="http://schemas.microsoft.com/office/drawing/2014/chart" uri="{C3380CC4-5D6E-409C-BE32-E72D297353CC}">
              <c16:uniqueId val="{00000002-AB00-4243-99C4-E8F47C1637F4}"/>
            </c:ext>
          </c:extLst>
        </c:ser>
        <c:bandFmts>
          <c:bandFmt>
            <c:idx val="0"/>
            <c:spPr>
              <a:solidFill>
                <a:schemeClr val="accent1"/>
              </a:solidFill>
              <a:ln/>
              <a:effectLst/>
              <a:sp3d/>
            </c:spPr>
          </c:bandFmt>
          <c:bandFmt>
            <c:idx val="1"/>
            <c:spPr>
              <a:solidFill>
                <a:schemeClr val="accent2"/>
              </a:solidFill>
              <a:ln/>
              <a:effectLst/>
              <a:sp3d/>
            </c:spPr>
          </c:bandFmt>
          <c:bandFmt>
            <c:idx val="2"/>
            <c:spPr>
              <a:solidFill>
                <a:schemeClr val="accent3"/>
              </a:solidFill>
              <a:ln/>
              <a:effectLst/>
              <a:sp3d/>
            </c:spPr>
          </c:bandFmt>
          <c:bandFmt>
            <c:idx val="3"/>
            <c:spPr>
              <a:solidFill>
                <a:schemeClr val="accent4"/>
              </a:solidFill>
              <a:ln/>
              <a:effectLst/>
              <a:sp3d/>
            </c:spPr>
          </c:bandFmt>
          <c:bandFmt>
            <c:idx val="4"/>
            <c:spPr>
              <a:solidFill>
                <a:schemeClr val="accent5"/>
              </a:solidFill>
              <a:ln/>
              <a:effectLst/>
              <a:sp3d/>
            </c:spPr>
          </c:bandFmt>
          <c:bandFmt>
            <c:idx val="5"/>
            <c:spPr>
              <a:solidFill>
                <a:schemeClr val="accent6"/>
              </a:solidFill>
              <a:ln/>
              <a:effectLst/>
              <a:sp3d/>
            </c:spPr>
          </c:bandFmt>
          <c:bandFmt>
            <c:idx val="6"/>
            <c:spPr>
              <a:solidFill>
                <a:schemeClr val="accent1">
                  <a:lumMod val="60000"/>
                </a:schemeClr>
              </a:solidFill>
              <a:ln/>
              <a:effectLst/>
              <a:sp3d/>
            </c:spPr>
          </c:bandFmt>
          <c:bandFmt>
            <c:idx val="7"/>
            <c:spPr>
              <a:solidFill>
                <a:schemeClr val="accent2">
                  <a:lumMod val="60000"/>
                </a:schemeClr>
              </a:solidFill>
              <a:ln/>
              <a:effectLst/>
              <a:sp3d/>
            </c:spPr>
          </c:bandFmt>
          <c:bandFmt>
            <c:idx val="8"/>
            <c:spPr>
              <a:solidFill>
                <a:schemeClr val="accent3">
                  <a:lumMod val="60000"/>
                </a:schemeClr>
              </a:solidFill>
              <a:ln/>
              <a:effectLst/>
              <a:sp3d/>
            </c:spPr>
          </c:bandFmt>
          <c:bandFmt>
            <c:idx val="9"/>
            <c:spPr>
              <a:solidFill>
                <a:schemeClr val="accent4">
                  <a:lumMod val="60000"/>
                </a:schemeClr>
              </a:solidFill>
              <a:ln/>
              <a:effectLst/>
              <a:sp3d/>
            </c:spPr>
          </c:bandFmt>
          <c:bandFmt>
            <c:idx val="10"/>
            <c:spPr>
              <a:solidFill>
                <a:schemeClr val="accent5">
                  <a:lumMod val="60000"/>
                </a:schemeClr>
              </a:solidFill>
              <a:ln/>
              <a:effectLst/>
              <a:sp3d/>
            </c:spPr>
          </c:bandFmt>
          <c:bandFmt>
            <c:idx val="11"/>
            <c:spPr>
              <a:solidFill>
                <a:schemeClr val="accent6">
                  <a:lumMod val="60000"/>
                </a:schemeClr>
              </a:solidFill>
              <a:ln/>
              <a:effectLst/>
              <a:sp3d/>
            </c:spPr>
          </c:bandFmt>
          <c:bandFmt>
            <c:idx val="12"/>
            <c:spPr>
              <a:solidFill>
                <a:schemeClr val="accent1">
                  <a:lumMod val="80000"/>
                  <a:lumOff val="20000"/>
                </a:schemeClr>
              </a:solidFill>
              <a:ln/>
              <a:effectLst/>
              <a:sp3d/>
            </c:spPr>
          </c:bandFmt>
          <c:bandFmt>
            <c:idx val="13"/>
            <c:spPr>
              <a:solidFill>
                <a:schemeClr val="accent2">
                  <a:lumMod val="80000"/>
                  <a:lumOff val="20000"/>
                </a:schemeClr>
              </a:solidFill>
              <a:ln/>
              <a:effectLst/>
              <a:sp3d/>
            </c:spPr>
          </c:bandFmt>
          <c:bandFmt>
            <c:idx val="14"/>
            <c:spPr>
              <a:solidFill>
                <a:schemeClr val="accent3">
                  <a:lumMod val="80000"/>
                  <a:lumOff val="20000"/>
                </a:schemeClr>
              </a:solidFill>
              <a:ln/>
              <a:effectLst/>
              <a:sp3d/>
            </c:spPr>
          </c:bandFmt>
        </c:bandFmts>
        <c:axId val="1936936575"/>
        <c:axId val="1944774831"/>
        <c:axId val="1104622655"/>
      </c:surface3DChart>
      <c:catAx>
        <c:axId val="1936936575"/>
        <c:scaling>
          <c:orientation val="minMax"/>
        </c:scaling>
        <c:delete val="0"/>
        <c:axPos val="b"/>
        <c:majorGridlines>
          <c:spPr>
            <a:ln w="9525" cap="flat" cmpd="sng" algn="ctr">
              <a:solidFill>
                <a:schemeClr val="tx1">
                  <a:lumMod val="15000"/>
                  <a:lumOff val="85000"/>
                </a:schemeClr>
              </a:solidFill>
              <a:round/>
            </a:ln>
            <a:effectLst/>
          </c:spPr>
        </c:majorGridlines>
        <c:minorGridlines>
          <c:spPr>
            <a:ln w="9525" cap="flat" cmpd="sng" algn="ctr">
              <a:solidFill>
                <a:schemeClr val="tx1">
                  <a:lumMod val="5000"/>
                  <a:lumOff val="95000"/>
                </a:schemeClr>
              </a:solidFill>
              <a:round/>
            </a:ln>
            <a:effectLst/>
          </c:spPr>
        </c:min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200"/>
                  <a:t>Front</a:t>
                </a:r>
                <a:r>
                  <a:rPr lang="en-GB" sz="1200" baseline="0"/>
                  <a:t> Wing Set-Up</a:t>
                </a:r>
                <a:endParaRPr lang="en-GB" sz="1200"/>
              </a:p>
            </c:rich>
          </c:tx>
          <c:overlay val="0"/>
          <c:spPr>
            <a:noFill/>
            <a:ln>
              <a:noFill/>
            </a:ln>
            <a:effectLst/>
          </c:spPr>
        </c:title>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44774831"/>
        <c:crosses val="autoZero"/>
        <c:auto val="1"/>
        <c:lblAlgn val="ctr"/>
        <c:lblOffset val="100"/>
        <c:noMultiLvlLbl val="0"/>
      </c:catAx>
      <c:valAx>
        <c:axId val="1944774831"/>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200"/>
                  <a:t>Coef</a:t>
                </a:r>
                <a:r>
                  <a:rPr lang="en-GB" sz="1200" baseline="0"/>
                  <a:t> of Lift Total</a:t>
                </a:r>
                <a:endParaRPr lang="en-GB" sz="1200"/>
              </a:p>
            </c:rich>
          </c:tx>
          <c:overlay val="0"/>
          <c:spPr>
            <a:noFill/>
            <a:ln>
              <a:noFill/>
            </a:ln>
            <a:effectLst/>
          </c:spPr>
        </c:title>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36936575"/>
        <c:crossesAt val="1"/>
        <c:crossBetween val="midCat"/>
      </c:valAx>
      <c:serAx>
        <c:axId val="1104622655"/>
        <c:scaling>
          <c:orientation val="minMax"/>
        </c:scaling>
        <c:delete val="0"/>
        <c:axPos val="b"/>
        <c:majorGridlines>
          <c:spPr>
            <a:ln w="9525" cap="flat" cmpd="sng" algn="ctr">
              <a:solidFill>
                <a:schemeClr val="tx1">
                  <a:lumMod val="15000"/>
                  <a:lumOff val="85000"/>
                </a:schemeClr>
              </a:solidFill>
              <a:round/>
            </a:ln>
            <a:effectLst/>
          </c:spPr>
        </c:majorGridlines>
        <c:minorGridlines>
          <c:spPr>
            <a:ln w="9525" cap="flat" cmpd="sng" algn="ctr">
              <a:solidFill>
                <a:schemeClr val="tx1">
                  <a:lumMod val="5000"/>
                  <a:lumOff val="95000"/>
                </a:schemeClr>
              </a:solidFill>
              <a:round/>
            </a:ln>
            <a:effectLst/>
          </c:spPr>
        </c:min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200"/>
                  <a:t>Rear</a:t>
                </a:r>
                <a:r>
                  <a:rPr lang="en-GB" sz="1200" baseline="0"/>
                  <a:t> Wing Set-up</a:t>
                </a:r>
                <a:endParaRPr lang="en-GB" sz="1200"/>
              </a:p>
            </c:rich>
          </c:tx>
          <c:overlay val="0"/>
          <c:spPr>
            <a:noFill/>
            <a:ln>
              <a:noFill/>
            </a:ln>
            <a:effectLst/>
          </c:spPr>
        </c:title>
        <c:numFmt formatCode="General" sourceLinked="0"/>
        <c:majorTickMark val="out"/>
        <c:minorTickMark val="in"/>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44774831"/>
        <c:crosses val="autoZero"/>
        <c:tickLblSkip val="1"/>
        <c:tickMarkSkip val="1"/>
      </c:serAx>
    </c:plotArea>
    <c:legend>
      <c:legendPos val="b"/>
      <c:overlay val="0"/>
      <c:spPr>
        <a:noFill/>
        <a:ln>
          <a:noFill/>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zero"/>
    <c:extLst>
      <c:ext xmlns:c16r3="http://schemas.microsoft.com/office/drawing/2017/03/chart" uri="{56B9EC1D-385E-4148-901F-78D8002777C0}">
        <c16r3:dataDisplayOptions16>
          <c16r3:dispNaAsBlank val="1"/>
        </c16r3:dataDisplayOptions16>
      </c:ext>
    </c:extLst>
    <c:showDLblsOverMax val="0"/>
  </c:chart>
  <c:txPr>
    <a:bodyPr/>
    <a:lstStyle/>
    <a:p>
      <a:pPr>
        <a:defRPr/>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Coefficient</a:t>
            </a:r>
            <a:r>
              <a:rPr lang="en-GB" baseline="0"/>
              <a:t> of Lift</a:t>
            </a:r>
            <a:endParaRPr lang="en-GB"/>
          </a:p>
        </c:rich>
      </c:tx>
      <c:overlay val="0"/>
      <c:spPr>
        <a:noFill/>
        <a:ln>
          <a:noFill/>
        </a:ln>
        <a:effectLst/>
      </c:spPr>
    </c:title>
    <c:autoTitleDeleted val="0"/>
    <c:view3D>
      <c:rotX val="15"/>
      <c:rotY val="2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surface3DChart>
        <c:wireframe val="0"/>
        <c:ser>
          <c:idx val="0"/>
          <c:order val="0"/>
          <c:tx>
            <c:strRef>
              <c:f>Sheet1!$AA$9</c:f>
              <c:strCache>
                <c:ptCount val="1"/>
                <c:pt idx="0">
                  <c:v>min</c:v>
                </c:pt>
              </c:strCache>
            </c:strRef>
          </c:tx>
          <c:spPr>
            <a:solidFill>
              <a:schemeClr val="accent1"/>
            </a:solidFill>
            <a:ln/>
            <a:effectLst/>
            <a:sp3d/>
          </c:spPr>
          <c:cat>
            <c:strRef>
              <c:f>Sheet1!$AB$8:$AD$8</c:f>
              <c:strCache>
                <c:ptCount val="3"/>
                <c:pt idx="0">
                  <c:v>min</c:v>
                </c:pt>
                <c:pt idx="1">
                  <c:v>mid</c:v>
                </c:pt>
                <c:pt idx="2">
                  <c:v>max</c:v>
                </c:pt>
              </c:strCache>
            </c:strRef>
          </c:cat>
          <c:val>
            <c:numRef>
              <c:f>Sheet1!$AB$9:$AD$9</c:f>
              <c:numCache>
                <c:formatCode>0.00</c:formatCode>
                <c:ptCount val="3"/>
                <c:pt idx="0">
                  <c:v>3.8328961569910045</c:v>
                </c:pt>
                <c:pt idx="1">
                  <c:v>2.1898479149632046</c:v>
                </c:pt>
                <c:pt idx="2">
                  <c:v>2.7912215862632861</c:v>
                </c:pt>
              </c:numCache>
            </c:numRef>
          </c:val>
          <c:extLst>
            <c:ext xmlns:c16="http://schemas.microsoft.com/office/drawing/2014/chart" uri="{C3380CC4-5D6E-409C-BE32-E72D297353CC}">
              <c16:uniqueId val="{00000000-C84B-46B5-959C-3397F1784C8B}"/>
            </c:ext>
          </c:extLst>
        </c:ser>
        <c:ser>
          <c:idx val="1"/>
          <c:order val="1"/>
          <c:tx>
            <c:strRef>
              <c:f>Sheet1!$AA$10</c:f>
              <c:strCache>
                <c:ptCount val="1"/>
                <c:pt idx="0">
                  <c:v>mid</c:v>
                </c:pt>
              </c:strCache>
            </c:strRef>
          </c:tx>
          <c:spPr>
            <a:solidFill>
              <a:schemeClr val="accent2"/>
            </a:solidFill>
            <a:ln/>
            <a:effectLst/>
            <a:sp3d/>
          </c:spPr>
          <c:cat>
            <c:strRef>
              <c:f>Sheet1!$AB$8:$AD$8</c:f>
              <c:strCache>
                <c:ptCount val="3"/>
                <c:pt idx="0">
                  <c:v>min</c:v>
                </c:pt>
                <c:pt idx="1">
                  <c:v>mid</c:v>
                </c:pt>
                <c:pt idx="2">
                  <c:v>max</c:v>
                </c:pt>
              </c:strCache>
            </c:strRef>
          </c:cat>
          <c:val>
            <c:numRef>
              <c:f>Sheet1!$AB$10:$AD$10</c:f>
              <c:numCache>
                <c:formatCode>0.00</c:formatCode>
                <c:ptCount val="3"/>
                <c:pt idx="0">
                  <c:v>2.7673785772690098</c:v>
                </c:pt>
                <c:pt idx="1">
                  <c:v>3.1043597710547823</c:v>
                </c:pt>
                <c:pt idx="2">
                  <c:v>2.6349174161896967</c:v>
                </c:pt>
              </c:numCache>
            </c:numRef>
          </c:val>
          <c:extLst>
            <c:ext xmlns:c16="http://schemas.microsoft.com/office/drawing/2014/chart" uri="{C3380CC4-5D6E-409C-BE32-E72D297353CC}">
              <c16:uniqueId val="{00000001-C84B-46B5-959C-3397F1784C8B}"/>
            </c:ext>
          </c:extLst>
        </c:ser>
        <c:ser>
          <c:idx val="2"/>
          <c:order val="2"/>
          <c:tx>
            <c:strRef>
              <c:f>Sheet1!$AA$11</c:f>
              <c:strCache>
                <c:ptCount val="1"/>
                <c:pt idx="0">
                  <c:v>max</c:v>
                </c:pt>
              </c:strCache>
            </c:strRef>
          </c:tx>
          <c:spPr>
            <a:solidFill>
              <a:schemeClr val="accent3"/>
            </a:solidFill>
            <a:ln/>
            <a:effectLst/>
            <a:sp3d/>
          </c:spPr>
          <c:cat>
            <c:strRef>
              <c:f>Sheet1!$AB$8:$AD$8</c:f>
              <c:strCache>
                <c:ptCount val="3"/>
                <c:pt idx="0">
                  <c:v>min</c:v>
                </c:pt>
                <c:pt idx="1">
                  <c:v>mid</c:v>
                </c:pt>
                <c:pt idx="2">
                  <c:v>max</c:v>
                </c:pt>
              </c:strCache>
            </c:strRef>
          </c:cat>
          <c:val>
            <c:numRef>
              <c:f>Sheet1!$AB$11:$AD$11</c:f>
              <c:numCache>
                <c:formatCode>0.00</c:formatCode>
                <c:ptCount val="3"/>
                <c:pt idx="0">
                  <c:v>3.3284840556009803</c:v>
                </c:pt>
                <c:pt idx="1">
                  <c:v>2.5464333605887157</c:v>
                </c:pt>
                <c:pt idx="2">
                  <c:v>2.074871627146361</c:v>
                </c:pt>
              </c:numCache>
            </c:numRef>
          </c:val>
          <c:extLst>
            <c:ext xmlns:c16="http://schemas.microsoft.com/office/drawing/2014/chart" uri="{C3380CC4-5D6E-409C-BE32-E72D297353CC}">
              <c16:uniqueId val="{00000002-C84B-46B5-959C-3397F1784C8B}"/>
            </c:ext>
          </c:extLst>
        </c:ser>
        <c:bandFmts>
          <c:bandFmt>
            <c:idx val="0"/>
            <c:spPr>
              <a:solidFill>
                <a:schemeClr val="accent1"/>
              </a:solidFill>
              <a:ln/>
              <a:effectLst/>
              <a:sp3d/>
            </c:spPr>
          </c:bandFmt>
          <c:bandFmt>
            <c:idx val="1"/>
            <c:spPr>
              <a:solidFill>
                <a:schemeClr val="accent2"/>
              </a:solidFill>
              <a:ln/>
              <a:effectLst/>
              <a:sp3d/>
            </c:spPr>
          </c:bandFmt>
          <c:bandFmt>
            <c:idx val="2"/>
            <c:spPr>
              <a:solidFill>
                <a:schemeClr val="accent3"/>
              </a:solidFill>
              <a:ln/>
              <a:effectLst/>
              <a:sp3d/>
            </c:spPr>
          </c:bandFmt>
          <c:bandFmt>
            <c:idx val="3"/>
            <c:spPr>
              <a:solidFill>
                <a:schemeClr val="accent4"/>
              </a:solidFill>
              <a:ln/>
              <a:effectLst/>
              <a:sp3d/>
            </c:spPr>
          </c:bandFmt>
          <c:bandFmt>
            <c:idx val="4"/>
            <c:spPr>
              <a:solidFill>
                <a:schemeClr val="accent5"/>
              </a:solidFill>
              <a:ln/>
              <a:effectLst/>
              <a:sp3d/>
            </c:spPr>
          </c:bandFmt>
          <c:bandFmt>
            <c:idx val="5"/>
            <c:spPr>
              <a:solidFill>
                <a:schemeClr val="accent6"/>
              </a:solidFill>
              <a:ln/>
              <a:effectLst/>
              <a:sp3d/>
            </c:spPr>
          </c:bandFmt>
          <c:bandFmt>
            <c:idx val="6"/>
            <c:spPr>
              <a:solidFill>
                <a:schemeClr val="accent1">
                  <a:lumMod val="60000"/>
                </a:schemeClr>
              </a:solidFill>
              <a:ln/>
              <a:effectLst/>
              <a:sp3d/>
            </c:spPr>
          </c:bandFmt>
          <c:bandFmt>
            <c:idx val="7"/>
            <c:spPr>
              <a:solidFill>
                <a:schemeClr val="accent2">
                  <a:lumMod val="60000"/>
                </a:schemeClr>
              </a:solidFill>
              <a:ln/>
              <a:effectLst/>
              <a:sp3d/>
            </c:spPr>
          </c:bandFmt>
          <c:bandFmt>
            <c:idx val="8"/>
            <c:spPr>
              <a:solidFill>
                <a:schemeClr val="accent3">
                  <a:lumMod val="60000"/>
                </a:schemeClr>
              </a:solidFill>
              <a:ln/>
              <a:effectLst/>
              <a:sp3d/>
            </c:spPr>
          </c:bandFmt>
          <c:bandFmt>
            <c:idx val="9"/>
            <c:spPr>
              <a:solidFill>
                <a:schemeClr val="accent4">
                  <a:lumMod val="60000"/>
                </a:schemeClr>
              </a:solidFill>
              <a:ln/>
              <a:effectLst/>
              <a:sp3d/>
            </c:spPr>
          </c:bandFmt>
          <c:bandFmt>
            <c:idx val="10"/>
            <c:spPr>
              <a:solidFill>
                <a:schemeClr val="accent5">
                  <a:lumMod val="60000"/>
                </a:schemeClr>
              </a:solidFill>
              <a:ln/>
              <a:effectLst/>
              <a:sp3d/>
            </c:spPr>
          </c:bandFmt>
          <c:bandFmt>
            <c:idx val="11"/>
            <c:spPr>
              <a:solidFill>
                <a:schemeClr val="accent6">
                  <a:lumMod val="60000"/>
                </a:schemeClr>
              </a:solidFill>
              <a:ln/>
              <a:effectLst/>
              <a:sp3d/>
            </c:spPr>
          </c:bandFmt>
          <c:bandFmt>
            <c:idx val="12"/>
            <c:spPr>
              <a:solidFill>
                <a:schemeClr val="accent1">
                  <a:lumMod val="80000"/>
                  <a:lumOff val="20000"/>
                </a:schemeClr>
              </a:solidFill>
              <a:ln/>
              <a:effectLst/>
              <a:sp3d/>
            </c:spPr>
          </c:bandFmt>
          <c:bandFmt>
            <c:idx val="13"/>
            <c:spPr>
              <a:solidFill>
                <a:schemeClr val="accent2">
                  <a:lumMod val="80000"/>
                  <a:lumOff val="20000"/>
                </a:schemeClr>
              </a:solidFill>
              <a:ln/>
              <a:effectLst/>
              <a:sp3d/>
            </c:spPr>
          </c:bandFmt>
          <c:bandFmt>
            <c:idx val="14"/>
            <c:spPr>
              <a:solidFill>
                <a:schemeClr val="accent3">
                  <a:lumMod val="80000"/>
                  <a:lumOff val="20000"/>
                </a:schemeClr>
              </a:solidFill>
              <a:ln/>
              <a:effectLst/>
              <a:sp3d/>
            </c:spPr>
          </c:bandFmt>
        </c:bandFmts>
        <c:axId val="1635413103"/>
        <c:axId val="183188447"/>
        <c:axId val="1110144703"/>
      </c:surface3DChart>
      <c:catAx>
        <c:axId val="1635413103"/>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200"/>
                  <a:t>Front</a:t>
                </a:r>
                <a:r>
                  <a:rPr lang="en-GB" sz="1200" baseline="0"/>
                  <a:t> Ride Height</a:t>
                </a:r>
                <a:endParaRPr lang="en-GB" sz="1200"/>
              </a:p>
            </c:rich>
          </c:tx>
          <c:overlay val="0"/>
          <c:spPr>
            <a:noFill/>
            <a:ln>
              <a:noFill/>
            </a:ln>
            <a:effectLst/>
          </c:spPr>
        </c:title>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83188447"/>
        <c:crosses val="autoZero"/>
        <c:auto val="1"/>
        <c:lblAlgn val="ctr"/>
        <c:lblOffset val="100"/>
        <c:noMultiLvlLbl val="0"/>
      </c:catAx>
      <c:valAx>
        <c:axId val="183188447"/>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200"/>
                  <a:t>Coefficient</a:t>
                </a:r>
                <a:r>
                  <a:rPr lang="en-GB" sz="1200" baseline="0"/>
                  <a:t> of Lift</a:t>
                </a:r>
                <a:endParaRPr lang="en-GB" sz="1200"/>
              </a:p>
            </c:rich>
          </c:tx>
          <c:overlay val="0"/>
          <c:spPr>
            <a:noFill/>
            <a:ln>
              <a:noFill/>
            </a:ln>
            <a:effectLst/>
          </c:spPr>
        </c:title>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35413103"/>
        <c:crosses val="autoZero"/>
        <c:crossBetween val="midCat"/>
      </c:valAx>
      <c:serAx>
        <c:axId val="1110144703"/>
        <c:scaling>
          <c:orientation val="minMax"/>
        </c:scaling>
        <c:delete val="0"/>
        <c:axPos val="b"/>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200"/>
                  <a:t>Rear</a:t>
                </a:r>
                <a:r>
                  <a:rPr lang="en-GB" sz="1200" baseline="0"/>
                  <a:t> Ride Height</a:t>
                </a:r>
                <a:endParaRPr lang="en-GB" sz="1200"/>
              </a:p>
            </c:rich>
          </c:tx>
          <c:overlay val="0"/>
          <c:spPr>
            <a:noFill/>
            <a:ln>
              <a:noFill/>
            </a:ln>
            <a:effectLst/>
          </c:spPr>
        </c:title>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83188447"/>
        <c:crosses val="autoZero"/>
      </c:serAx>
    </c:plotArea>
    <c:legend>
      <c:legendPos val="b"/>
      <c:overlay val="0"/>
      <c:spPr>
        <a:noFill/>
        <a:ln>
          <a:noFill/>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zero"/>
    <c:extLst>
      <c:ext xmlns:c16r3="http://schemas.microsoft.com/office/drawing/2017/03/chart" uri="{56B9EC1D-385E-4148-901F-78D8002777C0}">
        <c16r3:dataDisplayOptions16>
          <c16r3:dispNaAsBlank val="1"/>
        </c16r3:dataDisplayOptions16>
      </c:ext>
    </c:extLst>
    <c:showDLblsOverMax val="0"/>
  </c:chart>
  <c:txPr>
    <a:bodyPr/>
    <a:lstStyle/>
    <a:p>
      <a:pPr>
        <a:defRPr/>
      </a:pPr>
      <a:endParaRPr lang="en-US"/>
    </a:p>
  </c:tx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Total</a:t>
            </a:r>
            <a:r>
              <a:rPr lang="en-GB" baseline="0"/>
              <a:t> Aero Load</a:t>
            </a:r>
            <a:endParaRPr lang="en-GB"/>
          </a:p>
        </c:rich>
      </c:tx>
      <c:overlay val="0"/>
      <c:spPr>
        <a:noFill/>
        <a:ln>
          <a:noFill/>
        </a:ln>
        <a:effectLst/>
      </c:spPr>
    </c:title>
    <c:autoTitleDeleted val="0"/>
    <c:view3D>
      <c:rotX val="15"/>
      <c:rotY val="2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surface3DChart>
        <c:wireframe val="0"/>
        <c:ser>
          <c:idx val="0"/>
          <c:order val="0"/>
          <c:tx>
            <c:strRef>
              <c:f>Sheet1!$U$15</c:f>
              <c:strCache>
                <c:ptCount val="1"/>
                <c:pt idx="0">
                  <c:v>min</c:v>
                </c:pt>
              </c:strCache>
            </c:strRef>
          </c:tx>
          <c:spPr>
            <a:solidFill>
              <a:schemeClr val="accent1"/>
            </a:solidFill>
            <a:ln/>
            <a:effectLst/>
            <a:sp3d/>
          </c:spPr>
          <c:cat>
            <c:strRef>
              <c:f>Sheet1!$V$14:$X$14</c:f>
              <c:strCache>
                <c:ptCount val="3"/>
                <c:pt idx="0">
                  <c:v>min</c:v>
                </c:pt>
                <c:pt idx="1">
                  <c:v>mid</c:v>
                </c:pt>
                <c:pt idx="2">
                  <c:v>max</c:v>
                </c:pt>
              </c:strCache>
            </c:strRef>
          </c:cat>
          <c:val>
            <c:numRef>
              <c:f>Sheet1!$V$15:$X$15</c:f>
              <c:numCache>
                <c:formatCode>General</c:formatCode>
                <c:ptCount val="3"/>
                <c:pt idx="0">
                  <c:v>4509</c:v>
                </c:pt>
                <c:pt idx="1">
                  <c:v>5324</c:v>
                </c:pt>
                <c:pt idx="2">
                  <c:v>6076</c:v>
                </c:pt>
              </c:numCache>
            </c:numRef>
          </c:val>
          <c:extLst>
            <c:ext xmlns:c16="http://schemas.microsoft.com/office/drawing/2014/chart" uri="{C3380CC4-5D6E-409C-BE32-E72D297353CC}">
              <c16:uniqueId val="{00000000-7E0A-4D1A-B554-695572FB4F8D}"/>
            </c:ext>
          </c:extLst>
        </c:ser>
        <c:ser>
          <c:idx val="1"/>
          <c:order val="1"/>
          <c:tx>
            <c:strRef>
              <c:f>Sheet1!$U$16</c:f>
              <c:strCache>
                <c:ptCount val="1"/>
                <c:pt idx="0">
                  <c:v>mid</c:v>
                </c:pt>
              </c:strCache>
            </c:strRef>
          </c:tx>
          <c:spPr>
            <a:solidFill>
              <a:schemeClr val="accent2"/>
            </a:solidFill>
            <a:ln/>
            <a:effectLst/>
            <a:sp3d/>
          </c:spPr>
          <c:cat>
            <c:strRef>
              <c:f>Sheet1!$V$14:$X$14</c:f>
              <c:strCache>
                <c:ptCount val="3"/>
                <c:pt idx="0">
                  <c:v>min</c:v>
                </c:pt>
                <c:pt idx="1">
                  <c:v>mid</c:v>
                </c:pt>
                <c:pt idx="2">
                  <c:v>max</c:v>
                </c:pt>
              </c:strCache>
            </c:strRef>
          </c:cat>
          <c:val>
            <c:numRef>
              <c:f>Sheet1!$V$16:$X$16</c:f>
              <c:numCache>
                <c:formatCode>General</c:formatCode>
                <c:ptCount val="3"/>
                <c:pt idx="0">
                  <c:v>5068</c:v>
                </c:pt>
                <c:pt idx="1">
                  <c:v>5859</c:v>
                </c:pt>
                <c:pt idx="2">
                  <c:v>6625</c:v>
                </c:pt>
              </c:numCache>
            </c:numRef>
          </c:val>
          <c:extLst>
            <c:ext xmlns:c16="http://schemas.microsoft.com/office/drawing/2014/chart" uri="{C3380CC4-5D6E-409C-BE32-E72D297353CC}">
              <c16:uniqueId val="{00000001-7E0A-4D1A-B554-695572FB4F8D}"/>
            </c:ext>
          </c:extLst>
        </c:ser>
        <c:ser>
          <c:idx val="2"/>
          <c:order val="2"/>
          <c:tx>
            <c:strRef>
              <c:f>Sheet1!$U$17</c:f>
              <c:strCache>
                <c:ptCount val="1"/>
                <c:pt idx="0">
                  <c:v>max</c:v>
                </c:pt>
              </c:strCache>
            </c:strRef>
          </c:tx>
          <c:spPr>
            <a:solidFill>
              <a:schemeClr val="accent3"/>
            </a:solidFill>
            <a:ln/>
            <a:effectLst/>
            <a:sp3d/>
          </c:spPr>
          <c:cat>
            <c:strRef>
              <c:f>Sheet1!$V$14:$X$14</c:f>
              <c:strCache>
                <c:ptCount val="3"/>
                <c:pt idx="0">
                  <c:v>min</c:v>
                </c:pt>
                <c:pt idx="1">
                  <c:v>mid</c:v>
                </c:pt>
                <c:pt idx="2">
                  <c:v>max</c:v>
                </c:pt>
              </c:strCache>
            </c:strRef>
          </c:cat>
          <c:val>
            <c:numRef>
              <c:f>Sheet1!$V$17:$X$17</c:f>
              <c:numCache>
                <c:formatCode>General</c:formatCode>
                <c:ptCount val="3"/>
                <c:pt idx="0">
                  <c:v>5595</c:v>
                </c:pt>
                <c:pt idx="1">
                  <c:v>6403</c:v>
                </c:pt>
                <c:pt idx="2">
                  <c:v>7171</c:v>
                </c:pt>
              </c:numCache>
            </c:numRef>
          </c:val>
          <c:extLst>
            <c:ext xmlns:c16="http://schemas.microsoft.com/office/drawing/2014/chart" uri="{C3380CC4-5D6E-409C-BE32-E72D297353CC}">
              <c16:uniqueId val="{00000002-7E0A-4D1A-B554-695572FB4F8D}"/>
            </c:ext>
          </c:extLst>
        </c:ser>
        <c:bandFmts>
          <c:bandFmt>
            <c:idx val="0"/>
            <c:spPr>
              <a:solidFill>
                <a:schemeClr val="accent1"/>
              </a:solidFill>
              <a:ln/>
              <a:effectLst/>
              <a:sp3d/>
            </c:spPr>
          </c:bandFmt>
          <c:bandFmt>
            <c:idx val="1"/>
            <c:spPr>
              <a:solidFill>
                <a:schemeClr val="accent2"/>
              </a:solidFill>
              <a:ln/>
              <a:effectLst/>
              <a:sp3d/>
            </c:spPr>
          </c:bandFmt>
          <c:bandFmt>
            <c:idx val="2"/>
            <c:spPr>
              <a:solidFill>
                <a:schemeClr val="accent3"/>
              </a:solidFill>
              <a:ln/>
              <a:effectLst/>
              <a:sp3d/>
            </c:spPr>
          </c:bandFmt>
          <c:bandFmt>
            <c:idx val="3"/>
            <c:spPr>
              <a:solidFill>
                <a:schemeClr val="accent4"/>
              </a:solidFill>
              <a:ln/>
              <a:effectLst/>
              <a:sp3d/>
            </c:spPr>
          </c:bandFmt>
          <c:bandFmt>
            <c:idx val="4"/>
            <c:spPr>
              <a:solidFill>
                <a:schemeClr val="accent5"/>
              </a:solidFill>
              <a:ln/>
              <a:effectLst/>
              <a:sp3d/>
            </c:spPr>
          </c:bandFmt>
          <c:bandFmt>
            <c:idx val="5"/>
            <c:spPr>
              <a:solidFill>
                <a:schemeClr val="accent6"/>
              </a:solidFill>
              <a:ln/>
              <a:effectLst/>
              <a:sp3d/>
            </c:spPr>
          </c:bandFmt>
          <c:bandFmt>
            <c:idx val="6"/>
            <c:spPr>
              <a:solidFill>
                <a:schemeClr val="accent1">
                  <a:lumMod val="60000"/>
                </a:schemeClr>
              </a:solidFill>
              <a:ln/>
              <a:effectLst/>
              <a:sp3d/>
            </c:spPr>
          </c:bandFmt>
          <c:bandFmt>
            <c:idx val="7"/>
            <c:spPr>
              <a:solidFill>
                <a:schemeClr val="accent2">
                  <a:lumMod val="60000"/>
                </a:schemeClr>
              </a:solidFill>
              <a:ln/>
              <a:effectLst/>
              <a:sp3d/>
            </c:spPr>
          </c:bandFmt>
          <c:bandFmt>
            <c:idx val="8"/>
            <c:spPr>
              <a:solidFill>
                <a:schemeClr val="accent3">
                  <a:lumMod val="60000"/>
                </a:schemeClr>
              </a:solidFill>
              <a:ln/>
              <a:effectLst/>
              <a:sp3d/>
            </c:spPr>
          </c:bandFmt>
          <c:bandFmt>
            <c:idx val="9"/>
            <c:spPr>
              <a:solidFill>
                <a:schemeClr val="accent4">
                  <a:lumMod val="60000"/>
                </a:schemeClr>
              </a:solidFill>
              <a:ln/>
              <a:effectLst/>
              <a:sp3d/>
            </c:spPr>
          </c:bandFmt>
          <c:bandFmt>
            <c:idx val="10"/>
            <c:spPr>
              <a:solidFill>
                <a:schemeClr val="accent5">
                  <a:lumMod val="60000"/>
                </a:schemeClr>
              </a:solidFill>
              <a:ln/>
              <a:effectLst/>
              <a:sp3d/>
            </c:spPr>
          </c:bandFmt>
          <c:bandFmt>
            <c:idx val="11"/>
            <c:spPr>
              <a:solidFill>
                <a:schemeClr val="accent6">
                  <a:lumMod val="60000"/>
                </a:schemeClr>
              </a:solidFill>
              <a:ln/>
              <a:effectLst/>
              <a:sp3d/>
            </c:spPr>
          </c:bandFmt>
          <c:bandFmt>
            <c:idx val="12"/>
            <c:spPr>
              <a:solidFill>
                <a:schemeClr val="accent1">
                  <a:lumMod val="80000"/>
                  <a:lumOff val="20000"/>
                </a:schemeClr>
              </a:solidFill>
              <a:ln/>
              <a:effectLst/>
              <a:sp3d/>
            </c:spPr>
          </c:bandFmt>
          <c:bandFmt>
            <c:idx val="13"/>
            <c:spPr>
              <a:solidFill>
                <a:schemeClr val="accent2">
                  <a:lumMod val="80000"/>
                  <a:lumOff val="20000"/>
                </a:schemeClr>
              </a:solidFill>
              <a:ln/>
              <a:effectLst/>
              <a:sp3d/>
            </c:spPr>
          </c:bandFmt>
          <c:bandFmt>
            <c:idx val="14"/>
            <c:spPr>
              <a:solidFill>
                <a:schemeClr val="accent3">
                  <a:lumMod val="80000"/>
                  <a:lumOff val="20000"/>
                </a:schemeClr>
              </a:solidFill>
              <a:ln/>
              <a:effectLst/>
              <a:sp3d/>
            </c:spPr>
          </c:bandFmt>
        </c:bandFmts>
        <c:axId val="1891488847"/>
        <c:axId val="1107202671"/>
        <c:axId val="102214991"/>
      </c:surface3DChart>
      <c:catAx>
        <c:axId val="1891488847"/>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200"/>
                  <a:t>Front</a:t>
                </a:r>
                <a:r>
                  <a:rPr lang="en-GB" sz="1200" baseline="0"/>
                  <a:t> Wing Set-up</a:t>
                </a:r>
                <a:endParaRPr lang="en-GB" sz="1200"/>
              </a:p>
            </c:rich>
          </c:tx>
          <c:overlay val="0"/>
          <c:spPr>
            <a:noFill/>
            <a:ln>
              <a:noFill/>
            </a:ln>
            <a:effectLst/>
          </c:spPr>
        </c:title>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07202671"/>
        <c:crosses val="autoZero"/>
        <c:auto val="1"/>
        <c:lblAlgn val="ctr"/>
        <c:lblOffset val="100"/>
        <c:noMultiLvlLbl val="0"/>
      </c:catAx>
      <c:valAx>
        <c:axId val="1107202671"/>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200"/>
                  <a:t>Total</a:t>
                </a:r>
                <a:r>
                  <a:rPr lang="en-GB" sz="1200" baseline="0"/>
                  <a:t> Aero Set-up</a:t>
                </a:r>
                <a:endParaRPr lang="en-GB" sz="1200"/>
              </a:p>
            </c:rich>
          </c:tx>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891488847"/>
        <c:crosses val="autoZero"/>
        <c:crossBetween val="midCat"/>
      </c:valAx>
      <c:serAx>
        <c:axId val="102214991"/>
        <c:scaling>
          <c:orientation val="minMax"/>
        </c:scaling>
        <c:delete val="0"/>
        <c:axPos val="b"/>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200"/>
                  <a:t>Rear</a:t>
                </a:r>
                <a:r>
                  <a:rPr lang="en-GB" sz="1200" baseline="0"/>
                  <a:t> Wing Set-up</a:t>
                </a:r>
                <a:endParaRPr lang="en-GB" sz="1200"/>
              </a:p>
            </c:rich>
          </c:tx>
          <c:overlay val="0"/>
          <c:spPr>
            <a:noFill/>
            <a:ln>
              <a:noFill/>
            </a:ln>
            <a:effectLst/>
          </c:spPr>
        </c:title>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07202671"/>
        <c:crosses val="autoZero"/>
      </c:serAx>
    </c:plotArea>
    <c:legend>
      <c:legendPos val="b"/>
      <c:overlay val="0"/>
      <c:spPr>
        <a:noFill/>
        <a:ln>
          <a:noFill/>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zero"/>
    <c:extLst>
      <c:ext xmlns:c16r3="http://schemas.microsoft.com/office/drawing/2017/03/chart" uri="{56B9EC1D-385E-4148-901F-78D8002777C0}">
        <c16r3:dataDisplayOptions16>
          <c16r3:dispNaAsBlank val="1"/>
        </c16r3:dataDisplayOptions16>
      </c:ext>
    </c:extLst>
    <c:showDLblsOverMax val="0"/>
  </c:chart>
  <c:txPr>
    <a:bodyPr/>
    <a:lstStyle/>
    <a:p>
      <a:pPr>
        <a:defRPr/>
      </a:pPr>
      <a:endParaRPr lang="en-US"/>
    </a:p>
  </c:txPr>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Total</a:t>
            </a:r>
            <a:r>
              <a:rPr lang="en-GB" baseline="0"/>
              <a:t> Aero Loads</a:t>
            </a:r>
            <a:endParaRPr lang="en-GB"/>
          </a:p>
        </c:rich>
      </c:tx>
      <c:overlay val="0"/>
      <c:spPr>
        <a:noFill/>
        <a:ln>
          <a:noFill/>
        </a:ln>
        <a:effectLst/>
      </c:spPr>
    </c:title>
    <c:autoTitleDeleted val="0"/>
    <c:view3D>
      <c:rotX val="15"/>
      <c:rotY val="2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surface3DChart>
        <c:wireframe val="0"/>
        <c:ser>
          <c:idx val="0"/>
          <c:order val="0"/>
          <c:tx>
            <c:strRef>
              <c:f>Sheet1!$AA$15</c:f>
              <c:strCache>
                <c:ptCount val="1"/>
                <c:pt idx="0">
                  <c:v>min</c:v>
                </c:pt>
              </c:strCache>
            </c:strRef>
          </c:tx>
          <c:spPr>
            <a:solidFill>
              <a:schemeClr val="accent1"/>
            </a:solidFill>
            <a:ln/>
            <a:effectLst/>
            <a:sp3d/>
          </c:spPr>
          <c:cat>
            <c:strRef>
              <c:f>Sheet1!$AB$14:$AD$14</c:f>
              <c:strCache>
                <c:ptCount val="3"/>
                <c:pt idx="0">
                  <c:v>min</c:v>
                </c:pt>
                <c:pt idx="1">
                  <c:v>mid</c:v>
                </c:pt>
                <c:pt idx="2">
                  <c:v>max</c:v>
                </c:pt>
              </c:strCache>
            </c:strRef>
          </c:cat>
          <c:val>
            <c:numRef>
              <c:f>Sheet1!$AB$15:$AD$15</c:f>
              <c:numCache>
                <c:formatCode>General</c:formatCode>
                <c:ptCount val="3"/>
                <c:pt idx="0">
                  <c:v>7234</c:v>
                </c:pt>
                <c:pt idx="1">
                  <c:v>4133</c:v>
                </c:pt>
                <c:pt idx="2">
                  <c:v>5268</c:v>
                </c:pt>
              </c:numCache>
            </c:numRef>
          </c:val>
          <c:extLst>
            <c:ext xmlns:c16="http://schemas.microsoft.com/office/drawing/2014/chart" uri="{C3380CC4-5D6E-409C-BE32-E72D297353CC}">
              <c16:uniqueId val="{00000000-F36A-40B9-9D60-5717038B01C3}"/>
            </c:ext>
          </c:extLst>
        </c:ser>
        <c:ser>
          <c:idx val="1"/>
          <c:order val="1"/>
          <c:tx>
            <c:strRef>
              <c:f>Sheet1!$AA$16</c:f>
              <c:strCache>
                <c:ptCount val="1"/>
                <c:pt idx="0">
                  <c:v>mid</c:v>
                </c:pt>
              </c:strCache>
            </c:strRef>
          </c:tx>
          <c:spPr>
            <a:solidFill>
              <a:schemeClr val="accent2"/>
            </a:solidFill>
            <a:ln/>
            <a:effectLst/>
            <a:sp3d/>
          </c:spPr>
          <c:cat>
            <c:strRef>
              <c:f>Sheet1!$AB$14:$AD$14</c:f>
              <c:strCache>
                <c:ptCount val="3"/>
                <c:pt idx="0">
                  <c:v>min</c:v>
                </c:pt>
                <c:pt idx="1">
                  <c:v>mid</c:v>
                </c:pt>
                <c:pt idx="2">
                  <c:v>max</c:v>
                </c:pt>
              </c:strCache>
            </c:strRef>
          </c:cat>
          <c:val>
            <c:numRef>
              <c:f>Sheet1!$AB$16:$AD$16</c:f>
              <c:numCache>
                <c:formatCode>General</c:formatCode>
                <c:ptCount val="3"/>
                <c:pt idx="0">
                  <c:v>5223</c:v>
                </c:pt>
                <c:pt idx="1">
                  <c:v>5859</c:v>
                </c:pt>
                <c:pt idx="2">
                  <c:v>4973</c:v>
                </c:pt>
              </c:numCache>
            </c:numRef>
          </c:val>
          <c:extLst>
            <c:ext xmlns:c16="http://schemas.microsoft.com/office/drawing/2014/chart" uri="{C3380CC4-5D6E-409C-BE32-E72D297353CC}">
              <c16:uniqueId val="{00000001-F36A-40B9-9D60-5717038B01C3}"/>
            </c:ext>
          </c:extLst>
        </c:ser>
        <c:ser>
          <c:idx val="2"/>
          <c:order val="2"/>
          <c:tx>
            <c:strRef>
              <c:f>Sheet1!$AA$17</c:f>
              <c:strCache>
                <c:ptCount val="1"/>
                <c:pt idx="0">
                  <c:v>max</c:v>
                </c:pt>
              </c:strCache>
            </c:strRef>
          </c:tx>
          <c:spPr>
            <a:solidFill>
              <a:schemeClr val="accent3"/>
            </a:solidFill>
            <a:ln/>
            <a:effectLst/>
            <a:sp3d/>
          </c:spPr>
          <c:cat>
            <c:strRef>
              <c:f>Sheet1!$AB$14:$AD$14</c:f>
              <c:strCache>
                <c:ptCount val="3"/>
                <c:pt idx="0">
                  <c:v>min</c:v>
                </c:pt>
                <c:pt idx="1">
                  <c:v>mid</c:v>
                </c:pt>
                <c:pt idx="2">
                  <c:v>max</c:v>
                </c:pt>
              </c:strCache>
            </c:strRef>
          </c:cat>
          <c:val>
            <c:numRef>
              <c:f>Sheet1!$AB$17:$AD$17</c:f>
              <c:numCache>
                <c:formatCode>General</c:formatCode>
                <c:ptCount val="3"/>
                <c:pt idx="0">
                  <c:v>6282</c:v>
                </c:pt>
                <c:pt idx="1">
                  <c:v>4806</c:v>
                </c:pt>
                <c:pt idx="2">
                  <c:v>3916</c:v>
                </c:pt>
              </c:numCache>
            </c:numRef>
          </c:val>
          <c:extLst>
            <c:ext xmlns:c16="http://schemas.microsoft.com/office/drawing/2014/chart" uri="{C3380CC4-5D6E-409C-BE32-E72D297353CC}">
              <c16:uniqueId val="{00000002-F36A-40B9-9D60-5717038B01C3}"/>
            </c:ext>
          </c:extLst>
        </c:ser>
        <c:bandFmts>
          <c:bandFmt>
            <c:idx val="0"/>
            <c:spPr>
              <a:solidFill>
                <a:schemeClr val="accent1"/>
              </a:solidFill>
              <a:ln/>
              <a:effectLst/>
              <a:sp3d/>
            </c:spPr>
          </c:bandFmt>
          <c:bandFmt>
            <c:idx val="1"/>
            <c:spPr>
              <a:solidFill>
                <a:schemeClr val="accent2"/>
              </a:solidFill>
              <a:ln/>
              <a:effectLst/>
              <a:sp3d/>
            </c:spPr>
          </c:bandFmt>
          <c:bandFmt>
            <c:idx val="2"/>
            <c:spPr>
              <a:solidFill>
                <a:schemeClr val="accent3"/>
              </a:solidFill>
              <a:ln/>
              <a:effectLst/>
              <a:sp3d/>
            </c:spPr>
          </c:bandFmt>
          <c:bandFmt>
            <c:idx val="3"/>
            <c:spPr>
              <a:solidFill>
                <a:schemeClr val="accent4"/>
              </a:solidFill>
              <a:ln/>
              <a:effectLst/>
              <a:sp3d/>
            </c:spPr>
          </c:bandFmt>
          <c:bandFmt>
            <c:idx val="4"/>
            <c:spPr>
              <a:solidFill>
                <a:schemeClr val="accent5"/>
              </a:solidFill>
              <a:ln/>
              <a:effectLst/>
              <a:sp3d/>
            </c:spPr>
          </c:bandFmt>
          <c:bandFmt>
            <c:idx val="5"/>
            <c:spPr>
              <a:solidFill>
                <a:schemeClr val="accent6"/>
              </a:solidFill>
              <a:ln/>
              <a:effectLst/>
              <a:sp3d/>
            </c:spPr>
          </c:bandFmt>
          <c:bandFmt>
            <c:idx val="6"/>
            <c:spPr>
              <a:solidFill>
                <a:schemeClr val="accent1">
                  <a:lumMod val="60000"/>
                </a:schemeClr>
              </a:solidFill>
              <a:ln/>
              <a:effectLst/>
              <a:sp3d/>
            </c:spPr>
          </c:bandFmt>
          <c:bandFmt>
            <c:idx val="7"/>
            <c:spPr>
              <a:solidFill>
                <a:schemeClr val="accent2">
                  <a:lumMod val="60000"/>
                </a:schemeClr>
              </a:solidFill>
              <a:ln/>
              <a:effectLst/>
              <a:sp3d/>
            </c:spPr>
          </c:bandFmt>
          <c:bandFmt>
            <c:idx val="8"/>
            <c:spPr>
              <a:solidFill>
                <a:schemeClr val="accent3">
                  <a:lumMod val="60000"/>
                </a:schemeClr>
              </a:solidFill>
              <a:ln/>
              <a:effectLst/>
              <a:sp3d/>
            </c:spPr>
          </c:bandFmt>
          <c:bandFmt>
            <c:idx val="9"/>
            <c:spPr>
              <a:solidFill>
                <a:schemeClr val="accent4">
                  <a:lumMod val="60000"/>
                </a:schemeClr>
              </a:solidFill>
              <a:ln/>
              <a:effectLst/>
              <a:sp3d/>
            </c:spPr>
          </c:bandFmt>
          <c:bandFmt>
            <c:idx val="10"/>
            <c:spPr>
              <a:solidFill>
                <a:schemeClr val="accent5">
                  <a:lumMod val="60000"/>
                </a:schemeClr>
              </a:solidFill>
              <a:ln/>
              <a:effectLst/>
              <a:sp3d/>
            </c:spPr>
          </c:bandFmt>
          <c:bandFmt>
            <c:idx val="11"/>
            <c:spPr>
              <a:solidFill>
                <a:schemeClr val="accent6">
                  <a:lumMod val="60000"/>
                </a:schemeClr>
              </a:solidFill>
              <a:ln/>
              <a:effectLst/>
              <a:sp3d/>
            </c:spPr>
          </c:bandFmt>
          <c:bandFmt>
            <c:idx val="12"/>
            <c:spPr>
              <a:solidFill>
                <a:schemeClr val="accent1">
                  <a:lumMod val="80000"/>
                  <a:lumOff val="20000"/>
                </a:schemeClr>
              </a:solidFill>
              <a:ln/>
              <a:effectLst/>
              <a:sp3d/>
            </c:spPr>
          </c:bandFmt>
          <c:bandFmt>
            <c:idx val="13"/>
            <c:spPr>
              <a:solidFill>
                <a:schemeClr val="accent2">
                  <a:lumMod val="80000"/>
                  <a:lumOff val="20000"/>
                </a:schemeClr>
              </a:solidFill>
              <a:ln/>
              <a:effectLst/>
              <a:sp3d/>
            </c:spPr>
          </c:bandFmt>
          <c:bandFmt>
            <c:idx val="14"/>
            <c:spPr>
              <a:solidFill>
                <a:schemeClr val="accent3">
                  <a:lumMod val="80000"/>
                  <a:lumOff val="20000"/>
                </a:schemeClr>
              </a:solidFill>
              <a:ln/>
              <a:effectLst/>
              <a:sp3d/>
            </c:spPr>
          </c:bandFmt>
        </c:bandFmts>
        <c:axId val="185683583"/>
        <c:axId val="183187199"/>
        <c:axId val="1138968943"/>
      </c:surface3DChart>
      <c:catAx>
        <c:axId val="185683583"/>
        <c:scaling>
          <c:orientation val="minMax"/>
        </c:scaling>
        <c:delete val="0"/>
        <c:axPos val="b"/>
        <c:title>
          <c:tx>
            <c:rich>
              <a:bodyPr rot="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r>
                  <a:rPr lang="en-GB" sz="1200"/>
                  <a:t>Front</a:t>
                </a:r>
                <a:r>
                  <a:rPr lang="en-GB" sz="1200" baseline="0"/>
                  <a:t> Ride Height</a:t>
                </a:r>
                <a:endParaRPr lang="en-GB" sz="1200"/>
              </a:p>
            </c:rich>
          </c:tx>
          <c:overlay val="0"/>
          <c:spPr>
            <a:noFill/>
            <a:ln>
              <a:noFill/>
            </a:ln>
            <a:effectLst/>
          </c:spPr>
        </c:title>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83187199"/>
        <c:crosses val="autoZero"/>
        <c:auto val="1"/>
        <c:lblAlgn val="ctr"/>
        <c:lblOffset val="100"/>
        <c:noMultiLvlLbl val="0"/>
      </c:catAx>
      <c:valAx>
        <c:axId val="183187199"/>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200"/>
                  <a:t>Total</a:t>
                </a:r>
                <a:r>
                  <a:rPr lang="en-GB" sz="1200" baseline="0"/>
                  <a:t> Aero Load</a:t>
                </a:r>
                <a:endParaRPr lang="en-GB" sz="1200"/>
              </a:p>
            </c:rich>
          </c:tx>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85683583"/>
        <c:crosses val="autoZero"/>
        <c:crossBetween val="midCat"/>
      </c:valAx>
      <c:serAx>
        <c:axId val="1138968943"/>
        <c:scaling>
          <c:orientation val="minMax"/>
        </c:scaling>
        <c:delete val="0"/>
        <c:axPos val="b"/>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200"/>
                  <a:t>Rear</a:t>
                </a:r>
                <a:r>
                  <a:rPr lang="en-GB" sz="1200" baseline="0"/>
                  <a:t> Ride Height</a:t>
                </a:r>
                <a:endParaRPr lang="en-GB" sz="1200"/>
              </a:p>
            </c:rich>
          </c:tx>
          <c:overlay val="0"/>
          <c:spPr>
            <a:noFill/>
            <a:ln>
              <a:noFill/>
            </a:ln>
            <a:effectLst/>
          </c:spPr>
        </c:title>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83187199"/>
        <c:crosses val="autoZero"/>
      </c:serAx>
    </c:plotArea>
    <c:legend>
      <c:legendPos val="b"/>
      <c:overlay val="0"/>
      <c:spPr>
        <a:noFill/>
        <a:ln>
          <a:noFill/>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zero"/>
    <c:extLst>
      <c:ext xmlns:c16r3="http://schemas.microsoft.com/office/drawing/2017/03/chart" uri="{56B9EC1D-385E-4148-901F-78D8002777C0}">
        <c16r3:dataDisplayOptions16>
          <c16r3:dispNaAsBlank val="1"/>
        </c16r3:dataDisplayOptions16>
      </c:ext>
    </c:extLst>
    <c:showDLblsOverMax val="0"/>
  </c:chart>
  <c:txPr>
    <a:bodyPr/>
    <a:lstStyle/>
    <a:p>
      <a:pPr>
        <a:defRPr/>
      </a:pPr>
      <a:endParaRPr lang="en-US"/>
    </a:p>
  </c:txPr>
  <c:externalData r:id="rId1">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Coefficient</a:t>
            </a:r>
            <a:r>
              <a:rPr lang="en-GB" baseline="0"/>
              <a:t> of Drag</a:t>
            </a:r>
            <a:endParaRPr lang="en-GB"/>
          </a:p>
        </c:rich>
      </c:tx>
      <c:overlay val="0"/>
      <c:spPr>
        <a:noFill/>
        <a:ln>
          <a:noFill/>
        </a:ln>
        <a:effectLst/>
      </c:spPr>
    </c:title>
    <c:autoTitleDeleted val="0"/>
    <c:view3D>
      <c:rotX val="15"/>
      <c:rotY val="2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surface3DChart>
        <c:wireframe val="0"/>
        <c:ser>
          <c:idx val="0"/>
          <c:order val="0"/>
          <c:tx>
            <c:strRef>
              <c:f>Sheet1!$U$27</c:f>
              <c:strCache>
                <c:ptCount val="1"/>
                <c:pt idx="0">
                  <c:v>min</c:v>
                </c:pt>
              </c:strCache>
            </c:strRef>
          </c:tx>
          <c:spPr>
            <a:solidFill>
              <a:schemeClr val="accent1"/>
            </a:solidFill>
            <a:ln/>
            <a:effectLst/>
            <a:sp3d/>
          </c:spPr>
          <c:cat>
            <c:strRef>
              <c:f>Sheet1!$V$26:$X$26</c:f>
              <c:strCache>
                <c:ptCount val="3"/>
                <c:pt idx="0">
                  <c:v>min</c:v>
                </c:pt>
                <c:pt idx="1">
                  <c:v>mid</c:v>
                </c:pt>
                <c:pt idx="2">
                  <c:v>max</c:v>
                </c:pt>
              </c:strCache>
            </c:strRef>
          </c:cat>
          <c:val>
            <c:numRef>
              <c:f>Sheet1!$V$27:$X$27</c:f>
              <c:numCache>
                <c:formatCode>0.000</c:formatCode>
                <c:ptCount val="3"/>
                <c:pt idx="0">
                  <c:v>0.45513654946851995</c:v>
                </c:pt>
                <c:pt idx="1">
                  <c:v>0.60879149632052321</c:v>
                </c:pt>
                <c:pt idx="2">
                  <c:v>0.7846999182338511</c:v>
                </c:pt>
              </c:numCache>
            </c:numRef>
          </c:val>
          <c:extLst>
            <c:ext xmlns:c16="http://schemas.microsoft.com/office/drawing/2014/chart" uri="{C3380CC4-5D6E-409C-BE32-E72D297353CC}">
              <c16:uniqueId val="{00000000-E92C-419F-87C5-93FA0D6E4910}"/>
            </c:ext>
          </c:extLst>
        </c:ser>
        <c:ser>
          <c:idx val="1"/>
          <c:order val="1"/>
          <c:tx>
            <c:strRef>
              <c:f>Sheet1!$U$28</c:f>
              <c:strCache>
                <c:ptCount val="1"/>
                <c:pt idx="0">
                  <c:v>mid</c:v>
                </c:pt>
              </c:strCache>
            </c:strRef>
          </c:tx>
          <c:spPr>
            <a:solidFill>
              <a:schemeClr val="accent2"/>
            </a:solidFill>
            <a:ln/>
            <a:effectLst/>
            <a:sp3d/>
          </c:spPr>
          <c:cat>
            <c:strRef>
              <c:f>Sheet1!$V$26:$X$26</c:f>
              <c:strCache>
                <c:ptCount val="3"/>
                <c:pt idx="0">
                  <c:v>min</c:v>
                </c:pt>
                <c:pt idx="1">
                  <c:v>mid</c:v>
                </c:pt>
                <c:pt idx="2">
                  <c:v>max</c:v>
                </c:pt>
              </c:strCache>
            </c:strRef>
          </c:cat>
          <c:val>
            <c:numRef>
              <c:f>Sheet1!$V$28:$X$28</c:f>
              <c:numCache>
                <c:formatCode>0.000</c:formatCode>
                <c:ptCount val="3"/>
                <c:pt idx="0">
                  <c:v>0.59660506950122638</c:v>
                </c:pt>
                <c:pt idx="1">
                  <c:v>0.75078986099754685</c:v>
                </c:pt>
                <c:pt idx="2">
                  <c:v>0.92722812755519202</c:v>
                </c:pt>
              </c:numCache>
            </c:numRef>
          </c:val>
          <c:extLst>
            <c:ext xmlns:c16="http://schemas.microsoft.com/office/drawing/2014/chart" uri="{C3380CC4-5D6E-409C-BE32-E72D297353CC}">
              <c16:uniqueId val="{00000001-E92C-419F-87C5-93FA0D6E4910}"/>
            </c:ext>
          </c:extLst>
        </c:ser>
        <c:ser>
          <c:idx val="2"/>
          <c:order val="2"/>
          <c:tx>
            <c:strRef>
              <c:f>Sheet1!$U$29</c:f>
              <c:strCache>
                <c:ptCount val="1"/>
                <c:pt idx="0">
                  <c:v>max</c:v>
                </c:pt>
              </c:strCache>
            </c:strRef>
          </c:tx>
          <c:spPr>
            <a:solidFill>
              <a:schemeClr val="accent3"/>
            </a:solidFill>
            <a:ln/>
            <a:effectLst/>
            <a:sp3d/>
          </c:spPr>
          <c:cat>
            <c:strRef>
              <c:f>Sheet1!$V$26:$X$26</c:f>
              <c:strCache>
                <c:ptCount val="3"/>
                <c:pt idx="0">
                  <c:v>min</c:v>
                </c:pt>
                <c:pt idx="1">
                  <c:v>mid</c:v>
                </c:pt>
                <c:pt idx="2">
                  <c:v>max</c:v>
                </c:pt>
              </c:strCache>
            </c:strRef>
          </c:cat>
          <c:val>
            <c:numRef>
              <c:f>Sheet1!$V$29:$X$29</c:f>
              <c:numCache>
                <c:formatCode>0.000</c:formatCode>
                <c:ptCount val="3"/>
                <c:pt idx="0">
                  <c:v>0.76403597710547821</c:v>
                </c:pt>
                <c:pt idx="1">
                  <c:v>0.91875061324611595</c:v>
                </c:pt>
                <c:pt idx="2">
                  <c:v>1.0946590351594438</c:v>
                </c:pt>
              </c:numCache>
            </c:numRef>
          </c:val>
          <c:extLst>
            <c:ext xmlns:c16="http://schemas.microsoft.com/office/drawing/2014/chart" uri="{C3380CC4-5D6E-409C-BE32-E72D297353CC}">
              <c16:uniqueId val="{00000002-E92C-419F-87C5-93FA0D6E4910}"/>
            </c:ext>
          </c:extLst>
        </c:ser>
        <c:bandFmts>
          <c:bandFmt>
            <c:idx val="0"/>
            <c:spPr>
              <a:solidFill>
                <a:schemeClr val="accent1"/>
              </a:solidFill>
              <a:ln/>
              <a:effectLst/>
              <a:sp3d/>
            </c:spPr>
          </c:bandFmt>
          <c:bandFmt>
            <c:idx val="1"/>
            <c:spPr>
              <a:solidFill>
                <a:schemeClr val="accent2"/>
              </a:solidFill>
              <a:ln/>
              <a:effectLst/>
              <a:sp3d/>
            </c:spPr>
          </c:bandFmt>
          <c:bandFmt>
            <c:idx val="2"/>
            <c:spPr>
              <a:solidFill>
                <a:schemeClr val="accent3"/>
              </a:solidFill>
              <a:ln/>
              <a:effectLst/>
              <a:sp3d/>
            </c:spPr>
          </c:bandFmt>
          <c:bandFmt>
            <c:idx val="3"/>
            <c:spPr>
              <a:solidFill>
                <a:schemeClr val="accent4"/>
              </a:solidFill>
              <a:ln/>
              <a:effectLst/>
              <a:sp3d/>
            </c:spPr>
          </c:bandFmt>
          <c:bandFmt>
            <c:idx val="4"/>
            <c:spPr>
              <a:solidFill>
                <a:schemeClr val="accent5"/>
              </a:solidFill>
              <a:ln/>
              <a:effectLst/>
              <a:sp3d/>
            </c:spPr>
          </c:bandFmt>
          <c:bandFmt>
            <c:idx val="5"/>
            <c:spPr>
              <a:solidFill>
                <a:schemeClr val="accent6"/>
              </a:solidFill>
              <a:ln/>
              <a:effectLst/>
              <a:sp3d/>
            </c:spPr>
          </c:bandFmt>
          <c:bandFmt>
            <c:idx val="6"/>
            <c:spPr>
              <a:solidFill>
                <a:schemeClr val="accent1">
                  <a:lumMod val="60000"/>
                </a:schemeClr>
              </a:solidFill>
              <a:ln/>
              <a:effectLst/>
              <a:sp3d/>
            </c:spPr>
          </c:bandFmt>
          <c:bandFmt>
            <c:idx val="7"/>
            <c:spPr>
              <a:solidFill>
                <a:schemeClr val="accent2">
                  <a:lumMod val="60000"/>
                </a:schemeClr>
              </a:solidFill>
              <a:ln/>
              <a:effectLst/>
              <a:sp3d/>
            </c:spPr>
          </c:bandFmt>
          <c:bandFmt>
            <c:idx val="8"/>
            <c:spPr>
              <a:solidFill>
                <a:schemeClr val="accent3">
                  <a:lumMod val="60000"/>
                </a:schemeClr>
              </a:solidFill>
              <a:ln/>
              <a:effectLst/>
              <a:sp3d/>
            </c:spPr>
          </c:bandFmt>
          <c:bandFmt>
            <c:idx val="9"/>
            <c:spPr>
              <a:solidFill>
                <a:schemeClr val="accent4">
                  <a:lumMod val="60000"/>
                </a:schemeClr>
              </a:solidFill>
              <a:ln/>
              <a:effectLst/>
              <a:sp3d/>
            </c:spPr>
          </c:bandFmt>
          <c:bandFmt>
            <c:idx val="10"/>
            <c:spPr>
              <a:solidFill>
                <a:schemeClr val="accent5">
                  <a:lumMod val="60000"/>
                </a:schemeClr>
              </a:solidFill>
              <a:ln/>
              <a:effectLst/>
              <a:sp3d/>
            </c:spPr>
          </c:bandFmt>
          <c:bandFmt>
            <c:idx val="11"/>
            <c:spPr>
              <a:solidFill>
                <a:schemeClr val="accent6">
                  <a:lumMod val="60000"/>
                </a:schemeClr>
              </a:solidFill>
              <a:ln/>
              <a:effectLst/>
              <a:sp3d/>
            </c:spPr>
          </c:bandFmt>
          <c:bandFmt>
            <c:idx val="12"/>
            <c:spPr>
              <a:solidFill>
                <a:schemeClr val="accent1">
                  <a:lumMod val="80000"/>
                  <a:lumOff val="20000"/>
                </a:schemeClr>
              </a:solidFill>
              <a:ln/>
              <a:effectLst/>
              <a:sp3d/>
            </c:spPr>
          </c:bandFmt>
          <c:bandFmt>
            <c:idx val="13"/>
            <c:spPr>
              <a:solidFill>
                <a:schemeClr val="accent2">
                  <a:lumMod val="80000"/>
                  <a:lumOff val="20000"/>
                </a:schemeClr>
              </a:solidFill>
              <a:ln/>
              <a:effectLst/>
              <a:sp3d/>
            </c:spPr>
          </c:bandFmt>
          <c:bandFmt>
            <c:idx val="14"/>
            <c:spPr>
              <a:solidFill>
                <a:schemeClr val="accent3">
                  <a:lumMod val="80000"/>
                  <a:lumOff val="20000"/>
                </a:schemeClr>
              </a:solidFill>
              <a:ln/>
              <a:effectLst/>
              <a:sp3d/>
            </c:spPr>
          </c:bandFmt>
        </c:bandFmts>
        <c:axId val="1099864191"/>
        <c:axId val="1134160575"/>
        <c:axId val="1137957759"/>
      </c:surface3DChart>
      <c:catAx>
        <c:axId val="1099864191"/>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200"/>
                  <a:t>Front</a:t>
                </a:r>
                <a:r>
                  <a:rPr lang="en-GB" sz="1200" baseline="0"/>
                  <a:t> Wing Set-up</a:t>
                </a:r>
                <a:endParaRPr lang="en-GB" sz="1200"/>
              </a:p>
            </c:rich>
          </c:tx>
          <c:overlay val="0"/>
          <c:spPr>
            <a:noFill/>
            <a:ln>
              <a:noFill/>
            </a:ln>
            <a:effectLst/>
          </c:spPr>
        </c:title>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34160575"/>
        <c:crosses val="autoZero"/>
        <c:auto val="1"/>
        <c:lblAlgn val="ctr"/>
        <c:lblOffset val="100"/>
        <c:noMultiLvlLbl val="0"/>
      </c:catAx>
      <c:valAx>
        <c:axId val="1134160575"/>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200"/>
                  <a:t>Coefficient</a:t>
                </a:r>
                <a:r>
                  <a:rPr lang="en-GB" sz="1200" baseline="0"/>
                  <a:t> of Drag</a:t>
                </a:r>
                <a:endParaRPr lang="en-GB" sz="1200"/>
              </a:p>
            </c:rich>
          </c:tx>
          <c:overlay val="0"/>
          <c:spPr>
            <a:noFill/>
            <a:ln>
              <a:noFill/>
            </a:ln>
            <a:effectLst/>
          </c:spPr>
        </c:title>
        <c:numFmt formatCode="0.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99864191"/>
        <c:crosses val="autoZero"/>
        <c:crossBetween val="midCat"/>
      </c:valAx>
      <c:serAx>
        <c:axId val="1137957759"/>
        <c:scaling>
          <c:orientation val="minMax"/>
        </c:scaling>
        <c:delete val="0"/>
        <c:axPos val="b"/>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200"/>
                  <a:t>Rear</a:t>
                </a:r>
                <a:r>
                  <a:rPr lang="en-GB" sz="1200" baseline="0"/>
                  <a:t> Wing Set-up</a:t>
                </a:r>
                <a:endParaRPr lang="en-GB" sz="1200"/>
              </a:p>
            </c:rich>
          </c:tx>
          <c:overlay val="0"/>
          <c:spPr>
            <a:noFill/>
            <a:ln>
              <a:noFill/>
            </a:ln>
            <a:effectLst/>
          </c:spPr>
        </c:title>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34160575"/>
        <c:crosses val="autoZero"/>
      </c:serAx>
    </c:plotArea>
    <c:legend>
      <c:legendPos val="b"/>
      <c:overlay val="0"/>
      <c:spPr>
        <a:noFill/>
        <a:ln>
          <a:noFill/>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zero"/>
    <c:extLst>
      <c:ext xmlns:c16r3="http://schemas.microsoft.com/office/drawing/2017/03/chart" uri="{56B9EC1D-385E-4148-901F-78D8002777C0}">
        <c16r3:dataDisplayOptions16>
          <c16r3:dispNaAsBlank val="1"/>
        </c16r3:dataDisplayOptions16>
      </c:ext>
    </c:extLst>
    <c:showDLblsOverMax val="0"/>
  </c:chart>
  <c:txPr>
    <a:bodyPr/>
    <a:lstStyle/>
    <a:p>
      <a:pPr>
        <a:defRPr/>
      </a:pPr>
      <a:endParaRPr lang="en-US"/>
    </a:p>
  </c:txPr>
  <c:externalData r:id="rId1">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Coefficient</a:t>
            </a:r>
            <a:r>
              <a:rPr lang="en-GB" baseline="0"/>
              <a:t> of Drag</a:t>
            </a:r>
            <a:endParaRPr lang="en-GB"/>
          </a:p>
        </c:rich>
      </c:tx>
      <c:overlay val="0"/>
      <c:spPr>
        <a:noFill/>
        <a:ln>
          <a:noFill/>
        </a:ln>
        <a:effectLst/>
      </c:spPr>
    </c:title>
    <c:autoTitleDeleted val="0"/>
    <c:view3D>
      <c:rotX val="15"/>
      <c:rotY val="2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surface3DChart>
        <c:wireframe val="0"/>
        <c:ser>
          <c:idx val="0"/>
          <c:order val="0"/>
          <c:tx>
            <c:strRef>
              <c:f>Sheet1!$AA$27</c:f>
              <c:strCache>
                <c:ptCount val="1"/>
                <c:pt idx="0">
                  <c:v>min</c:v>
                </c:pt>
              </c:strCache>
            </c:strRef>
          </c:tx>
          <c:spPr>
            <a:solidFill>
              <a:schemeClr val="accent1"/>
            </a:solidFill>
            <a:ln/>
            <a:effectLst/>
            <a:sp3d/>
          </c:spPr>
          <c:cat>
            <c:strRef>
              <c:f>Sheet1!$AB$26:$AD$26</c:f>
              <c:strCache>
                <c:ptCount val="3"/>
                <c:pt idx="0">
                  <c:v>min</c:v>
                </c:pt>
                <c:pt idx="1">
                  <c:v>mid</c:v>
                </c:pt>
                <c:pt idx="2">
                  <c:v>max</c:v>
                </c:pt>
              </c:strCache>
            </c:strRef>
          </c:cat>
          <c:val>
            <c:numRef>
              <c:f>Sheet1!$AB$27:$AD$27</c:f>
              <c:numCache>
                <c:formatCode>0.000</c:formatCode>
                <c:ptCount val="3"/>
                <c:pt idx="0">
                  <c:v>0.82920686835650026</c:v>
                </c:pt>
                <c:pt idx="1">
                  <c:v>0.71211120196238742</c:v>
                </c:pt>
                <c:pt idx="2">
                  <c:v>0.75078986099754685</c:v>
                </c:pt>
              </c:numCache>
            </c:numRef>
          </c:val>
          <c:extLst>
            <c:ext xmlns:c16="http://schemas.microsoft.com/office/drawing/2014/chart" uri="{C3380CC4-5D6E-409C-BE32-E72D297353CC}">
              <c16:uniqueId val="{00000000-1404-47B0-8A09-74B1F26D633A}"/>
            </c:ext>
          </c:extLst>
        </c:ser>
        <c:ser>
          <c:idx val="1"/>
          <c:order val="1"/>
          <c:tx>
            <c:strRef>
              <c:f>Sheet1!$AA$28</c:f>
              <c:strCache>
                <c:ptCount val="1"/>
                <c:pt idx="0">
                  <c:v>mid</c:v>
                </c:pt>
              </c:strCache>
            </c:strRef>
          </c:tx>
          <c:spPr>
            <a:solidFill>
              <a:schemeClr val="accent2"/>
            </a:solidFill>
            <a:ln/>
            <a:effectLst/>
            <a:sp3d/>
          </c:spPr>
          <c:cat>
            <c:strRef>
              <c:f>Sheet1!$AB$26:$AD$26</c:f>
              <c:strCache>
                <c:ptCount val="3"/>
                <c:pt idx="0">
                  <c:v>min</c:v>
                </c:pt>
                <c:pt idx="1">
                  <c:v>mid</c:v>
                </c:pt>
                <c:pt idx="2">
                  <c:v>max</c:v>
                </c:pt>
              </c:strCache>
            </c:strRef>
          </c:cat>
          <c:val>
            <c:numRef>
              <c:f>Sheet1!$AB$28:$AD$28</c:f>
              <c:numCache>
                <c:formatCode>0.000</c:formatCode>
                <c:ptCount val="3"/>
                <c:pt idx="0">
                  <c:v>0.72747669664758774</c:v>
                </c:pt>
                <c:pt idx="1">
                  <c:v>0.75078986099754685</c:v>
                </c:pt>
                <c:pt idx="2">
                  <c:v>0.45301717089125093</c:v>
                </c:pt>
              </c:numCache>
            </c:numRef>
          </c:val>
          <c:extLst>
            <c:ext xmlns:c16="http://schemas.microsoft.com/office/drawing/2014/chart" uri="{C3380CC4-5D6E-409C-BE32-E72D297353CC}">
              <c16:uniqueId val="{00000001-1404-47B0-8A09-74B1F26D633A}"/>
            </c:ext>
          </c:extLst>
        </c:ser>
        <c:ser>
          <c:idx val="2"/>
          <c:order val="2"/>
          <c:tx>
            <c:strRef>
              <c:f>Sheet1!$AA$29</c:f>
              <c:strCache>
                <c:ptCount val="1"/>
                <c:pt idx="0">
                  <c:v>max</c:v>
                </c:pt>
              </c:strCache>
            </c:strRef>
          </c:tx>
          <c:spPr>
            <a:solidFill>
              <a:schemeClr val="accent3"/>
            </a:solidFill>
            <a:ln/>
            <a:effectLst/>
            <a:sp3d/>
          </c:spPr>
          <c:cat>
            <c:strRef>
              <c:f>Sheet1!$AB$26:$AD$26</c:f>
              <c:strCache>
                <c:ptCount val="3"/>
                <c:pt idx="0">
                  <c:v>min</c:v>
                </c:pt>
                <c:pt idx="1">
                  <c:v>mid</c:v>
                </c:pt>
                <c:pt idx="2">
                  <c:v>max</c:v>
                </c:pt>
              </c:strCache>
            </c:strRef>
          </c:cat>
          <c:val>
            <c:numRef>
              <c:f>Sheet1!$AB$29:$AD$29</c:f>
              <c:numCache>
                <c:formatCode>0.000</c:formatCode>
                <c:ptCount val="3"/>
                <c:pt idx="0">
                  <c:v>0.78734914145543733</c:v>
                </c:pt>
                <c:pt idx="1">
                  <c:v>0.72747669664758774</c:v>
                </c:pt>
                <c:pt idx="2">
                  <c:v>0.45089779231398197</c:v>
                </c:pt>
              </c:numCache>
            </c:numRef>
          </c:val>
          <c:extLst>
            <c:ext xmlns:c16="http://schemas.microsoft.com/office/drawing/2014/chart" uri="{C3380CC4-5D6E-409C-BE32-E72D297353CC}">
              <c16:uniqueId val="{00000002-1404-47B0-8A09-74B1F26D633A}"/>
            </c:ext>
          </c:extLst>
        </c:ser>
        <c:bandFmts>
          <c:bandFmt>
            <c:idx val="0"/>
            <c:spPr>
              <a:solidFill>
                <a:schemeClr val="accent1"/>
              </a:solidFill>
              <a:ln/>
              <a:effectLst/>
              <a:sp3d/>
            </c:spPr>
          </c:bandFmt>
          <c:bandFmt>
            <c:idx val="1"/>
            <c:spPr>
              <a:solidFill>
                <a:schemeClr val="accent2"/>
              </a:solidFill>
              <a:ln/>
              <a:effectLst/>
              <a:sp3d/>
            </c:spPr>
          </c:bandFmt>
          <c:bandFmt>
            <c:idx val="2"/>
            <c:spPr>
              <a:solidFill>
                <a:schemeClr val="accent3"/>
              </a:solidFill>
              <a:ln/>
              <a:effectLst/>
              <a:sp3d/>
            </c:spPr>
          </c:bandFmt>
          <c:bandFmt>
            <c:idx val="3"/>
            <c:spPr>
              <a:solidFill>
                <a:schemeClr val="accent4"/>
              </a:solidFill>
              <a:ln/>
              <a:effectLst/>
              <a:sp3d/>
            </c:spPr>
          </c:bandFmt>
          <c:bandFmt>
            <c:idx val="4"/>
            <c:spPr>
              <a:solidFill>
                <a:schemeClr val="accent5"/>
              </a:solidFill>
              <a:ln/>
              <a:effectLst/>
              <a:sp3d/>
            </c:spPr>
          </c:bandFmt>
          <c:bandFmt>
            <c:idx val="5"/>
            <c:spPr>
              <a:solidFill>
                <a:schemeClr val="accent6"/>
              </a:solidFill>
              <a:ln/>
              <a:effectLst/>
              <a:sp3d/>
            </c:spPr>
          </c:bandFmt>
          <c:bandFmt>
            <c:idx val="6"/>
            <c:spPr>
              <a:solidFill>
                <a:schemeClr val="accent1">
                  <a:lumMod val="60000"/>
                </a:schemeClr>
              </a:solidFill>
              <a:ln/>
              <a:effectLst/>
              <a:sp3d/>
            </c:spPr>
          </c:bandFmt>
          <c:bandFmt>
            <c:idx val="7"/>
            <c:spPr>
              <a:solidFill>
                <a:schemeClr val="accent2">
                  <a:lumMod val="60000"/>
                </a:schemeClr>
              </a:solidFill>
              <a:ln/>
              <a:effectLst/>
              <a:sp3d/>
            </c:spPr>
          </c:bandFmt>
          <c:bandFmt>
            <c:idx val="8"/>
            <c:spPr>
              <a:solidFill>
                <a:schemeClr val="accent3">
                  <a:lumMod val="60000"/>
                </a:schemeClr>
              </a:solidFill>
              <a:ln/>
              <a:effectLst/>
              <a:sp3d/>
            </c:spPr>
          </c:bandFmt>
          <c:bandFmt>
            <c:idx val="9"/>
            <c:spPr>
              <a:solidFill>
                <a:schemeClr val="accent4">
                  <a:lumMod val="60000"/>
                </a:schemeClr>
              </a:solidFill>
              <a:ln/>
              <a:effectLst/>
              <a:sp3d/>
            </c:spPr>
          </c:bandFmt>
          <c:bandFmt>
            <c:idx val="10"/>
            <c:spPr>
              <a:solidFill>
                <a:schemeClr val="accent5">
                  <a:lumMod val="60000"/>
                </a:schemeClr>
              </a:solidFill>
              <a:ln/>
              <a:effectLst/>
              <a:sp3d/>
            </c:spPr>
          </c:bandFmt>
          <c:bandFmt>
            <c:idx val="11"/>
            <c:spPr>
              <a:solidFill>
                <a:schemeClr val="accent6">
                  <a:lumMod val="60000"/>
                </a:schemeClr>
              </a:solidFill>
              <a:ln/>
              <a:effectLst/>
              <a:sp3d/>
            </c:spPr>
          </c:bandFmt>
          <c:bandFmt>
            <c:idx val="12"/>
            <c:spPr>
              <a:solidFill>
                <a:schemeClr val="accent1">
                  <a:lumMod val="80000"/>
                  <a:lumOff val="20000"/>
                </a:schemeClr>
              </a:solidFill>
              <a:ln/>
              <a:effectLst/>
              <a:sp3d/>
            </c:spPr>
          </c:bandFmt>
          <c:bandFmt>
            <c:idx val="13"/>
            <c:spPr>
              <a:solidFill>
                <a:schemeClr val="accent2">
                  <a:lumMod val="80000"/>
                  <a:lumOff val="20000"/>
                </a:schemeClr>
              </a:solidFill>
              <a:ln/>
              <a:effectLst/>
              <a:sp3d/>
            </c:spPr>
          </c:bandFmt>
          <c:bandFmt>
            <c:idx val="14"/>
            <c:spPr>
              <a:solidFill>
                <a:schemeClr val="accent3">
                  <a:lumMod val="80000"/>
                  <a:lumOff val="20000"/>
                </a:schemeClr>
              </a:solidFill>
              <a:ln/>
              <a:effectLst/>
              <a:sp3d/>
            </c:spPr>
          </c:bandFmt>
        </c:bandFmts>
        <c:axId val="1272574271"/>
        <c:axId val="1948254959"/>
        <c:axId val="1138982863"/>
      </c:surface3DChart>
      <c:catAx>
        <c:axId val="1272574271"/>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200"/>
                  <a:t>Front</a:t>
                </a:r>
                <a:r>
                  <a:rPr lang="en-GB" sz="1200" baseline="0"/>
                  <a:t> Ride Height</a:t>
                </a:r>
                <a:endParaRPr lang="en-GB" sz="1200"/>
              </a:p>
            </c:rich>
          </c:tx>
          <c:overlay val="0"/>
          <c:spPr>
            <a:noFill/>
            <a:ln>
              <a:noFill/>
            </a:ln>
            <a:effectLst/>
          </c:spPr>
        </c:title>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48254959"/>
        <c:crosses val="autoZero"/>
        <c:auto val="1"/>
        <c:lblAlgn val="ctr"/>
        <c:lblOffset val="100"/>
        <c:noMultiLvlLbl val="0"/>
      </c:catAx>
      <c:valAx>
        <c:axId val="1948254959"/>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200"/>
                  <a:t>Coefficient</a:t>
                </a:r>
                <a:r>
                  <a:rPr lang="en-GB" sz="1200" baseline="0"/>
                  <a:t> of Drag</a:t>
                </a:r>
                <a:endParaRPr lang="en-GB" sz="1200"/>
              </a:p>
            </c:rich>
          </c:tx>
          <c:layout>
            <c:manualLayout>
              <c:xMode val="edge"/>
              <c:yMode val="edge"/>
              <c:x val="6.6811023622047244E-2"/>
              <c:y val="0.17171296296296298"/>
            </c:manualLayout>
          </c:layout>
          <c:overlay val="0"/>
          <c:spPr>
            <a:noFill/>
            <a:ln>
              <a:noFill/>
            </a:ln>
            <a:effectLst/>
          </c:spPr>
        </c:title>
        <c:numFmt formatCode="0.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72574271"/>
        <c:crosses val="autoZero"/>
        <c:crossBetween val="midCat"/>
      </c:valAx>
      <c:serAx>
        <c:axId val="1138982863"/>
        <c:scaling>
          <c:orientation val="minMax"/>
        </c:scaling>
        <c:delete val="0"/>
        <c:axPos val="b"/>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200"/>
                  <a:t>Rear</a:t>
                </a:r>
                <a:r>
                  <a:rPr lang="en-GB" sz="1200" baseline="0"/>
                  <a:t> Ride Height</a:t>
                </a:r>
                <a:endParaRPr lang="en-GB" sz="1200"/>
              </a:p>
            </c:rich>
          </c:tx>
          <c:overlay val="0"/>
          <c:spPr>
            <a:noFill/>
            <a:ln>
              <a:noFill/>
            </a:ln>
            <a:effectLst/>
          </c:spPr>
        </c:title>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48254959"/>
        <c:crosses val="autoZero"/>
      </c:serAx>
    </c:plotArea>
    <c:legend>
      <c:legendPos val="b"/>
      <c:overlay val="0"/>
      <c:spPr>
        <a:noFill/>
        <a:ln>
          <a:noFill/>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zero"/>
    <c:extLst>
      <c:ext xmlns:c16r3="http://schemas.microsoft.com/office/drawing/2017/03/chart" uri="{56B9EC1D-385E-4148-901F-78D8002777C0}">
        <c16r3:dataDisplayOptions16>
          <c16r3:dispNaAsBlank val="1"/>
        </c16r3:dataDisplayOptions16>
      </c:ext>
    </c:extLst>
    <c:showDLblsOverMax val="0"/>
  </c:chart>
  <c:txPr>
    <a:bodyPr/>
    <a:lstStyle/>
    <a:p>
      <a:pPr>
        <a:defRPr/>
      </a:pPr>
      <a:endParaRPr lang="en-US"/>
    </a:p>
  </c:txPr>
  <c:externalData r:id="rId1">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Centre</a:t>
            </a:r>
            <a:r>
              <a:rPr lang="en-GB" baseline="0"/>
              <a:t> of Pressure</a:t>
            </a:r>
            <a:endParaRPr lang="en-GB"/>
          </a:p>
        </c:rich>
      </c:tx>
      <c:overlay val="0"/>
      <c:spPr>
        <a:noFill/>
        <a:ln>
          <a:noFill/>
        </a:ln>
        <a:effectLst/>
      </c:spPr>
    </c:title>
    <c:autoTitleDeleted val="0"/>
    <c:view3D>
      <c:rotX val="15"/>
      <c:rotY val="2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surface3DChart>
        <c:wireframe val="0"/>
        <c:ser>
          <c:idx val="0"/>
          <c:order val="0"/>
          <c:tx>
            <c:strRef>
              <c:f>Sheet1!$U$21</c:f>
              <c:strCache>
                <c:ptCount val="1"/>
                <c:pt idx="0">
                  <c:v>min</c:v>
                </c:pt>
              </c:strCache>
            </c:strRef>
          </c:tx>
          <c:spPr>
            <a:solidFill>
              <a:schemeClr val="accent1"/>
            </a:solidFill>
            <a:ln/>
            <a:effectLst/>
            <a:sp3d/>
          </c:spPr>
          <c:cat>
            <c:strRef>
              <c:f>Sheet1!$V$20:$X$20</c:f>
              <c:strCache>
                <c:ptCount val="3"/>
                <c:pt idx="0">
                  <c:v>min</c:v>
                </c:pt>
                <c:pt idx="1">
                  <c:v>mid</c:v>
                </c:pt>
                <c:pt idx="2">
                  <c:v>max</c:v>
                </c:pt>
              </c:strCache>
            </c:strRef>
          </c:cat>
          <c:val>
            <c:numRef>
              <c:f>Sheet1!$V$21:$X$21</c:f>
              <c:numCache>
                <c:formatCode>General</c:formatCode>
                <c:ptCount val="3"/>
                <c:pt idx="0">
                  <c:v>43.402084719449988</c:v>
                </c:pt>
                <c:pt idx="1">
                  <c:v>50.713749060856493</c:v>
                </c:pt>
                <c:pt idx="2">
                  <c:v>55.94140882159315</c:v>
                </c:pt>
              </c:numCache>
            </c:numRef>
          </c:val>
          <c:extLst>
            <c:ext xmlns:c16="http://schemas.microsoft.com/office/drawing/2014/chart" uri="{C3380CC4-5D6E-409C-BE32-E72D297353CC}">
              <c16:uniqueId val="{00000000-D4A6-47BB-8008-CADAD8501739}"/>
            </c:ext>
          </c:extLst>
        </c:ser>
        <c:ser>
          <c:idx val="1"/>
          <c:order val="1"/>
          <c:tx>
            <c:strRef>
              <c:f>Sheet1!$U$22</c:f>
              <c:strCache>
                <c:ptCount val="1"/>
                <c:pt idx="0">
                  <c:v>mid</c:v>
                </c:pt>
              </c:strCache>
            </c:strRef>
          </c:tx>
          <c:spPr>
            <a:solidFill>
              <a:schemeClr val="accent2"/>
            </a:solidFill>
            <a:ln/>
            <a:effectLst/>
            <a:sp3d/>
          </c:spPr>
          <c:cat>
            <c:strRef>
              <c:f>Sheet1!$V$20:$X$20</c:f>
              <c:strCache>
                <c:ptCount val="3"/>
                <c:pt idx="0">
                  <c:v>min</c:v>
                </c:pt>
                <c:pt idx="1">
                  <c:v>mid</c:v>
                </c:pt>
                <c:pt idx="2">
                  <c:v>max</c:v>
                </c:pt>
              </c:strCache>
            </c:strRef>
          </c:cat>
          <c:val>
            <c:numRef>
              <c:f>Sheet1!$V$22:$X$22</c:f>
              <c:numCache>
                <c:formatCode>General</c:formatCode>
                <c:ptCount val="3"/>
                <c:pt idx="0">
                  <c:v>37.07576953433307</c:v>
                </c:pt>
                <c:pt idx="1">
                  <c:v>44.56391875746715</c:v>
                </c:pt>
                <c:pt idx="2">
                  <c:v>50.067924528301887</c:v>
                </c:pt>
              </c:numCache>
            </c:numRef>
          </c:val>
          <c:extLst>
            <c:ext xmlns:c16="http://schemas.microsoft.com/office/drawing/2014/chart" uri="{C3380CC4-5D6E-409C-BE32-E72D297353CC}">
              <c16:uniqueId val="{00000001-D4A6-47BB-8008-CADAD8501739}"/>
            </c:ext>
          </c:extLst>
        </c:ser>
        <c:ser>
          <c:idx val="2"/>
          <c:order val="2"/>
          <c:tx>
            <c:strRef>
              <c:f>Sheet1!$U$23</c:f>
              <c:strCache>
                <c:ptCount val="1"/>
                <c:pt idx="0">
                  <c:v>max</c:v>
                </c:pt>
              </c:strCache>
            </c:strRef>
          </c:tx>
          <c:spPr>
            <a:solidFill>
              <a:schemeClr val="accent3"/>
            </a:solidFill>
            <a:ln/>
            <a:effectLst/>
            <a:sp3d/>
          </c:spPr>
          <c:cat>
            <c:strRef>
              <c:f>Sheet1!$V$20:$X$20</c:f>
              <c:strCache>
                <c:ptCount val="3"/>
                <c:pt idx="0">
                  <c:v>min</c:v>
                </c:pt>
                <c:pt idx="1">
                  <c:v>mid</c:v>
                </c:pt>
                <c:pt idx="2">
                  <c:v>max</c:v>
                </c:pt>
              </c:strCache>
            </c:strRef>
          </c:cat>
          <c:val>
            <c:numRef>
              <c:f>Sheet1!$V$23:$X$23</c:f>
              <c:numCache>
                <c:formatCode>General</c:formatCode>
                <c:ptCount val="3"/>
                <c:pt idx="0">
                  <c:v>31.992850759606789</c:v>
                </c:pt>
                <c:pt idx="1">
                  <c:v>39.481493050132748</c:v>
                </c:pt>
                <c:pt idx="2">
                  <c:v>45.112257704643703</c:v>
                </c:pt>
              </c:numCache>
            </c:numRef>
          </c:val>
          <c:extLst>
            <c:ext xmlns:c16="http://schemas.microsoft.com/office/drawing/2014/chart" uri="{C3380CC4-5D6E-409C-BE32-E72D297353CC}">
              <c16:uniqueId val="{00000002-D4A6-47BB-8008-CADAD8501739}"/>
            </c:ext>
          </c:extLst>
        </c:ser>
        <c:bandFmts>
          <c:bandFmt>
            <c:idx val="0"/>
            <c:spPr>
              <a:solidFill>
                <a:schemeClr val="accent1"/>
              </a:solidFill>
              <a:ln/>
              <a:effectLst/>
              <a:sp3d/>
            </c:spPr>
          </c:bandFmt>
          <c:bandFmt>
            <c:idx val="1"/>
            <c:spPr>
              <a:solidFill>
                <a:schemeClr val="accent2"/>
              </a:solidFill>
              <a:ln/>
              <a:effectLst/>
              <a:sp3d/>
            </c:spPr>
          </c:bandFmt>
          <c:bandFmt>
            <c:idx val="2"/>
            <c:spPr>
              <a:solidFill>
                <a:schemeClr val="accent3"/>
              </a:solidFill>
              <a:ln/>
              <a:effectLst/>
              <a:sp3d/>
            </c:spPr>
          </c:bandFmt>
          <c:bandFmt>
            <c:idx val="3"/>
            <c:spPr>
              <a:solidFill>
                <a:schemeClr val="accent4"/>
              </a:solidFill>
              <a:ln/>
              <a:effectLst/>
              <a:sp3d/>
            </c:spPr>
          </c:bandFmt>
          <c:bandFmt>
            <c:idx val="4"/>
            <c:spPr>
              <a:solidFill>
                <a:schemeClr val="accent5"/>
              </a:solidFill>
              <a:ln/>
              <a:effectLst/>
              <a:sp3d/>
            </c:spPr>
          </c:bandFmt>
          <c:bandFmt>
            <c:idx val="5"/>
            <c:spPr>
              <a:solidFill>
                <a:schemeClr val="accent6"/>
              </a:solidFill>
              <a:ln/>
              <a:effectLst/>
              <a:sp3d/>
            </c:spPr>
          </c:bandFmt>
          <c:bandFmt>
            <c:idx val="6"/>
            <c:spPr>
              <a:solidFill>
                <a:schemeClr val="accent1">
                  <a:lumMod val="60000"/>
                </a:schemeClr>
              </a:solidFill>
              <a:ln/>
              <a:effectLst/>
              <a:sp3d/>
            </c:spPr>
          </c:bandFmt>
          <c:bandFmt>
            <c:idx val="7"/>
            <c:spPr>
              <a:solidFill>
                <a:schemeClr val="accent2">
                  <a:lumMod val="60000"/>
                </a:schemeClr>
              </a:solidFill>
              <a:ln/>
              <a:effectLst/>
              <a:sp3d/>
            </c:spPr>
          </c:bandFmt>
          <c:bandFmt>
            <c:idx val="8"/>
            <c:spPr>
              <a:solidFill>
                <a:schemeClr val="accent3">
                  <a:lumMod val="60000"/>
                </a:schemeClr>
              </a:solidFill>
              <a:ln/>
              <a:effectLst/>
              <a:sp3d/>
            </c:spPr>
          </c:bandFmt>
          <c:bandFmt>
            <c:idx val="9"/>
            <c:spPr>
              <a:solidFill>
                <a:schemeClr val="accent4">
                  <a:lumMod val="60000"/>
                </a:schemeClr>
              </a:solidFill>
              <a:ln/>
              <a:effectLst/>
              <a:sp3d/>
            </c:spPr>
          </c:bandFmt>
          <c:bandFmt>
            <c:idx val="10"/>
            <c:spPr>
              <a:solidFill>
                <a:schemeClr val="accent5">
                  <a:lumMod val="60000"/>
                </a:schemeClr>
              </a:solidFill>
              <a:ln/>
              <a:effectLst/>
              <a:sp3d/>
            </c:spPr>
          </c:bandFmt>
          <c:bandFmt>
            <c:idx val="11"/>
            <c:spPr>
              <a:solidFill>
                <a:schemeClr val="accent6">
                  <a:lumMod val="60000"/>
                </a:schemeClr>
              </a:solidFill>
              <a:ln/>
              <a:effectLst/>
              <a:sp3d/>
            </c:spPr>
          </c:bandFmt>
          <c:bandFmt>
            <c:idx val="12"/>
            <c:spPr>
              <a:solidFill>
                <a:schemeClr val="accent1">
                  <a:lumMod val="80000"/>
                  <a:lumOff val="20000"/>
                </a:schemeClr>
              </a:solidFill>
              <a:ln/>
              <a:effectLst/>
              <a:sp3d/>
            </c:spPr>
          </c:bandFmt>
          <c:bandFmt>
            <c:idx val="13"/>
            <c:spPr>
              <a:solidFill>
                <a:schemeClr val="accent2">
                  <a:lumMod val="80000"/>
                  <a:lumOff val="20000"/>
                </a:schemeClr>
              </a:solidFill>
              <a:ln/>
              <a:effectLst/>
              <a:sp3d/>
            </c:spPr>
          </c:bandFmt>
          <c:bandFmt>
            <c:idx val="14"/>
            <c:spPr>
              <a:solidFill>
                <a:schemeClr val="accent3">
                  <a:lumMod val="80000"/>
                  <a:lumOff val="20000"/>
                </a:schemeClr>
              </a:solidFill>
              <a:ln/>
              <a:effectLst/>
              <a:sp3d/>
            </c:spPr>
          </c:bandFmt>
        </c:bandFmts>
        <c:axId val="1102463551"/>
        <c:axId val="1103200623"/>
        <c:axId val="1137943375"/>
      </c:surface3DChart>
      <c:catAx>
        <c:axId val="1102463551"/>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200"/>
                  <a:t>Front</a:t>
                </a:r>
                <a:r>
                  <a:rPr lang="en-GB" sz="1200" baseline="0"/>
                  <a:t> Wing Set-up</a:t>
                </a:r>
                <a:endParaRPr lang="en-GB" sz="1200"/>
              </a:p>
            </c:rich>
          </c:tx>
          <c:overlay val="0"/>
          <c:spPr>
            <a:noFill/>
            <a:ln>
              <a:noFill/>
            </a:ln>
            <a:effectLst/>
          </c:spPr>
        </c:title>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03200623"/>
        <c:crosses val="autoZero"/>
        <c:auto val="1"/>
        <c:lblAlgn val="ctr"/>
        <c:lblOffset val="100"/>
        <c:noMultiLvlLbl val="0"/>
      </c:catAx>
      <c:valAx>
        <c:axId val="1103200623"/>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200"/>
                  <a:t>Centre</a:t>
                </a:r>
                <a:r>
                  <a:rPr lang="en-GB" sz="1200" baseline="0"/>
                  <a:t> of Pressure</a:t>
                </a:r>
                <a:endParaRPr lang="en-GB" sz="1200"/>
              </a:p>
            </c:rich>
          </c:tx>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02463551"/>
        <c:crosses val="autoZero"/>
        <c:crossBetween val="midCat"/>
      </c:valAx>
      <c:serAx>
        <c:axId val="1137943375"/>
        <c:scaling>
          <c:orientation val="minMax"/>
        </c:scaling>
        <c:delete val="0"/>
        <c:axPos val="b"/>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200"/>
                  <a:t>Rear</a:t>
                </a:r>
                <a:r>
                  <a:rPr lang="en-GB" sz="1200" baseline="0"/>
                  <a:t> Wing Set-up</a:t>
                </a:r>
                <a:endParaRPr lang="en-GB"/>
              </a:p>
            </c:rich>
          </c:tx>
          <c:overlay val="0"/>
          <c:spPr>
            <a:noFill/>
            <a:ln>
              <a:noFill/>
            </a:ln>
            <a:effectLst/>
          </c:spPr>
        </c:title>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03200623"/>
        <c:crosses val="autoZero"/>
      </c:serAx>
    </c:plotArea>
    <c:legend>
      <c:legendPos val="b"/>
      <c:overlay val="0"/>
      <c:spPr>
        <a:noFill/>
        <a:ln>
          <a:noFill/>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zero"/>
    <c:extLst>
      <c:ext xmlns:c16r3="http://schemas.microsoft.com/office/drawing/2017/03/chart" uri="{56B9EC1D-385E-4148-901F-78D8002777C0}">
        <c16r3:dataDisplayOptions16>
          <c16r3:dispNaAsBlank val="1"/>
        </c16r3:dataDisplayOptions16>
      </c:ext>
    </c:extLst>
    <c:showDLblsOverMax val="0"/>
  </c:chart>
  <c:txPr>
    <a:bodyPr/>
    <a:lstStyle/>
    <a:p>
      <a:pPr>
        <a:defRPr/>
      </a:pPr>
      <a:endParaRPr lang="en-US"/>
    </a:p>
  </c:txPr>
  <c:externalData r:id="rId1">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Centre</a:t>
            </a:r>
            <a:r>
              <a:rPr lang="en-GB" baseline="0"/>
              <a:t> of Pressure</a:t>
            </a:r>
            <a:endParaRPr lang="en-GB"/>
          </a:p>
        </c:rich>
      </c:tx>
      <c:overlay val="0"/>
      <c:spPr>
        <a:noFill/>
        <a:ln>
          <a:noFill/>
        </a:ln>
        <a:effectLst/>
      </c:spPr>
    </c:title>
    <c:autoTitleDeleted val="0"/>
    <c:view3D>
      <c:rotX val="15"/>
      <c:rotY val="2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surface3DChart>
        <c:wireframe val="0"/>
        <c:ser>
          <c:idx val="0"/>
          <c:order val="0"/>
          <c:tx>
            <c:strRef>
              <c:f>Sheet1!$AA$21</c:f>
              <c:strCache>
                <c:ptCount val="1"/>
                <c:pt idx="0">
                  <c:v>min</c:v>
                </c:pt>
              </c:strCache>
            </c:strRef>
          </c:tx>
          <c:spPr>
            <a:solidFill>
              <a:schemeClr val="accent1"/>
            </a:solidFill>
            <a:ln/>
            <a:effectLst/>
            <a:sp3d/>
          </c:spPr>
          <c:cat>
            <c:strRef>
              <c:f>Sheet1!$AB$20:$AD$20</c:f>
              <c:strCache>
                <c:ptCount val="3"/>
                <c:pt idx="0">
                  <c:v>min</c:v>
                </c:pt>
                <c:pt idx="1">
                  <c:v>mid</c:v>
                </c:pt>
                <c:pt idx="2">
                  <c:v>max</c:v>
                </c:pt>
              </c:strCache>
            </c:strRef>
          </c:cat>
          <c:val>
            <c:numRef>
              <c:f>Sheet1!$AB$21:$AD$21</c:f>
              <c:numCache>
                <c:formatCode>General</c:formatCode>
                <c:ptCount val="3"/>
                <c:pt idx="0">
                  <c:v>44.677909870058059</c:v>
                </c:pt>
                <c:pt idx="1">
                  <c:v>43.818049842729252</c:v>
                </c:pt>
                <c:pt idx="2">
                  <c:v>44.305239179954441</c:v>
                </c:pt>
              </c:numCache>
            </c:numRef>
          </c:val>
          <c:extLst>
            <c:ext xmlns:c16="http://schemas.microsoft.com/office/drawing/2014/chart" uri="{C3380CC4-5D6E-409C-BE32-E72D297353CC}">
              <c16:uniqueId val="{00000000-1D2A-4D6E-9CFC-9FD3C634B7D1}"/>
            </c:ext>
          </c:extLst>
        </c:ser>
        <c:ser>
          <c:idx val="1"/>
          <c:order val="1"/>
          <c:tx>
            <c:strRef>
              <c:f>Sheet1!$AA$22</c:f>
              <c:strCache>
                <c:ptCount val="1"/>
                <c:pt idx="0">
                  <c:v>mid</c:v>
                </c:pt>
              </c:strCache>
            </c:strRef>
          </c:tx>
          <c:spPr>
            <a:solidFill>
              <a:schemeClr val="accent2"/>
            </a:solidFill>
            <a:ln/>
            <a:effectLst/>
            <a:sp3d/>
          </c:spPr>
          <c:cat>
            <c:strRef>
              <c:f>Sheet1!$AB$20:$AD$20</c:f>
              <c:strCache>
                <c:ptCount val="3"/>
                <c:pt idx="0">
                  <c:v>min</c:v>
                </c:pt>
                <c:pt idx="1">
                  <c:v>mid</c:v>
                </c:pt>
                <c:pt idx="2">
                  <c:v>max</c:v>
                </c:pt>
              </c:strCache>
            </c:strRef>
          </c:cat>
          <c:val>
            <c:numRef>
              <c:f>Sheet1!$AB$22:$AD$22</c:f>
              <c:numCache>
                <c:formatCode>General</c:formatCode>
                <c:ptCount val="3"/>
                <c:pt idx="0">
                  <c:v>44.399770246984495</c:v>
                </c:pt>
                <c:pt idx="1">
                  <c:v>44.56391875746715</c:v>
                </c:pt>
                <c:pt idx="2">
                  <c:v>43.695958174140358</c:v>
                </c:pt>
              </c:numCache>
            </c:numRef>
          </c:val>
          <c:extLst>
            <c:ext xmlns:c16="http://schemas.microsoft.com/office/drawing/2014/chart" uri="{C3380CC4-5D6E-409C-BE32-E72D297353CC}">
              <c16:uniqueId val="{00000001-1D2A-4D6E-9CFC-9FD3C634B7D1}"/>
            </c:ext>
          </c:extLst>
        </c:ser>
        <c:ser>
          <c:idx val="2"/>
          <c:order val="2"/>
          <c:tx>
            <c:strRef>
              <c:f>Sheet1!$AA$23</c:f>
              <c:strCache>
                <c:ptCount val="1"/>
                <c:pt idx="0">
                  <c:v>max</c:v>
                </c:pt>
              </c:strCache>
            </c:strRef>
          </c:tx>
          <c:spPr>
            <a:solidFill>
              <a:schemeClr val="accent3"/>
            </a:solidFill>
            <a:ln/>
            <a:effectLst/>
            <a:sp3d/>
          </c:spPr>
          <c:cat>
            <c:strRef>
              <c:f>Sheet1!$AB$20:$AD$20</c:f>
              <c:strCache>
                <c:ptCount val="3"/>
                <c:pt idx="0">
                  <c:v>min</c:v>
                </c:pt>
                <c:pt idx="1">
                  <c:v>mid</c:v>
                </c:pt>
                <c:pt idx="2">
                  <c:v>max</c:v>
                </c:pt>
              </c:strCache>
            </c:strRef>
          </c:cat>
          <c:val>
            <c:numRef>
              <c:f>Sheet1!$AB$23:$AD$23</c:f>
              <c:numCache>
                <c:formatCode>General</c:formatCode>
                <c:ptCount val="3"/>
                <c:pt idx="0">
                  <c:v>44.524036930913724</c:v>
                </c:pt>
                <c:pt idx="1">
                  <c:v>44.173949230129004</c:v>
                </c:pt>
                <c:pt idx="2">
                  <c:v>42.900919305413687</c:v>
                </c:pt>
              </c:numCache>
            </c:numRef>
          </c:val>
          <c:extLst>
            <c:ext xmlns:c16="http://schemas.microsoft.com/office/drawing/2014/chart" uri="{C3380CC4-5D6E-409C-BE32-E72D297353CC}">
              <c16:uniqueId val="{00000002-1D2A-4D6E-9CFC-9FD3C634B7D1}"/>
            </c:ext>
          </c:extLst>
        </c:ser>
        <c:bandFmts>
          <c:bandFmt>
            <c:idx val="0"/>
            <c:spPr>
              <a:solidFill>
                <a:schemeClr val="accent1"/>
              </a:solidFill>
              <a:ln/>
              <a:effectLst/>
              <a:sp3d/>
            </c:spPr>
          </c:bandFmt>
          <c:bandFmt>
            <c:idx val="1"/>
            <c:spPr>
              <a:solidFill>
                <a:schemeClr val="accent2"/>
              </a:solidFill>
              <a:ln/>
              <a:effectLst/>
              <a:sp3d/>
            </c:spPr>
          </c:bandFmt>
          <c:bandFmt>
            <c:idx val="2"/>
            <c:spPr>
              <a:solidFill>
                <a:schemeClr val="accent3"/>
              </a:solidFill>
              <a:ln/>
              <a:effectLst/>
              <a:sp3d/>
            </c:spPr>
          </c:bandFmt>
          <c:bandFmt>
            <c:idx val="3"/>
            <c:spPr>
              <a:solidFill>
                <a:schemeClr val="accent4"/>
              </a:solidFill>
              <a:ln/>
              <a:effectLst/>
              <a:sp3d/>
            </c:spPr>
          </c:bandFmt>
          <c:bandFmt>
            <c:idx val="4"/>
            <c:spPr>
              <a:solidFill>
                <a:schemeClr val="accent5"/>
              </a:solidFill>
              <a:ln/>
              <a:effectLst/>
              <a:sp3d/>
            </c:spPr>
          </c:bandFmt>
          <c:bandFmt>
            <c:idx val="5"/>
            <c:spPr>
              <a:solidFill>
                <a:schemeClr val="accent6"/>
              </a:solidFill>
              <a:ln/>
              <a:effectLst/>
              <a:sp3d/>
            </c:spPr>
          </c:bandFmt>
          <c:bandFmt>
            <c:idx val="6"/>
            <c:spPr>
              <a:solidFill>
                <a:schemeClr val="accent1">
                  <a:lumMod val="60000"/>
                </a:schemeClr>
              </a:solidFill>
              <a:ln/>
              <a:effectLst/>
              <a:sp3d/>
            </c:spPr>
          </c:bandFmt>
          <c:bandFmt>
            <c:idx val="7"/>
            <c:spPr>
              <a:solidFill>
                <a:schemeClr val="accent2">
                  <a:lumMod val="60000"/>
                </a:schemeClr>
              </a:solidFill>
              <a:ln/>
              <a:effectLst/>
              <a:sp3d/>
            </c:spPr>
          </c:bandFmt>
          <c:bandFmt>
            <c:idx val="8"/>
            <c:spPr>
              <a:solidFill>
                <a:schemeClr val="accent3">
                  <a:lumMod val="60000"/>
                </a:schemeClr>
              </a:solidFill>
              <a:ln/>
              <a:effectLst/>
              <a:sp3d/>
            </c:spPr>
          </c:bandFmt>
          <c:bandFmt>
            <c:idx val="9"/>
            <c:spPr>
              <a:solidFill>
                <a:schemeClr val="accent4">
                  <a:lumMod val="60000"/>
                </a:schemeClr>
              </a:solidFill>
              <a:ln/>
              <a:effectLst/>
              <a:sp3d/>
            </c:spPr>
          </c:bandFmt>
          <c:bandFmt>
            <c:idx val="10"/>
            <c:spPr>
              <a:solidFill>
                <a:schemeClr val="accent5">
                  <a:lumMod val="60000"/>
                </a:schemeClr>
              </a:solidFill>
              <a:ln/>
              <a:effectLst/>
              <a:sp3d/>
            </c:spPr>
          </c:bandFmt>
          <c:bandFmt>
            <c:idx val="11"/>
            <c:spPr>
              <a:solidFill>
                <a:schemeClr val="accent6">
                  <a:lumMod val="60000"/>
                </a:schemeClr>
              </a:solidFill>
              <a:ln/>
              <a:effectLst/>
              <a:sp3d/>
            </c:spPr>
          </c:bandFmt>
          <c:bandFmt>
            <c:idx val="12"/>
            <c:spPr>
              <a:solidFill>
                <a:schemeClr val="accent1">
                  <a:lumMod val="80000"/>
                  <a:lumOff val="20000"/>
                </a:schemeClr>
              </a:solidFill>
              <a:ln/>
              <a:effectLst/>
              <a:sp3d/>
            </c:spPr>
          </c:bandFmt>
          <c:bandFmt>
            <c:idx val="13"/>
            <c:spPr>
              <a:solidFill>
                <a:schemeClr val="accent2">
                  <a:lumMod val="80000"/>
                  <a:lumOff val="20000"/>
                </a:schemeClr>
              </a:solidFill>
              <a:ln/>
              <a:effectLst/>
              <a:sp3d/>
            </c:spPr>
          </c:bandFmt>
          <c:bandFmt>
            <c:idx val="14"/>
            <c:spPr>
              <a:solidFill>
                <a:schemeClr val="accent3">
                  <a:lumMod val="80000"/>
                  <a:lumOff val="20000"/>
                </a:schemeClr>
              </a:solidFill>
              <a:ln/>
              <a:effectLst/>
              <a:sp3d/>
            </c:spPr>
          </c:bandFmt>
        </c:bandFmts>
        <c:axId val="1130060751"/>
        <c:axId val="1948048655"/>
        <c:axId val="1271657183"/>
      </c:surface3DChart>
      <c:catAx>
        <c:axId val="1130060751"/>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200"/>
                  <a:t>Front</a:t>
                </a:r>
                <a:r>
                  <a:rPr lang="en-GB" sz="1200" baseline="0"/>
                  <a:t> Ride Height</a:t>
                </a:r>
                <a:endParaRPr lang="en-GB" sz="1200"/>
              </a:p>
            </c:rich>
          </c:tx>
          <c:overlay val="0"/>
          <c:spPr>
            <a:noFill/>
            <a:ln>
              <a:noFill/>
            </a:ln>
            <a:effectLst/>
          </c:spPr>
        </c:title>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48048655"/>
        <c:crosses val="autoZero"/>
        <c:auto val="1"/>
        <c:lblAlgn val="ctr"/>
        <c:lblOffset val="100"/>
        <c:noMultiLvlLbl val="0"/>
      </c:catAx>
      <c:valAx>
        <c:axId val="1948048655"/>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200"/>
                  <a:t>Centre</a:t>
                </a:r>
                <a:r>
                  <a:rPr lang="en-GB" sz="1200" baseline="0"/>
                  <a:t> of Pressure</a:t>
                </a:r>
                <a:endParaRPr lang="en-GB" sz="1200"/>
              </a:p>
            </c:rich>
          </c:tx>
          <c:overlay val="0"/>
          <c:spPr>
            <a:noFill/>
            <a:ln>
              <a:noFill/>
            </a:ln>
            <a:effectLst/>
          </c:sp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30060751"/>
        <c:crosses val="autoZero"/>
        <c:crossBetween val="midCat"/>
      </c:valAx>
      <c:serAx>
        <c:axId val="1271657183"/>
        <c:scaling>
          <c:orientation val="minMax"/>
        </c:scaling>
        <c:delete val="0"/>
        <c:axPos val="b"/>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200"/>
                  <a:t>Rear</a:t>
                </a:r>
                <a:r>
                  <a:rPr lang="en-GB" sz="1200" baseline="0"/>
                  <a:t> Ride Height</a:t>
                </a:r>
                <a:endParaRPr lang="en-GB" sz="1200"/>
              </a:p>
            </c:rich>
          </c:tx>
          <c:overlay val="0"/>
          <c:spPr>
            <a:noFill/>
            <a:ln>
              <a:noFill/>
            </a:ln>
            <a:effectLst/>
          </c:spPr>
        </c:title>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48048655"/>
        <c:crosses val="autoZero"/>
      </c:serAx>
    </c:plotArea>
    <c:legend>
      <c:legendPos val="b"/>
      <c:overlay val="0"/>
      <c:spPr>
        <a:noFill/>
        <a:ln>
          <a:noFill/>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zero"/>
    <c:extLst>
      <c:ext xmlns:c16r3="http://schemas.microsoft.com/office/drawing/2017/03/chart" uri="{56B9EC1D-385E-4148-901F-78D8002777C0}">
        <c16r3:dataDisplayOptions16>
          <c16r3:dispNaAsBlank val="1"/>
        </c16r3:dataDisplayOptions16>
      </c:ext>
    </c:extLst>
    <c:showDLblsOverMax val="0"/>
  </c:chart>
  <c:txPr>
    <a:bodyPr/>
    <a:lstStyle/>
    <a:p>
      <a:pPr>
        <a:defRPr/>
      </a:pPr>
      <a:endParaRPr lang="en-US"/>
    </a:p>
  </c:tx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EA3C27-CBCE-40A6-BA06-80B3E0D1C794}" type="datetimeFigureOut">
              <a:rPr lang="en-GB" smtClean="0"/>
              <a:t>31/03/2020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83B2A3-B4BF-4D16-A795-68EFA12E4DA8}" type="slidenum">
              <a:rPr lang="en-GB" smtClean="0"/>
              <a:t>‹#›</a:t>
            </a:fld>
            <a:endParaRPr lang="en-GB"/>
          </a:p>
        </p:txBody>
      </p:sp>
    </p:spTree>
    <p:extLst>
      <p:ext uri="{BB962C8B-B14F-4D97-AF65-F5344CB8AC3E}">
        <p14:creationId xmlns:p14="http://schemas.microsoft.com/office/powerpoint/2010/main" val="28932262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used the simulator to test different ride height and wing angle set ups of a GP2 Race car. </a:t>
            </a:r>
          </a:p>
          <a:p>
            <a:pPr marL="171450" indent="-171450">
              <a:buFont typeface="Arial" panose="020B0604020202020204" pitchFamily="34" charset="0"/>
              <a:buChar char="•"/>
            </a:pPr>
            <a:r>
              <a:rPr lang="en-GB" dirty="0"/>
              <a:t>A plan was written up with all the set ups which would be testing and data recorded from, including roles of each person and guidance notes for the whole test. </a:t>
            </a:r>
          </a:p>
          <a:p>
            <a:pPr marL="171450" indent="-171450">
              <a:buFont typeface="Arial" panose="020B0604020202020204" pitchFamily="34" charset="0"/>
              <a:buChar char="•"/>
            </a:pPr>
            <a:r>
              <a:rPr lang="en-GB" dirty="0"/>
              <a:t>This consisted of using the skid pad in the simulator where coast down data was collected using the drag strip. </a:t>
            </a:r>
          </a:p>
          <a:p>
            <a:pPr marL="171450" indent="-171450">
              <a:buFont typeface="Arial" panose="020B0604020202020204" pitchFamily="34" charset="0"/>
              <a:buChar char="•"/>
            </a:pPr>
            <a:r>
              <a:rPr lang="en-GB" dirty="0"/>
              <a:t>The car was accelerated up to 4</a:t>
            </a:r>
            <a:r>
              <a:rPr lang="en-GB" baseline="30000" dirty="0"/>
              <a:t>th</a:t>
            </a:r>
            <a:r>
              <a:rPr lang="en-GB" dirty="0"/>
              <a:t> gear then placed in neutral before the accelerator pedal was released, the car was then allowed to coast to a dead stop with minimal steering input. The car was then testing with the same procedure in the opposite direction with the same set up, this was to prove the there was no wind effecting the aero force acting on the car. </a:t>
            </a:r>
          </a:p>
          <a:p>
            <a:pPr marL="171450" indent="-171450">
              <a:buFont typeface="Arial" panose="020B0604020202020204" pitchFamily="34" charset="0"/>
              <a:buChar char="•"/>
            </a:pPr>
            <a:r>
              <a:rPr lang="en-GB" dirty="0"/>
              <a:t>The procedure was then repeated for all set changes, one more coast to a complete stop was done with a different set up this was to prove that the rolling resistance was the same for each different set up. This allowed us to save time as it mean for only three set ups would the car have to be coasted to a dead stop, the other tests could be stopped at around d 80 KPH. </a:t>
            </a:r>
          </a:p>
        </p:txBody>
      </p:sp>
      <p:sp>
        <p:nvSpPr>
          <p:cNvPr id="4" name="Slide Number Placeholder 3"/>
          <p:cNvSpPr>
            <a:spLocks noGrp="1"/>
          </p:cNvSpPr>
          <p:nvPr>
            <p:ph type="sldNum" sz="quarter" idx="5"/>
          </p:nvPr>
        </p:nvSpPr>
        <p:spPr/>
        <p:txBody>
          <a:bodyPr/>
          <a:lstStyle/>
          <a:p>
            <a:fld id="{C983B2A3-B4BF-4D16-A795-68EFA12E4DA8}" type="slidenum">
              <a:rPr lang="en-GB" smtClean="0"/>
              <a:t>2</a:t>
            </a:fld>
            <a:endParaRPr lang="en-GB"/>
          </a:p>
        </p:txBody>
      </p:sp>
    </p:spTree>
    <p:extLst>
      <p:ext uri="{BB962C8B-B14F-4D97-AF65-F5344CB8AC3E}">
        <p14:creationId xmlns:p14="http://schemas.microsoft.com/office/powerpoint/2010/main" val="21266765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From the data collected using Motec and math channels, this excel spreadsheet was created to calculate the Coefficient of Drag Aero, Lift over Drag, Coefficient of Lift Force, Centre of Pressure % and Total aero. </a:t>
            </a:r>
          </a:p>
          <a:p>
            <a:pPr marL="171450" indent="-171450">
              <a:buFont typeface="Arial" panose="020B0604020202020204" pitchFamily="34" charset="0"/>
              <a:buChar char="•"/>
            </a:pPr>
            <a:r>
              <a:rPr lang="en-GB" dirty="0"/>
              <a:t>Drag was taken from 10 kph as this speed there are no aero forces acting on the car, this is the same for all tests and the rolling resistance doesn’t change. </a:t>
            </a:r>
          </a:p>
          <a:p>
            <a:pPr marL="171450" indent="-171450">
              <a:buFont typeface="Arial" panose="020B0604020202020204" pitchFamily="34" charset="0"/>
              <a:buChar char="•"/>
            </a:pPr>
            <a:r>
              <a:rPr lang="en-GB" dirty="0"/>
              <a:t>The Aero drag is calculated using a constant velocity of 200kmh for all the tests, using the deceleration maths channel which is made up of aerodynamic drag + rolling resistance. </a:t>
            </a:r>
          </a:p>
          <a:p>
            <a:pPr marL="171450" indent="-171450">
              <a:buFont typeface="Arial" panose="020B0604020202020204" pitchFamily="34" charset="0"/>
              <a:buChar char="•"/>
            </a:pPr>
            <a:r>
              <a:rPr lang="en-GB" dirty="0"/>
              <a:t>The Baseline and Baseline Reverse can be seen to have matching results, this proves that there was no wind forces acting in a certain direction affecting the Aero Force acting on the car and the aero forces recorded are accurate with no comprise from external factors. </a:t>
            </a:r>
          </a:p>
        </p:txBody>
      </p:sp>
      <p:sp>
        <p:nvSpPr>
          <p:cNvPr id="4" name="Slide Number Placeholder 3"/>
          <p:cNvSpPr>
            <a:spLocks noGrp="1"/>
          </p:cNvSpPr>
          <p:nvPr>
            <p:ph type="sldNum" sz="quarter" idx="5"/>
          </p:nvPr>
        </p:nvSpPr>
        <p:spPr/>
        <p:txBody>
          <a:bodyPr/>
          <a:lstStyle/>
          <a:p>
            <a:fld id="{C983B2A3-B4BF-4D16-A795-68EFA12E4DA8}" type="slidenum">
              <a:rPr lang="en-GB" smtClean="0"/>
              <a:t>3</a:t>
            </a:fld>
            <a:endParaRPr lang="en-GB" dirty="0"/>
          </a:p>
        </p:txBody>
      </p:sp>
    </p:spTree>
    <p:extLst>
      <p:ext uri="{BB962C8B-B14F-4D97-AF65-F5344CB8AC3E}">
        <p14:creationId xmlns:p14="http://schemas.microsoft.com/office/powerpoint/2010/main" val="27857503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math channels allow for the certain values such as Aero force, Coefficient of lift, Aero Drag, Deceleration force and weigh transfer to be calculated. </a:t>
            </a:r>
          </a:p>
          <a:p>
            <a:pPr marL="171450" indent="-171450">
              <a:buFont typeface="Arial" panose="020B0604020202020204" pitchFamily="34" charset="0"/>
              <a:buChar char="•"/>
            </a:pPr>
            <a:r>
              <a:rPr lang="en-GB" dirty="0"/>
              <a:t>These math channels use the equations for calculating these parameters but have been entered into the Motec software in a form that the software can calculate them. </a:t>
            </a:r>
          </a:p>
          <a:p>
            <a:pPr marL="171450" indent="-171450">
              <a:buFont typeface="Arial" panose="020B0604020202020204" pitchFamily="34" charset="0"/>
              <a:buChar char="•"/>
            </a:pPr>
            <a:r>
              <a:rPr lang="en-GB" dirty="0"/>
              <a:t>The math channels allow for data calculated to be viewed for any point during a run or lap, this can be seen above with the data shown from math channels.  </a:t>
            </a:r>
          </a:p>
          <a:p>
            <a:pPr marL="171450" indent="-171450">
              <a:buFont typeface="Arial" panose="020B0604020202020204" pitchFamily="34" charset="0"/>
              <a:buChar char="•"/>
            </a:pPr>
            <a:r>
              <a:rPr lang="en-GB" dirty="0"/>
              <a:t>The Motec set-up sheet was used to insert the Coefficient of Drag, each run was placed with a date and time which was accurate for when each test was recorded, this allows for Motec to select the correct value form the set-up sheet when the data is selected in the Motec analysis. </a:t>
            </a:r>
          </a:p>
          <a:p>
            <a:pPr marL="171450" indent="-171450">
              <a:buFont typeface="Arial" panose="020B0604020202020204" pitchFamily="34" charset="0"/>
              <a:buChar char="•"/>
            </a:pPr>
            <a:r>
              <a:rPr lang="en-GB" dirty="0"/>
              <a:t>The Coefficient of Drag Value was then used in a maths channel to calculate Aero Drag, this changes with each run to corresponded with each set-up sue to the use of the set up sheet. </a:t>
            </a:r>
          </a:p>
        </p:txBody>
      </p:sp>
      <p:sp>
        <p:nvSpPr>
          <p:cNvPr id="4" name="Slide Number Placeholder 3"/>
          <p:cNvSpPr>
            <a:spLocks noGrp="1"/>
          </p:cNvSpPr>
          <p:nvPr>
            <p:ph type="sldNum" sz="quarter" idx="5"/>
          </p:nvPr>
        </p:nvSpPr>
        <p:spPr/>
        <p:txBody>
          <a:bodyPr/>
          <a:lstStyle/>
          <a:p>
            <a:fld id="{C983B2A3-B4BF-4D16-A795-68EFA12E4DA8}" type="slidenum">
              <a:rPr lang="en-GB" smtClean="0"/>
              <a:t>4</a:t>
            </a:fld>
            <a:endParaRPr lang="en-GB" dirty="0"/>
          </a:p>
        </p:txBody>
      </p:sp>
    </p:spTree>
    <p:extLst>
      <p:ext uri="{BB962C8B-B14F-4D97-AF65-F5344CB8AC3E}">
        <p14:creationId xmlns:p14="http://schemas.microsoft.com/office/powerpoint/2010/main" val="26178021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results above have been calculated using the straight line testing Motec data for Coefficient of Lift, Total Aero Load, Centre of Pressure and Coefficient of Drag for both wing angle and ride height.</a:t>
            </a:r>
          </a:p>
          <a:p>
            <a:pPr marL="171450" indent="-171450">
              <a:buFont typeface="Arial" panose="020B0604020202020204" pitchFamily="34" charset="0"/>
              <a:buChar char="•"/>
            </a:pPr>
            <a:r>
              <a:rPr lang="en-GB" dirty="0"/>
              <a:t>A clear correlation between all the wing angle showing that lift and drag increase as total aero increases. The centre of pressure shows that remain around 44 % as the set-up change through min max and mid mid. However the max front wing has a higher COP than max rear wing, this is due to the front wing have a greater aero force as it is closer to the ground than the rear wing, this due to the front wing being forward of the car meaning it avoid major air flow distortion unlike the rear wing, the front wing proximity to ground means that close the wing is to the ground the more dramatic the aero force increase. (Katz, 2006) (Zhang, X. 2006). </a:t>
            </a:r>
          </a:p>
          <a:p>
            <a:pPr marL="171450" indent="-171450">
              <a:buFont typeface="Arial" panose="020B0604020202020204" pitchFamily="34" charset="0"/>
              <a:buChar char="•"/>
            </a:pPr>
            <a:r>
              <a:rPr lang="en-GB" dirty="0"/>
              <a:t>The rake angle can be used to describe the pitch of the car, the rake angle has shown to have a creator increase in total aero, lift and drag, this is for the same reason as stated above with the front wings proximity be closer to the ground. However caution must be taken when reducing the clearance between the front wing and the ground because if the wing becomes to a point just before touching the ground. At this point the wing could stall and lose all its aero force making the car unstable. (Katz, 2006) (Anderson, 2011). </a:t>
            </a:r>
          </a:p>
        </p:txBody>
      </p:sp>
      <p:sp>
        <p:nvSpPr>
          <p:cNvPr id="4" name="Slide Number Placeholder 3"/>
          <p:cNvSpPr>
            <a:spLocks noGrp="1"/>
          </p:cNvSpPr>
          <p:nvPr>
            <p:ph type="sldNum" sz="quarter" idx="5"/>
          </p:nvPr>
        </p:nvSpPr>
        <p:spPr/>
        <p:txBody>
          <a:bodyPr/>
          <a:lstStyle/>
          <a:p>
            <a:fld id="{C983B2A3-B4BF-4D16-A795-68EFA12E4DA8}" type="slidenum">
              <a:rPr lang="en-GB" smtClean="0"/>
              <a:t>5</a:t>
            </a:fld>
            <a:endParaRPr lang="en-GB"/>
          </a:p>
        </p:txBody>
      </p:sp>
    </p:spTree>
    <p:extLst>
      <p:ext uri="{BB962C8B-B14F-4D97-AF65-F5344CB8AC3E}">
        <p14:creationId xmlns:p14="http://schemas.microsoft.com/office/powerpoint/2010/main" val="23614635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The Wing shows that the coefficient of lift increase as the angle of the wing increases, the graph show the front wing has a larger effect than the rear wing with the angle of wing.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The Ride Height shows that the coefficient of lift increase as ride height decreases, the graph show the front ride height has a larger effect than the rear ride height this id due to the front wing being closer to the ground which increase lift more than the angle alone.  </a:t>
            </a:r>
          </a:p>
          <a:p>
            <a:pPr marL="0" indent="0">
              <a:buFont typeface="Arial" panose="020B0604020202020204" pitchFamily="34" charset="0"/>
              <a:buNone/>
            </a:pPr>
            <a:endParaRPr lang="en-US" dirty="0"/>
          </a:p>
        </p:txBody>
      </p:sp>
      <p:sp>
        <p:nvSpPr>
          <p:cNvPr id="4" name="Slide Number Placeholder 3"/>
          <p:cNvSpPr>
            <a:spLocks noGrp="1"/>
          </p:cNvSpPr>
          <p:nvPr>
            <p:ph type="sldNum" sz="quarter" idx="5"/>
          </p:nvPr>
        </p:nvSpPr>
        <p:spPr/>
        <p:txBody>
          <a:bodyPr/>
          <a:lstStyle/>
          <a:p>
            <a:fld id="{C983B2A3-B4BF-4D16-A795-68EFA12E4DA8}" type="slidenum">
              <a:rPr lang="en-GB" smtClean="0"/>
              <a:t>6</a:t>
            </a:fld>
            <a:endParaRPr lang="en-GB"/>
          </a:p>
        </p:txBody>
      </p:sp>
    </p:spTree>
    <p:extLst>
      <p:ext uri="{BB962C8B-B14F-4D97-AF65-F5344CB8AC3E}">
        <p14:creationId xmlns:p14="http://schemas.microsoft.com/office/powerpoint/2010/main" val="31683736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Like the coefficient of lift the wing shows that the total aero increase as the angle of the wing increases, the graph show the front wing has a larger effect than the rear wing with the angle of wing. (</a:t>
            </a:r>
            <a:r>
              <a:rPr lang="en-GB" dirty="0"/>
              <a:t>Walter, 2007). </a:t>
            </a:r>
            <a:endParaRPr lang="en-US"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The Ride Height shows that the total aero increases as ride height decreases, the graph show the front ride height has a larger effect than the rear ride height this id due to the front wing being closer to the ground which increase aero force more than the angle alone.  </a:t>
            </a:r>
          </a:p>
          <a:p>
            <a:endParaRPr lang="en-GB" dirty="0"/>
          </a:p>
        </p:txBody>
      </p:sp>
      <p:sp>
        <p:nvSpPr>
          <p:cNvPr id="4" name="Slide Number Placeholder 3"/>
          <p:cNvSpPr>
            <a:spLocks noGrp="1"/>
          </p:cNvSpPr>
          <p:nvPr>
            <p:ph type="sldNum" sz="quarter" idx="5"/>
          </p:nvPr>
        </p:nvSpPr>
        <p:spPr/>
        <p:txBody>
          <a:bodyPr/>
          <a:lstStyle/>
          <a:p>
            <a:fld id="{C983B2A3-B4BF-4D16-A795-68EFA12E4DA8}" type="slidenum">
              <a:rPr lang="en-GB" smtClean="0"/>
              <a:t>7</a:t>
            </a:fld>
            <a:endParaRPr lang="en-GB"/>
          </a:p>
        </p:txBody>
      </p:sp>
    </p:spTree>
    <p:extLst>
      <p:ext uri="{BB962C8B-B14F-4D97-AF65-F5344CB8AC3E}">
        <p14:creationId xmlns:p14="http://schemas.microsoft.com/office/powerpoint/2010/main" val="16310235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Same as seen with the coefficient of drag and aero force the wing shows that the coefficient of drag increase as the angle of the wing increases, the graph show the front wing has a larger effect than the rear wing with the angle of wing. </a:t>
            </a:r>
          </a:p>
          <a:p>
            <a:pPr marL="171450" indent="-171450">
              <a:buFont typeface="Arial" panose="020B0604020202020204" pitchFamily="34" charset="0"/>
              <a:buChar char="•"/>
            </a:pPr>
            <a:r>
              <a:rPr lang="en-US" dirty="0"/>
              <a:t>The drag increase as there are more forces acting on the car which give the car more grip however produces more drag which the car must over come with more power or risk losing top speed for the benefit of corner speed.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The Ride Height shows that the coefficient of drag increase as ride height decreases, the graph show the front ride height has a larger effect than the rear ride height this id due to the front wing being closer to the ground which increase drag more than the angle alone.  </a:t>
            </a:r>
          </a:p>
          <a:p>
            <a:endParaRPr lang="en-GB" dirty="0"/>
          </a:p>
        </p:txBody>
      </p:sp>
      <p:sp>
        <p:nvSpPr>
          <p:cNvPr id="4" name="Slide Number Placeholder 3"/>
          <p:cNvSpPr>
            <a:spLocks noGrp="1"/>
          </p:cNvSpPr>
          <p:nvPr>
            <p:ph type="sldNum" sz="quarter" idx="5"/>
          </p:nvPr>
        </p:nvSpPr>
        <p:spPr/>
        <p:txBody>
          <a:bodyPr/>
          <a:lstStyle/>
          <a:p>
            <a:fld id="{C983B2A3-B4BF-4D16-A795-68EFA12E4DA8}" type="slidenum">
              <a:rPr lang="en-GB" smtClean="0"/>
              <a:t>8</a:t>
            </a:fld>
            <a:endParaRPr lang="en-GB"/>
          </a:p>
        </p:txBody>
      </p:sp>
    </p:spTree>
    <p:extLst>
      <p:ext uri="{BB962C8B-B14F-4D97-AF65-F5344CB8AC3E}">
        <p14:creationId xmlns:p14="http://schemas.microsoft.com/office/powerpoint/2010/main" val="3896536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The center of pressure follows the same movement with both wing angle and ride height. The COP is designed to be positioned toward the rear of the car; this is improving the straight-line high-speed stability of the car as the aero force is directed toward the rear of the car. (Katz, 2006)</a:t>
            </a:r>
          </a:p>
          <a:p>
            <a:pPr marL="171450" indent="-171450">
              <a:buFont typeface="Arial" panose="020B0604020202020204" pitchFamily="34" charset="0"/>
              <a:buChar char="•"/>
            </a:pPr>
            <a:r>
              <a:rPr lang="en-US" dirty="0"/>
              <a:t>When the front wing is on min and the rear wing max the center of pressure has a greater change from mid in comparison to when the front wing is max and the rear wing min.</a:t>
            </a:r>
          </a:p>
          <a:p>
            <a:pPr marL="171450" indent="-171450">
              <a:buFont typeface="Arial" panose="020B0604020202020204" pitchFamily="34" charset="0"/>
              <a:buChar char="•"/>
            </a:pPr>
            <a:r>
              <a:rPr lang="en-US" dirty="0"/>
              <a:t>With the ride height the lower the car is the larger the center of pressure towards the rear, and as the ride height is increased the center or pressure moves toward the front.  </a:t>
            </a:r>
          </a:p>
          <a:p>
            <a:pPr marL="171450" indent="-171450">
              <a:buFont typeface="Arial" panose="020B0604020202020204" pitchFamily="34" charset="0"/>
              <a:buChar char="•"/>
            </a:pPr>
            <a:endParaRPr lang="en-US" dirty="0"/>
          </a:p>
          <a:p>
            <a:endParaRPr lang="en-GB" dirty="0"/>
          </a:p>
        </p:txBody>
      </p:sp>
      <p:sp>
        <p:nvSpPr>
          <p:cNvPr id="4" name="Slide Number Placeholder 3"/>
          <p:cNvSpPr>
            <a:spLocks noGrp="1"/>
          </p:cNvSpPr>
          <p:nvPr>
            <p:ph type="sldNum" sz="quarter" idx="5"/>
          </p:nvPr>
        </p:nvSpPr>
        <p:spPr/>
        <p:txBody>
          <a:bodyPr/>
          <a:lstStyle/>
          <a:p>
            <a:fld id="{C983B2A3-B4BF-4D16-A795-68EFA12E4DA8}" type="slidenum">
              <a:rPr lang="en-GB" smtClean="0"/>
              <a:t>9</a:t>
            </a:fld>
            <a:endParaRPr lang="en-GB"/>
          </a:p>
        </p:txBody>
      </p:sp>
    </p:spTree>
    <p:extLst>
      <p:ext uri="{BB962C8B-B14F-4D97-AF65-F5344CB8AC3E}">
        <p14:creationId xmlns:p14="http://schemas.microsoft.com/office/powerpoint/2010/main" val="3180709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Silverstone National was chosen to test different ride height and wing angle set ups of a GP2 Race car. This circuit was chosen as it have slow and high speed corner with a short lap time allowing more set-up to be tested during the test session. </a:t>
            </a:r>
          </a:p>
          <a:p>
            <a:pPr marL="171450" indent="-171450">
              <a:buFont typeface="Arial" panose="020B0604020202020204" pitchFamily="34" charset="0"/>
              <a:buChar char="•"/>
            </a:pPr>
            <a:r>
              <a:rPr lang="en-GB" dirty="0"/>
              <a:t>A plan was written up with all the set ups which would be testing and data recorded from, including roles of each person and guidance notes for the whole test. </a:t>
            </a:r>
          </a:p>
          <a:p>
            <a:pPr marL="171450" indent="-171450">
              <a:buFont typeface="Arial" panose="020B0604020202020204" pitchFamily="34" charset="0"/>
              <a:buChar char="•"/>
            </a:pPr>
            <a:r>
              <a:rPr lang="en-GB" dirty="0"/>
              <a:t>The test session involved the set-up changes then the driver would have a warm up and three laps to set a lap time for the chosen set-up, the driver was not told the set-up so they would drive the same across each set-up. </a:t>
            </a:r>
          </a:p>
          <a:p>
            <a:pPr marL="171450" indent="-171450">
              <a:buFont typeface="Arial" panose="020B0604020202020204" pitchFamily="34" charset="0"/>
              <a:buChar char="•"/>
            </a:pPr>
            <a:r>
              <a:rPr lang="en-GB" dirty="0"/>
              <a:t>The set-up’s have been chosen as the most powerful for comparison and data collection from the coast-down testing, therefore these selected set-ups were used for testing. </a:t>
            </a:r>
          </a:p>
        </p:txBody>
      </p:sp>
      <p:sp>
        <p:nvSpPr>
          <p:cNvPr id="4" name="Slide Number Placeholder 3"/>
          <p:cNvSpPr>
            <a:spLocks noGrp="1"/>
          </p:cNvSpPr>
          <p:nvPr>
            <p:ph type="sldNum" sz="quarter" idx="5"/>
          </p:nvPr>
        </p:nvSpPr>
        <p:spPr/>
        <p:txBody>
          <a:bodyPr/>
          <a:lstStyle/>
          <a:p>
            <a:fld id="{C983B2A3-B4BF-4D16-A795-68EFA12E4DA8}" type="slidenum">
              <a:rPr lang="en-GB" smtClean="0"/>
              <a:t>10</a:t>
            </a:fld>
            <a:endParaRPr lang="en-GB"/>
          </a:p>
        </p:txBody>
      </p:sp>
    </p:spTree>
    <p:extLst>
      <p:ext uri="{BB962C8B-B14F-4D97-AF65-F5344CB8AC3E}">
        <p14:creationId xmlns:p14="http://schemas.microsoft.com/office/powerpoint/2010/main" val="23865731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For analysis of results in Motec from the track testing new math channels were developed these included Aero Drag, Rake, Ackerman Angle, Ackerman Steering Angle, Understeer and Roll Angle. </a:t>
            </a:r>
          </a:p>
        </p:txBody>
      </p:sp>
      <p:sp>
        <p:nvSpPr>
          <p:cNvPr id="4" name="Slide Number Placeholder 3"/>
          <p:cNvSpPr>
            <a:spLocks noGrp="1"/>
          </p:cNvSpPr>
          <p:nvPr>
            <p:ph type="sldNum" sz="quarter" idx="5"/>
          </p:nvPr>
        </p:nvSpPr>
        <p:spPr/>
        <p:txBody>
          <a:bodyPr/>
          <a:lstStyle/>
          <a:p>
            <a:fld id="{C983B2A3-B4BF-4D16-A795-68EFA12E4DA8}" type="slidenum">
              <a:rPr lang="en-GB" smtClean="0"/>
              <a:t>11</a:t>
            </a:fld>
            <a:endParaRPr lang="en-GB"/>
          </a:p>
        </p:txBody>
      </p:sp>
    </p:spTree>
    <p:extLst>
      <p:ext uri="{BB962C8B-B14F-4D97-AF65-F5344CB8AC3E}">
        <p14:creationId xmlns:p14="http://schemas.microsoft.com/office/powerpoint/2010/main" val="22265761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graph shows the centre of pressure for three set-up, the bars represent the amount of time each set has spent at the particular cop. </a:t>
            </a:r>
          </a:p>
          <a:p>
            <a:pPr marL="171450" indent="-171450">
              <a:buFont typeface="Arial" panose="020B0604020202020204" pitchFamily="34" charset="0"/>
              <a:buChar char="•"/>
            </a:pPr>
            <a:r>
              <a:rPr lang="en-GB" dirty="0"/>
              <a:t>The red set-up has the cop towards the front of the car for a longer duration, this would make the car more unstable at high speed in particular corners. </a:t>
            </a:r>
          </a:p>
          <a:p>
            <a:pPr marL="171450" indent="-171450">
              <a:buFont typeface="Arial" panose="020B0604020202020204" pitchFamily="34" charset="0"/>
              <a:buChar char="•"/>
            </a:pPr>
            <a:r>
              <a:rPr lang="en-GB" dirty="0"/>
              <a:t>The green set-up has the largest change in cop this shows the car is very sensitive as it travels round the track with the cop moving large amounts. </a:t>
            </a:r>
          </a:p>
          <a:p>
            <a:pPr marL="171450" indent="-171450">
              <a:buFont typeface="Arial" panose="020B0604020202020204" pitchFamily="34" charset="0"/>
              <a:buChar char="•"/>
            </a:pPr>
            <a:r>
              <a:rPr lang="en-GB" dirty="0"/>
              <a:t>The black set up has some shift of cop but it is not as extreme as the green set-up, the black set-up cop is more towards to the back of the car this would allow for good rear stability however this could result in understeer in corners.   </a:t>
            </a:r>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5"/>
          </p:nvPr>
        </p:nvSpPr>
        <p:spPr/>
        <p:txBody>
          <a:bodyPr/>
          <a:lstStyle/>
          <a:p>
            <a:fld id="{C983B2A3-B4BF-4D16-A795-68EFA12E4DA8}" type="slidenum">
              <a:rPr lang="en-GB" smtClean="0"/>
              <a:t>12</a:t>
            </a:fld>
            <a:endParaRPr lang="en-GB"/>
          </a:p>
        </p:txBody>
      </p:sp>
    </p:spTree>
    <p:extLst>
      <p:ext uri="{BB962C8B-B14F-4D97-AF65-F5344CB8AC3E}">
        <p14:creationId xmlns:p14="http://schemas.microsoft.com/office/powerpoint/2010/main" val="5302265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trace above shows that the green set-sup which has the least lift force also has the lowest drag whilst traveling round a lap, the red set-up has the highest drag as it has the most </a:t>
            </a:r>
            <a:r>
              <a:rPr lang="en-GB" dirty="0" err="1"/>
              <a:t>ero</a:t>
            </a:r>
            <a:r>
              <a:rPr lang="en-GB" dirty="0"/>
              <a:t> force acting on it. The less the angle of the wing is the less drag there is on the car. </a:t>
            </a:r>
          </a:p>
        </p:txBody>
      </p:sp>
      <p:sp>
        <p:nvSpPr>
          <p:cNvPr id="4" name="Slide Number Placeholder 3"/>
          <p:cNvSpPr>
            <a:spLocks noGrp="1"/>
          </p:cNvSpPr>
          <p:nvPr>
            <p:ph type="sldNum" sz="quarter" idx="5"/>
          </p:nvPr>
        </p:nvSpPr>
        <p:spPr/>
        <p:txBody>
          <a:bodyPr/>
          <a:lstStyle/>
          <a:p>
            <a:fld id="{C983B2A3-B4BF-4D16-A795-68EFA12E4DA8}" type="slidenum">
              <a:rPr lang="en-GB" smtClean="0"/>
              <a:t>13</a:t>
            </a:fld>
            <a:endParaRPr lang="en-GB"/>
          </a:p>
        </p:txBody>
      </p:sp>
    </p:spTree>
    <p:extLst>
      <p:ext uri="{BB962C8B-B14F-4D97-AF65-F5344CB8AC3E}">
        <p14:creationId xmlns:p14="http://schemas.microsoft.com/office/powerpoint/2010/main" val="15024186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graph above shows that the red set-up has a greater coefficient of lift throughout the lap and spends more time around the 220 to 280 </a:t>
            </a:r>
            <a:r>
              <a:rPr lang="en-GB" dirty="0" err="1"/>
              <a:t>kmp</a:t>
            </a:r>
            <a:r>
              <a:rPr lang="en-GB" dirty="0"/>
              <a:t> area mean it can carry more corner speed than the plaque set-up because the increased wing angle has increased the coefficient of lift.</a:t>
            </a:r>
          </a:p>
          <a:p>
            <a:pPr marL="171450" indent="-171450">
              <a:buFont typeface="Arial" panose="020B0604020202020204" pitchFamily="34" charset="0"/>
              <a:buChar char="•"/>
            </a:pPr>
            <a:r>
              <a:rPr lang="en-GB" dirty="0"/>
              <a:t>The black set up has a much lower low speed this is due to having a lesser wing angle, therefore the set-up can not carry as much corner speed as the red set-up. However the black set up reaches a coefficient of lift up to 35 KPH faster than the red set-up, showing more lift reduces top speed.  </a:t>
            </a:r>
          </a:p>
        </p:txBody>
      </p:sp>
      <p:sp>
        <p:nvSpPr>
          <p:cNvPr id="4" name="Slide Number Placeholder 3"/>
          <p:cNvSpPr>
            <a:spLocks noGrp="1"/>
          </p:cNvSpPr>
          <p:nvPr>
            <p:ph type="sldNum" sz="quarter" idx="5"/>
          </p:nvPr>
        </p:nvSpPr>
        <p:spPr/>
        <p:txBody>
          <a:bodyPr/>
          <a:lstStyle/>
          <a:p>
            <a:fld id="{C983B2A3-B4BF-4D16-A795-68EFA12E4DA8}" type="slidenum">
              <a:rPr lang="en-GB" smtClean="0"/>
              <a:t>14</a:t>
            </a:fld>
            <a:endParaRPr lang="en-GB"/>
          </a:p>
        </p:txBody>
      </p:sp>
    </p:spTree>
    <p:extLst>
      <p:ext uri="{BB962C8B-B14F-4D97-AF65-F5344CB8AC3E}">
        <p14:creationId xmlns:p14="http://schemas.microsoft.com/office/powerpoint/2010/main" val="12174038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graph above shows similar traces to coefficient of lift, the Black set-up with less aero force is bale to achieve a higher top speed but also has the lowest corner speed. The Blue set-up has more aero force is therefore able to corner at a higher G-force than the black set-up. </a:t>
            </a:r>
          </a:p>
        </p:txBody>
      </p:sp>
      <p:sp>
        <p:nvSpPr>
          <p:cNvPr id="4" name="Slide Number Placeholder 3"/>
          <p:cNvSpPr>
            <a:spLocks noGrp="1"/>
          </p:cNvSpPr>
          <p:nvPr>
            <p:ph type="sldNum" sz="quarter" idx="5"/>
          </p:nvPr>
        </p:nvSpPr>
        <p:spPr/>
        <p:txBody>
          <a:bodyPr/>
          <a:lstStyle/>
          <a:p>
            <a:fld id="{C983B2A3-B4BF-4D16-A795-68EFA12E4DA8}" type="slidenum">
              <a:rPr lang="en-GB" smtClean="0"/>
              <a:t>15</a:t>
            </a:fld>
            <a:endParaRPr lang="en-GB"/>
          </a:p>
        </p:txBody>
      </p:sp>
    </p:spTree>
    <p:extLst>
      <p:ext uri="{BB962C8B-B14F-4D97-AF65-F5344CB8AC3E}">
        <p14:creationId xmlns:p14="http://schemas.microsoft.com/office/powerpoint/2010/main" val="9498907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graph above shows that the correlation between aero force and top speed and cornering force is the same for a different set of set-ups.</a:t>
            </a:r>
          </a:p>
          <a:p>
            <a:pPr marL="171450" indent="-171450">
              <a:buFont typeface="Arial" panose="020B0604020202020204" pitchFamily="34" charset="0"/>
              <a:buChar char="•"/>
            </a:pPr>
            <a:r>
              <a:rPr lang="en-GB" dirty="0"/>
              <a:t>The Black set-up however shows that a mid-mid set-up allows a high cornering g-force even at higher speed corners, whilst also retaining a higher top speed than the Blue set-up which has a high aero force. </a:t>
            </a:r>
          </a:p>
          <a:p>
            <a:endParaRPr lang="en-GB" dirty="0"/>
          </a:p>
        </p:txBody>
      </p:sp>
      <p:sp>
        <p:nvSpPr>
          <p:cNvPr id="4" name="Slide Number Placeholder 3"/>
          <p:cNvSpPr>
            <a:spLocks noGrp="1"/>
          </p:cNvSpPr>
          <p:nvPr>
            <p:ph type="sldNum" sz="quarter" idx="5"/>
          </p:nvPr>
        </p:nvSpPr>
        <p:spPr/>
        <p:txBody>
          <a:bodyPr/>
          <a:lstStyle/>
          <a:p>
            <a:fld id="{C983B2A3-B4BF-4D16-A795-68EFA12E4DA8}" type="slidenum">
              <a:rPr lang="en-GB" smtClean="0"/>
              <a:t>16</a:t>
            </a:fld>
            <a:endParaRPr lang="en-GB"/>
          </a:p>
        </p:txBody>
      </p:sp>
    </p:spTree>
    <p:extLst>
      <p:ext uri="{BB962C8B-B14F-4D97-AF65-F5344CB8AC3E}">
        <p14:creationId xmlns:p14="http://schemas.microsoft.com/office/powerpoint/2010/main" val="42894395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It is clear to see from the graph above that the movement of rake of the car as it travels round the circuit changes more when the there is less wing angle on the car. The Red set-up which has the largest wing angle on the front and mid wing angle on the front has very little change of rake during the lap. </a:t>
            </a:r>
          </a:p>
        </p:txBody>
      </p:sp>
      <p:sp>
        <p:nvSpPr>
          <p:cNvPr id="4" name="Slide Number Placeholder 3"/>
          <p:cNvSpPr>
            <a:spLocks noGrp="1"/>
          </p:cNvSpPr>
          <p:nvPr>
            <p:ph type="sldNum" sz="quarter" idx="5"/>
          </p:nvPr>
        </p:nvSpPr>
        <p:spPr/>
        <p:txBody>
          <a:bodyPr/>
          <a:lstStyle/>
          <a:p>
            <a:fld id="{C983B2A3-B4BF-4D16-A795-68EFA12E4DA8}" type="slidenum">
              <a:rPr lang="en-GB" smtClean="0"/>
              <a:t>17</a:t>
            </a:fld>
            <a:endParaRPr lang="en-GB"/>
          </a:p>
        </p:txBody>
      </p:sp>
    </p:spTree>
    <p:extLst>
      <p:ext uri="{BB962C8B-B14F-4D97-AF65-F5344CB8AC3E}">
        <p14:creationId xmlns:p14="http://schemas.microsoft.com/office/powerpoint/2010/main" val="26753000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graph above shows that the more aero force on the car the less degree of understeer the car experiences, however the car does have more oversteer than the other set ups. </a:t>
            </a:r>
          </a:p>
          <a:p>
            <a:pPr marL="171450" indent="-171450">
              <a:buFont typeface="Arial" panose="020B0604020202020204" pitchFamily="34" charset="0"/>
              <a:buChar char="•"/>
            </a:pPr>
            <a:r>
              <a:rPr lang="en-GB" dirty="0"/>
              <a:t>The green set-up experiences a lot more understeer than the other two  set-ups and have a much how aero for the majority of the lap.</a:t>
            </a:r>
          </a:p>
          <a:p>
            <a:pPr marL="171450" indent="-171450">
              <a:buFont typeface="Arial" panose="020B0604020202020204" pitchFamily="34" charset="0"/>
              <a:buChar char="•"/>
            </a:pPr>
            <a:r>
              <a:rPr lang="en-GB" dirty="0"/>
              <a:t>Showing the higher the total aero force the less understeer is present however oversteer may occur more, this balance is something that a driver will fine tune with their personal driving style.  </a:t>
            </a:r>
          </a:p>
        </p:txBody>
      </p:sp>
      <p:sp>
        <p:nvSpPr>
          <p:cNvPr id="4" name="Slide Number Placeholder 3"/>
          <p:cNvSpPr>
            <a:spLocks noGrp="1"/>
          </p:cNvSpPr>
          <p:nvPr>
            <p:ph type="sldNum" sz="quarter" idx="5"/>
          </p:nvPr>
        </p:nvSpPr>
        <p:spPr/>
        <p:txBody>
          <a:bodyPr/>
          <a:lstStyle/>
          <a:p>
            <a:fld id="{C983B2A3-B4BF-4D16-A795-68EFA12E4DA8}" type="slidenum">
              <a:rPr lang="en-GB" smtClean="0"/>
              <a:t>18</a:t>
            </a:fld>
            <a:endParaRPr lang="en-GB"/>
          </a:p>
        </p:txBody>
      </p:sp>
    </p:spTree>
    <p:extLst>
      <p:ext uri="{BB962C8B-B14F-4D97-AF65-F5344CB8AC3E}">
        <p14:creationId xmlns:p14="http://schemas.microsoft.com/office/powerpoint/2010/main" val="9095140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first test results were compromised after the straight-line testing was changed from 4</a:t>
            </a:r>
            <a:r>
              <a:rPr lang="en-GB" baseline="30000" dirty="0"/>
              <a:t>th</a:t>
            </a:r>
            <a:r>
              <a:rPr lang="en-GB" dirty="0"/>
              <a:t> gear to 3</a:t>
            </a:r>
            <a:r>
              <a:rPr lang="en-GB" baseline="30000" dirty="0"/>
              <a:t>rd</a:t>
            </a:r>
            <a:r>
              <a:rPr lang="en-GB" dirty="0"/>
              <a:t> gear halfway through the test this meant that the results could not be compared to each other. Other results were sourced, however for future testing this should be been noted on the plan as a control variable of the test. </a:t>
            </a:r>
          </a:p>
          <a:p>
            <a:pPr marL="171450" indent="-171450">
              <a:buFont typeface="Arial" panose="020B0604020202020204" pitchFamily="34" charset="0"/>
              <a:buChar char="•"/>
            </a:pPr>
            <a:r>
              <a:rPr lang="en-GB" dirty="0"/>
              <a:t>The test set-up for track testing allowed a large variety of set-up top be tested and data recorded, however during analysis of this data it was clear that the way the set-ups were structured it was difficult to compare set-up as there were so many different changes between each seat. For future testing a simpler set of test set-ups should be used to allows for better comparison of data.  </a:t>
            </a:r>
          </a:p>
          <a:p>
            <a:pPr marL="171450" indent="-171450">
              <a:buFont typeface="Arial" panose="020B0604020202020204" pitchFamily="34" charset="0"/>
              <a:buChar char="•"/>
            </a:pPr>
            <a:r>
              <a:rPr lang="en-GB" dirty="0"/>
              <a:t>It has shown that the position of the cop has a very large impact on the stability of the car, a cop which is toward the back of the car gives better stability but can induce understeer. This should be kept at a base setting towards the rear and then fine turned to the drivers preferences of driving. </a:t>
            </a:r>
          </a:p>
          <a:p>
            <a:pPr marL="171450" indent="-171450">
              <a:buFont typeface="Arial" panose="020B0604020202020204" pitchFamily="34" charset="0"/>
              <a:buChar char="•"/>
            </a:pPr>
            <a:r>
              <a:rPr lang="en-GB" dirty="0"/>
              <a:t>It is also clear that the lower the total aero force the more understeer is present, however the more total aero force results in a large loss in top speed, therefore these two parameters should be considered together to be abler to strike a balance where the aero force provide sufficient grip without damage the top speed to greatly. </a:t>
            </a:r>
          </a:p>
        </p:txBody>
      </p:sp>
      <p:sp>
        <p:nvSpPr>
          <p:cNvPr id="4" name="Slide Number Placeholder 3"/>
          <p:cNvSpPr>
            <a:spLocks noGrp="1"/>
          </p:cNvSpPr>
          <p:nvPr>
            <p:ph type="sldNum" sz="quarter" idx="5"/>
          </p:nvPr>
        </p:nvSpPr>
        <p:spPr/>
        <p:txBody>
          <a:bodyPr/>
          <a:lstStyle/>
          <a:p>
            <a:fld id="{C983B2A3-B4BF-4D16-A795-68EFA12E4DA8}" type="slidenum">
              <a:rPr lang="en-GB" smtClean="0"/>
              <a:t>19</a:t>
            </a:fld>
            <a:endParaRPr lang="en-GB"/>
          </a:p>
        </p:txBody>
      </p:sp>
    </p:spTree>
    <p:extLst>
      <p:ext uri="{BB962C8B-B14F-4D97-AF65-F5344CB8AC3E}">
        <p14:creationId xmlns:p14="http://schemas.microsoft.com/office/powerpoint/2010/main" val="28780948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88AAD45-8E8F-43B6-99BE-AB98A4B1281C}" type="datetimeFigureOut">
              <a:rPr lang="en-GB" smtClean="0"/>
              <a:t>31/03/2020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A91F0A-7190-44E4-93BF-3A7F695474AF}" type="slidenum">
              <a:rPr lang="en-GB" smtClean="0"/>
              <a:t>‹#›</a:t>
            </a:fld>
            <a:endParaRPr lang="en-GB"/>
          </a:p>
        </p:txBody>
      </p:sp>
    </p:spTree>
    <p:extLst>
      <p:ext uri="{BB962C8B-B14F-4D97-AF65-F5344CB8AC3E}">
        <p14:creationId xmlns:p14="http://schemas.microsoft.com/office/powerpoint/2010/main" val="34908735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8AAD45-8E8F-43B6-99BE-AB98A4B1281C}" type="datetimeFigureOut">
              <a:rPr lang="en-GB" smtClean="0"/>
              <a:t>31/03/2020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A91F0A-7190-44E4-93BF-3A7F695474AF}" type="slidenum">
              <a:rPr lang="en-GB" smtClean="0"/>
              <a:t>‹#›</a:t>
            </a:fld>
            <a:endParaRPr lang="en-GB"/>
          </a:p>
        </p:txBody>
      </p:sp>
    </p:spTree>
    <p:extLst>
      <p:ext uri="{BB962C8B-B14F-4D97-AF65-F5344CB8AC3E}">
        <p14:creationId xmlns:p14="http://schemas.microsoft.com/office/powerpoint/2010/main" val="20822247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8AAD45-8E8F-43B6-99BE-AB98A4B1281C}" type="datetimeFigureOut">
              <a:rPr lang="en-GB" smtClean="0"/>
              <a:t>31/03/2020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A91F0A-7190-44E4-93BF-3A7F695474AF}" type="slidenum">
              <a:rPr lang="en-GB" smtClean="0"/>
              <a:t>‹#›</a:t>
            </a:fld>
            <a:endParaRPr lang="en-GB"/>
          </a:p>
        </p:txBody>
      </p:sp>
    </p:spTree>
    <p:extLst>
      <p:ext uri="{BB962C8B-B14F-4D97-AF65-F5344CB8AC3E}">
        <p14:creationId xmlns:p14="http://schemas.microsoft.com/office/powerpoint/2010/main" val="31805416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88AAD45-8E8F-43B6-99BE-AB98A4B1281C}" type="datetimeFigureOut">
              <a:rPr lang="en-GB" smtClean="0"/>
              <a:t>31/03/2020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A91F0A-7190-44E4-93BF-3A7F695474AF}" type="slidenum">
              <a:rPr lang="en-GB" smtClean="0"/>
              <a:t>‹#›</a:t>
            </a:fld>
            <a:endParaRPr lang="en-GB"/>
          </a:p>
        </p:txBody>
      </p:sp>
    </p:spTree>
    <p:extLst>
      <p:ext uri="{BB962C8B-B14F-4D97-AF65-F5344CB8AC3E}">
        <p14:creationId xmlns:p14="http://schemas.microsoft.com/office/powerpoint/2010/main" val="39684052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88AAD45-8E8F-43B6-99BE-AB98A4B1281C}" type="datetimeFigureOut">
              <a:rPr lang="en-GB" smtClean="0"/>
              <a:t>31/03/2020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9A91F0A-7190-44E4-93BF-3A7F695474AF}" type="slidenum">
              <a:rPr lang="en-GB" smtClean="0"/>
              <a:t>‹#›</a:t>
            </a:fld>
            <a:endParaRPr lang="en-GB"/>
          </a:p>
        </p:txBody>
      </p:sp>
    </p:spTree>
    <p:extLst>
      <p:ext uri="{BB962C8B-B14F-4D97-AF65-F5344CB8AC3E}">
        <p14:creationId xmlns:p14="http://schemas.microsoft.com/office/powerpoint/2010/main" val="14691034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88AAD45-8E8F-43B6-99BE-AB98A4B1281C}" type="datetimeFigureOut">
              <a:rPr lang="en-GB" smtClean="0"/>
              <a:t>31/03/2020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9A91F0A-7190-44E4-93BF-3A7F695474AF}" type="slidenum">
              <a:rPr lang="en-GB" smtClean="0"/>
              <a:t>‹#›</a:t>
            </a:fld>
            <a:endParaRPr lang="en-GB"/>
          </a:p>
        </p:txBody>
      </p:sp>
    </p:spTree>
    <p:extLst>
      <p:ext uri="{BB962C8B-B14F-4D97-AF65-F5344CB8AC3E}">
        <p14:creationId xmlns:p14="http://schemas.microsoft.com/office/powerpoint/2010/main" val="38238947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8AAD45-8E8F-43B6-99BE-AB98A4B1281C}" type="datetimeFigureOut">
              <a:rPr lang="en-GB" smtClean="0"/>
              <a:t>31/03/2020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9A91F0A-7190-44E4-93BF-3A7F695474AF}" type="slidenum">
              <a:rPr lang="en-GB" smtClean="0"/>
              <a:t>‹#›</a:t>
            </a:fld>
            <a:endParaRPr lang="en-GB"/>
          </a:p>
        </p:txBody>
      </p:sp>
    </p:spTree>
    <p:extLst>
      <p:ext uri="{BB962C8B-B14F-4D97-AF65-F5344CB8AC3E}">
        <p14:creationId xmlns:p14="http://schemas.microsoft.com/office/powerpoint/2010/main" val="10711281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88AAD45-8E8F-43B6-99BE-AB98A4B1281C}" type="datetimeFigureOut">
              <a:rPr lang="en-GB" smtClean="0"/>
              <a:t>31/03/2020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A91F0A-7190-44E4-93BF-3A7F695474AF}" type="slidenum">
              <a:rPr lang="en-GB" smtClean="0"/>
              <a:t>‹#›</a:t>
            </a:fld>
            <a:endParaRPr lang="en-GB"/>
          </a:p>
        </p:txBody>
      </p:sp>
    </p:spTree>
    <p:extLst>
      <p:ext uri="{BB962C8B-B14F-4D97-AF65-F5344CB8AC3E}">
        <p14:creationId xmlns:p14="http://schemas.microsoft.com/office/powerpoint/2010/main" val="33404865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88AAD45-8E8F-43B6-99BE-AB98A4B1281C}" type="datetimeFigureOut">
              <a:rPr lang="en-GB" smtClean="0"/>
              <a:t>31/03/2020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A91F0A-7190-44E4-93BF-3A7F695474AF}" type="slidenum">
              <a:rPr lang="en-GB" smtClean="0"/>
              <a:t>‹#›</a:t>
            </a:fld>
            <a:endParaRPr lang="en-GB"/>
          </a:p>
        </p:txBody>
      </p:sp>
    </p:spTree>
    <p:extLst>
      <p:ext uri="{BB962C8B-B14F-4D97-AF65-F5344CB8AC3E}">
        <p14:creationId xmlns:p14="http://schemas.microsoft.com/office/powerpoint/2010/main" val="38948183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8AAD45-8E8F-43B6-99BE-AB98A4B1281C}" type="datetimeFigureOut">
              <a:rPr lang="en-GB" smtClean="0"/>
              <a:t>31/03/2020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A91F0A-7190-44E4-93BF-3A7F695474AF}" type="slidenum">
              <a:rPr lang="en-GB" smtClean="0"/>
              <a:t>‹#›</a:t>
            </a:fld>
            <a:endParaRPr lang="en-GB"/>
          </a:p>
        </p:txBody>
      </p:sp>
    </p:spTree>
    <p:extLst>
      <p:ext uri="{BB962C8B-B14F-4D97-AF65-F5344CB8AC3E}">
        <p14:creationId xmlns:p14="http://schemas.microsoft.com/office/powerpoint/2010/main" val="20894777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8AAD45-8E8F-43B6-99BE-AB98A4B1281C}" type="datetimeFigureOut">
              <a:rPr lang="en-GB" smtClean="0"/>
              <a:t>31/03/2020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A91F0A-7190-44E4-93BF-3A7F695474AF}"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2320525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8AAD45-8E8F-43B6-99BE-AB98A4B1281C}" type="datetimeFigureOut">
              <a:rPr lang="en-GB" smtClean="0"/>
              <a:t>31/03/2020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A91F0A-7190-44E4-93BF-3A7F695474AF}" type="slidenum">
              <a:rPr lang="en-GB" smtClean="0"/>
              <a:t>‹#›</a:t>
            </a:fld>
            <a:endParaRPr lang="en-GB"/>
          </a:p>
        </p:txBody>
      </p:sp>
    </p:spTree>
    <p:extLst>
      <p:ext uri="{BB962C8B-B14F-4D97-AF65-F5344CB8AC3E}">
        <p14:creationId xmlns:p14="http://schemas.microsoft.com/office/powerpoint/2010/main" val="18524764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8AAD45-8E8F-43B6-99BE-AB98A4B1281C}" type="datetimeFigureOut">
              <a:rPr lang="en-GB" smtClean="0"/>
              <a:t>31/03/2020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A91F0A-7190-44E4-93BF-3A7F695474AF}"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728130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8AAD45-8E8F-43B6-99BE-AB98A4B1281C}" type="datetimeFigureOut">
              <a:rPr lang="en-GB" smtClean="0"/>
              <a:t>31/03/2020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A91F0A-7190-44E4-93BF-3A7F695474AF}" type="slidenum">
              <a:rPr lang="en-GB" smtClean="0"/>
              <a:t>‹#›</a:t>
            </a:fld>
            <a:endParaRPr lang="en-GB"/>
          </a:p>
        </p:txBody>
      </p:sp>
    </p:spTree>
    <p:extLst>
      <p:ext uri="{BB962C8B-B14F-4D97-AF65-F5344CB8AC3E}">
        <p14:creationId xmlns:p14="http://schemas.microsoft.com/office/powerpoint/2010/main" val="20316393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8AAD45-8E8F-43B6-99BE-AB98A4B1281C}" type="datetimeFigureOut">
              <a:rPr lang="en-GB" smtClean="0"/>
              <a:t>31/03/2020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A91F0A-7190-44E4-93BF-3A7F695474AF}" type="slidenum">
              <a:rPr lang="en-GB" smtClean="0"/>
              <a:t>‹#›</a:t>
            </a:fld>
            <a:endParaRPr lang="en-GB"/>
          </a:p>
        </p:txBody>
      </p:sp>
    </p:spTree>
    <p:extLst>
      <p:ext uri="{BB962C8B-B14F-4D97-AF65-F5344CB8AC3E}">
        <p14:creationId xmlns:p14="http://schemas.microsoft.com/office/powerpoint/2010/main" val="2988604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8AAD45-8E8F-43B6-99BE-AB98A4B1281C}" type="datetimeFigureOut">
              <a:rPr lang="en-GB" smtClean="0"/>
              <a:t>31/03/2020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A91F0A-7190-44E4-93BF-3A7F695474AF}" type="slidenum">
              <a:rPr lang="en-GB" smtClean="0"/>
              <a:t>‹#›</a:t>
            </a:fld>
            <a:endParaRPr lang="en-GB"/>
          </a:p>
        </p:txBody>
      </p:sp>
    </p:spTree>
    <p:extLst>
      <p:ext uri="{BB962C8B-B14F-4D97-AF65-F5344CB8AC3E}">
        <p14:creationId xmlns:p14="http://schemas.microsoft.com/office/powerpoint/2010/main" val="1002645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88AAD45-8E8F-43B6-99BE-AB98A4B1281C}" type="datetimeFigureOut">
              <a:rPr lang="en-GB" smtClean="0"/>
              <a:t>31/03/2020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9A91F0A-7190-44E4-93BF-3A7F695474AF}" type="slidenum">
              <a:rPr lang="en-GB" smtClean="0"/>
              <a:t>‹#›</a:t>
            </a:fld>
            <a:endParaRPr lang="en-GB"/>
          </a:p>
        </p:txBody>
      </p:sp>
    </p:spTree>
    <p:extLst>
      <p:ext uri="{BB962C8B-B14F-4D97-AF65-F5344CB8AC3E}">
        <p14:creationId xmlns:p14="http://schemas.microsoft.com/office/powerpoint/2010/main" val="70275366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chart" Target="../charts/chart2.xml"/></Relationships>
</file>

<file path=ppt/slides/_rels/slide7.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chart" Target="../charts/chart4.xml"/></Relationships>
</file>

<file path=ppt/slides/_rels/slide8.xml.rels><?xml version="1.0" encoding="UTF-8" standalone="yes"?>
<Relationships xmlns="http://schemas.openxmlformats.org/package/2006/relationships"><Relationship Id="rId3" Type="http://schemas.openxmlformats.org/officeDocument/2006/relationships/chart" Target="../charts/chart5.xm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chart" Target="../charts/chart6.xml"/></Relationships>
</file>

<file path=ppt/slides/_rels/slide9.xml.rels><?xml version="1.0" encoding="UTF-8" standalone="yes"?>
<Relationships xmlns="http://schemas.openxmlformats.org/package/2006/relationships"><Relationship Id="rId3" Type="http://schemas.openxmlformats.org/officeDocument/2006/relationships/chart" Target="../charts/chart7.xm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chart" Target="../charts/char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38B55-24F4-40D8-B4B0-C121FF1682EF}"/>
              </a:ext>
            </a:extLst>
          </p:cNvPr>
          <p:cNvSpPr>
            <a:spLocks noGrp="1"/>
          </p:cNvSpPr>
          <p:nvPr>
            <p:ph type="ctrTitle"/>
          </p:nvPr>
        </p:nvSpPr>
        <p:spPr>
          <a:xfrm>
            <a:off x="1285125" y="414620"/>
            <a:ext cx="7766936" cy="1646302"/>
          </a:xfrm>
        </p:spPr>
        <p:txBody>
          <a:bodyPr/>
          <a:lstStyle/>
          <a:p>
            <a:r>
              <a:rPr lang="en-GB" dirty="0">
                <a:solidFill>
                  <a:schemeClr val="tx1"/>
                </a:solidFill>
              </a:rPr>
              <a:t>Aerodynamic Vehicle </a:t>
            </a:r>
            <a:r>
              <a:rPr lang="en-GB" dirty="0">
                <a:solidFill>
                  <a:schemeClr val="accent6">
                    <a:lumMod val="60000"/>
                    <a:lumOff val="40000"/>
                  </a:schemeClr>
                </a:solidFill>
              </a:rPr>
              <a:t>Testing &amp; Analysis</a:t>
            </a:r>
          </a:p>
        </p:txBody>
      </p:sp>
      <p:sp>
        <p:nvSpPr>
          <p:cNvPr id="3" name="Subtitle 2">
            <a:extLst>
              <a:ext uri="{FF2B5EF4-FFF2-40B4-BE49-F238E27FC236}">
                <a16:creationId xmlns:a16="http://schemas.microsoft.com/office/drawing/2014/main" id="{133D8065-C27E-4A97-9626-EEFC6FE366C0}"/>
              </a:ext>
            </a:extLst>
          </p:cNvPr>
          <p:cNvSpPr>
            <a:spLocks noGrp="1"/>
          </p:cNvSpPr>
          <p:nvPr>
            <p:ph type="subTitle" idx="1"/>
          </p:nvPr>
        </p:nvSpPr>
        <p:spPr>
          <a:xfrm>
            <a:off x="2779129" y="4731798"/>
            <a:ext cx="5314562" cy="1391163"/>
          </a:xfrm>
        </p:spPr>
        <p:txBody>
          <a:bodyPr>
            <a:normAutofit lnSpcReduction="10000"/>
          </a:bodyPr>
          <a:lstStyle/>
          <a:p>
            <a:pPr algn="ctr"/>
            <a:r>
              <a:rPr lang="en-GB" sz="2400" dirty="0">
                <a:solidFill>
                  <a:schemeClr val="accent6">
                    <a:lumMod val="60000"/>
                    <a:lumOff val="40000"/>
                  </a:schemeClr>
                </a:solidFill>
                <a:latin typeface="+mj-lt"/>
              </a:rPr>
              <a:t>Race Engineering – M6X02207</a:t>
            </a:r>
          </a:p>
          <a:p>
            <a:pPr algn="ctr"/>
            <a:r>
              <a:rPr lang="en-GB" sz="2400" dirty="0">
                <a:solidFill>
                  <a:schemeClr val="tx1"/>
                </a:solidFill>
                <a:latin typeface="+mj-lt"/>
              </a:rPr>
              <a:t>Motorsport Engineering BSc</a:t>
            </a:r>
          </a:p>
          <a:p>
            <a:pPr algn="ctr"/>
            <a:r>
              <a:rPr lang="en-GB" sz="2400" dirty="0">
                <a:solidFill>
                  <a:schemeClr val="accent6">
                    <a:lumMod val="60000"/>
                    <a:lumOff val="40000"/>
                  </a:schemeClr>
                </a:solidFill>
                <a:latin typeface="+mj-lt"/>
              </a:rPr>
              <a:t>Toby Marshall – 1702695</a:t>
            </a:r>
          </a:p>
        </p:txBody>
      </p:sp>
      <p:pic>
        <p:nvPicPr>
          <p:cNvPr id="1026" name="Picture 2" descr="News from UWTSD – WHELF">
            <a:extLst>
              <a:ext uri="{FF2B5EF4-FFF2-40B4-BE49-F238E27FC236}">
                <a16:creationId xmlns:a16="http://schemas.microsoft.com/office/drawing/2014/main" id="{5B230FF0-C2D5-4633-91BE-FC03E9DE86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79129" y="2564240"/>
            <a:ext cx="4778927" cy="15842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96078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0F1F1-ABEC-4152-97C6-EB2A96A659E4}"/>
              </a:ext>
            </a:extLst>
          </p:cNvPr>
          <p:cNvSpPr>
            <a:spLocks noGrp="1"/>
          </p:cNvSpPr>
          <p:nvPr>
            <p:ph type="title"/>
          </p:nvPr>
        </p:nvSpPr>
        <p:spPr>
          <a:xfrm>
            <a:off x="677334" y="609600"/>
            <a:ext cx="3780366" cy="1320800"/>
          </a:xfrm>
        </p:spPr>
        <p:txBody>
          <a:bodyPr>
            <a:normAutofit fontScale="90000"/>
          </a:bodyPr>
          <a:lstStyle/>
          <a:p>
            <a:r>
              <a:rPr lang="en-GB" dirty="0"/>
              <a:t>Straight Line Testing</a:t>
            </a:r>
            <a:br>
              <a:rPr lang="en-GB" dirty="0"/>
            </a:br>
            <a:br>
              <a:rPr lang="en-GB" dirty="0"/>
            </a:br>
            <a:endParaRPr lang="en-GB" dirty="0"/>
          </a:p>
        </p:txBody>
      </p:sp>
      <p:sp>
        <p:nvSpPr>
          <p:cNvPr id="3" name="Content Placeholder 2">
            <a:extLst>
              <a:ext uri="{FF2B5EF4-FFF2-40B4-BE49-F238E27FC236}">
                <a16:creationId xmlns:a16="http://schemas.microsoft.com/office/drawing/2014/main" id="{F087A188-36C7-4DA5-90E0-DEFAB77F5CAD}"/>
              </a:ext>
            </a:extLst>
          </p:cNvPr>
          <p:cNvSpPr>
            <a:spLocks noGrp="1"/>
          </p:cNvSpPr>
          <p:nvPr>
            <p:ph idx="1"/>
          </p:nvPr>
        </p:nvSpPr>
        <p:spPr/>
        <p:txBody>
          <a:bodyPr/>
          <a:lstStyle/>
          <a:p>
            <a:r>
              <a:rPr lang="en-GB" dirty="0"/>
              <a:t>Straight Line</a:t>
            </a:r>
          </a:p>
          <a:p>
            <a:r>
              <a:rPr lang="en-GB" dirty="0"/>
              <a:t>Test Plan </a:t>
            </a:r>
          </a:p>
          <a:p>
            <a:r>
              <a:rPr lang="en-GB" dirty="0"/>
              <a:t>Set-Up</a:t>
            </a:r>
          </a:p>
          <a:p>
            <a:r>
              <a:rPr lang="en-GB" dirty="0"/>
              <a:t>Control of Experiment 	</a:t>
            </a:r>
          </a:p>
          <a:p>
            <a:r>
              <a:rPr lang="en-GB" dirty="0"/>
              <a:t>Steady State</a:t>
            </a:r>
          </a:p>
          <a:p>
            <a:r>
              <a:rPr lang="en-GB" dirty="0"/>
              <a:t>Results</a:t>
            </a:r>
          </a:p>
          <a:p>
            <a:endParaRPr lang="en-GB" dirty="0"/>
          </a:p>
        </p:txBody>
      </p:sp>
      <p:pic>
        <p:nvPicPr>
          <p:cNvPr id="4" name="Picture 3">
            <a:extLst>
              <a:ext uri="{FF2B5EF4-FFF2-40B4-BE49-F238E27FC236}">
                <a16:creationId xmlns:a16="http://schemas.microsoft.com/office/drawing/2014/main" id="{188183C3-CEFF-4A0E-BA3B-D0D32F2CC859}"/>
              </a:ext>
            </a:extLst>
          </p:cNvPr>
          <p:cNvPicPr>
            <a:picLocks noChangeAspect="1"/>
          </p:cNvPicPr>
          <p:nvPr/>
        </p:nvPicPr>
        <p:blipFill>
          <a:blip r:embed="rId3"/>
          <a:stretch>
            <a:fillRect/>
          </a:stretch>
        </p:blipFill>
        <p:spPr>
          <a:xfrm>
            <a:off x="4541388" y="599201"/>
            <a:ext cx="3288161" cy="5397233"/>
          </a:xfrm>
          <a:prstGeom prst="rect">
            <a:avLst/>
          </a:prstGeom>
        </p:spPr>
      </p:pic>
    </p:spTree>
    <p:extLst>
      <p:ext uri="{BB962C8B-B14F-4D97-AF65-F5344CB8AC3E}">
        <p14:creationId xmlns:p14="http://schemas.microsoft.com/office/powerpoint/2010/main" val="37584813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33B30-DD16-4959-9505-A27D1C40BFA8}"/>
              </a:ext>
            </a:extLst>
          </p:cNvPr>
          <p:cNvSpPr>
            <a:spLocks noGrp="1"/>
          </p:cNvSpPr>
          <p:nvPr>
            <p:ph type="title"/>
          </p:nvPr>
        </p:nvSpPr>
        <p:spPr/>
        <p:txBody>
          <a:bodyPr/>
          <a:lstStyle/>
          <a:p>
            <a:r>
              <a:rPr lang="en-GB" dirty="0"/>
              <a:t>Excel</a:t>
            </a:r>
          </a:p>
        </p:txBody>
      </p:sp>
      <p:sp>
        <p:nvSpPr>
          <p:cNvPr id="3" name="Content Placeholder 2">
            <a:extLst>
              <a:ext uri="{FF2B5EF4-FFF2-40B4-BE49-F238E27FC236}">
                <a16:creationId xmlns:a16="http://schemas.microsoft.com/office/drawing/2014/main" id="{205C3D99-DAE6-41AC-92BD-3AE0EB41AE8C}"/>
              </a:ext>
            </a:extLst>
          </p:cNvPr>
          <p:cNvSpPr>
            <a:spLocks noGrp="1"/>
          </p:cNvSpPr>
          <p:nvPr>
            <p:ph idx="1"/>
          </p:nvPr>
        </p:nvSpPr>
        <p:spPr>
          <a:xfrm>
            <a:off x="677333" y="5205448"/>
            <a:ext cx="3118703" cy="1320800"/>
          </a:xfrm>
        </p:spPr>
        <p:txBody>
          <a:bodyPr>
            <a:normAutofit/>
          </a:bodyPr>
          <a:lstStyle/>
          <a:p>
            <a:r>
              <a:rPr lang="en-GB" dirty="0"/>
              <a:t>Centre of Pressure </a:t>
            </a:r>
          </a:p>
          <a:p>
            <a:r>
              <a:rPr lang="en-GB" dirty="0"/>
              <a:t>Total Aero</a:t>
            </a:r>
          </a:p>
          <a:p>
            <a:r>
              <a:rPr lang="en-GB" dirty="0"/>
              <a:t>Aero Drag</a:t>
            </a:r>
          </a:p>
        </p:txBody>
      </p:sp>
      <p:sp>
        <p:nvSpPr>
          <p:cNvPr id="5" name="Content Placeholder 2">
            <a:extLst>
              <a:ext uri="{FF2B5EF4-FFF2-40B4-BE49-F238E27FC236}">
                <a16:creationId xmlns:a16="http://schemas.microsoft.com/office/drawing/2014/main" id="{2755DDFB-0AC0-4EAD-88D8-40594FB71B84}"/>
              </a:ext>
            </a:extLst>
          </p:cNvPr>
          <p:cNvSpPr txBox="1">
            <a:spLocks/>
          </p:cNvSpPr>
          <p:nvPr/>
        </p:nvSpPr>
        <p:spPr>
          <a:xfrm>
            <a:off x="4432167" y="5205448"/>
            <a:ext cx="3118703" cy="1320800"/>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Coefficient of Drag</a:t>
            </a:r>
          </a:p>
          <a:p>
            <a:r>
              <a:rPr lang="en-GB" dirty="0"/>
              <a:t>Coefficient of Lift Force</a:t>
            </a:r>
          </a:p>
          <a:p>
            <a:r>
              <a:rPr lang="en-GB" dirty="0"/>
              <a:t>Life aver Drag</a:t>
            </a:r>
          </a:p>
        </p:txBody>
      </p:sp>
      <p:graphicFrame>
        <p:nvGraphicFramePr>
          <p:cNvPr id="7" name="Table 6">
            <a:extLst>
              <a:ext uri="{FF2B5EF4-FFF2-40B4-BE49-F238E27FC236}">
                <a16:creationId xmlns:a16="http://schemas.microsoft.com/office/drawing/2014/main" id="{A407C0E7-07AA-4BC4-96AB-48C304F42CEB}"/>
              </a:ext>
            </a:extLst>
          </p:cNvPr>
          <p:cNvGraphicFramePr>
            <a:graphicFrameLocks noGrp="1"/>
          </p:cNvGraphicFramePr>
          <p:nvPr>
            <p:extLst>
              <p:ext uri="{D42A27DB-BD31-4B8C-83A1-F6EECF244321}">
                <p14:modId xmlns:p14="http://schemas.microsoft.com/office/powerpoint/2010/main" val="2945091780"/>
              </p:ext>
            </p:extLst>
          </p:nvPr>
        </p:nvGraphicFramePr>
        <p:xfrm>
          <a:off x="670175" y="1270000"/>
          <a:ext cx="8596310" cy="3778640"/>
        </p:xfrm>
        <a:graphic>
          <a:graphicData uri="http://schemas.openxmlformats.org/drawingml/2006/table">
            <a:tbl>
              <a:tblPr/>
              <a:tblGrid>
                <a:gridCol w="1083883">
                  <a:extLst>
                    <a:ext uri="{9D8B030D-6E8A-4147-A177-3AD203B41FA5}">
                      <a16:colId xmlns:a16="http://schemas.microsoft.com/office/drawing/2014/main" val="1011391989"/>
                    </a:ext>
                  </a:extLst>
                </a:gridCol>
                <a:gridCol w="448503">
                  <a:extLst>
                    <a:ext uri="{9D8B030D-6E8A-4147-A177-3AD203B41FA5}">
                      <a16:colId xmlns:a16="http://schemas.microsoft.com/office/drawing/2014/main" val="4136335986"/>
                    </a:ext>
                  </a:extLst>
                </a:gridCol>
                <a:gridCol w="448503">
                  <a:extLst>
                    <a:ext uri="{9D8B030D-6E8A-4147-A177-3AD203B41FA5}">
                      <a16:colId xmlns:a16="http://schemas.microsoft.com/office/drawing/2014/main" val="2826512572"/>
                    </a:ext>
                  </a:extLst>
                </a:gridCol>
                <a:gridCol w="635380">
                  <a:extLst>
                    <a:ext uri="{9D8B030D-6E8A-4147-A177-3AD203B41FA5}">
                      <a16:colId xmlns:a16="http://schemas.microsoft.com/office/drawing/2014/main" val="3872553484"/>
                    </a:ext>
                  </a:extLst>
                </a:gridCol>
                <a:gridCol w="598004">
                  <a:extLst>
                    <a:ext uri="{9D8B030D-6E8A-4147-A177-3AD203B41FA5}">
                      <a16:colId xmlns:a16="http://schemas.microsoft.com/office/drawing/2014/main" val="1476795881"/>
                    </a:ext>
                  </a:extLst>
                </a:gridCol>
                <a:gridCol w="654067">
                  <a:extLst>
                    <a:ext uri="{9D8B030D-6E8A-4147-A177-3AD203B41FA5}">
                      <a16:colId xmlns:a16="http://schemas.microsoft.com/office/drawing/2014/main" val="754698565"/>
                    </a:ext>
                  </a:extLst>
                </a:gridCol>
                <a:gridCol w="308346">
                  <a:extLst>
                    <a:ext uri="{9D8B030D-6E8A-4147-A177-3AD203B41FA5}">
                      <a16:colId xmlns:a16="http://schemas.microsoft.com/office/drawing/2014/main" val="371951097"/>
                    </a:ext>
                  </a:extLst>
                </a:gridCol>
                <a:gridCol w="289658">
                  <a:extLst>
                    <a:ext uri="{9D8B030D-6E8A-4147-A177-3AD203B41FA5}">
                      <a16:colId xmlns:a16="http://schemas.microsoft.com/office/drawing/2014/main" val="3894358507"/>
                    </a:ext>
                  </a:extLst>
                </a:gridCol>
                <a:gridCol w="242939">
                  <a:extLst>
                    <a:ext uri="{9D8B030D-6E8A-4147-A177-3AD203B41FA5}">
                      <a16:colId xmlns:a16="http://schemas.microsoft.com/office/drawing/2014/main" val="3958500449"/>
                    </a:ext>
                  </a:extLst>
                </a:gridCol>
                <a:gridCol w="205564">
                  <a:extLst>
                    <a:ext uri="{9D8B030D-6E8A-4147-A177-3AD203B41FA5}">
                      <a16:colId xmlns:a16="http://schemas.microsoft.com/office/drawing/2014/main" val="4231807119"/>
                    </a:ext>
                  </a:extLst>
                </a:gridCol>
                <a:gridCol w="448503">
                  <a:extLst>
                    <a:ext uri="{9D8B030D-6E8A-4147-A177-3AD203B41FA5}">
                      <a16:colId xmlns:a16="http://schemas.microsoft.com/office/drawing/2014/main" val="1954966040"/>
                    </a:ext>
                  </a:extLst>
                </a:gridCol>
                <a:gridCol w="626036">
                  <a:extLst>
                    <a:ext uri="{9D8B030D-6E8A-4147-A177-3AD203B41FA5}">
                      <a16:colId xmlns:a16="http://schemas.microsoft.com/office/drawing/2014/main" val="74648567"/>
                    </a:ext>
                  </a:extLst>
                </a:gridCol>
                <a:gridCol w="242939">
                  <a:extLst>
                    <a:ext uri="{9D8B030D-6E8A-4147-A177-3AD203B41FA5}">
                      <a16:colId xmlns:a16="http://schemas.microsoft.com/office/drawing/2014/main" val="3917539667"/>
                    </a:ext>
                  </a:extLst>
                </a:gridCol>
                <a:gridCol w="943726">
                  <a:extLst>
                    <a:ext uri="{9D8B030D-6E8A-4147-A177-3AD203B41FA5}">
                      <a16:colId xmlns:a16="http://schemas.microsoft.com/office/drawing/2014/main" val="3710944561"/>
                    </a:ext>
                  </a:extLst>
                </a:gridCol>
                <a:gridCol w="448503">
                  <a:extLst>
                    <a:ext uri="{9D8B030D-6E8A-4147-A177-3AD203B41FA5}">
                      <a16:colId xmlns:a16="http://schemas.microsoft.com/office/drawing/2014/main" val="335547678"/>
                    </a:ext>
                  </a:extLst>
                </a:gridCol>
                <a:gridCol w="485878">
                  <a:extLst>
                    <a:ext uri="{9D8B030D-6E8A-4147-A177-3AD203B41FA5}">
                      <a16:colId xmlns:a16="http://schemas.microsoft.com/office/drawing/2014/main" val="1988470404"/>
                    </a:ext>
                  </a:extLst>
                </a:gridCol>
                <a:gridCol w="485878">
                  <a:extLst>
                    <a:ext uri="{9D8B030D-6E8A-4147-A177-3AD203B41FA5}">
                      <a16:colId xmlns:a16="http://schemas.microsoft.com/office/drawing/2014/main" val="3701881280"/>
                    </a:ext>
                  </a:extLst>
                </a:gridCol>
              </a:tblGrid>
              <a:tr h="134551">
                <a:tc>
                  <a:txBody>
                    <a:bodyPr/>
                    <a:lstStyle/>
                    <a:p>
                      <a:pPr algn="l" fontAlgn="b"/>
                      <a:r>
                        <a:rPr lang="en-GB" sz="800" b="1" i="0" u="none" strike="noStrike">
                          <a:solidFill>
                            <a:srgbClr val="000000"/>
                          </a:solidFill>
                          <a:effectLst/>
                          <a:latin typeface="Calibri" panose="020F0502020204030204" pitchFamily="34" charset="0"/>
                        </a:rPr>
                        <a:t>Set Up</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9C9C9"/>
                    </a:solidFill>
                  </a:tcPr>
                </a:tc>
                <a:tc>
                  <a:txBody>
                    <a:bodyPr/>
                    <a:lstStyle/>
                    <a:p>
                      <a:pPr algn="l" fontAlgn="b"/>
                      <a:r>
                        <a:rPr lang="en-GB" sz="800" b="1" i="0" u="none" strike="noStrike">
                          <a:solidFill>
                            <a:srgbClr val="000000"/>
                          </a:solidFill>
                          <a:effectLst/>
                          <a:latin typeface="Calibri" panose="020F0502020204030204" pitchFamily="34" charset="0"/>
                        </a:rPr>
                        <a:t>Cv (kph)</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9C9C9"/>
                    </a:solidFill>
                  </a:tcPr>
                </a:tc>
                <a:tc>
                  <a:txBody>
                    <a:bodyPr/>
                    <a:lstStyle/>
                    <a:p>
                      <a:pPr algn="l" fontAlgn="b"/>
                      <a:r>
                        <a:rPr lang="en-GB" sz="800" b="1" i="0" u="none" strike="noStrike">
                          <a:solidFill>
                            <a:srgbClr val="000000"/>
                          </a:solidFill>
                          <a:effectLst/>
                          <a:latin typeface="Calibri" panose="020F0502020204030204" pitchFamily="34" charset="0"/>
                        </a:rPr>
                        <a:t>Cv (m/s)</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9C9C9"/>
                    </a:solidFill>
                  </a:tcPr>
                </a:tc>
                <a:tc>
                  <a:txBody>
                    <a:bodyPr/>
                    <a:lstStyle/>
                    <a:p>
                      <a:pPr algn="l" fontAlgn="b"/>
                      <a:r>
                        <a:rPr lang="en-GB" sz="800" b="1" i="0" u="none" strike="noStrike">
                          <a:solidFill>
                            <a:srgbClr val="000000"/>
                          </a:solidFill>
                          <a:effectLst/>
                          <a:latin typeface="Calibri" panose="020F0502020204030204" pitchFamily="34" charset="0"/>
                        </a:rPr>
                        <a:t>Aero Front (N)</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9C9C9"/>
                    </a:solidFill>
                  </a:tcPr>
                </a:tc>
                <a:tc>
                  <a:txBody>
                    <a:bodyPr/>
                    <a:lstStyle/>
                    <a:p>
                      <a:pPr algn="l" fontAlgn="b"/>
                      <a:r>
                        <a:rPr lang="en-GB" sz="800" b="1" i="0" u="none" strike="noStrike">
                          <a:solidFill>
                            <a:srgbClr val="000000"/>
                          </a:solidFill>
                          <a:effectLst/>
                          <a:latin typeface="Calibri" panose="020F0502020204030204" pitchFamily="34" charset="0"/>
                        </a:rPr>
                        <a:t>Aero Rear (N)</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9C9C9"/>
                    </a:solidFill>
                  </a:tcPr>
                </a:tc>
                <a:tc>
                  <a:txBody>
                    <a:bodyPr/>
                    <a:lstStyle/>
                    <a:p>
                      <a:pPr algn="l" fontAlgn="b"/>
                      <a:r>
                        <a:rPr lang="en-GB" sz="800" b="1" i="0" u="none" strike="noStrike">
                          <a:solidFill>
                            <a:srgbClr val="000000"/>
                          </a:solidFill>
                          <a:effectLst/>
                          <a:latin typeface="Calibri" panose="020F0502020204030204" pitchFamily="34" charset="0"/>
                        </a:rPr>
                        <a:t>Total Aero (N)</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9C9C9"/>
                    </a:solidFill>
                  </a:tcPr>
                </a:tc>
                <a:tc>
                  <a:txBody>
                    <a:bodyPr/>
                    <a:lstStyle/>
                    <a:p>
                      <a:pPr algn="l" fontAlgn="b"/>
                      <a:r>
                        <a:rPr lang="en-GB" sz="800" b="1" i="0" u="none" strike="noStrike">
                          <a:solidFill>
                            <a:srgbClr val="000000"/>
                          </a:solidFill>
                          <a:effectLst/>
                          <a:latin typeface="Calibri" panose="020F0502020204030204" pitchFamily="34" charset="0"/>
                        </a:rPr>
                        <a:t>CoP</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9C9C9"/>
                    </a:solidFill>
                  </a:tcPr>
                </a:tc>
                <a:tc>
                  <a:txBody>
                    <a:bodyPr/>
                    <a:lstStyle/>
                    <a:p>
                      <a:pPr algn="l" fontAlgn="b"/>
                      <a:r>
                        <a:rPr lang="en-GB" sz="800" b="1" i="0" u="none" strike="noStrike">
                          <a:solidFill>
                            <a:srgbClr val="000000"/>
                          </a:solidFill>
                          <a:effectLst/>
                          <a:latin typeface="Calibri" panose="020F0502020204030204" pitchFamily="34" charset="0"/>
                        </a:rPr>
                        <a:t>Clf</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9C9C9"/>
                    </a:solidFill>
                  </a:tcPr>
                </a:tc>
                <a:tc>
                  <a:txBody>
                    <a:bodyPr/>
                    <a:lstStyle/>
                    <a:p>
                      <a:pPr algn="l" fontAlgn="b"/>
                      <a:r>
                        <a:rPr lang="en-GB" sz="800" b="1" i="0" u="none" strike="noStrike">
                          <a:solidFill>
                            <a:srgbClr val="000000"/>
                          </a:solidFill>
                          <a:effectLst/>
                          <a:latin typeface="Calibri" panose="020F0502020204030204" pitchFamily="34" charset="0"/>
                        </a:rPr>
                        <a:t>Clr</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9C9C9"/>
                    </a:solidFill>
                  </a:tcPr>
                </a:tc>
                <a:tc>
                  <a:txBody>
                    <a:bodyPr/>
                    <a:lstStyle/>
                    <a:p>
                      <a:pPr algn="l" fontAlgn="b"/>
                      <a:r>
                        <a:rPr lang="en-GB" sz="800" b="1" i="0" u="none" strike="noStrike">
                          <a:solidFill>
                            <a:srgbClr val="000000"/>
                          </a:solidFill>
                          <a:effectLst/>
                          <a:latin typeface="Calibri" panose="020F0502020204030204" pitchFamily="34" charset="0"/>
                        </a:rPr>
                        <a:t>Clt</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9C9C9"/>
                    </a:solidFill>
                  </a:tcPr>
                </a:tc>
                <a:tc>
                  <a:txBody>
                    <a:bodyPr/>
                    <a:lstStyle/>
                    <a:p>
                      <a:pPr algn="l" fontAlgn="b"/>
                      <a:r>
                        <a:rPr lang="en-GB" sz="800" b="1" i="0" u="none" strike="noStrike">
                          <a:solidFill>
                            <a:srgbClr val="000000"/>
                          </a:solidFill>
                          <a:effectLst/>
                          <a:latin typeface="Calibri" panose="020F0502020204030204" pitchFamily="34" charset="0"/>
                        </a:rPr>
                        <a:t>V1</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9C9C9"/>
                    </a:solidFill>
                  </a:tcPr>
                </a:tc>
                <a:tc>
                  <a:txBody>
                    <a:bodyPr/>
                    <a:lstStyle/>
                    <a:p>
                      <a:pPr algn="l" fontAlgn="b"/>
                      <a:r>
                        <a:rPr lang="en-GB" sz="800" b="1" i="0" u="none" strike="noStrike">
                          <a:solidFill>
                            <a:srgbClr val="000000"/>
                          </a:solidFill>
                          <a:effectLst/>
                          <a:latin typeface="Calibri" panose="020F0502020204030204" pitchFamily="34" charset="0"/>
                        </a:rPr>
                        <a:t>Drag + RR (N)</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9C9C9"/>
                    </a:solidFill>
                  </a:tcPr>
                </a:tc>
                <a:tc>
                  <a:txBody>
                    <a:bodyPr/>
                    <a:lstStyle/>
                    <a:p>
                      <a:pPr algn="l" fontAlgn="b"/>
                      <a:r>
                        <a:rPr lang="en-GB" sz="800" b="1" i="0" u="none" strike="noStrike">
                          <a:solidFill>
                            <a:srgbClr val="000000"/>
                          </a:solidFill>
                          <a:effectLst/>
                          <a:latin typeface="Calibri" panose="020F0502020204030204" pitchFamily="34" charset="0"/>
                        </a:rPr>
                        <a:t>V2</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9C9C9"/>
                    </a:solidFill>
                  </a:tcPr>
                </a:tc>
                <a:tc>
                  <a:txBody>
                    <a:bodyPr/>
                    <a:lstStyle/>
                    <a:p>
                      <a:pPr algn="l" fontAlgn="b"/>
                      <a:r>
                        <a:rPr lang="en-GB" sz="800" b="1" i="0" u="none" strike="noStrike">
                          <a:solidFill>
                            <a:srgbClr val="000000"/>
                          </a:solidFill>
                          <a:effectLst/>
                          <a:latin typeface="Calibri" panose="020F0502020204030204" pitchFamily="34" charset="0"/>
                        </a:rPr>
                        <a:t>Rolling Resistance (N)</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9C9C9"/>
                    </a:solidFill>
                  </a:tcPr>
                </a:tc>
                <a:tc>
                  <a:txBody>
                    <a:bodyPr/>
                    <a:lstStyle/>
                    <a:p>
                      <a:pPr algn="l" fontAlgn="b"/>
                      <a:r>
                        <a:rPr lang="en-GB" sz="800" b="1" i="0" u="none" strike="noStrike">
                          <a:solidFill>
                            <a:srgbClr val="000000"/>
                          </a:solidFill>
                          <a:effectLst/>
                          <a:latin typeface="Calibri" panose="020F0502020204030204" pitchFamily="34" charset="0"/>
                        </a:rPr>
                        <a:t>Drag (N)</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9C9C9"/>
                    </a:solidFill>
                  </a:tcPr>
                </a:tc>
                <a:tc>
                  <a:txBody>
                    <a:bodyPr/>
                    <a:lstStyle/>
                    <a:p>
                      <a:pPr algn="l" fontAlgn="b"/>
                      <a:r>
                        <a:rPr lang="en-GB" sz="800" b="1" i="0" u="none" strike="noStrike">
                          <a:solidFill>
                            <a:srgbClr val="000000"/>
                          </a:solidFill>
                          <a:effectLst/>
                          <a:latin typeface="Calibri" panose="020F0502020204030204" pitchFamily="34" charset="0"/>
                        </a:rPr>
                        <a:t>Cda</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9C9C9"/>
                    </a:solidFill>
                  </a:tcPr>
                </a:tc>
                <a:tc>
                  <a:txBody>
                    <a:bodyPr/>
                    <a:lstStyle/>
                    <a:p>
                      <a:pPr algn="l" fontAlgn="b"/>
                      <a:r>
                        <a:rPr lang="en-GB" sz="800" b="1" i="0" u="none" strike="noStrike">
                          <a:solidFill>
                            <a:srgbClr val="000000"/>
                          </a:solidFill>
                          <a:effectLst/>
                          <a:latin typeface="Calibri" panose="020F0502020204030204" pitchFamily="34" charset="0"/>
                        </a:rPr>
                        <a:t>L/d</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9C9C9"/>
                    </a:solidFill>
                  </a:tcPr>
                </a:tc>
                <a:extLst>
                  <a:ext uri="{0D108BD9-81ED-4DB2-BD59-A6C34878D82A}">
                    <a16:rowId xmlns:a16="http://schemas.microsoft.com/office/drawing/2014/main" val="2762410525"/>
                  </a:ext>
                </a:extLst>
              </a:tr>
              <a:tr h="134551">
                <a:tc>
                  <a:txBody>
                    <a:bodyPr/>
                    <a:lstStyle/>
                    <a:p>
                      <a:pPr algn="l" fontAlgn="b"/>
                      <a:r>
                        <a:rPr lang="en-GB" sz="800" b="0" i="0" u="none" strike="noStrike">
                          <a:solidFill>
                            <a:srgbClr val="000000"/>
                          </a:solidFill>
                          <a:effectLst/>
                          <a:latin typeface="Calibri" panose="020F0502020204030204" pitchFamily="34" charset="0"/>
                        </a:rPr>
                        <a:t>Baseline</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CC"/>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55.56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3397</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4135</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7532</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45.1</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1.8</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2.19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4</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2168</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219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1949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1.033</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3.865</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extLst>
                  <a:ext uri="{0D108BD9-81ED-4DB2-BD59-A6C34878D82A}">
                    <a16:rowId xmlns:a16="http://schemas.microsoft.com/office/drawing/2014/main" val="2416737936"/>
                  </a:ext>
                </a:extLst>
              </a:tr>
              <a:tr h="140157">
                <a:tc>
                  <a:txBody>
                    <a:bodyPr/>
                    <a:lstStyle/>
                    <a:p>
                      <a:pPr algn="l" fontAlgn="t"/>
                      <a:r>
                        <a:rPr lang="sv-SE" sz="700" b="0" i="0" u="none" strike="noStrike">
                          <a:solidFill>
                            <a:srgbClr val="000000"/>
                          </a:solidFill>
                          <a:effectLst/>
                          <a:latin typeface="Arial" panose="020B0604020202020204" pitchFamily="34" charset="0"/>
                        </a:rPr>
                        <a:t>Setup 1 Min Min Wing</a:t>
                      </a:r>
                    </a:p>
                  </a:txBody>
                  <a:tcPr marL="5606" marR="5606" marT="56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CC"/>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55.56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1957</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2552</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4509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43.4</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1.04</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1.35</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2.4</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1078</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219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859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0.455</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5.249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extLst>
                  <a:ext uri="{0D108BD9-81ED-4DB2-BD59-A6C34878D82A}">
                    <a16:rowId xmlns:a16="http://schemas.microsoft.com/office/drawing/2014/main" val="1496705968"/>
                  </a:ext>
                </a:extLst>
              </a:tr>
              <a:tr h="134551">
                <a:tc>
                  <a:txBody>
                    <a:bodyPr/>
                    <a:lstStyle/>
                    <a:p>
                      <a:pPr algn="l" fontAlgn="t"/>
                      <a:r>
                        <a:rPr lang="en-GB" sz="700" b="0" i="0" u="none" strike="noStrike">
                          <a:solidFill>
                            <a:srgbClr val="000000"/>
                          </a:solidFill>
                          <a:effectLst/>
                          <a:latin typeface="Arial" panose="020B0604020202020204" pitchFamily="34" charset="0"/>
                        </a:rPr>
                        <a:t>Setup 2 Min Mid Wing</a:t>
                      </a:r>
                    </a:p>
                  </a:txBody>
                  <a:tcPr marL="5606" marR="5606" marT="56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CC"/>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55.56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1879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3189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5068</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37.08</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1.69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2.7</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1345</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219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1126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0.597</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4.501</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extLst>
                  <a:ext uri="{0D108BD9-81ED-4DB2-BD59-A6C34878D82A}">
                    <a16:rowId xmlns:a16="http://schemas.microsoft.com/office/drawing/2014/main" val="3398648158"/>
                  </a:ext>
                </a:extLst>
              </a:tr>
              <a:tr h="134551">
                <a:tc>
                  <a:txBody>
                    <a:bodyPr/>
                    <a:lstStyle/>
                    <a:p>
                      <a:pPr algn="l" fontAlgn="t"/>
                      <a:r>
                        <a:rPr lang="sv-SE" sz="700" b="0" i="0" u="none" strike="noStrike">
                          <a:solidFill>
                            <a:srgbClr val="000000"/>
                          </a:solidFill>
                          <a:effectLst/>
                          <a:latin typeface="Arial" panose="020B0604020202020204" pitchFamily="34" charset="0"/>
                        </a:rPr>
                        <a:t>Setup 3 Min Max Wing</a:t>
                      </a:r>
                    </a:p>
                  </a:txBody>
                  <a:tcPr marL="5606" marR="5606" marT="56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CC"/>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55.56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1790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3805</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5595</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31.99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0.95</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2.02</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3</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1661</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219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1442</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0.764</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3.880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extLst>
                  <a:ext uri="{0D108BD9-81ED-4DB2-BD59-A6C34878D82A}">
                    <a16:rowId xmlns:a16="http://schemas.microsoft.com/office/drawing/2014/main" val="2308879357"/>
                  </a:ext>
                </a:extLst>
              </a:tr>
              <a:tr h="134551">
                <a:tc>
                  <a:txBody>
                    <a:bodyPr/>
                    <a:lstStyle/>
                    <a:p>
                      <a:pPr algn="l" fontAlgn="t"/>
                      <a:r>
                        <a:rPr lang="en-GB" sz="700" b="0" i="0" u="none" strike="noStrike">
                          <a:solidFill>
                            <a:srgbClr val="000000"/>
                          </a:solidFill>
                          <a:effectLst/>
                          <a:latin typeface="Arial" panose="020B0604020202020204" pitchFamily="34" charset="0"/>
                        </a:rPr>
                        <a:t>Setup 4 Mid Min Wing</a:t>
                      </a:r>
                    </a:p>
                  </a:txBody>
                  <a:tcPr marL="5606" marR="5606" marT="56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CC"/>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55.56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2700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2624</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5324</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50.71</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1.43</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1.39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2.8</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1368</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219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1149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0.609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4.634</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extLst>
                  <a:ext uri="{0D108BD9-81ED-4DB2-BD59-A6C34878D82A}">
                    <a16:rowId xmlns:a16="http://schemas.microsoft.com/office/drawing/2014/main" val="2496105541"/>
                  </a:ext>
                </a:extLst>
              </a:tr>
              <a:tr h="134551">
                <a:tc>
                  <a:txBody>
                    <a:bodyPr/>
                    <a:lstStyle/>
                    <a:p>
                      <a:pPr algn="l" fontAlgn="t"/>
                      <a:r>
                        <a:rPr lang="en-GB" sz="700" b="0" i="0" u="none" strike="noStrike">
                          <a:solidFill>
                            <a:srgbClr val="000000"/>
                          </a:solidFill>
                          <a:effectLst/>
                          <a:latin typeface="Arial" panose="020B0604020202020204" pitchFamily="34" charset="0"/>
                        </a:rPr>
                        <a:t>Setup 5 Mid Mid Wing</a:t>
                      </a:r>
                    </a:p>
                  </a:txBody>
                  <a:tcPr marL="5606" marR="5606" marT="56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CC"/>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55.56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2611</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3248</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5859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44.56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1.38</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1.72</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3.1</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1636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219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1417</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0.751</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4.135</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extLst>
                  <a:ext uri="{0D108BD9-81ED-4DB2-BD59-A6C34878D82A}">
                    <a16:rowId xmlns:a16="http://schemas.microsoft.com/office/drawing/2014/main" val="3499731421"/>
                  </a:ext>
                </a:extLst>
              </a:tr>
              <a:tr h="134551">
                <a:tc>
                  <a:txBody>
                    <a:bodyPr/>
                    <a:lstStyle/>
                    <a:p>
                      <a:pPr algn="l" fontAlgn="t"/>
                      <a:r>
                        <a:rPr lang="en-GB" sz="700" b="0" i="0" u="none" strike="noStrike">
                          <a:solidFill>
                            <a:srgbClr val="000000"/>
                          </a:solidFill>
                          <a:effectLst/>
                          <a:latin typeface="Arial" panose="020B0604020202020204" pitchFamily="34" charset="0"/>
                        </a:rPr>
                        <a:t>Setup 6 Mid Max Wing</a:t>
                      </a:r>
                    </a:p>
                  </a:txBody>
                  <a:tcPr marL="5606" marR="5606" marT="56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CC"/>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55.56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2528</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3875</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6403</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39.48</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1.34</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2.05</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3.4</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1953</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219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1734</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0.919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3.693</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extLst>
                  <a:ext uri="{0D108BD9-81ED-4DB2-BD59-A6C34878D82A}">
                    <a16:rowId xmlns:a16="http://schemas.microsoft.com/office/drawing/2014/main" val="3335733684"/>
                  </a:ext>
                </a:extLst>
              </a:tr>
              <a:tr h="134551">
                <a:tc>
                  <a:txBody>
                    <a:bodyPr/>
                    <a:lstStyle/>
                    <a:p>
                      <a:pPr algn="l" fontAlgn="t"/>
                      <a:r>
                        <a:rPr lang="en-GB" sz="700" b="0" i="0" u="none" strike="noStrike">
                          <a:solidFill>
                            <a:srgbClr val="000000"/>
                          </a:solidFill>
                          <a:effectLst/>
                          <a:latin typeface="Arial" panose="020B0604020202020204" pitchFamily="34" charset="0"/>
                        </a:rPr>
                        <a:t>Setup 7 Max Min Wing</a:t>
                      </a:r>
                    </a:p>
                  </a:txBody>
                  <a:tcPr marL="5606" marR="5606" marT="56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CC"/>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55.56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3399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2677</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6076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55.94</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1.8</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1.42</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3.2</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1700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219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1481</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0.785</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4.103</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extLst>
                  <a:ext uri="{0D108BD9-81ED-4DB2-BD59-A6C34878D82A}">
                    <a16:rowId xmlns:a16="http://schemas.microsoft.com/office/drawing/2014/main" val="2209227394"/>
                  </a:ext>
                </a:extLst>
              </a:tr>
              <a:tr h="134551">
                <a:tc>
                  <a:txBody>
                    <a:bodyPr/>
                    <a:lstStyle/>
                    <a:p>
                      <a:pPr algn="l" fontAlgn="t"/>
                      <a:r>
                        <a:rPr lang="en-GB" sz="700" b="0" i="0" u="none" strike="noStrike">
                          <a:solidFill>
                            <a:srgbClr val="000000"/>
                          </a:solidFill>
                          <a:effectLst/>
                          <a:latin typeface="Arial" panose="020B0604020202020204" pitchFamily="34" charset="0"/>
                        </a:rPr>
                        <a:t>Setup 8 Max Mid Wing</a:t>
                      </a:r>
                    </a:p>
                  </a:txBody>
                  <a:tcPr marL="5606" marR="5606" marT="56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CC"/>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55.56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3317</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3308</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6625</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50.07</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1.76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1.75</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3.5</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1969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219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1750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0.927</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3.786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extLst>
                  <a:ext uri="{0D108BD9-81ED-4DB2-BD59-A6C34878D82A}">
                    <a16:rowId xmlns:a16="http://schemas.microsoft.com/office/drawing/2014/main" val="1666510371"/>
                  </a:ext>
                </a:extLst>
              </a:tr>
              <a:tr h="134551">
                <a:tc>
                  <a:txBody>
                    <a:bodyPr/>
                    <a:lstStyle/>
                    <a:p>
                      <a:pPr algn="l" fontAlgn="t"/>
                      <a:r>
                        <a:rPr lang="en-GB" sz="700" b="0" i="0" u="none" strike="noStrike">
                          <a:solidFill>
                            <a:srgbClr val="000000"/>
                          </a:solidFill>
                          <a:effectLst/>
                          <a:latin typeface="Arial" panose="020B0604020202020204" pitchFamily="34" charset="0"/>
                        </a:rPr>
                        <a:t>Setup 9 Max Max Wing</a:t>
                      </a:r>
                    </a:p>
                  </a:txBody>
                  <a:tcPr marL="5606" marR="5606" marT="56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CC"/>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55.56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3235</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3936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7171</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45.11</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1.71</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2.09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3.8</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2285</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219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2066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1.095</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3.471</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extLst>
                  <a:ext uri="{0D108BD9-81ED-4DB2-BD59-A6C34878D82A}">
                    <a16:rowId xmlns:a16="http://schemas.microsoft.com/office/drawing/2014/main" val="1955317056"/>
                  </a:ext>
                </a:extLst>
              </a:tr>
              <a:tr h="134551">
                <a:tc>
                  <a:txBody>
                    <a:bodyPr/>
                    <a:lstStyle/>
                    <a:p>
                      <a:pPr algn="l" fontAlgn="t"/>
                      <a:r>
                        <a:rPr lang="en-GB" sz="700" b="0" i="0" u="none" strike="noStrike">
                          <a:solidFill>
                            <a:srgbClr val="000000"/>
                          </a:solidFill>
                          <a:effectLst/>
                          <a:latin typeface="Arial" panose="020B0604020202020204" pitchFamily="34" charset="0"/>
                        </a:rPr>
                        <a:t>Setup 10 -30-30- Wing</a:t>
                      </a:r>
                    </a:p>
                  </a:txBody>
                  <a:tcPr marL="5606" marR="5606" marT="56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CC"/>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55.56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2818</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3487</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6305</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44.69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1.49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1.85</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3.3</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1642</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219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1423</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0.754</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4.431</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extLst>
                  <a:ext uri="{0D108BD9-81ED-4DB2-BD59-A6C34878D82A}">
                    <a16:rowId xmlns:a16="http://schemas.microsoft.com/office/drawing/2014/main" val="409390230"/>
                  </a:ext>
                </a:extLst>
              </a:tr>
              <a:tr h="134551">
                <a:tc>
                  <a:txBody>
                    <a:bodyPr/>
                    <a:lstStyle/>
                    <a:p>
                      <a:pPr algn="l" fontAlgn="t"/>
                      <a:r>
                        <a:rPr lang="en-GB" sz="700" b="0" i="0" u="none" strike="noStrike">
                          <a:solidFill>
                            <a:srgbClr val="000000"/>
                          </a:solidFill>
                          <a:effectLst/>
                          <a:latin typeface="Arial" panose="020B0604020202020204" pitchFamily="34" charset="0"/>
                        </a:rPr>
                        <a:t>Setup 11 -35-35- Wing</a:t>
                      </a:r>
                    </a:p>
                  </a:txBody>
                  <a:tcPr marL="5606" marR="5606" marT="56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CC"/>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55.56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3092</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3822</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6914</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44.72</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1.64</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2.03</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3.7</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1719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219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1500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0.795</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4.609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extLst>
                  <a:ext uri="{0D108BD9-81ED-4DB2-BD59-A6C34878D82A}">
                    <a16:rowId xmlns:a16="http://schemas.microsoft.com/office/drawing/2014/main" val="2203254298"/>
                  </a:ext>
                </a:extLst>
              </a:tr>
              <a:tr h="134551">
                <a:tc>
                  <a:txBody>
                    <a:bodyPr/>
                    <a:lstStyle/>
                    <a:p>
                      <a:pPr algn="l" fontAlgn="t"/>
                      <a:r>
                        <a:rPr lang="en-GB" sz="700" b="0" i="0" u="none" strike="noStrike">
                          <a:solidFill>
                            <a:srgbClr val="000000"/>
                          </a:solidFill>
                          <a:effectLst/>
                          <a:latin typeface="Arial" panose="020B0604020202020204" pitchFamily="34" charset="0"/>
                        </a:rPr>
                        <a:t>Setup A -2-3- Ride</a:t>
                      </a:r>
                    </a:p>
                  </a:txBody>
                  <a:tcPr marL="5606" marR="5606" marT="56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CC"/>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55.56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3232</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4002</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7234</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44.68</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1.71</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2.12</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3.8</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1784</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219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1565</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0.829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4.622</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extLst>
                  <a:ext uri="{0D108BD9-81ED-4DB2-BD59-A6C34878D82A}">
                    <a16:rowId xmlns:a16="http://schemas.microsoft.com/office/drawing/2014/main" val="2402051488"/>
                  </a:ext>
                </a:extLst>
              </a:tr>
              <a:tr h="140157">
                <a:tc>
                  <a:txBody>
                    <a:bodyPr/>
                    <a:lstStyle/>
                    <a:p>
                      <a:pPr algn="l" fontAlgn="t"/>
                      <a:r>
                        <a:rPr lang="en-GB" sz="700" b="0" i="0" u="none" strike="noStrike">
                          <a:solidFill>
                            <a:srgbClr val="000000"/>
                          </a:solidFill>
                          <a:effectLst/>
                          <a:latin typeface="Arial" panose="020B0604020202020204" pitchFamily="34" charset="0"/>
                        </a:rPr>
                        <a:t>Setup B -2-5- Ride</a:t>
                      </a:r>
                    </a:p>
                  </a:txBody>
                  <a:tcPr marL="5606" marR="5606" marT="56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CC"/>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55.56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2319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2904</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5223</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44.4</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1.23</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1.54</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2.8</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1592</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219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1373</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0.727</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3.804</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extLst>
                  <a:ext uri="{0D108BD9-81ED-4DB2-BD59-A6C34878D82A}">
                    <a16:rowId xmlns:a16="http://schemas.microsoft.com/office/drawing/2014/main" val="1693052250"/>
                  </a:ext>
                </a:extLst>
              </a:tr>
              <a:tr h="134551">
                <a:tc>
                  <a:txBody>
                    <a:bodyPr/>
                    <a:lstStyle/>
                    <a:p>
                      <a:pPr algn="l" fontAlgn="t"/>
                      <a:r>
                        <a:rPr lang="en-GB" sz="700" b="0" i="0" u="none" strike="noStrike">
                          <a:solidFill>
                            <a:srgbClr val="000000"/>
                          </a:solidFill>
                          <a:effectLst/>
                          <a:latin typeface="Arial" panose="020B0604020202020204" pitchFamily="34" charset="0"/>
                        </a:rPr>
                        <a:t>Setup C -2-7- Ride</a:t>
                      </a:r>
                    </a:p>
                  </a:txBody>
                  <a:tcPr marL="5606" marR="5606" marT="56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CC"/>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55.56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2797</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3485</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6282</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44.52</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1.48</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1.85</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3.3</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1705</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219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1486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0.787</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4.227</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extLst>
                  <a:ext uri="{0D108BD9-81ED-4DB2-BD59-A6C34878D82A}">
                    <a16:rowId xmlns:a16="http://schemas.microsoft.com/office/drawing/2014/main" val="1566595356"/>
                  </a:ext>
                </a:extLst>
              </a:tr>
              <a:tr h="134551">
                <a:tc>
                  <a:txBody>
                    <a:bodyPr/>
                    <a:lstStyle/>
                    <a:p>
                      <a:pPr algn="l" fontAlgn="t"/>
                      <a:r>
                        <a:rPr lang="en-GB" sz="700" b="0" i="0" u="none" strike="noStrike">
                          <a:solidFill>
                            <a:srgbClr val="000000"/>
                          </a:solidFill>
                          <a:effectLst/>
                          <a:latin typeface="Arial" panose="020B0604020202020204" pitchFamily="34" charset="0"/>
                        </a:rPr>
                        <a:t>Setup D -4-3- Ride</a:t>
                      </a:r>
                    </a:p>
                  </a:txBody>
                  <a:tcPr marL="5606" marR="5606" marT="56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CC"/>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55.56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1811</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2322</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4133</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43.82</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0.96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1.23</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2.2</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1563</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219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1344</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0.712</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3.075</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extLst>
                  <a:ext uri="{0D108BD9-81ED-4DB2-BD59-A6C34878D82A}">
                    <a16:rowId xmlns:a16="http://schemas.microsoft.com/office/drawing/2014/main" val="2091865922"/>
                  </a:ext>
                </a:extLst>
              </a:tr>
              <a:tr h="134551">
                <a:tc>
                  <a:txBody>
                    <a:bodyPr/>
                    <a:lstStyle/>
                    <a:p>
                      <a:pPr algn="l" fontAlgn="t"/>
                      <a:r>
                        <a:rPr lang="en-GB" sz="700" b="0" i="0" u="none" strike="noStrike">
                          <a:solidFill>
                            <a:srgbClr val="000000"/>
                          </a:solidFill>
                          <a:effectLst/>
                          <a:latin typeface="Arial" panose="020B0604020202020204" pitchFamily="34" charset="0"/>
                        </a:rPr>
                        <a:t>Setup E -4-7- Ride</a:t>
                      </a:r>
                    </a:p>
                  </a:txBody>
                  <a:tcPr marL="5606" marR="5606" marT="56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CC"/>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55.56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2123</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2683</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4806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44.17</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1.12</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1.42</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2.5</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1592</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219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1373</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0.727</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3.500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extLst>
                  <a:ext uri="{0D108BD9-81ED-4DB2-BD59-A6C34878D82A}">
                    <a16:rowId xmlns:a16="http://schemas.microsoft.com/office/drawing/2014/main" val="737817040"/>
                  </a:ext>
                </a:extLst>
              </a:tr>
              <a:tr h="134551">
                <a:tc>
                  <a:txBody>
                    <a:bodyPr/>
                    <a:lstStyle/>
                    <a:p>
                      <a:pPr algn="l" fontAlgn="t"/>
                      <a:r>
                        <a:rPr lang="en-GB" sz="700" b="0" i="0" u="none" strike="noStrike">
                          <a:solidFill>
                            <a:srgbClr val="000000"/>
                          </a:solidFill>
                          <a:effectLst/>
                          <a:latin typeface="Arial" panose="020B0604020202020204" pitchFamily="34" charset="0"/>
                        </a:rPr>
                        <a:t>Setup F -6-3- Ride</a:t>
                      </a:r>
                    </a:p>
                  </a:txBody>
                  <a:tcPr marL="5606" marR="5606" marT="56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CC"/>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55.56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2334</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2934</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5268</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44.31</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1.24</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1.55</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2.8</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1636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219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1417</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0.751</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3.718</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extLst>
                  <a:ext uri="{0D108BD9-81ED-4DB2-BD59-A6C34878D82A}">
                    <a16:rowId xmlns:a16="http://schemas.microsoft.com/office/drawing/2014/main" val="3999894115"/>
                  </a:ext>
                </a:extLst>
              </a:tr>
              <a:tr h="134551">
                <a:tc>
                  <a:txBody>
                    <a:bodyPr/>
                    <a:lstStyle/>
                    <a:p>
                      <a:pPr algn="l" fontAlgn="t"/>
                      <a:r>
                        <a:rPr lang="en-GB" sz="700" b="0" i="0" u="none" strike="noStrike">
                          <a:solidFill>
                            <a:srgbClr val="000000"/>
                          </a:solidFill>
                          <a:effectLst/>
                          <a:latin typeface="Arial" panose="020B0604020202020204" pitchFamily="34" charset="0"/>
                        </a:rPr>
                        <a:t>Setup G -6-5- Ride </a:t>
                      </a:r>
                    </a:p>
                  </a:txBody>
                  <a:tcPr marL="5606" marR="5606" marT="56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CC"/>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55.56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2173</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2800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4973</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43.7</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1.15</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1.48</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1074</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219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855</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0.453</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5.816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extLst>
                  <a:ext uri="{0D108BD9-81ED-4DB2-BD59-A6C34878D82A}">
                    <a16:rowId xmlns:a16="http://schemas.microsoft.com/office/drawing/2014/main" val="3311113382"/>
                  </a:ext>
                </a:extLst>
              </a:tr>
              <a:tr h="134551">
                <a:tc>
                  <a:txBody>
                    <a:bodyPr/>
                    <a:lstStyle/>
                    <a:p>
                      <a:pPr algn="l" fontAlgn="t"/>
                      <a:r>
                        <a:rPr lang="en-GB" sz="700" b="0" i="0" u="none" strike="noStrike">
                          <a:solidFill>
                            <a:srgbClr val="000000"/>
                          </a:solidFill>
                          <a:effectLst/>
                          <a:latin typeface="Arial" panose="020B0604020202020204" pitchFamily="34" charset="0"/>
                        </a:rPr>
                        <a:t>Setup H -6-7- Ride</a:t>
                      </a:r>
                    </a:p>
                  </a:txBody>
                  <a:tcPr marL="5606" marR="5606" marT="56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CC"/>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55.56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1680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2236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3916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42.9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0.89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1.18</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2.1</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1070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219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851</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0.451</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4.602</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extLst>
                  <a:ext uri="{0D108BD9-81ED-4DB2-BD59-A6C34878D82A}">
                    <a16:rowId xmlns:a16="http://schemas.microsoft.com/office/drawing/2014/main" val="3049627331"/>
                  </a:ext>
                </a:extLst>
              </a:tr>
              <a:tr h="134551">
                <a:tc>
                  <a:txBody>
                    <a:bodyPr/>
                    <a:lstStyle/>
                    <a:p>
                      <a:pPr algn="l" fontAlgn="t"/>
                      <a:r>
                        <a:rPr lang="sv-SE" sz="700" b="0" i="0" u="none" strike="noStrike">
                          <a:solidFill>
                            <a:srgbClr val="000000"/>
                          </a:solidFill>
                          <a:effectLst/>
                          <a:latin typeface="Arial" panose="020B0604020202020204" pitchFamily="34" charset="0"/>
                        </a:rPr>
                        <a:t>Setup A1 2-3 Min Min</a:t>
                      </a:r>
                    </a:p>
                  </a:txBody>
                  <a:tcPr marL="5606" marR="5606" marT="56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CC"/>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55.56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2958</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3628</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6586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44.91</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1.57</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1.92</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3.5</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2285</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219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2066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1.095</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3.188</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extLst>
                  <a:ext uri="{0D108BD9-81ED-4DB2-BD59-A6C34878D82A}">
                    <a16:rowId xmlns:a16="http://schemas.microsoft.com/office/drawing/2014/main" val="2390682975"/>
                  </a:ext>
                </a:extLst>
              </a:tr>
              <a:tr h="134551">
                <a:tc>
                  <a:txBody>
                    <a:bodyPr/>
                    <a:lstStyle/>
                    <a:p>
                      <a:pPr algn="l" fontAlgn="t"/>
                      <a:r>
                        <a:rPr lang="sv-SE" sz="700" b="0" i="0" u="none" strike="noStrike">
                          <a:solidFill>
                            <a:srgbClr val="000000"/>
                          </a:solidFill>
                          <a:effectLst/>
                          <a:latin typeface="Arial" panose="020B0604020202020204" pitchFamily="34" charset="0"/>
                        </a:rPr>
                        <a:t>Setup H1 6-7 Min Min</a:t>
                      </a:r>
                    </a:p>
                  </a:txBody>
                  <a:tcPr marL="5606" marR="5606" marT="56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CC"/>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55.56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3408</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4128</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7536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45.22</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1.81</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2.19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4</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2283</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219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2064</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1.094</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3.651</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extLst>
                  <a:ext uri="{0D108BD9-81ED-4DB2-BD59-A6C34878D82A}">
                    <a16:rowId xmlns:a16="http://schemas.microsoft.com/office/drawing/2014/main" val="3055400530"/>
                  </a:ext>
                </a:extLst>
              </a:tr>
              <a:tr h="134551">
                <a:tc>
                  <a:txBody>
                    <a:bodyPr/>
                    <a:lstStyle/>
                    <a:p>
                      <a:pPr algn="l" fontAlgn="t"/>
                      <a:r>
                        <a:rPr lang="en-GB" sz="700" b="0" i="0" u="none" strike="noStrike">
                          <a:solidFill>
                            <a:srgbClr val="000000"/>
                          </a:solidFill>
                          <a:effectLst/>
                          <a:latin typeface="Arial" panose="020B0604020202020204" pitchFamily="34" charset="0"/>
                        </a:rPr>
                        <a:t>Setup A9 2-3 Max Max</a:t>
                      </a:r>
                    </a:p>
                  </a:txBody>
                  <a:tcPr marL="5606" marR="5606" marT="56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CC"/>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55.56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2941</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3608</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6549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44.91</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1.56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1.91</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3.5</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1959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219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1740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0.922</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3.764</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extLst>
                  <a:ext uri="{0D108BD9-81ED-4DB2-BD59-A6C34878D82A}">
                    <a16:rowId xmlns:a16="http://schemas.microsoft.com/office/drawing/2014/main" val="4177725971"/>
                  </a:ext>
                </a:extLst>
              </a:tr>
              <a:tr h="134551">
                <a:tc>
                  <a:txBody>
                    <a:bodyPr/>
                    <a:lstStyle/>
                    <a:p>
                      <a:pPr algn="l" fontAlgn="t"/>
                      <a:r>
                        <a:rPr lang="pt-BR" sz="700" b="0" i="0" u="none" strike="noStrike">
                          <a:solidFill>
                            <a:srgbClr val="000000"/>
                          </a:solidFill>
                          <a:effectLst/>
                          <a:latin typeface="Arial" panose="020B0604020202020204" pitchFamily="34" charset="0"/>
                        </a:rPr>
                        <a:t>Setup H9 6-7 Max Max </a:t>
                      </a:r>
                    </a:p>
                  </a:txBody>
                  <a:tcPr marL="5606" marR="5606" marT="56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CC"/>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55.56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3102</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3786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6888</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45.03</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1.64</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2.01</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3.6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2126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219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1907</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1.010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3.612</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extLst>
                  <a:ext uri="{0D108BD9-81ED-4DB2-BD59-A6C34878D82A}">
                    <a16:rowId xmlns:a16="http://schemas.microsoft.com/office/drawing/2014/main" val="1993081528"/>
                  </a:ext>
                </a:extLst>
              </a:tr>
              <a:tr h="134551">
                <a:tc>
                  <a:txBody>
                    <a:bodyPr/>
                    <a:lstStyle/>
                    <a:p>
                      <a:pPr algn="l" fontAlgn="t"/>
                      <a:r>
                        <a:rPr lang="en-GB" sz="700" b="0" i="0" u="none" strike="noStrike">
                          <a:solidFill>
                            <a:srgbClr val="000000"/>
                          </a:solidFill>
                          <a:effectLst/>
                          <a:latin typeface="Arial" panose="020B0604020202020204" pitchFamily="34" charset="0"/>
                        </a:rPr>
                        <a:t>Setup E12 4-7 30-35</a:t>
                      </a:r>
                    </a:p>
                  </a:txBody>
                  <a:tcPr marL="5606" marR="5606" marT="56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CC"/>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55.56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3119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4022</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7141</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43.68</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1.65</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2.13</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3.8</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2115</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219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1896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1.005</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3.766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extLst>
                  <a:ext uri="{0D108BD9-81ED-4DB2-BD59-A6C34878D82A}">
                    <a16:rowId xmlns:a16="http://schemas.microsoft.com/office/drawing/2014/main" val="3518154160"/>
                  </a:ext>
                </a:extLst>
              </a:tr>
              <a:tr h="134551">
                <a:tc>
                  <a:txBody>
                    <a:bodyPr/>
                    <a:lstStyle/>
                    <a:p>
                      <a:pPr algn="l" fontAlgn="t"/>
                      <a:r>
                        <a:rPr lang="en-GB" sz="700" b="0" i="0" u="none" strike="noStrike">
                          <a:solidFill>
                            <a:srgbClr val="000000"/>
                          </a:solidFill>
                          <a:effectLst/>
                          <a:latin typeface="Arial" panose="020B0604020202020204" pitchFamily="34" charset="0"/>
                        </a:rPr>
                        <a:t>Setup E6 4-7 Mid Max</a:t>
                      </a:r>
                    </a:p>
                  </a:txBody>
                  <a:tcPr marL="5606" marR="5606" marT="56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CC"/>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55.56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2740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4141</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6881</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39.82</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1.45</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2.19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3.6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2028</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219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1809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0.958</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3.804</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extLst>
                  <a:ext uri="{0D108BD9-81ED-4DB2-BD59-A6C34878D82A}">
                    <a16:rowId xmlns:a16="http://schemas.microsoft.com/office/drawing/2014/main" val="2382276157"/>
                  </a:ext>
                </a:extLst>
              </a:tr>
              <a:tr h="134551">
                <a:tc>
                  <a:txBody>
                    <a:bodyPr/>
                    <a:lstStyle/>
                    <a:p>
                      <a:pPr algn="l" fontAlgn="t"/>
                      <a:r>
                        <a:rPr lang="en-GB" sz="700" b="0" i="0" u="none" strike="noStrike">
                          <a:solidFill>
                            <a:srgbClr val="000000"/>
                          </a:solidFill>
                          <a:effectLst/>
                          <a:latin typeface="Arial" panose="020B0604020202020204" pitchFamily="34" charset="0"/>
                        </a:rPr>
                        <a:t>Baseline 2- Reverse Dir</a:t>
                      </a:r>
                    </a:p>
                  </a:txBody>
                  <a:tcPr marL="5606" marR="5606" marT="56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CC"/>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55.56</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3397</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4135</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7532</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45.1</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1.8</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2.19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4</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a:solidFill>
                            <a:srgbClr val="000000"/>
                          </a:solidFill>
                          <a:effectLst/>
                          <a:latin typeface="Calibri" panose="020F0502020204030204" pitchFamily="34" charset="0"/>
                        </a:rPr>
                        <a:t>200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2168</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10</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219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1949</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r" fontAlgn="b"/>
                      <a:r>
                        <a:rPr lang="en-GB" sz="800" b="0" i="0" u="none" strike="noStrike">
                          <a:solidFill>
                            <a:srgbClr val="000000"/>
                          </a:solidFill>
                          <a:effectLst/>
                          <a:latin typeface="Calibri" panose="020F0502020204030204" pitchFamily="34" charset="0"/>
                        </a:rPr>
                        <a:t>1.033</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a:txBody>
                    <a:bodyPr/>
                    <a:lstStyle/>
                    <a:p>
                      <a:pPr algn="r" fontAlgn="b"/>
                      <a:r>
                        <a:rPr lang="en-GB" sz="800" b="0" i="0" u="none" strike="noStrike" dirty="0">
                          <a:solidFill>
                            <a:srgbClr val="000000"/>
                          </a:solidFill>
                          <a:effectLst/>
                          <a:latin typeface="Calibri" panose="020F0502020204030204" pitchFamily="34" charset="0"/>
                        </a:rPr>
                        <a:t>3.865</a:t>
                      </a:r>
                    </a:p>
                  </a:txBody>
                  <a:tcPr marL="5606" marR="5606" marT="56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extLst>
                  <a:ext uri="{0D108BD9-81ED-4DB2-BD59-A6C34878D82A}">
                    <a16:rowId xmlns:a16="http://schemas.microsoft.com/office/drawing/2014/main" val="759922306"/>
                  </a:ext>
                </a:extLst>
              </a:tr>
            </a:tbl>
          </a:graphicData>
        </a:graphic>
      </p:graphicFrame>
    </p:spTree>
    <p:extLst>
      <p:ext uri="{BB962C8B-B14F-4D97-AF65-F5344CB8AC3E}">
        <p14:creationId xmlns:p14="http://schemas.microsoft.com/office/powerpoint/2010/main" val="31002061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E0C2D-5D0E-43B8-807D-8BB4B017752F}"/>
              </a:ext>
            </a:extLst>
          </p:cNvPr>
          <p:cNvSpPr>
            <a:spLocks noGrp="1"/>
          </p:cNvSpPr>
          <p:nvPr>
            <p:ph type="title"/>
          </p:nvPr>
        </p:nvSpPr>
        <p:spPr/>
        <p:txBody>
          <a:bodyPr/>
          <a:lstStyle/>
          <a:p>
            <a:r>
              <a:rPr lang="en-GB" dirty="0"/>
              <a:t>Math Channels</a:t>
            </a:r>
          </a:p>
        </p:txBody>
      </p:sp>
      <p:sp>
        <p:nvSpPr>
          <p:cNvPr id="3" name="Content Placeholder 2">
            <a:extLst>
              <a:ext uri="{FF2B5EF4-FFF2-40B4-BE49-F238E27FC236}">
                <a16:creationId xmlns:a16="http://schemas.microsoft.com/office/drawing/2014/main" id="{DED9EF8C-F478-4FF2-B734-65A8EEAA3116}"/>
              </a:ext>
            </a:extLst>
          </p:cNvPr>
          <p:cNvSpPr>
            <a:spLocks noGrp="1"/>
          </p:cNvSpPr>
          <p:nvPr>
            <p:ph idx="1"/>
          </p:nvPr>
        </p:nvSpPr>
        <p:spPr>
          <a:xfrm>
            <a:off x="605758" y="1270000"/>
            <a:ext cx="8596668" cy="3880773"/>
          </a:xfrm>
        </p:spPr>
        <p:txBody>
          <a:bodyPr/>
          <a:lstStyle/>
          <a:p>
            <a:r>
              <a:rPr lang="en-GB" dirty="0"/>
              <a:t>List of Maths Channels</a:t>
            </a:r>
          </a:p>
        </p:txBody>
      </p:sp>
      <p:pic>
        <p:nvPicPr>
          <p:cNvPr id="4" name="Picture 3">
            <a:extLst>
              <a:ext uri="{FF2B5EF4-FFF2-40B4-BE49-F238E27FC236}">
                <a16:creationId xmlns:a16="http://schemas.microsoft.com/office/drawing/2014/main" id="{832A7663-9B5C-483D-98EA-A4694243EE9D}"/>
              </a:ext>
            </a:extLst>
          </p:cNvPr>
          <p:cNvPicPr>
            <a:picLocks noChangeAspect="1"/>
          </p:cNvPicPr>
          <p:nvPr/>
        </p:nvPicPr>
        <p:blipFill>
          <a:blip r:embed="rId3"/>
          <a:stretch>
            <a:fillRect/>
          </a:stretch>
        </p:blipFill>
        <p:spPr>
          <a:xfrm>
            <a:off x="677334" y="1707227"/>
            <a:ext cx="7989033" cy="2002642"/>
          </a:xfrm>
          <a:prstGeom prst="rect">
            <a:avLst/>
          </a:prstGeom>
        </p:spPr>
      </p:pic>
      <p:pic>
        <p:nvPicPr>
          <p:cNvPr id="5" name="Picture 4">
            <a:extLst>
              <a:ext uri="{FF2B5EF4-FFF2-40B4-BE49-F238E27FC236}">
                <a16:creationId xmlns:a16="http://schemas.microsoft.com/office/drawing/2014/main" id="{A7025844-19E0-48FA-AC4D-D16BCB6C0ECF}"/>
              </a:ext>
            </a:extLst>
          </p:cNvPr>
          <p:cNvPicPr>
            <a:picLocks noChangeAspect="1"/>
          </p:cNvPicPr>
          <p:nvPr/>
        </p:nvPicPr>
        <p:blipFill rotWithShape="1">
          <a:blip r:embed="rId4"/>
          <a:srcRect r="38133"/>
          <a:stretch/>
        </p:blipFill>
        <p:spPr>
          <a:xfrm>
            <a:off x="677334" y="3844833"/>
            <a:ext cx="6748958" cy="2835068"/>
          </a:xfrm>
          <a:prstGeom prst="rect">
            <a:avLst/>
          </a:prstGeom>
        </p:spPr>
      </p:pic>
      <p:pic>
        <p:nvPicPr>
          <p:cNvPr id="6" name="Picture 5">
            <a:extLst>
              <a:ext uri="{FF2B5EF4-FFF2-40B4-BE49-F238E27FC236}">
                <a16:creationId xmlns:a16="http://schemas.microsoft.com/office/drawing/2014/main" id="{6B39AF53-44C4-49BE-9B49-D355EA397473}"/>
              </a:ext>
            </a:extLst>
          </p:cNvPr>
          <p:cNvPicPr>
            <a:picLocks noChangeAspect="1"/>
          </p:cNvPicPr>
          <p:nvPr/>
        </p:nvPicPr>
        <p:blipFill>
          <a:blip r:embed="rId5"/>
          <a:stretch>
            <a:fillRect/>
          </a:stretch>
        </p:blipFill>
        <p:spPr>
          <a:xfrm>
            <a:off x="8233425" y="2590399"/>
            <a:ext cx="3714137" cy="4089502"/>
          </a:xfrm>
          <a:prstGeom prst="rect">
            <a:avLst/>
          </a:prstGeom>
        </p:spPr>
      </p:pic>
    </p:spTree>
    <p:extLst>
      <p:ext uri="{BB962C8B-B14F-4D97-AF65-F5344CB8AC3E}">
        <p14:creationId xmlns:p14="http://schemas.microsoft.com/office/powerpoint/2010/main" val="12427101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353B4-114E-4FBC-9713-946F48AD14F3}"/>
              </a:ext>
            </a:extLst>
          </p:cNvPr>
          <p:cNvSpPr>
            <a:spLocks noGrp="1"/>
          </p:cNvSpPr>
          <p:nvPr>
            <p:ph type="title"/>
          </p:nvPr>
        </p:nvSpPr>
        <p:spPr/>
        <p:txBody>
          <a:bodyPr/>
          <a:lstStyle/>
          <a:p>
            <a:r>
              <a:rPr lang="en-GB" dirty="0"/>
              <a:t>Results</a:t>
            </a:r>
          </a:p>
        </p:txBody>
      </p:sp>
      <p:graphicFrame>
        <p:nvGraphicFramePr>
          <p:cNvPr id="4" name="Table 3">
            <a:extLst>
              <a:ext uri="{FF2B5EF4-FFF2-40B4-BE49-F238E27FC236}">
                <a16:creationId xmlns:a16="http://schemas.microsoft.com/office/drawing/2014/main" id="{E840F9F9-FDEE-48F4-B3AD-BF429F9037D8}"/>
              </a:ext>
            </a:extLst>
          </p:cNvPr>
          <p:cNvGraphicFramePr>
            <a:graphicFrameLocks noGrp="1"/>
          </p:cNvGraphicFramePr>
          <p:nvPr>
            <p:extLst>
              <p:ext uri="{D42A27DB-BD31-4B8C-83A1-F6EECF244321}">
                <p14:modId xmlns:p14="http://schemas.microsoft.com/office/powerpoint/2010/main" val="2915339438"/>
              </p:ext>
            </p:extLst>
          </p:nvPr>
        </p:nvGraphicFramePr>
        <p:xfrm>
          <a:off x="1149171" y="1488280"/>
          <a:ext cx="7823378" cy="4055278"/>
        </p:xfrm>
        <a:graphic>
          <a:graphicData uri="http://schemas.openxmlformats.org/drawingml/2006/table">
            <a:tbl>
              <a:tblPr/>
              <a:tblGrid>
                <a:gridCol w="565546">
                  <a:extLst>
                    <a:ext uri="{9D8B030D-6E8A-4147-A177-3AD203B41FA5}">
                      <a16:colId xmlns:a16="http://schemas.microsoft.com/office/drawing/2014/main" val="3872632704"/>
                    </a:ext>
                  </a:extLst>
                </a:gridCol>
                <a:gridCol w="801189">
                  <a:extLst>
                    <a:ext uri="{9D8B030D-6E8A-4147-A177-3AD203B41FA5}">
                      <a16:colId xmlns:a16="http://schemas.microsoft.com/office/drawing/2014/main" val="3746088697"/>
                    </a:ext>
                  </a:extLst>
                </a:gridCol>
                <a:gridCol w="801189">
                  <a:extLst>
                    <a:ext uri="{9D8B030D-6E8A-4147-A177-3AD203B41FA5}">
                      <a16:colId xmlns:a16="http://schemas.microsoft.com/office/drawing/2014/main" val="2898969653"/>
                    </a:ext>
                  </a:extLst>
                </a:gridCol>
                <a:gridCol w="801189">
                  <a:extLst>
                    <a:ext uri="{9D8B030D-6E8A-4147-A177-3AD203B41FA5}">
                      <a16:colId xmlns:a16="http://schemas.microsoft.com/office/drawing/2014/main" val="2352589714"/>
                    </a:ext>
                  </a:extLst>
                </a:gridCol>
                <a:gridCol w="801189">
                  <a:extLst>
                    <a:ext uri="{9D8B030D-6E8A-4147-A177-3AD203B41FA5}">
                      <a16:colId xmlns:a16="http://schemas.microsoft.com/office/drawing/2014/main" val="535246166"/>
                    </a:ext>
                  </a:extLst>
                </a:gridCol>
                <a:gridCol w="565546">
                  <a:extLst>
                    <a:ext uri="{9D8B030D-6E8A-4147-A177-3AD203B41FA5}">
                      <a16:colId xmlns:a16="http://schemas.microsoft.com/office/drawing/2014/main" val="3925341209"/>
                    </a:ext>
                  </a:extLst>
                </a:gridCol>
                <a:gridCol w="565546">
                  <a:extLst>
                    <a:ext uri="{9D8B030D-6E8A-4147-A177-3AD203B41FA5}">
                      <a16:colId xmlns:a16="http://schemas.microsoft.com/office/drawing/2014/main" val="1519243760"/>
                    </a:ext>
                  </a:extLst>
                </a:gridCol>
                <a:gridCol w="730496">
                  <a:extLst>
                    <a:ext uri="{9D8B030D-6E8A-4147-A177-3AD203B41FA5}">
                      <a16:colId xmlns:a16="http://schemas.microsoft.com/office/drawing/2014/main" val="2835429560"/>
                    </a:ext>
                  </a:extLst>
                </a:gridCol>
                <a:gridCol w="730496">
                  <a:extLst>
                    <a:ext uri="{9D8B030D-6E8A-4147-A177-3AD203B41FA5}">
                      <a16:colId xmlns:a16="http://schemas.microsoft.com/office/drawing/2014/main" val="1047552387"/>
                    </a:ext>
                  </a:extLst>
                </a:gridCol>
                <a:gridCol w="730496">
                  <a:extLst>
                    <a:ext uri="{9D8B030D-6E8A-4147-A177-3AD203B41FA5}">
                      <a16:colId xmlns:a16="http://schemas.microsoft.com/office/drawing/2014/main" val="288800779"/>
                    </a:ext>
                  </a:extLst>
                </a:gridCol>
                <a:gridCol w="730496">
                  <a:extLst>
                    <a:ext uri="{9D8B030D-6E8A-4147-A177-3AD203B41FA5}">
                      <a16:colId xmlns:a16="http://schemas.microsoft.com/office/drawing/2014/main" val="1658219732"/>
                    </a:ext>
                  </a:extLst>
                </a:gridCol>
              </a:tblGrid>
              <a:tr h="175680">
                <a:tc>
                  <a:txBody>
                    <a:bodyPr/>
                    <a:lstStyle/>
                    <a:p>
                      <a:pPr algn="l" fontAlgn="ctr"/>
                      <a:r>
                        <a:rPr lang="en-GB" sz="1000" b="0" i="0" u="none" strike="noStrike">
                          <a:solidFill>
                            <a:srgbClr val="000000"/>
                          </a:solidFill>
                          <a:effectLst/>
                          <a:latin typeface="Calibri" panose="020F0502020204030204" pitchFamily="34" charset="0"/>
                        </a:rPr>
                        <a:t>CLT</a:t>
                      </a:r>
                    </a:p>
                  </a:txBody>
                  <a:tcPr marL="7006" marR="7006" marT="700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en-GB" sz="1000" b="0" i="0" u="none" strike="noStrike">
                          <a:solidFill>
                            <a:srgbClr val="000000"/>
                          </a:solidFill>
                          <a:effectLst/>
                          <a:latin typeface="Calibri" panose="020F0502020204030204" pitchFamily="34" charset="0"/>
                        </a:rPr>
                        <a:t> </a:t>
                      </a:r>
                    </a:p>
                  </a:txBody>
                  <a:tcPr marL="7006" marR="7006" marT="700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3">
                  <a:txBody>
                    <a:bodyPr/>
                    <a:lstStyle/>
                    <a:p>
                      <a:pPr algn="ctr" fontAlgn="b"/>
                      <a:r>
                        <a:rPr lang="en-GB" sz="1000" b="0" i="0" u="none" strike="noStrike">
                          <a:solidFill>
                            <a:srgbClr val="000000"/>
                          </a:solidFill>
                          <a:effectLst/>
                          <a:latin typeface="Calibri" panose="020F0502020204030204" pitchFamily="34" charset="0"/>
                        </a:rPr>
                        <a:t>Front Splitter Setting</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ctr"/>
                      <a:r>
                        <a:rPr lang="en-GB" sz="1000" b="0" i="0" u="none" strike="noStrike">
                          <a:solidFill>
                            <a:srgbClr val="000000"/>
                          </a:solidFill>
                          <a:effectLst/>
                          <a:latin typeface="Calibri" panose="020F0502020204030204" pitchFamily="34" charset="0"/>
                        </a:rPr>
                        <a:t>CLT</a:t>
                      </a:r>
                    </a:p>
                  </a:txBody>
                  <a:tcPr marL="7006" marR="7006" marT="700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en-GB" sz="1000" b="0" i="0" u="none" strike="noStrike">
                          <a:solidFill>
                            <a:srgbClr val="000000"/>
                          </a:solidFill>
                          <a:effectLst/>
                          <a:latin typeface="Calibri" panose="020F0502020204030204" pitchFamily="34" charset="0"/>
                        </a:rPr>
                        <a:t> </a:t>
                      </a:r>
                    </a:p>
                  </a:txBody>
                  <a:tcPr marL="7006" marR="7006" marT="700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3">
                  <a:txBody>
                    <a:bodyPr/>
                    <a:lstStyle/>
                    <a:p>
                      <a:pPr algn="ctr" fontAlgn="b"/>
                      <a:r>
                        <a:rPr lang="en-GB" sz="1000" b="0" i="0" u="none" strike="noStrike">
                          <a:solidFill>
                            <a:srgbClr val="000000"/>
                          </a:solidFill>
                          <a:effectLst/>
                          <a:latin typeface="Calibri" panose="020F0502020204030204" pitchFamily="34" charset="0"/>
                        </a:rPr>
                        <a:t>Front  Ride Height</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007455331"/>
                  </a:ext>
                </a:extLst>
              </a:tr>
              <a:tr h="175680">
                <a:tc>
                  <a:txBody>
                    <a:bodyPr/>
                    <a:lstStyle/>
                    <a:p>
                      <a:pPr algn="l" fontAlgn="ctr"/>
                      <a:r>
                        <a:rPr lang="en-GB" sz="1000" b="0" i="0" u="none" strike="noStrike">
                          <a:solidFill>
                            <a:srgbClr val="000000"/>
                          </a:solidFill>
                          <a:effectLst/>
                          <a:latin typeface="Calibri" panose="020F0502020204030204" pitchFamily="34" charset="0"/>
                        </a:rPr>
                        <a:t> </a:t>
                      </a:r>
                    </a:p>
                  </a:txBody>
                  <a:tcPr marL="7006" marR="7006" marT="700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en-GB" sz="1000" b="0" i="0" u="none" strike="noStrike">
                          <a:solidFill>
                            <a:srgbClr val="000000"/>
                          </a:solidFill>
                          <a:effectLst/>
                          <a:latin typeface="Calibri" panose="020F0502020204030204" pitchFamily="34" charset="0"/>
                        </a:rPr>
                        <a:t> </a:t>
                      </a:r>
                    </a:p>
                  </a:txBody>
                  <a:tcPr marL="7006" marR="7006" marT="700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000" b="0" i="0" u="none" strike="noStrike">
                          <a:solidFill>
                            <a:srgbClr val="000000"/>
                          </a:solidFill>
                          <a:effectLst/>
                          <a:latin typeface="Calibri" panose="020F0502020204030204" pitchFamily="34" charset="0"/>
                        </a:rPr>
                        <a:t>min</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000" b="0" i="0" u="none" strike="noStrike">
                          <a:solidFill>
                            <a:srgbClr val="000000"/>
                          </a:solidFill>
                          <a:effectLst/>
                          <a:latin typeface="Calibri" panose="020F0502020204030204" pitchFamily="34" charset="0"/>
                        </a:rPr>
                        <a:t>mid</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000" b="0" i="0" u="none" strike="noStrike">
                          <a:solidFill>
                            <a:srgbClr val="000000"/>
                          </a:solidFill>
                          <a:effectLst/>
                          <a:latin typeface="Calibri" panose="020F0502020204030204" pitchFamily="34" charset="0"/>
                        </a:rPr>
                        <a:t>max</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ctr"/>
                      <a:r>
                        <a:rPr lang="en-GB" sz="1000" b="0" i="0" u="none" strike="noStrike">
                          <a:solidFill>
                            <a:srgbClr val="000000"/>
                          </a:solidFill>
                          <a:effectLst/>
                          <a:latin typeface="Calibri" panose="020F0502020204030204" pitchFamily="34" charset="0"/>
                        </a:rPr>
                        <a:t> </a:t>
                      </a:r>
                    </a:p>
                  </a:txBody>
                  <a:tcPr marL="7006" marR="7006" marT="700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en-GB" sz="1000" b="0" i="0" u="none" strike="noStrike">
                          <a:solidFill>
                            <a:srgbClr val="000000"/>
                          </a:solidFill>
                          <a:effectLst/>
                          <a:latin typeface="Calibri" panose="020F0502020204030204" pitchFamily="34" charset="0"/>
                        </a:rPr>
                        <a:t> </a:t>
                      </a:r>
                    </a:p>
                  </a:txBody>
                  <a:tcPr marL="7006" marR="7006" marT="700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000" b="0" i="0" u="none" strike="noStrike">
                          <a:solidFill>
                            <a:srgbClr val="000000"/>
                          </a:solidFill>
                          <a:effectLst/>
                          <a:latin typeface="Calibri" panose="020F0502020204030204" pitchFamily="34" charset="0"/>
                        </a:rPr>
                        <a:t>min</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000" b="0" i="0" u="none" strike="noStrike">
                          <a:solidFill>
                            <a:srgbClr val="000000"/>
                          </a:solidFill>
                          <a:effectLst/>
                          <a:latin typeface="Calibri" panose="020F0502020204030204" pitchFamily="34" charset="0"/>
                        </a:rPr>
                        <a:t>mid</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000" b="0" i="0" u="none" strike="noStrike">
                          <a:solidFill>
                            <a:srgbClr val="000000"/>
                          </a:solidFill>
                          <a:effectLst/>
                          <a:latin typeface="Calibri" panose="020F0502020204030204" pitchFamily="34" charset="0"/>
                        </a:rPr>
                        <a:t>max</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004751330"/>
                  </a:ext>
                </a:extLst>
              </a:tr>
              <a:tr h="182999">
                <a:tc rowSpan="3">
                  <a:txBody>
                    <a:bodyPr/>
                    <a:lstStyle/>
                    <a:p>
                      <a:pPr algn="ctr" fontAlgn="ctr"/>
                      <a:r>
                        <a:rPr lang="en-GB" sz="1000" b="0" i="0" u="none" strike="noStrike">
                          <a:solidFill>
                            <a:srgbClr val="000000"/>
                          </a:solidFill>
                          <a:effectLst/>
                          <a:latin typeface="Calibri" panose="020F0502020204030204" pitchFamily="34" charset="0"/>
                        </a:rPr>
                        <a:t>Rear Wing Setting</a:t>
                      </a:r>
                    </a:p>
                  </a:txBody>
                  <a:tcPr marL="7006" marR="7006" marT="700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000" b="0" i="0" u="none" strike="noStrike">
                          <a:solidFill>
                            <a:srgbClr val="000000"/>
                          </a:solidFill>
                          <a:effectLst/>
                          <a:latin typeface="Calibri" panose="020F0502020204030204" pitchFamily="34" charset="0"/>
                        </a:rPr>
                        <a:t>min</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t"/>
                      <a:r>
                        <a:rPr lang="en-GB" sz="900" b="0" i="0" u="none" strike="noStrike">
                          <a:solidFill>
                            <a:srgbClr val="000000"/>
                          </a:solidFill>
                          <a:effectLst/>
                          <a:latin typeface="Arial" panose="020B0604020202020204" pitchFamily="34" charset="0"/>
                        </a:rPr>
                        <a:t>2.39</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3BE7B"/>
                    </a:solidFill>
                  </a:tcPr>
                </a:tc>
                <a:tc>
                  <a:txBody>
                    <a:bodyPr/>
                    <a:lstStyle/>
                    <a:p>
                      <a:pPr algn="r" fontAlgn="t"/>
                      <a:r>
                        <a:rPr lang="en-GB" sz="900" b="0" i="0" u="none" strike="noStrike">
                          <a:solidFill>
                            <a:srgbClr val="000000"/>
                          </a:solidFill>
                          <a:effectLst/>
                          <a:latin typeface="Arial" panose="020B0604020202020204" pitchFamily="34" charset="0"/>
                        </a:rPr>
                        <a:t>2.82</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1D980"/>
                    </a:solidFill>
                  </a:tcPr>
                </a:tc>
                <a:tc>
                  <a:txBody>
                    <a:bodyPr/>
                    <a:lstStyle/>
                    <a:p>
                      <a:pPr algn="r" fontAlgn="t"/>
                      <a:r>
                        <a:rPr lang="en-GB" sz="900" b="0" i="0" u="none" strike="noStrike">
                          <a:solidFill>
                            <a:srgbClr val="000000"/>
                          </a:solidFill>
                          <a:effectLst/>
                          <a:latin typeface="Arial" panose="020B0604020202020204" pitchFamily="34" charset="0"/>
                        </a:rPr>
                        <a:t>3.22</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ED680"/>
                    </a:solidFill>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rowSpan="3">
                  <a:txBody>
                    <a:bodyPr/>
                    <a:lstStyle/>
                    <a:p>
                      <a:pPr algn="ctr" fontAlgn="ctr"/>
                      <a:r>
                        <a:rPr lang="en-GB" sz="1000" b="0" i="0" u="none" strike="noStrike">
                          <a:solidFill>
                            <a:srgbClr val="000000"/>
                          </a:solidFill>
                          <a:effectLst/>
                          <a:latin typeface="Calibri" panose="020F0502020204030204" pitchFamily="34" charset="0"/>
                        </a:rPr>
                        <a:t>Rear Ride Height</a:t>
                      </a:r>
                    </a:p>
                  </a:txBody>
                  <a:tcPr marL="7006" marR="7006" marT="700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000" b="0" i="0" u="none" strike="noStrike">
                          <a:solidFill>
                            <a:srgbClr val="000000"/>
                          </a:solidFill>
                          <a:effectLst/>
                          <a:latin typeface="Calibri" panose="020F0502020204030204" pitchFamily="34" charset="0"/>
                        </a:rPr>
                        <a:t>min</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t"/>
                      <a:r>
                        <a:rPr lang="en-GB" sz="900" b="0" i="0" u="none" strike="noStrike">
                          <a:solidFill>
                            <a:srgbClr val="000000"/>
                          </a:solidFill>
                          <a:effectLst/>
                          <a:latin typeface="Arial" panose="020B0604020202020204" pitchFamily="34" charset="0"/>
                        </a:rPr>
                        <a:t>3.83</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8696B"/>
                    </a:solidFill>
                  </a:tcPr>
                </a:tc>
                <a:tc>
                  <a:txBody>
                    <a:bodyPr/>
                    <a:lstStyle/>
                    <a:p>
                      <a:pPr algn="r" fontAlgn="t"/>
                      <a:r>
                        <a:rPr lang="en-GB" sz="900" b="0" i="0" u="none" strike="noStrike">
                          <a:solidFill>
                            <a:srgbClr val="000000"/>
                          </a:solidFill>
                          <a:effectLst/>
                          <a:latin typeface="Arial" panose="020B0604020202020204" pitchFamily="34" charset="0"/>
                        </a:rPr>
                        <a:t>2.19</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7CC57C"/>
                    </a:solidFill>
                  </a:tcPr>
                </a:tc>
                <a:tc>
                  <a:txBody>
                    <a:bodyPr/>
                    <a:lstStyle/>
                    <a:p>
                      <a:pPr algn="r" fontAlgn="t"/>
                      <a:r>
                        <a:rPr lang="en-GB" sz="900" b="0" i="0" u="none" strike="noStrike">
                          <a:solidFill>
                            <a:srgbClr val="000000"/>
                          </a:solidFill>
                          <a:effectLst/>
                          <a:latin typeface="Arial" panose="020B0604020202020204" pitchFamily="34" charset="0"/>
                        </a:rPr>
                        <a:t>2.79</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984"/>
                    </a:solidFill>
                  </a:tcPr>
                </a:tc>
                <a:extLst>
                  <a:ext uri="{0D108BD9-81ED-4DB2-BD59-A6C34878D82A}">
                    <a16:rowId xmlns:a16="http://schemas.microsoft.com/office/drawing/2014/main" val="3017074507"/>
                  </a:ext>
                </a:extLst>
              </a:tr>
              <a:tr h="175680">
                <a:tc vMerge="1">
                  <a:txBody>
                    <a:bodyPr/>
                    <a:lstStyle/>
                    <a:p>
                      <a:endParaRPr lang="en-GB"/>
                    </a:p>
                  </a:txBody>
                  <a:tcPr/>
                </a:tc>
                <a:tc>
                  <a:txBody>
                    <a:bodyPr/>
                    <a:lstStyle/>
                    <a:p>
                      <a:pPr algn="l" fontAlgn="b"/>
                      <a:r>
                        <a:rPr lang="en-GB" sz="1000" b="0" i="0" u="none" strike="noStrike">
                          <a:solidFill>
                            <a:srgbClr val="000000"/>
                          </a:solidFill>
                          <a:effectLst/>
                          <a:latin typeface="Calibri" panose="020F0502020204030204" pitchFamily="34" charset="0"/>
                        </a:rPr>
                        <a:t>mid</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GB" sz="1000" b="0" i="0" u="none" strike="noStrike">
                          <a:solidFill>
                            <a:srgbClr val="000000"/>
                          </a:solidFill>
                          <a:effectLst/>
                          <a:latin typeface="Calibri" panose="020F0502020204030204" pitchFamily="34" charset="0"/>
                        </a:rPr>
                        <a:t>2.69</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3D07E"/>
                    </a:solidFill>
                  </a:tcPr>
                </a:tc>
                <a:tc>
                  <a:txBody>
                    <a:bodyPr/>
                    <a:lstStyle/>
                    <a:p>
                      <a:pPr algn="r" fontAlgn="b"/>
                      <a:r>
                        <a:rPr lang="en-GB" sz="1000" b="0" i="0" u="none" strike="noStrike">
                          <a:solidFill>
                            <a:srgbClr val="000000"/>
                          </a:solidFill>
                          <a:effectLst/>
                          <a:latin typeface="Calibri" panose="020F0502020204030204" pitchFamily="34" charset="0"/>
                        </a:rPr>
                        <a:t>3.10</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B84"/>
                    </a:solidFill>
                  </a:tcPr>
                </a:tc>
                <a:tc>
                  <a:txBody>
                    <a:bodyPr/>
                    <a:lstStyle/>
                    <a:p>
                      <a:pPr algn="r" fontAlgn="t"/>
                      <a:r>
                        <a:rPr lang="en-GB" sz="900" b="0" i="0" u="none" strike="noStrike">
                          <a:solidFill>
                            <a:srgbClr val="000000"/>
                          </a:solidFill>
                          <a:effectLst/>
                          <a:latin typeface="Arial" panose="020B0604020202020204" pitchFamily="34" charset="0"/>
                        </a:rPr>
                        <a:t>3.51</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A076"/>
                    </a:solidFill>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vMerge="1">
                  <a:txBody>
                    <a:bodyPr/>
                    <a:lstStyle/>
                    <a:p>
                      <a:endParaRPr lang="en-GB"/>
                    </a:p>
                  </a:txBody>
                  <a:tcPr/>
                </a:tc>
                <a:tc>
                  <a:txBody>
                    <a:bodyPr/>
                    <a:lstStyle/>
                    <a:p>
                      <a:pPr algn="l" fontAlgn="b"/>
                      <a:r>
                        <a:rPr lang="en-GB" sz="1000" b="0" i="0" u="none" strike="noStrike">
                          <a:solidFill>
                            <a:srgbClr val="000000"/>
                          </a:solidFill>
                          <a:effectLst/>
                          <a:latin typeface="Calibri" panose="020F0502020204030204" pitchFamily="34" charset="0"/>
                        </a:rPr>
                        <a:t>mid</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t"/>
                      <a:r>
                        <a:rPr lang="en-GB" sz="900" b="0" i="0" u="none" strike="noStrike">
                          <a:solidFill>
                            <a:srgbClr val="000000"/>
                          </a:solidFill>
                          <a:effectLst/>
                          <a:latin typeface="Arial" panose="020B0604020202020204" pitchFamily="34" charset="0"/>
                        </a:rPr>
                        <a:t>2.77</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B84"/>
                    </a:solidFill>
                  </a:tcPr>
                </a:tc>
                <a:tc>
                  <a:txBody>
                    <a:bodyPr/>
                    <a:lstStyle/>
                    <a:p>
                      <a:pPr algn="r" fontAlgn="t"/>
                      <a:r>
                        <a:rPr lang="en-GB" sz="900" b="0" i="0" u="none" strike="noStrike">
                          <a:solidFill>
                            <a:srgbClr val="000000"/>
                          </a:solidFill>
                          <a:effectLst/>
                          <a:latin typeface="Arial" panose="020B0604020202020204" pitchFamily="34" charset="0"/>
                        </a:rPr>
                        <a:t>3.10</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DC27D"/>
                    </a:solidFill>
                  </a:tcPr>
                </a:tc>
                <a:tc>
                  <a:txBody>
                    <a:bodyPr/>
                    <a:lstStyle/>
                    <a:p>
                      <a:pPr algn="r" fontAlgn="t"/>
                      <a:r>
                        <a:rPr lang="en-GB" sz="900" b="0" i="0" u="none" strike="noStrike">
                          <a:solidFill>
                            <a:srgbClr val="000000"/>
                          </a:solidFill>
                          <a:effectLst/>
                          <a:latin typeface="Arial" panose="020B0604020202020204" pitchFamily="34" charset="0"/>
                        </a:rPr>
                        <a:t>2.63</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1E282"/>
                    </a:solidFill>
                  </a:tcPr>
                </a:tc>
                <a:extLst>
                  <a:ext uri="{0D108BD9-81ED-4DB2-BD59-A6C34878D82A}">
                    <a16:rowId xmlns:a16="http://schemas.microsoft.com/office/drawing/2014/main" val="3470389226"/>
                  </a:ext>
                </a:extLst>
              </a:tr>
              <a:tr h="175680">
                <a:tc vMerge="1">
                  <a:txBody>
                    <a:bodyPr/>
                    <a:lstStyle/>
                    <a:p>
                      <a:endParaRPr lang="en-GB"/>
                    </a:p>
                  </a:txBody>
                  <a:tcPr/>
                </a:tc>
                <a:tc>
                  <a:txBody>
                    <a:bodyPr/>
                    <a:lstStyle/>
                    <a:p>
                      <a:pPr algn="l" fontAlgn="b"/>
                      <a:r>
                        <a:rPr lang="en-GB" sz="1000" b="0" i="0" u="none" strike="noStrike">
                          <a:solidFill>
                            <a:srgbClr val="000000"/>
                          </a:solidFill>
                          <a:effectLst/>
                          <a:latin typeface="Calibri" panose="020F0502020204030204" pitchFamily="34" charset="0"/>
                        </a:rPr>
                        <a:t>max</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GB" sz="1000" b="0" i="0" u="none" strike="noStrike">
                          <a:solidFill>
                            <a:srgbClr val="000000"/>
                          </a:solidFill>
                          <a:effectLst/>
                          <a:latin typeface="Calibri" panose="020F0502020204030204" pitchFamily="34" charset="0"/>
                        </a:rPr>
                        <a:t>2.96</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0E282"/>
                    </a:solidFill>
                  </a:tcPr>
                </a:tc>
                <a:tc>
                  <a:txBody>
                    <a:bodyPr/>
                    <a:lstStyle/>
                    <a:p>
                      <a:pPr algn="r" fontAlgn="b"/>
                      <a:r>
                        <a:rPr lang="en-GB" sz="1000" b="0" i="0" u="none" strike="noStrike">
                          <a:solidFill>
                            <a:srgbClr val="000000"/>
                          </a:solidFill>
                          <a:effectLst/>
                          <a:latin typeface="Calibri" panose="020F0502020204030204" pitchFamily="34" charset="0"/>
                        </a:rPr>
                        <a:t>3.39</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DB67A"/>
                    </a:solidFill>
                  </a:tcPr>
                </a:tc>
                <a:tc>
                  <a:txBody>
                    <a:bodyPr/>
                    <a:lstStyle/>
                    <a:p>
                      <a:pPr algn="r" fontAlgn="t"/>
                      <a:r>
                        <a:rPr lang="en-GB" sz="900" b="0" i="0" u="none" strike="noStrike">
                          <a:solidFill>
                            <a:srgbClr val="000000"/>
                          </a:solidFill>
                          <a:effectLst/>
                          <a:latin typeface="Arial" panose="020B0604020202020204" pitchFamily="34" charset="0"/>
                        </a:rPr>
                        <a:t>3.80</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8696B"/>
                    </a:solidFill>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vMerge="1">
                  <a:txBody>
                    <a:bodyPr/>
                    <a:lstStyle/>
                    <a:p>
                      <a:endParaRPr lang="en-GB"/>
                    </a:p>
                  </a:txBody>
                  <a:tcPr/>
                </a:tc>
                <a:tc>
                  <a:txBody>
                    <a:bodyPr/>
                    <a:lstStyle/>
                    <a:p>
                      <a:pPr algn="l" fontAlgn="b"/>
                      <a:r>
                        <a:rPr lang="en-GB" sz="1000" b="0" i="0" u="none" strike="noStrike">
                          <a:solidFill>
                            <a:srgbClr val="000000"/>
                          </a:solidFill>
                          <a:effectLst/>
                          <a:latin typeface="Calibri" panose="020F0502020204030204" pitchFamily="34" charset="0"/>
                        </a:rPr>
                        <a:t>max</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t"/>
                      <a:r>
                        <a:rPr lang="en-GB" sz="900" b="0" i="0" u="none" strike="noStrike">
                          <a:solidFill>
                            <a:srgbClr val="000000"/>
                          </a:solidFill>
                          <a:effectLst/>
                          <a:latin typeface="Arial" panose="020B0604020202020204" pitchFamily="34" charset="0"/>
                        </a:rPr>
                        <a:t>3.33</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A777"/>
                    </a:solidFill>
                  </a:tcPr>
                </a:tc>
                <a:tc>
                  <a:txBody>
                    <a:bodyPr/>
                    <a:lstStyle/>
                    <a:p>
                      <a:pPr algn="r" fontAlgn="t"/>
                      <a:r>
                        <a:rPr lang="en-GB" sz="900" b="0" i="0" u="none" strike="noStrike">
                          <a:solidFill>
                            <a:srgbClr val="000000"/>
                          </a:solidFill>
                          <a:effectLst/>
                          <a:latin typeface="Arial" panose="020B0604020202020204" pitchFamily="34" charset="0"/>
                        </a:rPr>
                        <a:t>2.55</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DDC81"/>
                    </a:solidFill>
                  </a:tcPr>
                </a:tc>
                <a:tc>
                  <a:txBody>
                    <a:bodyPr/>
                    <a:lstStyle/>
                    <a:p>
                      <a:pPr algn="r" fontAlgn="t"/>
                      <a:r>
                        <a:rPr lang="en-GB" sz="900" b="0" i="0" u="none" strike="noStrike">
                          <a:solidFill>
                            <a:srgbClr val="000000"/>
                          </a:solidFill>
                          <a:effectLst/>
                          <a:latin typeface="Arial" panose="020B0604020202020204" pitchFamily="34" charset="0"/>
                        </a:rPr>
                        <a:t>2.07</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3BE7B"/>
                    </a:solidFill>
                  </a:tcPr>
                </a:tc>
                <a:extLst>
                  <a:ext uri="{0D108BD9-81ED-4DB2-BD59-A6C34878D82A}">
                    <a16:rowId xmlns:a16="http://schemas.microsoft.com/office/drawing/2014/main" val="443150052"/>
                  </a:ext>
                </a:extLst>
              </a:tr>
              <a:tr h="175680">
                <a:tc>
                  <a:txBody>
                    <a:bodyPr/>
                    <a:lstStyle/>
                    <a:p>
                      <a:pPr algn="l" fontAlgn="ctr"/>
                      <a:endParaRPr lang="en-GB" sz="1000" b="0" i="0" u="none" strike="noStrike">
                        <a:solidFill>
                          <a:srgbClr val="000000"/>
                        </a:solidFill>
                        <a:effectLst/>
                        <a:latin typeface="Calibri" panose="020F0502020204030204" pitchFamily="34" charset="0"/>
                      </a:endParaRPr>
                    </a:p>
                  </a:txBody>
                  <a:tcPr marL="7006" marR="7006" marT="7006"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a:noFill/>
                    </a:lnL>
                    <a:lnR>
                      <a:noFill/>
                    </a:lnR>
                    <a:lnT>
                      <a:noFill/>
                    </a:lnT>
                    <a:lnB>
                      <a:noFill/>
                    </a:lnB>
                  </a:tcPr>
                </a:tc>
                <a:tc>
                  <a:txBody>
                    <a:bodyPr/>
                    <a:lstStyle/>
                    <a:p>
                      <a:pPr algn="l" fontAlgn="ctr"/>
                      <a:endParaRPr lang="en-GB" sz="1000" b="0" i="0" u="none" strike="noStrike">
                        <a:solidFill>
                          <a:srgbClr val="000000"/>
                        </a:solidFill>
                        <a:effectLst/>
                        <a:latin typeface="Calibri" panose="020F0502020204030204" pitchFamily="34" charset="0"/>
                      </a:endParaRPr>
                    </a:p>
                  </a:txBody>
                  <a:tcPr marL="7006" marR="7006" marT="7006"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592188"/>
                  </a:ext>
                </a:extLst>
              </a:tr>
              <a:tr h="175680">
                <a:tc rowSpan="2" gridSpan="2">
                  <a:txBody>
                    <a:bodyPr/>
                    <a:lstStyle/>
                    <a:p>
                      <a:pPr algn="ctr" fontAlgn="ctr"/>
                      <a:r>
                        <a:rPr lang="en-GB" sz="1000" b="0" i="0" u="none" strike="noStrike">
                          <a:solidFill>
                            <a:srgbClr val="000000"/>
                          </a:solidFill>
                          <a:effectLst/>
                          <a:latin typeface="Calibri" panose="020F0502020204030204" pitchFamily="34" charset="0"/>
                        </a:rPr>
                        <a:t>Total Aero Load</a:t>
                      </a:r>
                    </a:p>
                  </a:txBody>
                  <a:tcPr marL="7006" marR="7006" marT="700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2" hMerge="1">
                  <a:txBody>
                    <a:bodyPr/>
                    <a:lstStyle/>
                    <a:p>
                      <a:endParaRPr lang="en-GB"/>
                    </a:p>
                  </a:txBody>
                  <a:tcPr/>
                </a:tc>
                <a:tc gridSpan="3">
                  <a:txBody>
                    <a:bodyPr/>
                    <a:lstStyle/>
                    <a:p>
                      <a:pPr algn="ctr" fontAlgn="b"/>
                      <a:r>
                        <a:rPr lang="en-GB" sz="1000" b="0" i="0" u="none" strike="noStrike">
                          <a:solidFill>
                            <a:srgbClr val="000000"/>
                          </a:solidFill>
                          <a:effectLst/>
                          <a:latin typeface="Calibri" panose="020F0502020204030204" pitchFamily="34" charset="0"/>
                        </a:rPr>
                        <a:t>Front Splitter Setting</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rowSpan="2" gridSpan="2">
                  <a:txBody>
                    <a:bodyPr/>
                    <a:lstStyle/>
                    <a:p>
                      <a:pPr algn="ctr" fontAlgn="ctr"/>
                      <a:r>
                        <a:rPr lang="en-GB" sz="1000" b="0" i="0" u="none" strike="noStrike">
                          <a:solidFill>
                            <a:srgbClr val="000000"/>
                          </a:solidFill>
                          <a:effectLst/>
                          <a:latin typeface="Calibri" panose="020F0502020204030204" pitchFamily="34" charset="0"/>
                        </a:rPr>
                        <a:t>Total Aero Load</a:t>
                      </a:r>
                    </a:p>
                  </a:txBody>
                  <a:tcPr marL="7006" marR="7006" marT="700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2" hMerge="1">
                  <a:txBody>
                    <a:bodyPr/>
                    <a:lstStyle/>
                    <a:p>
                      <a:endParaRPr lang="en-GB"/>
                    </a:p>
                  </a:txBody>
                  <a:tcPr/>
                </a:tc>
                <a:tc gridSpan="3">
                  <a:txBody>
                    <a:bodyPr/>
                    <a:lstStyle/>
                    <a:p>
                      <a:pPr algn="ctr" fontAlgn="b"/>
                      <a:r>
                        <a:rPr lang="en-GB" sz="1000" b="0" i="0" u="none" strike="noStrike">
                          <a:solidFill>
                            <a:srgbClr val="000000"/>
                          </a:solidFill>
                          <a:effectLst/>
                          <a:latin typeface="Calibri" panose="020F0502020204030204" pitchFamily="34" charset="0"/>
                        </a:rPr>
                        <a:t>Front Ride Height</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18264423"/>
                  </a:ext>
                </a:extLst>
              </a:tr>
              <a:tr h="175680">
                <a:tc gridSpan="2" vMerge="1">
                  <a:txBody>
                    <a:bodyPr/>
                    <a:lstStyle/>
                    <a:p>
                      <a:endParaRPr lang="en-GB"/>
                    </a:p>
                  </a:txBody>
                  <a:tcPr/>
                </a:tc>
                <a:tc hMerge="1" vMerge="1">
                  <a:txBody>
                    <a:bodyPr/>
                    <a:lstStyle/>
                    <a:p>
                      <a:endParaRPr lang="en-GB"/>
                    </a:p>
                  </a:txBody>
                  <a:tcPr/>
                </a:tc>
                <a:tc>
                  <a:txBody>
                    <a:bodyPr/>
                    <a:lstStyle/>
                    <a:p>
                      <a:pPr algn="l" fontAlgn="b"/>
                      <a:r>
                        <a:rPr lang="en-GB" sz="1000" b="0" i="0" u="none" strike="noStrike">
                          <a:solidFill>
                            <a:srgbClr val="000000"/>
                          </a:solidFill>
                          <a:effectLst/>
                          <a:latin typeface="Calibri" panose="020F0502020204030204" pitchFamily="34" charset="0"/>
                        </a:rPr>
                        <a:t>min</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000" b="0" i="0" u="none" strike="noStrike">
                          <a:solidFill>
                            <a:srgbClr val="000000"/>
                          </a:solidFill>
                          <a:effectLst/>
                          <a:latin typeface="Calibri" panose="020F0502020204030204" pitchFamily="34" charset="0"/>
                        </a:rPr>
                        <a:t>mid</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000" b="0" i="0" u="none" strike="noStrike">
                          <a:solidFill>
                            <a:srgbClr val="000000"/>
                          </a:solidFill>
                          <a:effectLst/>
                          <a:latin typeface="Calibri" panose="020F0502020204030204" pitchFamily="34" charset="0"/>
                        </a:rPr>
                        <a:t>max</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gridSpan="2" vMerge="1">
                  <a:txBody>
                    <a:bodyPr/>
                    <a:lstStyle/>
                    <a:p>
                      <a:endParaRPr lang="en-GB"/>
                    </a:p>
                  </a:txBody>
                  <a:tcPr/>
                </a:tc>
                <a:tc hMerge="1" vMerge="1">
                  <a:txBody>
                    <a:bodyPr/>
                    <a:lstStyle/>
                    <a:p>
                      <a:endParaRPr lang="en-GB"/>
                    </a:p>
                  </a:txBody>
                  <a:tcPr/>
                </a:tc>
                <a:tc>
                  <a:txBody>
                    <a:bodyPr/>
                    <a:lstStyle/>
                    <a:p>
                      <a:pPr algn="l" fontAlgn="b"/>
                      <a:r>
                        <a:rPr lang="en-GB" sz="1000" b="0" i="0" u="none" strike="noStrike">
                          <a:solidFill>
                            <a:srgbClr val="000000"/>
                          </a:solidFill>
                          <a:effectLst/>
                          <a:latin typeface="Calibri" panose="020F0502020204030204" pitchFamily="34" charset="0"/>
                        </a:rPr>
                        <a:t>min</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000" b="0" i="0" u="none" strike="noStrike">
                          <a:solidFill>
                            <a:srgbClr val="000000"/>
                          </a:solidFill>
                          <a:effectLst/>
                          <a:latin typeface="Calibri" panose="020F0502020204030204" pitchFamily="34" charset="0"/>
                        </a:rPr>
                        <a:t>mid</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000" b="0" i="0" u="none" strike="noStrike">
                          <a:solidFill>
                            <a:srgbClr val="000000"/>
                          </a:solidFill>
                          <a:effectLst/>
                          <a:latin typeface="Calibri" panose="020F0502020204030204" pitchFamily="34" charset="0"/>
                        </a:rPr>
                        <a:t>max</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46159370"/>
                  </a:ext>
                </a:extLst>
              </a:tr>
              <a:tr h="175680">
                <a:tc rowSpan="3">
                  <a:txBody>
                    <a:bodyPr/>
                    <a:lstStyle/>
                    <a:p>
                      <a:pPr algn="ctr" fontAlgn="ctr"/>
                      <a:r>
                        <a:rPr lang="en-GB" sz="1000" b="0" i="0" u="none" strike="noStrike">
                          <a:solidFill>
                            <a:srgbClr val="000000"/>
                          </a:solidFill>
                          <a:effectLst/>
                          <a:latin typeface="Calibri" panose="020F0502020204030204" pitchFamily="34" charset="0"/>
                        </a:rPr>
                        <a:t>Rear Wing Setting</a:t>
                      </a:r>
                    </a:p>
                  </a:txBody>
                  <a:tcPr marL="7006" marR="7006" marT="700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000" b="0" i="0" u="none" strike="noStrike">
                          <a:solidFill>
                            <a:srgbClr val="000000"/>
                          </a:solidFill>
                          <a:effectLst/>
                          <a:latin typeface="Calibri" panose="020F0502020204030204" pitchFamily="34" charset="0"/>
                        </a:rPr>
                        <a:t>min</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t"/>
                      <a:r>
                        <a:rPr lang="en-GB" sz="900" b="0" i="0" u="none" strike="noStrike">
                          <a:solidFill>
                            <a:srgbClr val="000000"/>
                          </a:solidFill>
                          <a:effectLst/>
                          <a:latin typeface="Arial" panose="020B0604020202020204" pitchFamily="34" charset="0"/>
                        </a:rPr>
                        <a:t>4509</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3BE7B"/>
                    </a:solidFill>
                  </a:tcPr>
                </a:tc>
                <a:tc>
                  <a:txBody>
                    <a:bodyPr/>
                    <a:lstStyle/>
                    <a:p>
                      <a:pPr algn="r" fontAlgn="t"/>
                      <a:r>
                        <a:rPr lang="en-GB" sz="900" b="0" i="0" u="none" strike="noStrike">
                          <a:solidFill>
                            <a:srgbClr val="000000"/>
                          </a:solidFill>
                          <a:effectLst/>
                          <a:latin typeface="Arial" panose="020B0604020202020204" pitchFamily="34" charset="0"/>
                        </a:rPr>
                        <a:t>5324</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1D980"/>
                    </a:solidFill>
                  </a:tcPr>
                </a:tc>
                <a:tc>
                  <a:txBody>
                    <a:bodyPr/>
                    <a:lstStyle/>
                    <a:p>
                      <a:pPr algn="r" fontAlgn="t"/>
                      <a:r>
                        <a:rPr lang="en-GB" sz="900" b="0" i="0" u="none" strike="noStrike">
                          <a:solidFill>
                            <a:srgbClr val="000000"/>
                          </a:solidFill>
                          <a:effectLst/>
                          <a:latin typeface="Arial" panose="020B0604020202020204" pitchFamily="34" charset="0"/>
                        </a:rPr>
                        <a:t>6076</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ED680"/>
                    </a:solidFill>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rowSpan="3">
                  <a:txBody>
                    <a:bodyPr/>
                    <a:lstStyle/>
                    <a:p>
                      <a:pPr algn="ctr" fontAlgn="ctr"/>
                      <a:r>
                        <a:rPr lang="en-GB" sz="1000" b="0" i="0" u="none" strike="noStrike">
                          <a:solidFill>
                            <a:srgbClr val="000000"/>
                          </a:solidFill>
                          <a:effectLst/>
                          <a:latin typeface="Calibri" panose="020F0502020204030204" pitchFamily="34" charset="0"/>
                        </a:rPr>
                        <a:t>Rear Ride Height</a:t>
                      </a:r>
                    </a:p>
                  </a:txBody>
                  <a:tcPr marL="7006" marR="7006" marT="700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000" b="0" i="0" u="none" strike="noStrike">
                          <a:solidFill>
                            <a:srgbClr val="000000"/>
                          </a:solidFill>
                          <a:effectLst/>
                          <a:latin typeface="Calibri" panose="020F0502020204030204" pitchFamily="34" charset="0"/>
                        </a:rPr>
                        <a:t>min</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t"/>
                      <a:r>
                        <a:rPr lang="en-GB" sz="900" b="0" i="0" u="none" strike="noStrike">
                          <a:solidFill>
                            <a:srgbClr val="000000"/>
                          </a:solidFill>
                          <a:effectLst/>
                          <a:latin typeface="Arial" panose="020B0604020202020204" pitchFamily="34" charset="0"/>
                        </a:rPr>
                        <a:t>7234</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8696B"/>
                    </a:solidFill>
                  </a:tcPr>
                </a:tc>
                <a:tc>
                  <a:txBody>
                    <a:bodyPr/>
                    <a:lstStyle/>
                    <a:p>
                      <a:pPr algn="r" fontAlgn="t"/>
                      <a:r>
                        <a:rPr lang="en-GB" sz="900" b="0" i="0" u="none" strike="noStrike">
                          <a:solidFill>
                            <a:srgbClr val="000000"/>
                          </a:solidFill>
                          <a:effectLst/>
                          <a:latin typeface="Arial" panose="020B0604020202020204" pitchFamily="34" charset="0"/>
                        </a:rPr>
                        <a:t>4133</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7CC57C"/>
                    </a:solidFill>
                  </a:tcPr>
                </a:tc>
                <a:tc>
                  <a:txBody>
                    <a:bodyPr/>
                    <a:lstStyle/>
                    <a:p>
                      <a:pPr algn="r" fontAlgn="t"/>
                      <a:r>
                        <a:rPr lang="en-GB" sz="900" b="0" i="0" u="none" strike="noStrike">
                          <a:solidFill>
                            <a:srgbClr val="000000"/>
                          </a:solidFill>
                          <a:effectLst/>
                          <a:latin typeface="Arial" panose="020B0604020202020204" pitchFamily="34" charset="0"/>
                        </a:rPr>
                        <a:t>5268</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984"/>
                    </a:solidFill>
                  </a:tcPr>
                </a:tc>
                <a:extLst>
                  <a:ext uri="{0D108BD9-81ED-4DB2-BD59-A6C34878D82A}">
                    <a16:rowId xmlns:a16="http://schemas.microsoft.com/office/drawing/2014/main" val="4040475780"/>
                  </a:ext>
                </a:extLst>
              </a:tr>
              <a:tr h="175680">
                <a:tc vMerge="1">
                  <a:txBody>
                    <a:bodyPr/>
                    <a:lstStyle/>
                    <a:p>
                      <a:endParaRPr lang="en-GB"/>
                    </a:p>
                  </a:txBody>
                  <a:tcPr/>
                </a:tc>
                <a:tc>
                  <a:txBody>
                    <a:bodyPr/>
                    <a:lstStyle/>
                    <a:p>
                      <a:pPr algn="l" fontAlgn="b"/>
                      <a:r>
                        <a:rPr lang="en-GB" sz="1000" b="0" i="0" u="none" strike="noStrike">
                          <a:solidFill>
                            <a:srgbClr val="000000"/>
                          </a:solidFill>
                          <a:effectLst/>
                          <a:latin typeface="Calibri" panose="020F0502020204030204" pitchFamily="34" charset="0"/>
                        </a:rPr>
                        <a:t>mid</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t"/>
                      <a:r>
                        <a:rPr lang="en-GB" sz="900" b="0" i="0" u="none" strike="noStrike">
                          <a:solidFill>
                            <a:srgbClr val="000000"/>
                          </a:solidFill>
                          <a:effectLst/>
                          <a:latin typeface="Arial" panose="020B0604020202020204" pitchFamily="34" charset="0"/>
                        </a:rPr>
                        <a:t>5068</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3D07E"/>
                    </a:solidFill>
                  </a:tcPr>
                </a:tc>
                <a:tc>
                  <a:txBody>
                    <a:bodyPr/>
                    <a:lstStyle/>
                    <a:p>
                      <a:pPr algn="r" fontAlgn="t"/>
                      <a:r>
                        <a:rPr lang="en-GB" sz="900" b="0" i="0" u="none" strike="noStrike">
                          <a:solidFill>
                            <a:srgbClr val="000000"/>
                          </a:solidFill>
                          <a:effectLst/>
                          <a:latin typeface="Arial" panose="020B0604020202020204" pitchFamily="34" charset="0"/>
                        </a:rPr>
                        <a:t>5859</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B84"/>
                    </a:solidFill>
                  </a:tcPr>
                </a:tc>
                <a:tc>
                  <a:txBody>
                    <a:bodyPr/>
                    <a:lstStyle/>
                    <a:p>
                      <a:pPr algn="r" fontAlgn="t"/>
                      <a:r>
                        <a:rPr lang="en-GB" sz="900" b="0" i="0" u="none" strike="noStrike">
                          <a:solidFill>
                            <a:srgbClr val="000000"/>
                          </a:solidFill>
                          <a:effectLst/>
                          <a:latin typeface="Arial" panose="020B0604020202020204" pitchFamily="34" charset="0"/>
                        </a:rPr>
                        <a:t>6625</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A076"/>
                    </a:solidFill>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vMerge="1">
                  <a:txBody>
                    <a:bodyPr/>
                    <a:lstStyle/>
                    <a:p>
                      <a:endParaRPr lang="en-GB"/>
                    </a:p>
                  </a:txBody>
                  <a:tcPr/>
                </a:tc>
                <a:tc>
                  <a:txBody>
                    <a:bodyPr/>
                    <a:lstStyle/>
                    <a:p>
                      <a:pPr algn="l" fontAlgn="b"/>
                      <a:r>
                        <a:rPr lang="en-GB" sz="1000" b="0" i="0" u="none" strike="noStrike">
                          <a:solidFill>
                            <a:srgbClr val="000000"/>
                          </a:solidFill>
                          <a:effectLst/>
                          <a:latin typeface="Calibri" panose="020F0502020204030204" pitchFamily="34" charset="0"/>
                        </a:rPr>
                        <a:t>mid</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t"/>
                      <a:r>
                        <a:rPr lang="en-GB" sz="900" b="0" i="0" u="none" strike="noStrike">
                          <a:solidFill>
                            <a:srgbClr val="000000"/>
                          </a:solidFill>
                          <a:effectLst/>
                          <a:latin typeface="Arial" panose="020B0604020202020204" pitchFamily="34" charset="0"/>
                        </a:rPr>
                        <a:t>5223</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B84"/>
                    </a:solidFill>
                  </a:tcPr>
                </a:tc>
                <a:tc>
                  <a:txBody>
                    <a:bodyPr/>
                    <a:lstStyle/>
                    <a:p>
                      <a:pPr algn="r" fontAlgn="t"/>
                      <a:r>
                        <a:rPr lang="en-GB" sz="900" b="0" i="0" u="none" strike="noStrike">
                          <a:solidFill>
                            <a:srgbClr val="000000"/>
                          </a:solidFill>
                          <a:effectLst/>
                          <a:latin typeface="Arial" panose="020B0604020202020204" pitchFamily="34" charset="0"/>
                        </a:rPr>
                        <a:t>5859</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DC27D"/>
                    </a:solidFill>
                  </a:tcPr>
                </a:tc>
                <a:tc>
                  <a:txBody>
                    <a:bodyPr/>
                    <a:lstStyle/>
                    <a:p>
                      <a:pPr algn="r" fontAlgn="t"/>
                      <a:r>
                        <a:rPr lang="en-GB" sz="900" b="0" i="0" u="none" strike="noStrike">
                          <a:solidFill>
                            <a:srgbClr val="000000"/>
                          </a:solidFill>
                          <a:effectLst/>
                          <a:latin typeface="Arial" panose="020B0604020202020204" pitchFamily="34" charset="0"/>
                        </a:rPr>
                        <a:t>4973</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1E282"/>
                    </a:solidFill>
                  </a:tcPr>
                </a:tc>
                <a:extLst>
                  <a:ext uri="{0D108BD9-81ED-4DB2-BD59-A6C34878D82A}">
                    <a16:rowId xmlns:a16="http://schemas.microsoft.com/office/drawing/2014/main" val="669619574"/>
                  </a:ext>
                </a:extLst>
              </a:tr>
              <a:tr h="175680">
                <a:tc vMerge="1">
                  <a:txBody>
                    <a:bodyPr/>
                    <a:lstStyle/>
                    <a:p>
                      <a:endParaRPr lang="en-GB"/>
                    </a:p>
                  </a:txBody>
                  <a:tcPr/>
                </a:tc>
                <a:tc>
                  <a:txBody>
                    <a:bodyPr/>
                    <a:lstStyle/>
                    <a:p>
                      <a:pPr algn="l" fontAlgn="b"/>
                      <a:r>
                        <a:rPr lang="en-GB" sz="1000" b="0" i="0" u="none" strike="noStrike">
                          <a:solidFill>
                            <a:srgbClr val="000000"/>
                          </a:solidFill>
                          <a:effectLst/>
                          <a:latin typeface="Calibri" panose="020F0502020204030204" pitchFamily="34" charset="0"/>
                        </a:rPr>
                        <a:t>max</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t"/>
                      <a:r>
                        <a:rPr lang="en-GB" sz="900" b="0" i="0" u="none" strike="noStrike">
                          <a:solidFill>
                            <a:srgbClr val="000000"/>
                          </a:solidFill>
                          <a:effectLst/>
                          <a:latin typeface="Arial" panose="020B0604020202020204" pitchFamily="34" charset="0"/>
                        </a:rPr>
                        <a:t>5595</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0E282"/>
                    </a:solidFill>
                  </a:tcPr>
                </a:tc>
                <a:tc>
                  <a:txBody>
                    <a:bodyPr/>
                    <a:lstStyle/>
                    <a:p>
                      <a:pPr algn="r" fontAlgn="t"/>
                      <a:r>
                        <a:rPr lang="en-GB" sz="900" b="0" i="0" u="none" strike="noStrike">
                          <a:solidFill>
                            <a:srgbClr val="000000"/>
                          </a:solidFill>
                          <a:effectLst/>
                          <a:latin typeface="Arial" panose="020B0604020202020204" pitchFamily="34" charset="0"/>
                        </a:rPr>
                        <a:t>6403</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DB67A"/>
                    </a:solidFill>
                  </a:tcPr>
                </a:tc>
                <a:tc>
                  <a:txBody>
                    <a:bodyPr/>
                    <a:lstStyle/>
                    <a:p>
                      <a:pPr algn="r" fontAlgn="t"/>
                      <a:r>
                        <a:rPr lang="en-GB" sz="900" b="0" i="0" u="none" strike="noStrike">
                          <a:solidFill>
                            <a:srgbClr val="000000"/>
                          </a:solidFill>
                          <a:effectLst/>
                          <a:latin typeface="Arial" panose="020B0604020202020204" pitchFamily="34" charset="0"/>
                        </a:rPr>
                        <a:t>7171</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8696B"/>
                    </a:solidFill>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vMerge="1">
                  <a:txBody>
                    <a:bodyPr/>
                    <a:lstStyle/>
                    <a:p>
                      <a:endParaRPr lang="en-GB"/>
                    </a:p>
                  </a:txBody>
                  <a:tcPr/>
                </a:tc>
                <a:tc>
                  <a:txBody>
                    <a:bodyPr/>
                    <a:lstStyle/>
                    <a:p>
                      <a:pPr algn="l" fontAlgn="b"/>
                      <a:r>
                        <a:rPr lang="en-GB" sz="1000" b="0" i="0" u="none" strike="noStrike">
                          <a:solidFill>
                            <a:srgbClr val="000000"/>
                          </a:solidFill>
                          <a:effectLst/>
                          <a:latin typeface="Calibri" panose="020F0502020204030204" pitchFamily="34" charset="0"/>
                        </a:rPr>
                        <a:t>max</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t"/>
                      <a:r>
                        <a:rPr lang="en-GB" sz="900" b="0" i="0" u="none" strike="noStrike">
                          <a:solidFill>
                            <a:srgbClr val="000000"/>
                          </a:solidFill>
                          <a:effectLst/>
                          <a:latin typeface="Arial" panose="020B0604020202020204" pitchFamily="34" charset="0"/>
                        </a:rPr>
                        <a:t>6282</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A777"/>
                    </a:solidFill>
                  </a:tcPr>
                </a:tc>
                <a:tc>
                  <a:txBody>
                    <a:bodyPr/>
                    <a:lstStyle/>
                    <a:p>
                      <a:pPr algn="r" fontAlgn="t"/>
                      <a:r>
                        <a:rPr lang="en-GB" sz="900" b="0" i="0" u="none" strike="noStrike">
                          <a:solidFill>
                            <a:srgbClr val="000000"/>
                          </a:solidFill>
                          <a:effectLst/>
                          <a:latin typeface="Arial" panose="020B0604020202020204" pitchFamily="34" charset="0"/>
                        </a:rPr>
                        <a:t>4806</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DDC81"/>
                    </a:solidFill>
                  </a:tcPr>
                </a:tc>
                <a:tc>
                  <a:txBody>
                    <a:bodyPr/>
                    <a:lstStyle/>
                    <a:p>
                      <a:pPr algn="r" fontAlgn="t"/>
                      <a:r>
                        <a:rPr lang="en-GB" sz="900" b="0" i="0" u="none" strike="noStrike">
                          <a:solidFill>
                            <a:srgbClr val="000000"/>
                          </a:solidFill>
                          <a:effectLst/>
                          <a:latin typeface="Arial" panose="020B0604020202020204" pitchFamily="34" charset="0"/>
                        </a:rPr>
                        <a:t>3916</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3BE7B"/>
                    </a:solidFill>
                  </a:tcPr>
                </a:tc>
                <a:extLst>
                  <a:ext uri="{0D108BD9-81ED-4DB2-BD59-A6C34878D82A}">
                    <a16:rowId xmlns:a16="http://schemas.microsoft.com/office/drawing/2014/main" val="3678303821"/>
                  </a:ext>
                </a:extLst>
              </a:tr>
              <a:tr h="175680">
                <a:tc>
                  <a:txBody>
                    <a:bodyPr/>
                    <a:lstStyle/>
                    <a:p>
                      <a:pPr algn="l" fontAlgn="ctr"/>
                      <a:endParaRPr lang="en-GB" sz="1000" b="0" i="0" u="none" strike="noStrike">
                        <a:solidFill>
                          <a:srgbClr val="000000"/>
                        </a:solidFill>
                        <a:effectLst/>
                        <a:latin typeface="Calibri" panose="020F0502020204030204" pitchFamily="34" charset="0"/>
                      </a:endParaRPr>
                    </a:p>
                  </a:txBody>
                  <a:tcPr marL="7006" marR="7006" marT="7006"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a:noFill/>
                    </a:lnL>
                    <a:lnR>
                      <a:noFill/>
                    </a:lnR>
                    <a:lnT>
                      <a:noFill/>
                    </a:lnT>
                    <a:lnB>
                      <a:noFill/>
                    </a:lnB>
                  </a:tcPr>
                </a:tc>
                <a:tc>
                  <a:txBody>
                    <a:bodyPr/>
                    <a:lstStyle/>
                    <a:p>
                      <a:pPr algn="l" fontAlgn="ctr"/>
                      <a:endParaRPr lang="en-GB" sz="1000" b="0" i="0" u="none" strike="noStrike">
                        <a:solidFill>
                          <a:srgbClr val="000000"/>
                        </a:solidFill>
                        <a:effectLst/>
                        <a:latin typeface="Calibri" panose="020F0502020204030204" pitchFamily="34" charset="0"/>
                      </a:endParaRPr>
                    </a:p>
                  </a:txBody>
                  <a:tcPr marL="7006" marR="7006" marT="7006"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38662972"/>
                  </a:ext>
                </a:extLst>
              </a:tr>
              <a:tr h="175680">
                <a:tc rowSpan="2" gridSpan="2">
                  <a:txBody>
                    <a:bodyPr/>
                    <a:lstStyle/>
                    <a:p>
                      <a:pPr algn="ctr" fontAlgn="ctr"/>
                      <a:r>
                        <a:rPr lang="en-GB" sz="1000" b="0" i="0" u="none" strike="noStrike">
                          <a:solidFill>
                            <a:srgbClr val="000000"/>
                          </a:solidFill>
                          <a:effectLst/>
                          <a:latin typeface="Calibri" panose="020F0502020204030204" pitchFamily="34" charset="0"/>
                        </a:rPr>
                        <a:t>Centre Of Pressure</a:t>
                      </a:r>
                    </a:p>
                  </a:txBody>
                  <a:tcPr marL="7006" marR="7006" marT="700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2" hMerge="1">
                  <a:txBody>
                    <a:bodyPr/>
                    <a:lstStyle/>
                    <a:p>
                      <a:endParaRPr lang="en-GB"/>
                    </a:p>
                  </a:txBody>
                  <a:tcPr/>
                </a:tc>
                <a:tc gridSpan="3">
                  <a:txBody>
                    <a:bodyPr/>
                    <a:lstStyle/>
                    <a:p>
                      <a:pPr algn="ctr" fontAlgn="b"/>
                      <a:r>
                        <a:rPr lang="en-GB" sz="1000" b="0" i="0" u="none" strike="noStrike">
                          <a:solidFill>
                            <a:srgbClr val="000000"/>
                          </a:solidFill>
                          <a:effectLst/>
                          <a:latin typeface="Calibri" panose="020F0502020204030204" pitchFamily="34" charset="0"/>
                        </a:rPr>
                        <a:t>Front Splitter Setting</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rowSpan="2" gridSpan="2">
                  <a:txBody>
                    <a:bodyPr/>
                    <a:lstStyle/>
                    <a:p>
                      <a:pPr algn="ctr" fontAlgn="ctr"/>
                      <a:r>
                        <a:rPr lang="en-GB" sz="1000" b="0" i="0" u="none" strike="noStrike">
                          <a:solidFill>
                            <a:srgbClr val="000000"/>
                          </a:solidFill>
                          <a:effectLst/>
                          <a:latin typeface="Calibri" panose="020F0502020204030204" pitchFamily="34" charset="0"/>
                        </a:rPr>
                        <a:t>Centre Of Pressure</a:t>
                      </a:r>
                    </a:p>
                  </a:txBody>
                  <a:tcPr marL="7006" marR="7006" marT="700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2" hMerge="1">
                  <a:txBody>
                    <a:bodyPr/>
                    <a:lstStyle/>
                    <a:p>
                      <a:endParaRPr lang="en-GB"/>
                    </a:p>
                  </a:txBody>
                  <a:tcPr/>
                </a:tc>
                <a:tc gridSpan="3">
                  <a:txBody>
                    <a:bodyPr/>
                    <a:lstStyle/>
                    <a:p>
                      <a:pPr algn="ctr" fontAlgn="b"/>
                      <a:r>
                        <a:rPr lang="en-GB" sz="1000" b="0" i="0" u="none" strike="noStrike">
                          <a:solidFill>
                            <a:srgbClr val="000000"/>
                          </a:solidFill>
                          <a:effectLst/>
                          <a:latin typeface="Calibri" panose="020F0502020204030204" pitchFamily="34" charset="0"/>
                        </a:rPr>
                        <a:t>Front Ride Height</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654745535"/>
                  </a:ext>
                </a:extLst>
              </a:tr>
              <a:tr h="175680">
                <a:tc gridSpan="2" vMerge="1">
                  <a:txBody>
                    <a:bodyPr/>
                    <a:lstStyle/>
                    <a:p>
                      <a:endParaRPr lang="en-GB"/>
                    </a:p>
                  </a:txBody>
                  <a:tcPr/>
                </a:tc>
                <a:tc hMerge="1" vMerge="1">
                  <a:txBody>
                    <a:bodyPr/>
                    <a:lstStyle/>
                    <a:p>
                      <a:endParaRPr lang="en-GB"/>
                    </a:p>
                  </a:txBody>
                  <a:tcPr/>
                </a:tc>
                <a:tc>
                  <a:txBody>
                    <a:bodyPr/>
                    <a:lstStyle/>
                    <a:p>
                      <a:pPr algn="l" fontAlgn="b"/>
                      <a:r>
                        <a:rPr lang="en-GB" sz="1000" b="0" i="0" u="none" strike="noStrike">
                          <a:solidFill>
                            <a:srgbClr val="000000"/>
                          </a:solidFill>
                          <a:effectLst/>
                          <a:latin typeface="Calibri" panose="020F0502020204030204" pitchFamily="34" charset="0"/>
                        </a:rPr>
                        <a:t>min</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000" b="0" i="0" u="none" strike="noStrike">
                          <a:solidFill>
                            <a:srgbClr val="000000"/>
                          </a:solidFill>
                          <a:effectLst/>
                          <a:latin typeface="Calibri" panose="020F0502020204030204" pitchFamily="34" charset="0"/>
                        </a:rPr>
                        <a:t>mid</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000" b="0" i="0" u="none" strike="noStrike">
                          <a:solidFill>
                            <a:srgbClr val="000000"/>
                          </a:solidFill>
                          <a:effectLst/>
                          <a:latin typeface="Calibri" panose="020F0502020204030204" pitchFamily="34" charset="0"/>
                        </a:rPr>
                        <a:t>max</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gridSpan="2" vMerge="1">
                  <a:txBody>
                    <a:bodyPr/>
                    <a:lstStyle/>
                    <a:p>
                      <a:endParaRPr lang="en-GB"/>
                    </a:p>
                  </a:txBody>
                  <a:tcPr/>
                </a:tc>
                <a:tc hMerge="1" vMerge="1">
                  <a:txBody>
                    <a:bodyPr/>
                    <a:lstStyle/>
                    <a:p>
                      <a:endParaRPr lang="en-GB"/>
                    </a:p>
                  </a:txBody>
                  <a:tcPr/>
                </a:tc>
                <a:tc>
                  <a:txBody>
                    <a:bodyPr/>
                    <a:lstStyle/>
                    <a:p>
                      <a:pPr algn="l" fontAlgn="b"/>
                      <a:r>
                        <a:rPr lang="en-GB" sz="1000" b="0" i="0" u="none" strike="noStrike">
                          <a:solidFill>
                            <a:srgbClr val="000000"/>
                          </a:solidFill>
                          <a:effectLst/>
                          <a:latin typeface="Calibri" panose="020F0502020204030204" pitchFamily="34" charset="0"/>
                        </a:rPr>
                        <a:t>min</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000" b="0" i="0" u="none" strike="noStrike">
                          <a:solidFill>
                            <a:srgbClr val="000000"/>
                          </a:solidFill>
                          <a:effectLst/>
                          <a:latin typeface="Calibri" panose="020F0502020204030204" pitchFamily="34" charset="0"/>
                        </a:rPr>
                        <a:t>mid</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000" b="0" i="0" u="none" strike="noStrike">
                          <a:solidFill>
                            <a:srgbClr val="000000"/>
                          </a:solidFill>
                          <a:effectLst/>
                          <a:latin typeface="Calibri" panose="020F0502020204030204" pitchFamily="34" charset="0"/>
                        </a:rPr>
                        <a:t>max</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01999279"/>
                  </a:ext>
                </a:extLst>
              </a:tr>
              <a:tr h="182999">
                <a:tc rowSpan="3">
                  <a:txBody>
                    <a:bodyPr/>
                    <a:lstStyle/>
                    <a:p>
                      <a:pPr algn="ctr" fontAlgn="ctr"/>
                      <a:r>
                        <a:rPr lang="en-GB" sz="1000" b="0" i="0" u="none" strike="noStrike">
                          <a:solidFill>
                            <a:srgbClr val="000000"/>
                          </a:solidFill>
                          <a:effectLst/>
                          <a:latin typeface="Calibri" panose="020F0502020204030204" pitchFamily="34" charset="0"/>
                        </a:rPr>
                        <a:t>Rear Wing Setting</a:t>
                      </a:r>
                    </a:p>
                  </a:txBody>
                  <a:tcPr marL="7006" marR="7006" marT="700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000" b="0" i="0" u="none" strike="noStrike">
                          <a:solidFill>
                            <a:srgbClr val="000000"/>
                          </a:solidFill>
                          <a:effectLst/>
                          <a:latin typeface="Calibri" panose="020F0502020204030204" pitchFamily="34" charset="0"/>
                        </a:rPr>
                        <a:t>min</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t"/>
                      <a:r>
                        <a:rPr lang="en-GB" sz="900" b="0" i="0" u="none" strike="noStrike">
                          <a:solidFill>
                            <a:srgbClr val="000000"/>
                          </a:solidFill>
                          <a:effectLst/>
                          <a:latin typeface="Arial" panose="020B0604020202020204" pitchFamily="34" charset="0"/>
                        </a:rPr>
                        <a:t>43.40208472</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0E683"/>
                    </a:solidFill>
                  </a:tcPr>
                </a:tc>
                <a:tc>
                  <a:txBody>
                    <a:bodyPr/>
                    <a:lstStyle/>
                    <a:p>
                      <a:pPr algn="r" fontAlgn="t"/>
                      <a:r>
                        <a:rPr lang="en-GB" sz="900" b="0" i="0" u="none" strike="noStrike">
                          <a:solidFill>
                            <a:srgbClr val="000000"/>
                          </a:solidFill>
                          <a:effectLst/>
                          <a:latin typeface="Arial" panose="020B0604020202020204" pitchFamily="34" charset="0"/>
                        </a:rPr>
                        <a:t>50.71374906</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A577"/>
                    </a:solidFill>
                  </a:tcPr>
                </a:tc>
                <a:tc>
                  <a:txBody>
                    <a:bodyPr/>
                    <a:lstStyle/>
                    <a:p>
                      <a:pPr algn="r" fontAlgn="t"/>
                      <a:r>
                        <a:rPr lang="en-GB" sz="900" b="0" i="0" u="none" strike="noStrike">
                          <a:solidFill>
                            <a:srgbClr val="000000"/>
                          </a:solidFill>
                          <a:effectLst/>
                          <a:latin typeface="Arial" panose="020B0604020202020204" pitchFamily="34" charset="0"/>
                        </a:rPr>
                        <a:t>55.94140882</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8696B"/>
                    </a:solidFill>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rowSpan="3">
                  <a:txBody>
                    <a:bodyPr/>
                    <a:lstStyle/>
                    <a:p>
                      <a:pPr algn="ctr" fontAlgn="ctr"/>
                      <a:r>
                        <a:rPr lang="en-GB" sz="1000" b="0" i="0" u="none" strike="noStrike">
                          <a:solidFill>
                            <a:srgbClr val="000000"/>
                          </a:solidFill>
                          <a:effectLst/>
                          <a:latin typeface="Calibri" panose="020F0502020204030204" pitchFamily="34" charset="0"/>
                        </a:rPr>
                        <a:t>Rear Ride Height</a:t>
                      </a:r>
                    </a:p>
                  </a:txBody>
                  <a:tcPr marL="7006" marR="7006" marT="700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000" b="0" i="0" u="none" strike="noStrike">
                          <a:solidFill>
                            <a:srgbClr val="000000"/>
                          </a:solidFill>
                          <a:effectLst/>
                          <a:latin typeface="Calibri" panose="020F0502020204030204" pitchFamily="34" charset="0"/>
                        </a:rPr>
                        <a:t>min</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t"/>
                      <a:r>
                        <a:rPr lang="en-GB" sz="900" b="0" i="0" u="none" strike="noStrike">
                          <a:solidFill>
                            <a:srgbClr val="000000"/>
                          </a:solidFill>
                          <a:effectLst/>
                          <a:latin typeface="Arial" panose="020B0604020202020204" pitchFamily="34" charset="0"/>
                        </a:rPr>
                        <a:t>44.6779099</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8696B"/>
                    </a:solidFill>
                  </a:tcPr>
                </a:tc>
                <a:tc>
                  <a:txBody>
                    <a:bodyPr/>
                    <a:lstStyle/>
                    <a:p>
                      <a:pPr algn="r" fontAlgn="t"/>
                      <a:r>
                        <a:rPr lang="en-GB" sz="900" b="0" i="0" u="none" strike="noStrike">
                          <a:solidFill>
                            <a:srgbClr val="000000"/>
                          </a:solidFill>
                          <a:effectLst/>
                          <a:latin typeface="Arial" panose="020B0604020202020204" pitchFamily="34" charset="0"/>
                        </a:rPr>
                        <a:t>43.8180498</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8DB80"/>
                    </a:solidFill>
                  </a:tcPr>
                </a:tc>
                <a:tc>
                  <a:txBody>
                    <a:bodyPr/>
                    <a:lstStyle/>
                    <a:p>
                      <a:pPr algn="r" fontAlgn="t"/>
                      <a:r>
                        <a:rPr lang="en-GB" sz="900" b="0" i="0" u="none" strike="noStrike">
                          <a:solidFill>
                            <a:srgbClr val="000000"/>
                          </a:solidFill>
                          <a:effectLst/>
                          <a:latin typeface="Arial" panose="020B0604020202020204" pitchFamily="34" charset="0"/>
                        </a:rPr>
                        <a:t>44.3052392</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B84"/>
                    </a:solidFill>
                  </a:tcPr>
                </a:tc>
                <a:extLst>
                  <a:ext uri="{0D108BD9-81ED-4DB2-BD59-A6C34878D82A}">
                    <a16:rowId xmlns:a16="http://schemas.microsoft.com/office/drawing/2014/main" val="3177593818"/>
                  </a:ext>
                </a:extLst>
              </a:tr>
              <a:tr h="175680">
                <a:tc vMerge="1">
                  <a:txBody>
                    <a:bodyPr/>
                    <a:lstStyle/>
                    <a:p>
                      <a:endParaRPr lang="en-GB"/>
                    </a:p>
                  </a:txBody>
                  <a:tcPr/>
                </a:tc>
                <a:tc>
                  <a:txBody>
                    <a:bodyPr/>
                    <a:lstStyle/>
                    <a:p>
                      <a:pPr algn="l" fontAlgn="b"/>
                      <a:r>
                        <a:rPr lang="en-GB" sz="1000" b="0" i="0" u="none" strike="noStrike">
                          <a:solidFill>
                            <a:srgbClr val="000000"/>
                          </a:solidFill>
                          <a:effectLst/>
                          <a:latin typeface="Calibri" panose="020F0502020204030204" pitchFamily="34" charset="0"/>
                        </a:rPr>
                        <a:t>mid</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t"/>
                      <a:r>
                        <a:rPr lang="en-GB" sz="900" b="0" i="0" u="none" strike="noStrike">
                          <a:solidFill>
                            <a:srgbClr val="000000"/>
                          </a:solidFill>
                          <a:effectLst/>
                          <a:latin typeface="Arial" panose="020B0604020202020204" pitchFamily="34" charset="0"/>
                        </a:rPr>
                        <a:t>37.07576953</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2D07E"/>
                    </a:solidFill>
                  </a:tcPr>
                </a:tc>
                <a:tc>
                  <a:txBody>
                    <a:bodyPr/>
                    <a:lstStyle/>
                    <a:p>
                      <a:pPr algn="r" fontAlgn="t"/>
                      <a:r>
                        <a:rPr lang="en-GB" sz="900" b="0" i="0" u="none" strike="noStrike">
                          <a:solidFill>
                            <a:srgbClr val="000000"/>
                          </a:solidFill>
                          <a:effectLst/>
                          <a:latin typeface="Arial" panose="020B0604020202020204" pitchFamily="34" charset="0"/>
                        </a:rPr>
                        <a:t>44.56391876</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B84"/>
                    </a:solidFill>
                  </a:tcPr>
                </a:tc>
                <a:tc>
                  <a:txBody>
                    <a:bodyPr/>
                    <a:lstStyle/>
                    <a:p>
                      <a:pPr algn="r" fontAlgn="t"/>
                      <a:r>
                        <a:rPr lang="en-GB" sz="900" b="0" i="0" u="none" strike="noStrike">
                          <a:solidFill>
                            <a:srgbClr val="000000"/>
                          </a:solidFill>
                          <a:effectLst/>
                          <a:latin typeface="Arial" panose="020B0604020202020204" pitchFamily="34" charset="0"/>
                        </a:rPr>
                        <a:t>50.06792453</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AD78"/>
                    </a:solidFill>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vMerge="1">
                  <a:txBody>
                    <a:bodyPr/>
                    <a:lstStyle/>
                    <a:p>
                      <a:endParaRPr lang="en-GB"/>
                    </a:p>
                  </a:txBody>
                  <a:tcPr/>
                </a:tc>
                <a:tc>
                  <a:txBody>
                    <a:bodyPr/>
                    <a:lstStyle/>
                    <a:p>
                      <a:pPr algn="l" fontAlgn="b"/>
                      <a:r>
                        <a:rPr lang="en-GB" sz="1000" b="0" i="0" u="none" strike="noStrike">
                          <a:solidFill>
                            <a:srgbClr val="000000"/>
                          </a:solidFill>
                          <a:effectLst/>
                          <a:latin typeface="Calibri" panose="020F0502020204030204" pitchFamily="34" charset="0"/>
                        </a:rPr>
                        <a:t>mid</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t"/>
                      <a:r>
                        <a:rPr lang="en-GB" sz="900" b="0" i="0" u="none" strike="noStrike">
                          <a:solidFill>
                            <a:srgbClr val="000000"/>
                          </a:solidFill>
                          <a:effectLst/>
                          <a:latin typeface="Arial" panose="020B0604020202020204" pitchFamily="34" charset="0"/>
                        </a:rPr>
                        <a:t>44.3997702</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ECB7E"/>
                    </a:solidFill>
                  </a:tcPr>
                </a:tc>
                <a:tc>
                  <a:txBody>
                    <a:bodyPr/>
                    <a:lstStyle/>
                    <a:p>
                      <a:pPr algn="r" fontAlgn="t"/>
                      <a:r>
                        <a:rPr lang="en-GB" sz="900" b="0" i="0" u="none" strike="noStrike">
                          <a:solidFill>
                            <a:srgbClr val="000000"/>
                          </a:solidFill>
                          <a:effectLst/>
                          <a:latin typeface="Arial" panose="020B0604020202020204" pitchFamily="34" charset="0"/>
                        </a:rPr>
                        <a:t>44.5639188</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9173"/>
                    </a:solidFill>
                  </a:tcPr>
                </a:tc>
                <a:tc>
                  <a:txBody>
                    <a:bodyPr/>
                    <a:lstStyle/>
                    <a:p>
                      <a:pPr algn="r" fontAlgn="t"/>
                      <a:r>
                        <a:rPr lang="en-GB" sz="900" b="0" i="0" u="none" strike="noStrike">
                          <a:solidFill>
                            <a:srgbClr val="000000"/>
                          </a:solidFill>
                          <a:effectLst/>
                          <a:latin typeface="Arial" panose="020B0604020202020204" pitchFamily="34" charset="0"/>
                        </a:rPr>
                        <a:t>43.6959582</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BD780"/>
                    </a:solidFill>
                  </a:tcPr>
                </a:tc>
                <a:extLst>
                  <a:ext uri="{0D108BD9-81ED-4DB2-BD59-A6C34878D82A}">
                    <a16:rowId xmlns:a16="http://schemas.microsoft.com/office/drawing/2014/main" val="4093691291"/>
                  </a:ext>
                </a:extLst>
              </a:tr>
              <a:tr h="175680">
                <a:tc vMerge="1">
                  <a:txBody>
                    <a:bodyPr/>
                    <a:lstStyle/>
                    <a:p>
                      <a:endParaRPr lang="en-GB"/>
                    </a:p>
                  </a:txBody>
                  <a:tcPr/>
                </a:tc>
                <a:tc>
                  <a:txBody>
                    <a:bodyPr/>
                    <a:lstStyle/>
                    <a:p>
                      <a:pPr algn="l" fontAlgn="b"/>
                      <a:r>
                        <a:rPr lang="en-GB" sz="1000" b="0" i="0" u="none" strike="noStrike">
                          <a:solidFill>
                            <a:srgbClr val="000000"/>
                          </a:solidFill>
                          <a:effectLst/>
                          <a:latin typeface="Calibri" panose="020F0502020204030204" pitchFamily="34" charset="0"/>
                        </a:rPr>
                        <a:t>max</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t"/>
                      <a:r>
                        <a:rPr lang="en-GB" sz="900" b="0" i="0" u="none" strike="noStrike">
                          <a:solidFill>
                            <a:srgbClr val="000000"/>
                          </a:solidFill>
                          <a:effectLst/>
                          <a:latin typeface="Arial" panose="020B0604020202020204" pitchFamily="34" charset="0"/>
                        </a:rPr>
                        <a:t>31.99285076</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3BE7B"/>
                    </a:solidFill>
                  </a:tcPr>
                </a:tc>
                <a:tc>
                  <a:txBody>
                    <a:bodyPr/>
                    <a:lstStyle/>
                    <a:p>
                      <a:pPr algn="r" fontAlgn="t"/>
                      <a:r>
                        <a:rPr lang="en-GB" sz="900" b="0" i="0" u="none" strike="noStrike">
                          <a:solidFill>
                            <a:srgbClr val="000000"/>
                          </a:solidFill>
                          <a:effectLst/>
                          <a:latin typeface="Arial" panose="020B0604020202020204" pitchFamily="34" charset="0"/>
                        </a:rPr>
                        <a:t>39.48149305</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D880"/>
                    </a:solidFill>
                  </a:tcPr>
                </a:tc>
                <a:tc>
                  <a:txBody>
                    <a:bodyPr/>
                    <a:lstStyle/>
                    <a:p>
                      <a:pPr algn="r" fontAlgn="t"/>
                      <a:r>
                        <a:rPr lang="en-GB" sz="900" b="0" i="0" u="none" strike="noStrike">
                          <a:solidFill>
                            <a:srgbClr val="000000"/>
                          </a:solidFill>
                          <a:effectLst/>
                          <a:latin typeface="Arial" panose="020B0604020202020204" pitchFamily="34" charset="0"/>
                        </a:rPr>
                        <a:t>45.1122577</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583"/>
                    </a:solidFill>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vMerge="1">
                  <a:txBody>
                    <a:bodyPr/>
                    <a:lstStyle/>
                    <a:p>
                      <a:endParaRPr lang="en-GB"/>
                    </a:p>
                  </a:txBody>
                  <a:tcPr/>
                </a:tc>
                <a:tc>
                  <a:txBody>
                    <a:bodyPr/>
                    <a:lstStyle/>
                    <a:p>
                      <a:pPr algn="l" fontAlgn="b"/>
                      <a:r>
                        <a:rPr lang="en-GB" sz="1000" b="0" i="0" u="none" strike="noStrike">
                          <a:solidFill>
                            <a:srgbClr val="000000"/>
                          </a:solidFill>
                          <a:effectLst/>
                          <a:latin typeface="Calibri" panose="020F0502020204030204" pitchFamily="34" charset="0"/>
                        </a:rPr>
                        <a:t>max</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t"/>
                      <a:r>
                        <a:rPr lang="en-GB" sz="900" b="0" i="0" u="none" strike="noStrike">
                          <a:solidFill>
                            <a:srgbClr val="000000"/>
                          </a:solidFill>
                          <a:effectLst/>
                          <a:latin typeface="Arial" panose="020B0604020202020204" pitchFamily="34" charset="0"/>
                        </a:rPr>
                        <a:t>44.5240369</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9F76"/>
                    </a:solidFill>
                  </a:tcPr>
                </a:tc>
                <a:tc>
                  <a:txBody>
                    <a:bodyPr/>
                    <a:lstStyle/>
                    <a:p>
                      <a:pPr algn="r" fontAlgn="t"/>
                      <a:r>
                        <a:rPr lang="en-GB" sz="900" b="0" i="0" u="none" strike="noStrike">
                          <a:solidFill>
                            <a:srgbClr val="000000"/>
                          </a:solidFill>
                          <a:effectLst/>
                          <a:latin typeface="Arial" panose="020B0604020202020204" pitchFamily="34" charset="0"/>
                        </a:rPr>
                        <a:t>44.1739492</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0E683"/>
                    </a:solidFill>
                  </a:tcPr>
                </a:tc>
                <a:tc>
                  <a:txBody>
                    <a:bodyPr/>
                    <a:lstStyle/>
                    <a:p>
                      <a:pPr algn="r" fontAlgn="t"/>
                      <a:r>
                        <a:rPr lang="en-GB" sz="900" b="0" i="0" u="none" strike="noStrike">
                          <a:solidFill>
                            <a:srgbClr val="000000"/>
                          </a:solidFill>
                          <a:effectLst/>
                          <a:latin typeface="Arial" panose="020B0604020202020204" pitchFamily="34" charset="0"/>
                        </a:rPr>
                        <a:t>42.9009193</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3BE7B"/>
                    </a:solidFill>
                  </a:tcPr>
                </a:tc>
                <a:extLst>
                  <a:ext uri="{0D108BD9-81ED-4DB2-BD59-A6C34878D82A}">
                    <a16:rowId xmlns:a16="http://schemas.microsoft.com/office/drawing/2014/main" val="1174545466"/>
                  </a:ext>
                </a:extLst>
              </a:tr>
              <a:tr h="175680">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57339858"/>
                  </a:ext>
                </a:extLst>
              </a:tr>
              <a:tr h="175680">
                <a:tc rowSpan="2" gridSpan="2">
                  <a:txBody>
                    <a:bodyPr/>
                    <a:lstStyle/>
                    <a:p>
                      <a:pPr algn="ctr" fontAlgn="ctr"/>
                      <a:r>
                        <a:rPr lang="en-GB" sz="1000" b="0" i="0" u="none" strike="noStrike">
                          <a:solidFill>
                            <a:srgbClr val="000000"/>
                          </a:solidFill>
                          <a:effectLst/>
                          <a:latin typeface="Calibri" panose="020F0502020204030204" pitchFamily="34" charset="0"/>
                        </a:rPr>
                        <a:t>Coefficient of Drag</a:t>
                      </a:r>
                    </a:p>
                  </a:txBody>
                  <a:tcPr marL="7006" marR="7006" marT="700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2" hMerge="1">
                  <a:txBody>
                    <a:bodyPr/>
                    <a:lstStyle/>
                    <a:p>
                      <a:endParaRPr lang="en-GB"/>
                    </a:p>
                  </a:txBody>
                  <a:tcPr/>
                </a:tc>
                <a:tc gridSpan="3">
                  <a:txBody>
                    <a:bodyPr/>
                    <a:lstStyle/>
                    <a:p>
                      <a:pPr algn="ctr" fontAlgn="b"/>
                      <a:r>
                        <a:rPr lang="en-GB" sz="1000" b="0" i="0" u="none" strike="noStrike">
                          <a:solidFill>
                            <a:srgbClr val="000000"/>
                          </a:solidFill>
                          <a:effectLst/>
                          <a:latin typeface="Calibri" panose="020F0502020204030204" pitchFamily="34" charset="0"/>
                        </a:rPr>
                        <a:t>Front Splitter Setting</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rowSpan="2" gridSpan="2">
                  <a:txBody>
                    <a:bodyPr/>
                    <a:lstStyle/>
                    <a:p>
                      <a:pPr algn="ctr" fontAlgn="ctr"/>
                      <a:r>
                        <a:rPr lang="en-GB" sz="1000" b="0" i="0" u="none" strike="noStrike">
                          <a:solidFill>
                            <a:srgbClr val="000000"/>
                          </a:solidFill>
                          <a:effectLst/>
                          <a:latin typeface="Calibri" panose="020F0502020204030204" pitchFamily="34" charset="0"/>
                        </a:rPr>
                        <a:t>Coefficient of Drag</a:t>
                      </a:r>
                    </a:p>
                  </a:txBody>
                  <a:tcPr marL="7006" marR="7006" marT="700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2" hMerge="1">
                  <a:txBody>
                    <a:bodyPr/>
                    <a:lstStyle/>
                    <a:p>
                      <a:endParaRPr lang="en-GB"/>
                    </a:p>
                  </a:txBody>
                  <a:tcPr/>
                </a:tc>
                <a:tc gridSpan="3">
                  <a:txBody>
                    <a:bodyPr/>
                    <a:lstStyle/>
                    <a:p>
                      <a:pPr algn="ctr" fontAlgn="b"/>
                      <a:r>
                        <a:rPr lang="en-GB" sz="1000" b="0" i="0" u="none" strike="noStrike">
                          <a:solidFill>
                            <a:srgbClr val="000000"/>
                          </a:solidFill>
                          <a:effectLst/>
                          <a:latin typeface="Calibri" panose="020F0502020204030204" pitchFamily="34" charset="0"/>
                        </a:rPr>
                        <a:t>Front Ride Height</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031513772"/>
                  </a:ext>
                </a:extLst>
              </a:tr>
              <a:tr h="175680">
                <a:tc gridSpan="2" vMerge="1">
                  <a:txBody>
                    <a:bodyPr/>
                    <a:lstStyle/>
                    <a:p>
                      <a:endParaRPr lang="en-GB"/>
                    </a:p>
                  </a:txBody>
                  <a:tcPr/>
                </a:tc>
                <a:tc hMerge="1" vMerge="1">
                  <a:txBody>
                    <a:bodyPr/>
                    <a:lstStyle/>
                    <a:p>
                      <a:endParaRPr lang="en-GB"/>
                    </a:p>
                  </a:txBody>
                  <a:tcPr/>
                </a:tc>
                <a:tc>
                  <a:txBody>
                    <a:bodyPr/>
                    <a:lstStyle/>
                    <a:p>
                      <a:pPr algn="l" fontAlgn="b"/>
                      <a:r>
                        <a:rPr lang="en-GB" sz="1000" b="0" i="0" u="none" strike="noStrike">
                          <a:solidFill>
                            <a:srgbClr val="000000"/>
                          </a:solidFill>
                          <a:effectLst/>
                          <a:latin typeface="Calibri" panose="020F0502020204030204" pitchFamily="34" charset="0"/>
                        </a:rPr>
                        <a:t>min</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000" b="0" i="0" u="none" strike="noStrike">
                          <a:solidFill>
                            <a:srgbClr val="000000"/>
                          </a:solidFill>
                          <a:effectLst/>
                          <a:latin typeface="Calibri" panose="020F0502020204030204" pitchFamily="34" charset="0"/>
                        </a:rPr>
                        <a:t>mid</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000" b="0" i="0" u="none" strike="noStrike">
                          <a:solidFill>
                            <a:srgbClr val="000000"/>
                          </a:solidFill>
                          <a:effectLst/>
                          <a:latin typeface="Calibri" panose="020F0502020204030204" pitchFamily="34" charset="0"/>
                        </a:rPr>
                        <a:t>max</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gridSpan="2" vMerge="1">
                  <a:txBody>
                    <a:bodyPr/>
                    <a:lstStyle/>
                    <a:p>
                      <a:endParaRPr lang="en-GB"/>
                    </a:p>
                  </a:txBody>
                  <a:tcPr/>
                </a:tc>
                <a:tc hMerge="1" vMerge="1">
                  <a:txBody>
                    <a:bodyPr/>
                    <a:lstStyle/>
                    <a:p>
                      <a:endParaRPr lang="en-GB"/>
                    </a:p>
                  </a:txBody>
                  <a:tcPr/>
                </a:tc>
                <a:tc>
                  <a:txBody>
                    <a:bodyPr/>
                    <a:lstStyle/>
                    <a:p>
                      <a:pPr algn="l" fontAlgn="b"/>
                      <a:r>
                        <a:rPr lang="en-GB" sz="1000" b="0" i="0" u="none" strike="noStrike">
                          <a:solidFill>
                            <a:srgbClr val="000000"/>
                          </a:solidFill>
                          <a:effectLst/>
                          <a:latin typeface="Calibri" panose="020F0502020204030204" pitchFamily="34" charset="0"/>
                        </a:rPr>
                        <a:t>min</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000" b="0" i="0" u="none" strike="noStrike">
                          <a:solidFill>
                            <a:srgbClr val="000000"/>
                          </a:solidFill>
                          <a:effectLst/>
                          <a:latin typeface="Calibri" panose="020F0502020204030204" pitchFamily="34" charset="0"/>
                        </a:rPr>
                        <a:t>mid</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000" b="0" i="0" u="none" strike="noStrike">
                          <a:solidFill>
                            <a:srgbClr val="000000"/>
                          </a:solidFill>
                          <a:effectLst/>
                          <a:latin typeface="Calibri" panose="020F0502020204030204" pitchFamily="34" charset="0"/>
                        </a:rPr>
                        <a:t>max</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93094611"/>
                  </a:ext>
                </a:extLst>
              </a:tr>
              <a:tr h="175680">
                <a:tc rowSpan="3">
                  <a:txBody>
                    <a:bodyPr/>
                    <a:lstStyle/>
                    <a:p>
                      <a:pPr algn="ctr" fontAlgn="ctr"/>
                      <a:r>
                        <a:rPr lang="en-GB" sz="1000" b="0" i="0" u="none" strike="noStrike">
                          <a:solidFill>
                            <a:srgbClr val="000000"/>
                          </a:solidFill>
                          <a:effectLst/>
                          <a:latin typeface="Calibri" panose="020F0502020204030204" pitchFamily="34" charset="0"/>
                        </a:rPr>
                        <a:t>Rear Wing Setting</a:t>
                      </a:r>
                    </a:p>
                  </a:txBody>
                  <a:tcPr marL="7006" marR="7006" marT="700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000" b="0" i="0" u="none" strike="noStrike">
                          <a:solidFill>
                            <a:srgbClr val="000000"/>
                          </a:solidFill>
                          <a:effectLst/>
                          <a:latin typeface="Calibri" panose="020F0502020204030204" pitchFamily="34" charset="0"/>
                        </a:rPr>
                        <a:t>min</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t"/>
                      <a:r>
                        <a:rPr lang="en-GB" sz="900" b="0" i="0" u="none" strike="noStrike">
                          <a:solidFill>
                            <a:srgbClr val="000000"/>
                          </a:solidFill>
                          <a:effectLst/>
                          <a:latin typeface="Arial" panose="020B0604020202020204" pitchFamily="34" charset="0"/>
                        </a:rPr>
                        <a:t>0.455</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3BE7B"/>
                    </a:solidFill>
                  </a:tcPr>
                </a:tc>
                <a:tc>
                  <a:txBody>
                    <a:bodyPr/>
                    <a:lstStyle/>
                    <a:p>
                      <a:pPr algn="r" fontAlgn="t"/>
                      <a:r>
                        <a:rPr lang="en-GB" sz="900" b="0" i="0" u="none" strike="noStrike">
                          <a:solidFill>
                            <a:srgbClr val="000000"/>
                          </a:solidFill>
                          <a:effectLst/>
                          <a:latin typeface="Arial" panose="020B0604020202020204" pitchFamily="34" charset="0"/>
                        </a:rPr>
                        <a:t>0.609</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0D47F"/>
                    </a:solidFill>
                  </a:tcPr>
                </a:tc>
                <a:tc>
                  <a:txBody>
                    <a:bodyPr/>
                    <a:lstStyle/>
                    <a:p>
                      <a:pPr algn="r" fontAlgn="t"/>
                      <a:r>
                        <a:rPr lang="en-GB" sz="900" b="0" i="0" u="none" strike="noStrike">
                          <a:solidFill>
                            <a:srgbClr val="000000"/>
                          </a:solidFill>
                          <a:effectLst/>
                          <a:latin typeface="Arial" panose="020B0604020202020204" pitchFamily="34" charset="0"/>
                        </a:rPr>
                        <a:t>0.785</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383"/>
                    </a:solidFill>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rowSpan="3">
                  <a:txBody>
                    <a:bodyPr/>
                    <a:lstStyle/>
                    <a:p>
                      <a:pPr algn="ctr" fontAlgn="ctr"/>
                      <a:r>
                        <a:rPr lang="en-GB" sz="1000" b="0" i="0" u="none" strike="noStrike">
                          <a:solidFill>
                            <a:srgbClr val="000000"/>
                          </a:solidFill>
                          <a:effectLst/>
                          <a:latin typeface="Calibri" panose="020F0502020204030204" pitchFamily="34" charset="0"/>
                        </a:rPr>
                        <a:t>Rear Ride Height</a:t>
                      </a:r>
                    </a:p>
                  </a:txBody>
                  <a:tcPr marL="7006" marR="7006" marT="700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000" b="0" i="0" u="none" strike="noStrike">
                          <a:solidFill>
                            <a:srgbClr val="000000"/>
                          </a:solidFill>
                          <a:effectLst/>
                          <a:latin typeface="Calibri" panose="020F0502020204030204" pitchFamily="34" charset="0"/>
                        </a:rPr>
                        <a:t>min</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t"/>
                      <a:r>
                        <a:rPr lang="en-GB" sz="900" b="0" i="0" u="none" strike="noStrike">
                          <a:solidFill>
                            <a:srgbClr val="000000"/>
                          </a:solidFill>
                          <a:effectLst/>
                          <a:latin typeface="Arial" panose="020B0604020202020204" pitchFamily="34" charset="0"/>
                        </a:rPr>
                        <a:t>0.829</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8696B"/>
                    </a:solidFill>
                  </a:tcPr>
                </a:tc>
                <a:tc>
                  <a:txBody>
                    <a:bodyPr/>
                    <a:lstStyle/>
                    <a:p>
                      <a:pPr algn="r" fontAlgn="t"/>
                      <a:r>
                        <a:rPr lang="en-GB" sz="900" b="0" i="0" u="none" strike="noStrike">
                          <a:solidFill>
                            <a:srgbClr val="000000"/>
                          </a:solidFill>
                          <a:effectLst/>
                          <a:latin typeface="Arial" panose="020B0604020202020204" pitchFamily="34" charset="0"/>
                        </a:rPr>
                        <a:t>0.712</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6E883"/>
                    </a:solidFill>
                  </a:tcPr>
                </a:tc>
                <a:tc>
                  <a:txBody>
                    <a:bodyPr/>
                    <a:lstStyle/>
                    <a:p>
                      <a:pPr algn="r" fontAlgn="t"/>
                      <a:r>
                        <a:rPr lang="en-GB" sz="900" b="0" i="0" u="none" strike="noStrike">
                          <a:solidFill>
                            <a:srgbClr val="000000"/>
                          </a:solidFill>
                          <a:effectLst/>
                          <a:latin typeface="Arial" panose="020B0604020202020204" pitchFamily="34" charset="0"/>
                        </a:rPr>
                        <a:t>0.751</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ECE7F"/>
                    </a:solidFill>
                  </a:tcPr>
                </a:tc>
                <a:extLst>
                  <a:ext uri="{0D108BD9-81ED-4DB2-BD59-A6C34878D82A}">
                    <a16:rowId xmlns:a16="http://schemas.microsoft.com/office/drawing/2014/main" val="2362222587"/>
                  </a:ext>
                </a:extLst>
              </a:tr>
              <a:tr h="175680">
                <a:tc vMerge="1">
                  <a:txBody>
                    <a:bodyPr/>
                    <a:lstStyle/>
                    <a:p>
                      <a:endParaRPr lang="en-GB"/>
                    </a:p>
                  </a:txBody>
                  <a:tcPr/>
                </a:tc>
                <a:tc>
                  <a:txBody>
                    <a:bodyPr/>
                    <a:lstStyle/>
                    <a:p>
                      <a:pPr algn="l" fontAlgn="b"/>
                      <a:r>
                        <a:rPr lang="en-GB" sz="1000" b="0" i="0" u="none" strike="noStrike">
                          <a:solidFill>
                            <a:srgbClr val="000000"/>
                          </a:solidFill>
                          <a:effectLst/>
                          <a:latin typeface="Calibri" panose="020F0502020204030204" pitchFamily="34" charset="0"/>
                        </a:rPr>
                        <a:t>mid</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t"/>
                      <a:r>
                        <a:rPr lang="en-GB" sz="900" b="0" i="0" u="none" strike="noStrike">
                          <a:solidFill>
                            <a:srgbClr val="000000"/>
                          </a:solidFill>
                          <a:effectLst/>
                          <a:latin typeface="Arial" panose="020B0604020202020204" pitchFamily="34" charset="0"/>
                        </a:rPr>
                        <a:t>0.597</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AD27F"/>
                    </a:solidFill>
                  </a:tcPr>
                </a:tc>
                <a:tc>
                  <a:txBody>
                    <a:bodyPr/>
                    <a:lstStyle/>
                    <a:p>
                      <a:pPr algn="r" fontAlgn="t"/>
                      <a:r>
                        <a:rPr lang="en-GB" sz="900" b="0" i="0" u="none" strike="noStrike">
                          <a:solidFill>
                            <a:srgbClr val="000000"/>
                          </a:solidFill>
                          <a:effectLst/>
                          <a:latin typeface="Arial" panose="020B0604020202020204" pitchFamily="34" charset="0"/>
                        </a:rPr>
                        <a:t>0.751</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8E983"/>
                    </a:solidFill>
                  </a:tcPr>
                </a:tc>
                <a:tc>
                  <a:txBody>
                    <a:bodyPr/>
                    <a:lstStyle/>
                    <a:p>
                      <a:pPr algn="r" fontAlgn="t"/>
                      <a:r>
                        <a:rPr lang="en-GB" sz="900" b="0" i="0" u="none" strike="noStrike">
                          <a:solidFill>
                            <a:srgbClr val="000000"/>
                          </a:solidFill>
                          <a:effectLst/>
                          <a:latin typeface="Arial" panose="020B0604020202020204" pitchFamily="34" charset="0"/>
                        </a:rPr>
                        <a:t>0.927</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AB78"/>
                    </a:solidFill>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vMerge="1">
                  <a:txBody>
                    <a:bodyPr/>
                    <a:lstStyle/>
                    <a:p>
                      <a:endParaRPr lang="en-GB"/>
                    </a:p>
                  </a:txBody>
                  <a:tcPr/>
                </a:tc>
                <a:tc>
                  <a:txBody>
                    <a:bodyPr/>
                    <a:lstStyle/>
                    <a:p>
                      <a:pPr algn="l" fontAlgn="b"/>
                      <a:r>
                        <a:rPr lang="en-GB" sz="1000" b="0" i="0" u="none" strike="noStrike">
                          <a:solidFill>
                            <a:srgbClr val="000000"/>
                          </a:solidFill>
                          <a:effectLst/>
                          <a:latin typeface="Calibri" panose="020F0502020204030204" pitchFamily="34" charset="0"/>
                        </a:rPr>
                        <a:t>mid</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t"/>
                      <a:r>
                        <a:rPr lang="en-GB" sz="900" b="0" i="0" u="none" strike="noStrike">
                          <a:solidFill>
                            <a:srgbClr val="000000"/>
                          </a:solidFill>
                          <a:effectLst/>
                          <a:latin typeface="Arial" panose="020B0604020202020204" pitchFamily="34" charset="0"/>
                        </a:rPr>
                        <a:t>0.727</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B84"/>
                    </a:solidFill>
                  </a:tcPr>
                </a:tc>
                <a:tc>
                  <a:txBody>
                    <a:bodyPr/>
                    <a:lstStyle/>
                    <a:p>
                      <a:pPr algn="r" fontAlgn="t"/>
                      <a:r>
                        <a:rPr lang="en-GB" sz="900" b="0" i="0" u="none" strike="noStrike">
                          <a:solidFill>
                            <a:srgbClr val="000000"/>
                          </a:solidFill>
                          <a:effectLst/>
                          <a:latin typeface="Arial" panose="020B0604020202020204" pitchFamily="34" charset="0"/>
                        </a:rPr>
                        <a:t>0.751</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ECE7F"/>
                    </a:solidFill>
                  </a:tcPr>
                </a:tc>
                <a:tc>
                  <a:txBody>
                    <a:bodyPr/>
                    <a:lstStyle/>
                    <a:p>
                      <a:pPr algn="r" fontAlgn="t"/>
                      <a:r>
                        <a:rPr lang="en-GB" sz="900" b="0" i="0" u="none" strike="noStrike">
                          <a:solidFill>
                            <a:srgbClr val="000000"/>
                          </a:solidFill>
                          <a:effectLst/>
                          <a:latin typeface="Arial" panose="020B0604020202020204" pitchFamily="34" charset="0"/>
                        </a:rPr>
                        <a:t>0.453</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4BE7B"/>
                    </a:solidFill>
                  </a:tcPr>
                </a:tc>
                <a:extLst>
                  <a:ext uri="{0D108BD9-81ED-4DB2-BD59-A6C34878D82A}">
                    <a16:rowId xmlns:a16="http://schemas.microsoft.com/office/drawing/2014/main" val="2057721354"/>
                  </a:ext>
                </a:extLst>
              </a:tr>
              <a:tr h="175680">
                <a:tc vMerge="1">
                  <a:txBody>
                    <a:bodyPr/>
                    <a:lstStyle/>
                    <a:p>
                      <a:endParaRPr lang="en-GB"/>
                    </a:p>
                  </a:txBody>
                  <a:tcPr/>
                </a:tc>
                <a:tc>
                  <a:txBody>
                    <a:bodyPr/>
                    <a:lstStyle/>
                    <a:p>
                      <a:pPr algn="l" fontAlgn="b"/>
                      <a:r>
                        <a:rPr lang="en-GB" sz="1000" b="0" i="0" u="none" strike="noStrike">
                          <a:solidFill>
                            <a:srgbClr val="000000"/>
                          </a:solidFill>
                          <a:effectLst/>
                          <a:latin typeface="Calibri" panose="020F0502020204030204" pitchFamily="34" charset="0"/>
                        </a:rPr>
                        <a:t>max</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t"/>
                      <a:r>
                        <a:rPr lang="en-GB" sz="900" b="0" i="0" u="none" strike="noStrike">
                          <a:solidFill>
                            <a:srgbClr val="000000"/>
                          </a:solidFill>
                          <a:effectLst/>
                          <a:latin typeface="Arial" panose="020B0604020202020204" pitchFamily="34" charset="0"/>
                        </a:rPr>
                        <a:t>0.764</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B84"/>
                    </a:solidFill>
                  </a:tcPr>
                </a:tc>
                <a:tc>
                  <a:txBody>
                    <a:bodyPr/>
                    <a:lstStyle/>
                    <a:p>
                      <a:pPr algn="r" fontAlgn="t"/>
                      <a:r>
                        <a:rPr lang="en-GB" sz="900" b="0" i="0" u="none" strike="noStrike">
                          <a:solidFill>
                            <a:srgbClr val="000000"/>
                          </a:solidFill>
                          <a:effectLst/>
                          <a:latin typeface="Arial" panose="020B0604020202020204" pitchFamily="34" charset="0"/>
                        </a:rPr>
                        <a:t>0.919</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AF79"/>
                    </a:solidFill>
                  </a:tcPr>
                </a:tc>
                <a:tc>
                  <a:txBody>
                    <a:bodyPr/>
                    <a:lstStyle/>
                    <a:p>
                      <a:pPr algn="r" fontAlgn="t"/>
                      <a:r>
                        <a:rPr lang="en-GB" sz="900" b="0" i="0" u="none" strike="noStrike">
                          <a:solidFill>
                            <a:srgbClr val="000000"/>
                          </a:solidFill>
                          <a:effectLst/>
                          <a:latin typeface="Arial" panose="020B0604020202020204" pitchFamily="34" charset="0"/>
                        </a:rPr>
                        <a:t>1.095</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8696B"/>
                    </a:solidFill>
                  </a:tcPr>
                </a:tc>
                <a:tc>
                  <a:txBody>
                    <a:bodyPr/>
                    <a:lstStyle/>
                    <a:p>
                      <a:pPr algn="l" fontAlgn="b"/>
                      <a:endParaRPr lang="en-GB" sz="1000" b="0" i="0" u="none" strike="noStrike">
                        <a:solidFill>
                          <a:srgbClr val="000000"/>
                        </a:solidFill>
                        <a:effectLst/>
                        <a:latin typeface="Calibri" panose="020F0502020204030204" pitchFamily="34" charset="0"/>
                      </a:endParaRP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vMerge="1">
                  <a:txBody>
                    <a:bodyPr/>
                    <a:lstStyle/>
                    <a:p>
                      <a:endParaRPr lang="en-GB"/>
                    </a:p>
                  </a:txBody>
                  <a:tcPr/>
                </a:tc>
                <a:tc>
                  <a:txBody>
                    <a:bodyPr/>
                    <a:lstStyle/>
                    <a:p>
                      <a:pPr algn="l" fontAlgn="b"/>
                      <a:r>
                        <a:rPr lang="en-GB" sz="1000" b="0" i="0" u="none" strike="noStrike">
                          <a:solidFill>
                            <a:srgbClr val="000000"/>
                          </a:solidFill>
                          <a:effectLst/>
                          <a:latin typeface="Calibri" panose="020F0502020204030204" pitchFamily="34" charset="0"/>
                        </a:rPr>
                        <a:t>max</a:t>
                      </a:r>
                    </a:p>
                  </a:txBody>
                  <a:tcPr marL="7006" marR="7006" marT="700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t"/>
                      <a:r>
                        <a:rPr lang="en-GB" sz="900" b="0" i="0" u="none" strike="noStrike">
                          <a:solidFill>
                            <a:srgbClr val="000000"/>
                          </a:solidFill>
                          <a:effectLst/>
                          <a:latin typeface="Arial" panose="020B0604020202020204" pitchFamily="34" charset="0"/>
                        </a:rPr>
                        <a:t>0.787</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9F76"/>
                    </a:solidFill>
                  </a:tcPr>
                </a:tc>
                <a:tc>
                  <a:txBody>
                    <a:bodyPr/>
                    <a:lstStyle/>
                    <a:p>
                      <a:pPr algn="r" fontAlgn="t"/>
                      <a:r>
                        <a:rPr lang="en-GB" sz="900" b="0" i="0" u="none" strike="noStrike">
                          <a:solidFill>
                            <a:srgbClr val="000000"/>
                          </a:solidFill>
                          <a:effectLst/>
                          <a:latin typeface="Arial" panose="020B0604020202020204" pitchFamily="34" charset="0"/>
                        </a:rPr>
                        <a:t>0.727</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B84"/>
                    </a:solidFill>
                  </a:tcPr>
                </a:tc>
                <a:tc>
                  <a:txBody>
                    <a:bodyPr/>
                    <a:lstStyle/>
                    <a:p>
                      <a:pPr algn="r" fontAlgn="t"/>
                      <a:r>
                        <a:rPr lang="en-GB" sz="900" b="0" i="0" u="none" strike="noStrike" dirty="0">
                          <a:solidFill>
                            <a:srgbClr val="000000"/>
                          </a:solidFill>
                          <a:effectLst/>
                          <a:latin typeface="Arial" panose="020B0604020202020204" pitchFamily="34" charset="0"/>
                        </a:rPr>
                        <a:t>0.451</a:t>
                      </a:r>
                    </a:p>
                  </a:txBody>
                  <a:tcPr marL="7006" marR="7006" marT="7006"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3BE7B"/>
                    </a:solidFill>
                  </a:tcPr>
                </a:tc>
                <a:extLst>
                  <a:ext uri="{0D108BD9-81ED-4DB2-BD59-A6C34878D82A}">
                    <a16:rowId xmlns:a16="http://schemas.microsoft.com/office/drawing/2014/main" val="2944340528"/>
                  </a:ext>
                </a:extLst>
              </a:tr>
            </a:tbl>
          </a:graphicData>
        </a:graphic>
      </p:graphicFrame>
    </p:spTree>
    <p:extLst>
      <p:ext uri="{BB962C8B-B14F-4D97-AF65-F5344CB8AC3E}">
        <p14:creationId xmlns:p14="http://schemas.microsoft.com/office/powerpoint/2010/main" val="29449213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C4BBC-CCA4-4394-91BC-1BA65459DD20}"/>
              </a:ext>
            </a:extLst>
          </p:cNvPr>
          <p:cNvSpPr>
            <a:spLocks noGrp="1"/>
          </p:cNvSpPr>
          <p:nvPr>
            <p:ph type="title"/>
          </p:nvPr>
        </p:nvSpPr>
        <p:spPr>
          <a:xfrm>
            <a:off x="208704" y="156238"/>
            <a:ext cx="8596668" cy="1320800"/>
          </a:xfrm>
        </p:spPr>
        <p:txBody>
          <a:bodyPr/>
          <a:lstStyle/>
          <a:p>
            <a:r>
              <a:rPr lang="en-GB" dirty="0"/>
              <a:t>Coefficient of Lift</a:t>
            </a:r>
          </a:p>
        </p:txBody>
      </p:sp>
      <p:graphicFrame>
        <p:nvGraphicFramePr>
          <p:cNvPr id="4" name="Chart 3">
            <a:extLst>
              <a:ext uri="{FF2B5EF4-FFF2-40B4-BE49-F238E27FC236}">
                <a16:creationId xmlns:a16="http://schemas.microsoft.com/office/drawing/2014/main" id="{E19117DA-CAFF-4704-90F6-CCE9CC1CAA1F}"/>
              </a:ext>
            </a:extLst>
          </p:cNvPr>
          <p:cNvGraphicFramePr>
            <a:graphicFrameLocks/>
          </p:cNvGraphicFramePr>
          <p:nvPr>
            <p:extLst>
              <p:ext uri="{D42A27DB-BD31-4B8C-83A1-F6EECF244321}">
                <p14:modId xmlns:p14="http://schemas.microsoft.com/office/powerpoint/2010/main" val="3244589537"/>
              </p:ext>
            </p:extLst>
          </p:nvPr>
        </p:nvGraphicFramePr>
        <p:xfrm>
          <a:off x="381000" y="1051560"/>
          <a:ext cx="4572000" cy="274320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5" name="Chart 4">
            <a:extLst>
              <a:ext uri="{FF2B5EF4-FFF2-40B4-BE49-F238E27FC236}">
                <a16:creationId xmlns:a16="http://schemas.microsoft.com/office/drawing/2014/main" id="{99315DAC-6713-4FA2-A2B6-5423552FCDF0}"/>
              </a:ext>
            </a:extLst>
          </p:cNvPr>
          <p:cNvGraphicFramePr>
            <a:graphicFrameLocks/>
          </p:cNvGraphicFramePr>
          <p:nvPr>
            <p:extLst>
              <p:ext uri="{D42A27DB-BD31-4B8C-83A1-F6EECF244321}">
                <p14:modId xmlns:p14="http://schemas.microsoft.com/office/powerpoint/2010/main" val="3825950394"/>
              </p:ext>
            </p:extLst>
          </p:nvPr>
        </p:nvGraphicFramePr>
        <p:xfrm>
          <a:off x="5125296" y="1051560"/>
          <a:ext cx="4572000" cy="2743200"/>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25984522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C26CE-1869-4314-971C-C699A131B361}"/>
              </a:ext>
            </a:extLst>
          </p:cNvPr>
          <p:cNvSpPr>
            <a:spLocks noGrp="1"/>
          </p:cNvSpPr>
          <p:nvPr>
            <p:ph type="title"/>
          </p:nvPr>
        </p:nvSpPr>
        <p:spPr>
          <a:xfrm>
            <a:off x="185844" y="156238"/>
            <a:ext cx="8596668" cy="1320800"/>
          </a:xfrm>
        </p:spPr>
        <p:txBody>
          <a:bodyPr/>
          <a:lstStyle/>
          <a:p>
            <a:r>
              <a:rPr lang="en-GB" dirty="0"/>
              <a:t>Total Aero Load</a:t>
            </a:r>
          </a:p>
        </p:txBody>
      </p:sp>
      <p:graphicFrame>
        <p:nvGraphicFramePr>
          <p:cNvPr id="4" name="Chart 3">
            <a:extLst>
              <a:ext uri="{FF2B5EF4-FFF2-40B4-BE49-F238E27FC236}">
                <a16:creationId xmlns:a16="http://schemas.microsoft.com/office/drawing/2014/main" id="{3F695619-0046-46F9-A07F-781C6F54A63D}"/>
              </a:ext>
            </a:extLst>
          </p:cNvPr>
          <p:cNvGraphicFramePr>
            <a:graphicFrameLocks/>
          </p:cNvGraphicFramePr>
          <p:nvPr>
            <p:extLst>
              <p:ext uri="{D42A27DB-BD31-4B8C-83A1-F6EECF244321}">
                <p14:modId xmlns:p14="http://schemas.microsoft.com/office/powerpoint/2010/main" val="2003316014"/>
              </p:ext>
            </p:extLst>
          </p:nvPr>
        </p:nvGraphicFramePr>
        <p:xfrm>
          <a:off x="185844" y="1028700"/>
          <a:ext cx="4572000" cy="274320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5" name="Chart 4">
            <a:extLst>
              <a:ext uri="{FF2B5EF4-FFF2-40B4-BE49-F238E27FC236}">
                <a16:creationId xmlns:a16="http://schemas.microsoft.com/office/drawing/2014/main" id="{8A7BD61B-A4AE-4C90-9805-C5DC30E59840}"/>
              </a:ext>
            </a:extLst>
          </p:cNvPr>
          <p:cNvGraphicFramePr>
            <a:graphicFrameLocks/>
          </p:cNvGraphicFramePr>
          <p:nvPr>
            <p:extLst>
              <p:ext uri="{D42A27DB-BD31-4B8C-83A1-F6EECF244321}">
                <p14:modId xmlns:p14="http://schemas.microsoft.com/office/powerpoint/2010/main" val="257929224"/>
              </p:ext>
            </p:extLst>
          </p:nvPr>
        </p:nvGraphicFramePr>
        <p:xfrm>
          <a:off x="4484178" y="1028700"/>
          <a:ext cx="4572000" cy="2743200"/>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32656876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D3AB4-1889-4B32-ACC1-E0A358FF84DE}"/>
              </a:ext>
            </a:extLst>
          </p:cNvPr>
          <p:cNvSpPr>
            <a:spLocks noGrp="1"/>
          </p:cNvSpPr>
          <p:nvPr>
            <p:ph type="title"/>
          </p:nvPr>
        </p:nvSpPr>
        <p:spPr>
          <a:xfrm>
            <a:off x="140124" y="156238"/>
            <a:ext cx="8596668" cy="1320800"/>
          </a:xfrm>
        </p:spPr>
        <p:txBody>
          <a:bodyPr/>
          <a:lstStyle/>
          <a:p>
            <a:r>
              <a:rPr lang="en-GB" dirty="0"/>
              <a:t>Coefficient of Drag</a:t>
            </a:r>
          </a:p>
        </p:txBody>
      </p:sp>
      <p:graphicFrame>
        <p:nvGraphicFramePr>
          <p:cNvPr id="4" name="Chart 3">
            <a:extLst>
              <a:ext uri="{FF2B5EF4-FFF2-40B4-BE49-F238E27FC236}">
                <a16:creationId xmlns:a16="http://schemas.microsoft.com/office/drawing/2014/main" id="{C9AD890E-08F0-42BB-90A8-33A6A688EE74}"/>
              </a:ext>
            </a:extLst>
          </p:cNvPr>
          <p:cNvGraphicFramePr>
            <a:graphicFrameLocks/>
          </p:cNvGraphicFramePr>
          <p:nvPr>
            <p:extLst>
              <p:ext uri="{D42A27DB-BD31-4B8C-83A1-F6EECF244321}">
                <p14:modId xmlns:p14="http://schemas.microsoft.com/office/powerpoint/2010/main" val="2570097142"/>
              </p:ext>
            </p:extLst>
          </p:nvPr>
        </p:nvGraphicFramePr>
        <p:xfrm>
          <a:off x="358140" y="1394460"/>
          <a:ext cx="4572000" cy="274320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5" name="Chart 4">
            <a:extLst>
              <a:ext uri="{FF2B5EF4-FFF2-40B4-BE49-F238E27FC236}">
                <a16:creationId xmlns:a16="http://schemas.microsoft.com/office/drawing/2014/main" id="{B32EBADC-0A2C-48B1-9B68-DADF842FA70E}"/>
              </a:ext>
            </a:extLst>
          </p:cNvPr>
          <p:cNvGraphicFramePr>
            <a:graphicFrameLocks/>
          </p:cNvGraphicFramePr>
          <p:nvPr>
            <p:extLst>
              <p:ext uri="{D42A27DB-BD31-4B8C-83A1-F6EECF244321}">
                <p14:modId xmlns:p14="http://schemas.microsoft.com/office/powerpoint/2010/main" val="4202863438"/>
              </p:ext>
            </p:extLst>
          </p:nvPr>
        </p:nvGraphicFramePr>
        <p:xfrm>
          <a:off x="4930140" y="1394460"/>
          <a:ext cx="4572000" cy="2743200"/>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5052784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399B0-C296-48F9-AE04-F102D1686F84}"/>
              </a:ext>
            </a:extLst>
          </p:cNvPr>
          <p:cNvSpPr>
            <a:spLocks noGrp="1"/>
          </p:cNvSpPr>
          <p:nvPr>
            <p:ph type="title"/>
          </p:nvPr>
        </p:nvSpPr>
        <p:spPr>
          <a:xfrm>
            <a:off x="185844" y="156238"/>
            <a:ext cx="8596668" cy="1320800"/>
          </a:xfrm>
        </p:spPr>
        <p:txBody>
          <a:bodyPr/>
          <a:lstStyle/>
          <a:p>
            <a:r>
              <a:rPr lang="en-GB" dirty="0"/>
              <a:t>Centre of Pressure</a:t>
            </a:r>
          </a:p>
        </p:txBody>
      </p:sp>
      <p:graphicFrame>
        <p:nvGraphicFramePr>
          <p:cNvPr id="4" name="Chart 3">
            <a:extLst>
              <a:ext uri="{FF2B5EF4-FFF2-40B4-BE49-F238E27FC236}">
                <a16:creationId xmlns:a16="http://schemas.microsoft.com/office/drawing/2014/main" id="{1829EEAC-FFC9-4F99-B64F-C4B1158D9BFB}"/>
              </a:ext>
            </a:extLst>
          </p:cNvPr>
          <p:cNvGraphicFramePr>
            <a:graphicFrameLocks/>
          </p:cNvGraphicFramePr>
          <p:nvPr>
            <p:extLst>
              <p:ext uri="{D42A27DB-BD31-4B8C-83A1-F6EECF244321}">
                <p14:modId xmlns:p14="http://schemas.microsoft.com/office/powerpoint/2010/main" val="1650352055"/>
              </p:ext>
            </p:extLst>
          </p:nvPr>
        </p:nvGraphicFramePr>
        <p:xfrm>
          <a:off x="185844" y="1108710"/>
          <a:ext cx="4572000" cy="274320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5" name="Chart 4">
            <a:extLst>
              <a:ext uri="{FF2B5EF4-FFF2-40B4-BE49-F238E27FC236}">
                <a16:creationId xmlns:a16="http://schemas.microsoft.com/office/drawing/2014/main" id="{39D214ED-017A-4D6F-AC9C-DD255CD9854E}"/>
              </a:ext>
            </a:extLst>
          </p:cNvPr>
          <p:cNvGraphicFramePr>
            <a:graphicFrameLocks/>
          </p:cNvGraphicFramePr>
          <p:nvPr>
            <p:extLst>
              <p:ext uri="{D42A27DB-BD31-4B8C-83A1-F6EECF244321}">
                <p14:modId xmlns:p14="http://schemas.microsoft.com/office/powerpoint/2010/main" val="1892897332"/>
              </p:ext>
            </p:extLst>
          </p:nvPr>
        </p:nvGraphicFramePr>
        <p:xfrm>
          <a:off x="4757844" y="1108710"/>
          <a:ext cx="4572000" cy="2743200"/>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5742150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9FF83-ED2E-4440-BC0B-29A534C6DCC1}"/>
              </a:ext>
            </a:extLst>
          </p:cNvPr>
          <p:cNvSpPr>
            <a:spLocks noGrp="1"/>
          </p:cNvSpPr>
          <p:nvPr>
            <p:ph type="title"/>
          </p:nvPr>
        </p:nvSpPr>
        <p:spPr/>
        <p:txBody>
          <a:bodyPr/>
          <a:lstStyle/>
          <a:p>
            <a:r>
              <a:rPr lang="en-GB" dirty="0"/>
              <a:t>Track Testing</a:t>
            </a:r>
          </a:p>
        </p:txBody>
      </p:sp>
      <p:sp>
        <p:nvSpPr>
          <p:cNvPr id="6" name="Content Placeholder 5">
            <a:extLst>
              <a:ext uri="{FF2B5EF4-FFF2-40B4-BE49-F238E27FC236}">
                <a16:creationId xmlns:a16="http://schemas.microsoft.com/office/drawing/2014/main" id="{799C77A7-8F78-4453-A2D5-9D3C04446A5B}"/>
              </a:ext>
            </a:extLst>
          </p:cNvPr>
          <p:cNvSpPr>
            <a:spLocks noGrp="1"/>
          </p:cNvSpPr>
          <p:nvPr>
            <p:ph idx="1"/>
          </p:nvPr>
        </p:nvSpPr>
        <p:spPr>
          <a:xfrm>
            <a:off x="677334" y="2160589"/>
            <a:ext cx="3254586" cy="3154361"/>
          </a:xfrm>
        </p:spPr>
        <p:txBody>
          <a:bodyPr>
            <a:normAutofit/>
          </a:bodyPr>
          <a:lstStyle/>
          <a:p>
            <a:r>
              <a:rPr lang="en-GB" dirty="0"/>
              <a:t>Silverstone National Circuit</a:t>
            </a:r>
          </a:p>
          <a:p>
            <a:r>
              <a:rPr lang="en-GB" dirty="0"/>
              <a:t>Test Plan </a:t>
            </a:r>
          </a:p>
          <a:p>
            <a:r>
              <a:rPr lang="en-GB" dirty="0"/>
              <a:t>Set-Up Selected</a:t>
            </a:r>
          </a:p>
          <a:p>
            <a:r>
              <a:rPr lang="en-GB" dirty="0"/>
              <a:t>Control of Experiment 	</a:t>
            </a:r>
          </a:p>
          <a:p>
            <a:r>
              <a:rPr lang="en-GB" dirty="0"/>
              <a:t>Results</a:t>
            </a:r>
          </a:p>
          <a:p>
            <a:endParaRPr lang="en-GB" dirty="0"/>
          </a:p>
        </p:txBody>
      </p:sp>
      <p:graphicFrame>
        <p:nvGraphicFramePr>
          <p:cNvPr id="9" name="Table 8">
            <a:extLst>
              <a:ext uri="{FF2B5EF4-FFF2-40B4-BE49-F238E27FC236}">
                <a16:creationId xmlns:a16="http://schemas.microsoft.com/office/drawing/2014/main" id="{E0D102B6-D170-4697-91BA-5775D3BD72E8}"/>
              </a:ext>
            </a:extLst>
          </p:cNvPr>
          <p:cNvGraphicFramePr>
            <a:graphicFrameLocks noGrp="1"/>
          </p:cNvGraphicFramePr>
          <p:nvPr>
            <p:extLst>
              <p:ext uri="{D42A27DB-BD31-4B8C-83A1-F6EECF244321}">
                <p14:modId xmlns:p14="http://schemas.microsoft.com/office/powerpoint/2010/main" val="327122076"/>
              </p:ext>
            </p:extLst>
          </p:nvPr>
        </p:nvGraphicFramePr>
        <p:xfrm>
          <a:off x="4261315" y="1755139"/>
          <a:ext cx="5568488" cy="3347721"/>
        </p:xfrm>
        <a:graphic>
          <a:graphicData uri="http://schemas.openxmlformats.org/drawingml/2006/table">
            <a:tbl>
              <a:tblPr/>
              <a:tblGrid>
                <a:gridCol w="702716">
                  <a:extLst>
                    <a:ext uri="{9D8B030D-6E8A-4147-A177-3AD203B41FA5}">
                      <a16:colId xmlns:a16="http://schemas.microsoft.com/office/drawing/2014/main" val="3296264454"/>
                    </a:ext>
                  </a:extLst>
                </a:gridCol>
                <a:gridCol w="681421">
                  <a:extLst>
                    <a:ext uri="{9D8B030D-6E8A-4147-A177-3AD203B41FA5}">
                      <a16:colId xmlns:a16="http://schemas.microsoft.com/office/drawing/2014/main" val="2702383888"/>
                    </a:ext>
                  </a:extLst>
                </a:gridCol>
                <a:gridCol w="681421">
                  <a:extLst>
                    <a:ext uri="{9D8B030D-6E8A-4147-A177-3AD203B41FA5}">
                      <a16:colId xmlns:a16="http://schemas.microsoft.com/office/drawing/2014/main" val="3509355290"/>
                    </a:ext>
                  </a:extLst>
                </a:gridCol>
                <a:gridCol w="681421">
                  <a:extLst>
                    <a:ext uri="{9D8B030D-6E8A-4147-A177-3AD203B41FA5}">
                      <a16:colId xmlns:a16="http://schemas.microsoft.com/office/drawing/2014/main" val="1544259965"/>
                    </a:ext>
                  </a:extLst>
                </a:gridCol>
                <a:gridCol w="681421">
                  <a:extLst>
                    <a:ext uri="{9D8B030D-6E8A-4147-A177-3AD203B41FA5}">
                      <a16:colId xmlns:a16="http://schemas.microsoft.com/office/drawing/2014/main" val="4021197023"/>
                    </a:ext>
                  </a:extLst>
                </a:gridCol>
                <a:gridCol w="681421">
                  <a:extLst>
                    <a:ext uri="{9D8B030D-6E8A-4147-A177-3AD203B41FA5}">
                      <a16:colId xmlns:a16="http://schemas.microsoft.com/office/drawing/2014/main" val="4085082057"/>
                    </a:ext>
                  </a:extLst>
                </a:gridCol>
                <a:gridCol w="681421">
                  <a:extLst>
                    <a:ext uri="{9D8B030D-6E8A-4147-A177-3AD203B41FA5}">
                      <a16:colId xmlns:a16="http://schemas.microsoft.com/office/drawing/2014/main" val="775456572"/>
                    </a:ext>
                  </a:extLst>
                </a:gridCol>
                <a:gridCol w="777246">
                  <a:extLst>
                    <a:ext uri="{9D8B030D-6E8A-4147-A177-3AD203B41FA5}">
                      <a16:colId xmlns:a16="http://schemas.microsoft.com/office/drawing/2014/main" val="3907512762"/>
                    </a:ext>
                  </a:extLst>
                </a:gridCol>
              </a:tblGrid>
              <a:tr h="193461">
                <a:tc gridSpan="8">
                  <a:txBody>
                    <a:bodyPr/>
                    <a:lstStyle/>
                    <a:p>
                      <a:pPr algn="ctr" fontAlgn="b"/>
                      <a:r>
                        <a:rPr lang="en-GB" sz="1100" b="0" i="0" u="none" strike="noStrike">
                          <a:solidFill>
                            <a:srgbClr val="000000"/>
                          </a:solidFill>
                          <a:effectLst/>
                          <a:latin typeface="Calibri" panose="020F0502020204030204" pitchFamily="34" charset="0"/>
                        </a:rPr>
                        <a:t>Silverstone</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DD7EE"/>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186201278"/>
                  </a:ext>
                </a:extLst>
              </a:tr>
              <a:tr h="210284">
                <a:tc gridSpan="3">
                  <a:txBody>
                    <a:bodyPr/>
                    <a:lstStyle/>
                    <a:p>
                      <a:pPr algn="ctr" fontAlgn="b"/>
                      <a:r>
                        <a:rPr lang="en-GB" sz="1100" b="0" i="0" u="none" strike="noStrike">
                          <a:solidFill>
                            <a:srgbClr val="000000"/>
                          </a:solidFill>
                          <a:effectLst/>
                          <a:latin typeface="Calibri" panose="020F0502020204030204" pitchFamily="34" charset="0"/>
                        </a:rPr>
                        <a:t>Set-Up</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DD7EE"/>
                    </a:solidFill>
                  </a:tcPr>
                </a:tc>
                <a:tc hMerge="1">
                  <a:txBody>
                    <a:bodyPr/>
                    <a:lstStyle/>
                    <a:p>
                      <a:endParaRPr lang="en-GB"/>
                    </a:p>
                  </a:txBody>
                  <a:tcPr/>
                </a:tc>
                <a:tc hMerge="1">
                  <a:txBody>
                    <a:bodyPr/>
                    <a:lstStyle/>
                    <a:p>
                      <a:endParaRPr lang="en-GB"/>
                    </a:p>
                  </a:txBody>
                  <a:tcPr/>
                </a:tc>
                <a:tc>
                  <a:txBody>
                    <a:bodyPr/>
                    <a:lstStyle/>
                    <a:p>
                      <a:pPr algn="ctr" fontAlgn="b"/>
                      <a:r>
                        <a:rPr lang="en-GB" sz="1100" b="0" i="0" u="none" strike="noStrike">
                          <a:solidFill>
                            <a:srgbClr val="000000"/>
                          </a:solidFill>
                          <a:effectLst/>
                          <a:latin typeface="Calibri" panose="020F0502020204030204" pitchFamily="34" charset="0"/>
                        </a:rPr>
                        <a:t>FW</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DD7EE"/>
                    </a:solidFill>
                  </a:tcPr>
                </a:tc>
                <a:tc>
                  <a:txBody>
                    <a:bodyPr/>
                    <a:lstStyle/>
                    <a:p>
                      <a:pPr algn="ctr" fontAlgn="b"/>
                      <a:r>
                        <a:rPr lang="en-GB" sz="1100" b="0" i="0" u="none" strike="noStrike">
                          <a:solidFill>
                            <a:srgbClr val="000000"/>
                          </a:solidFill>
                          <a:effectLst/>
                          <a:latin typeface="Calibri" panose="020F0502020204030204" pitchFamily="34" charset="0"/>
                        </a:rPr>
                        <a:t>RW</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DD7EE"/>
                    </a:solidFill>
                  </a:tcPr>
                </a:tc>
                <a:tc>
                  <a:txBody>
                    <a:bodyPr/>
                    <a:lstStyle/>
                    <a:p>
                      <a:pPr algn="ctr" fontAlgn="b"/>
                      <a:r>
                        <a:rPr lang="en-GB" sz="1100" b="0" i="0" u="none" strike="noStrike">
                          <a:solidFill>
                            <a:srgbClr val="000000"/>
                          </a:solidFill>
                          <a:effectLst/>
                          <a:latin typeface="Calibri" panose="020F0502020204030204" pitchFamily="34" charset="0"/>
                        </a:rPr>
                        <a:t>FRH</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DD7EE"/>
                    </a:solidFill>
                  </a:tcPr>
                </a:tc>
                <a:tc>
                  <a:txBody>
                    <a:bodyPr/>
                    <a:lstStyle/>
                    <a:p>
                      <a:pPr algn="ctr" fontAlgn="b"/>
                      <a:r>
                        <a:rPr lang="en-GB" sz="1100" b="0" i="0" u="none" strike="noStrike">
                          <a:solidFill>
                            <a:srgbClr val="000000"/>
                          </a:solidFill>
                          <a:effectLst/>
                          <a:latin typeface="Calibri" panose="020F0502020204030204" pitchFamily="34" charset="0"/>
                        </a:rPr>
                        <a:t>RRH</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DD7EE"/>
                    </a:solidFill>
                  </a:tcPr>
                </a:tc>
                <a:tc>
                  <a:txBody>
                    <a:bodyPr/>
                    <a:lstStyle/>
                    <a:p>
                      <a:pPr algn="ctr" fontAlgn="b"/>
                      <a:r>
                        <a:rPr lang="en-GB" sz="1100" b="0" i="0" u="none" strike="noStrike">
                          <a:solidFill>
                            <a:srgbClr val="000000"/>
                          </a:solidFill>
                          <a:effectLst/>
                          <a:latin typeface="Calibri" panose="020F0502020204030204" pitchFamily="34" charset="0"/>
                        </a:rPr>
                        <a:t>Motec Stint</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DD7EE"/>
                    </a:solidFill>
                  </a:tcPr>
                </a:tc>
                <a:extLst>
                  <a:ext uri="{0D108BD9-81ED-4DB2-BD59-A6C34878D82A}">
                    <a16:rowId xmlns:a16="http://schemas.microsoft.com/office/drawing/2014/main" val="2376024333"/>
                  </a:ext>
                </a:extLst>
              </a:tr>
              <a:tr h="210284">
                <a:tc>
                  <a:txBody>
                    <a:bodyPr/>
                    <a:lstStyle/>
                    <a:p>
                      <a:pPr algn="ctr" fontAlgn="b"/>
                      <a:r>
                        <a:rPr lang="en-GB" sz="1100" b="0" i="0" u="none" strike="noStrike">
                          <a:solidFill>
                            <a:srgbClr val="000000"/>
                          </a:solidFill>
                          <a:effectLst/>
                          <a:latin typeface="Calibri" panose="020F0502020204030204" pitchFamily="34" charset="0"/>
                        </a:rPr>
                        <a:t>1</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DD7EE"/>
                    </a:solidFill>
                  </a:tcPr>
                </a:tc>
                <a:tc gridSpan="2">
                  <a:txBody>
                    <a:bodyPr/>
                    <a:lstStyle/>
                    <a:p>
                      <a:pPr algn="ctr" fontAlgn="b"/>
                      <a:r>
                        <a:rPr lang="en-GB" sz="1100" b="0" i="0" u="none" strike="noStrike">
                          <a:solidFill>
                            <a:srgbClr val="000000"/>
                          </a:solidFill>
                          <a:effectLst/>
                          <a:latin typeface="Calibri" panose="020F0502020204030204" pitchFamily="34" charset="0"/>
                        </a:rPr>
                        <a:t>Baseline</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hMerge="1">
                  <a:txBody>
                    <a:bodyPr/>
                    <a:lstStyle/>
                    <a:p>
                      <a:endParaRPr lang="en-GB"/>
                    </a:p>
                  </a:txBody>
                  <a:tcPr/>
                </a:tc>
                <a:tc>
                  <a:txBody>
                    <a:bodyPr/>
                    <a:lstStyle/>
                    <a:p>
                      <a:pPr algn="ctr" fontAlgn="b"/>
                      <a:r>
                        <a:rPr lang="en-GB" sz="1100" b="0" i="0" u="none" strike="noStrike">
                          <a:solidFill>
                            <a:srgbClr val="000000"/>
                          </a:solidFill>
                          <a:effectLst/>
                          <a:latin typeface="Calibri" panose="020F0502020204030204" pitchFamily="34" charset="0"/>
                        </a:rPr>
                        <a:t>35</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B81"/>
                    </a:solidFill>
                  </a:tcPr>
                </a:tc>
                <a:tc>
                  <a:txBody>
                    <a:bodyPr/>
                    <a:lstStyle/>
                    <a:p>
                      <a:pPr algn="ctr" fontAlgn="b"/>
                      <a:r>
                        <a:rPr lang="en-GB" sz="1100" b="0" i="0" u="none" strike="noStrike">
                          <a:solidFill>
                            <a:srgbClr val="000000"/>
                          </a:solidFill>
                          <a:effectLst/>
                          <a:latin typeface="Calibri" panose="020F0502020204030204" pitchFamily="34" charset="0"/>
                        </a:rPr>
                        <a:t>35</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B81"/>
                    </a:solidFill>
                  </a:tcPr>
                </a:tc>
                <a:tc>
                  <a:txBody>
                    <a:bodyPr/>
                    <a:lstStyle/>
                    <a:p>
                      <a:pPr algn="ctr" fontAlgn="b"/>
                      <a:r>
                        <a:rPr lang="en-GB" sz="1100" b="0" i="0" u="none" strike="noStrike">
                          <a:solidFill>
                            <a:srgbClr val="000000"/>
                          </a:solidFill>
                          <a:effectLst/>
                          <a:latin typeface="Calibri" panose="020F0502020204030204" pitchFamily="34" charset="0"/>
                        </a:rPr>
                        <a:t>27</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EE683"/>
                    </a:solidFill>
                  </a:tcPr>
                </a:tc>
                <a:tc>
                  <a:txBody>
                    <a:bodyPr/>
                    <a:lstStyle/>
                    <a:p>
                      <a:pPr algn="ctr" fontAlgn="b"/>
                      <a:r>
                        <a:rPr lang="en-GB" sz="1100" b="0" i="0" u="none" strike="noStrike">
                          <a:solidFill>
                            <a:srgbClr val="000000"/>
                          </a:solidFill>
                          <a:effectLst/>
                          <a:latin typeface="Calibri" panose="020F0502020204030204" pitchFamily="34" charset="0"/>
                        </a:rPr>
                        <a:t>50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AA78"/>
                    </a:solidFill>
                  </a:tcPr>
                </a:tc>
                <a:tc>
                  <a:txBody>
                    <a:bodyPr/>
                    <a:lstStyle/>
                    <a:p>
                      <a:pPr algn="ctr" fontAlgn="b"/>
                      <a:r>
                        <a:rPr lang="en-GB" sz="1100" b="0" i="0" u="none" strike="noStrike">
                          <a:solidFill>
                            <a:srgbClr val="000000"/>
                          </a:solidFill>
                          <a:effectLst/>
                          <a:latin typeface="Calibri" panose="020F0502020204030204" pitchFamily="34" charset="0"/>
                        </a:rPr>
                        <a:t>27</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extLst>
                  <a:ext uri="{0D108BD9-81ED-4DB2-BD59-A6C34878D82A}">
                    <a16:rowId xmlns:a16="http://schemas.microsoft.com/office/drawing/2014/main" val="1755448582"/>
                  </a:ext>
                </a:extLst>
              </a:tr>
              <a:tr h="210284">
                <a:tc>
                  <a:txBody>
                    <a:bodyPr/>
                    <a:lstStyle/>
                    <a:p>
                      <a:pPr algn="ctr" fontAlgn="b"/>
                      <a:r>
                        <a:rPr lang="en-GB" sz="1100" b="0" i="0" u="none" strike="noStrike">
                          <a:solidFill>
                            <a:srgbClr val="000000"/>
                          </a:solidFill>
                          <a:effectLst/>
                          <a:latin typeface="Calibri" panose="020F0502020204030204" pitchFamily="34" charset="0"/>
                        </a:rPr>
                        <a:t>2</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DD7EE"/>
                    </a:solidFill>
                  </a:tcPr>
                </a:tc>
                <a:tc>
                  <a:txBody>
                    <a:bodyPr/>
                    <a:lstStyle/>
                    <a:p>
                      <a:pPr algn="ctr" fontAlgn="b"/>
                      <a:r>
                        <a:rPr lang="en-GB" sz="1100" b="0" i="0" u="none" strike="noStrike">
                          <a:solidFill>
                            <a:srgbClr val="000000"/>
                          </a:solidFill>
                          <a:effectLst/>
                          <a:latin typeface="Calibri" panose="020F0502020204030204" pitchFamily="34" charset="0"/>
                        </a:rPr>
                        <a:t>a1</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699"/>
                    </a:solidFill>
                  </a:tcPr>
                </a:tc>
                <a:tc>
                  <a:txBody>
                    <a:bodyPr/>
                    <a:lstStyle/>
                    <a:p>
                      <a:pPr algn="ctr" fontAlgn="b"/>
                      <a:r>
                        <a:rPr lang="en-GB" sz="1100" b="0" i="0" u="none" strike="noStrike">
                          <a:solidFill>
                            <a:srgbClr val="000000"/>
                          </a:solidFill>
                          <a:effectLst/>
                          <a:latin typeface="Calibri" panose="020F0502020204030204" pitchFamily="34" charset="0"/>
                        </a:rPr>
                        <a:t>1A</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699"/>
                    </a:solidFill>
                  </a:tcPr>
                </a:tc>
                <a:tc>
                  <a:txBody>
                    <a:bodyPr/>
                    <a:lstStyle/>
                    <a:p>
                      <a:pPr algn="ctr" fontAlgn="b"/>
                      <a:r>
                        <a:rPr lang="en-GB" sz="1100" b="0" i="0" u="none" strike="noStrike">
                          <a:solidFill>
                            <a:srgbClr val="000000"/>
                          </a:solidFill>
                          <a:effectLst/>
                          <a:latin typeface="Calibri" panose="020F0502020204030204" pitchFamily="34" charset="0"/>
                        </a:rPr>
                        <a:t>1</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3BE7B"/>
                    </a:solidFill>
                  </a:tcPr>
                </a:tc>
                <a:tc>
                  <a:txBody>
                    <a:bodyPr/>
                    <a:lstStyle/>
                    <a:p>
                      <a:pPr algn="ctr" fontAlgn="b"/>
                      <a:r>
                        <a:rPr lang="en-GB" sz="1100" b="0" i="0" u="none" strike="noStrike">
                          <a:solidFill>
                            <a:srgbClr val="000000"/>
                          </a:solidFill>
                          <a:effectLst/>
                          <a:latin typeface="Calibri" panose="020F0502020204030204" pitchFamily="34" charset="0"/>
                        </a:rPr>
                        <a:t>1</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3BE7B"/>
                    </a:solidFill>
                  </a:tcPr>
                </a:tc>
                <a:tc>
                  <a:txBody>
                    <a:bodyPr/>
                    <a:lstStyle/>
                    <a:p>
                      <a:pPr algn="ctr" fontAlgn="b"/>
                      <a:r>
                        <a:rPr lang="en-GB" sz="1100" b="0" i="0" u="none" strike="noStrike">
                          <a:solidFill>
                            <a:srgbClr val="000000"/>
                          </a:solidFill>
                          <a:effectLst/>
                          <a:latin typeface="Calibri" panose="020F0502020204030204" pitchFamily="34" charset="0"/>
                        </a:rPr>
                        <a:t>20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9DB80"/>
                    </a:solidFill>
                  </a:tcPr>
                </a:tc>
                <a:tc>
                  <a:txBody>
                    <a:bodyPr/>
                    <a:lstStyle/>
                    <a:p>
                      <a:pPr algn="ctr" fontAlgn="b"/>
                      <a:r>
                        <a:rPr lang="en-GB" sz="1100" b="0" i="0" u="none" strike="noStrike">
                          <a:solidFill>
                            <a:srgbClr val="000000"/>
                          </a:solidFill>
                          <a:effectLst/>
                          <a:latin typeface="Calibri" panose="020F0502020204030204" pitchFamily="34" charset="0"/>
                        </a:rPr>
                        <a:t>30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B84"/>
                    </a:solidFill>
                  </a:tcPr>
                </a:tc>
                <a:tc>
                  <a:txBody>
                    <a:bodyPr/>
                    <a:lstStyle/>
                    <a:p>
                      <a:pPr algn="ctr" fontAlgn="b"/>
                      <a:r>
                        <a:rPr lang="en-GB" sz="1100" b="0" i="0" u="none" strike="noStrike">
                          <a:solidFill>
                            <a:srgbClr val="000000"/>
                          </a:solidFill>
                          <a:effectLst/>
                          <a:latin typeface="Calibri" panose="020F0502020204030204" pitchFamily="34" charset="0"/>
                        </a:rPr>
                        <a:t>28</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extLst>
                  <a:ext uri="{0D108BD9-81ED-4DB2-BD59-A6C34878D82A}">
                    <a16:rowId xmlns:a16="http://schemas.microsoft.com/office/drawing/2014/main" val="2657326939"/>
                  </a:ext>
                </a:extLst>
              </a:tr>
              <a:tr h="210284">
                <a:tc>
                  <a:txBody>
                    <a:bodyPr/>
                    <a:lstStyle/>
                    <a:p>
                      <a:pPr algn="ctr" fontAlgn="b"/>
                      <a:r>
                        <a:rPr lang="en-GB" sz="1100" b="0" i="0" u="none" strike="noStrike">
                          <a:solidFill>
                            <a:srgbClr val="000000"/>
                          </a:solidFill>
                          <a:effectLst/>
                          <a:latin typeface="Calibri" panose="020F0502020204030204" pitchFamily="34" charset="0"/>
                        </a:rPr>
                        <a:t>3</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DD7EE"/>
                    </a:solidFill>
                  </a:tcPr>
                </a:tc>
                <a:tc>
                  <a:txBody>
                    <a:bodyPr/>
                    <a:lstStyle/>
                    <a:p>
                      <a:pPr algn="ctr" fontAlgn="b"/>
                      <a:r>
                        <a:rPr lang="en-GB" sz="1100" b="0" i="0" u="none" strike="noStrike">
                          <a:solidFill>
                            <a:srgbClr val="000000"/>
                          </a:solidFill>
                          <a:effectLst/>
                          <a:latin typeface="Calibri" panose="020F0502020204030204" pitchFamily="34" charset="0"/>
                        </a:rPr>
                        <a:t>1</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699"/>
                    </a:solidFill>
                  </a:tcPr>
                </a:tc>
                <a:tc>
                  <a:txBody>
                    <a:bodyPr/>
                    <a:lstStyle/>
                    <a:p>
                      <a:pPr algn="ctr" fontAlgn="b"/>
                      <a:r>
                        <a:rPr lang="en-GB" sz="1100" b="0" i="0" u="none" strike="noStrike">
                          <a:solidFill>
                            <a:srgbClr val="000000"/>
                          </a:solidFill>
                          <a:effectLst/>
                          <a:latin typeface="Calibri" panose="020F0502020204030204" pitchFamily="34" charset="0"/>
                        </a:rPr>
                        <a:t>1E</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699"/>
                    </a:solidFill>
                  </a:tcPr>
                </a:tc>
                <a:tc>
                  <a:txBody>
                    <a:bodyPr/>
                    <a:lstStyle/>
                    <a:p>
                      <a:pPr algn="ctr" fontAlgn="b"/>
                      <a:r>
                        <a:rPr lang="en-GB" sz="1100" b="0" i="0" u="none" strike="noStrike">
                          <a:solidFill>
                            <a:srgbClr val="000000"/>
                          </a:solidFill>
                          <a:effectLst/>
                          <a:latin typeface="Calibri" panose="020F0502020204030204" pitchFamily="34" charset="0"/>
                        </a:rPr>
                        <a:t>1</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3BE7B"/>
                    </a:solidFill>
                  </a:tcPr>
                </a:tc>
                <a:tc>
                  <a:txBody>
                    <a:bodyPr/>
                    <a:lstStyle/>
                    <a:p>
                      <a:pPr algn="ctr" fontAlgn="b"/>
                      <a:r>
                        <a:rPr lang="en-GB" sz="1100" b="0" i="0" u="none" strike="noStrike">
                          <a:solidFill>
                            <a:srgbClr val="000000"/>
                          </a:solidFill>
                          <a:effectLst/>
                          <a:latin typeface="Calibri" panose="020F0502020204030204" pitchFamily="34" charset="0"/>
                        </a:rPr>
                        <a:t>1</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3BE7B"/>
                    </a:solidFill>
                  </a:tcPr>
                </a:tc>
                <a:tc>
                  <a:txBody>
                    <a:bodyPr/>
                    <a:lstStyle/>
                    <a:p>
                      <a:pPr algn="ctr" fontAlgn="b"/>
                      <a:r>
                        <a:rPr lang="en-GB" sz="1100" b="0" i="0" u="none" strike="noStrike">
                          <a:solidFill>
                            <a:srgbClr val="000000"/>
                          </a:solidFill>
                          <a:effectLst/>
                          <a:latin typeface="Calibri" panose="020F0502020204030204" pitchFamily="34" charset="0"/>
                        </a:rPr>
                        <a:t>40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ECB7E"/>
                    </a:solidFill>
                  </a:tcPr>
                </a:tc>
                <a:tc>
                  <a:txBody>
                    <a:bodyPr/>
                    <a:lstStyle/>
                    <a:p>
                      <a:pPr algn="ctr" fontAlgn="b"/>
                      <a:r>
                        <a:rPr lang="en-GB" sz="1100" b="0" i="0" u="none" strike="noStrike">
                          <a:solidFill>
                            <a:srgbClr val="000000"/>
                          </a:solidFill>
                          <a:effectLst/>
                          <a:latin typeface="Calibri" panose="020F0502020204030204" pitchFamily="34" charset="0"/>
                        </a:rPr>
                        <a:t>50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AA78"/>
                    </a:solidFill>
                  </a:tcPr>
                </a:tc>
                <a:tc>
                  <a:txBody>
                    <a:bodyPr/>
                    <a:lstStyle/>
                    <a:p>
                      <a:pPr algn="ctr" fontAlgn="b"/>
                      <a:r>
                        <a:rPr lang="en-GB" sz="1100" b="0" i="0" u="none" strike="noStrike">
                          <a:solidFill>
                            <a:srgbClr val="000000"/>
                          </a:solidFill>
                          <a:effectLst/>
                          <a:latin typeface="Calibri" panose="020F0502020204030204" pitchFamily="34" charset="0"/>
                        </a:rPr>
                        <a:t>29</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extLst>
                  <a:ext uri="{0D108BD9-81ED-4DB2-BD59-A6C34878D82A}">
                    <a16:rowId xmlns:a16="http://schemas.microsoft.com/office/drawing/2014/main" val="3124603474"/>
                  </a:ext>
                </a:extLst>
              </a:tr>
              <a:tr h="210284">
                <a:tc>
                  <a:txBody>
                    <a:bodyPr/>
                    <a:lstStyle/>
                    <a:p>
                      <a:pPr algn="ctr" fontAlgn="b"/>
                      <a:r>
                        <a:rPr lang="en-GB" sz="1100" b="0" i="0" u="none" strike="noStrike">
                          <a:solidFill>
                            <a:srgbClr val="000000"/>
                          </a:solidFill>
                          <a:effectLst/>
                          <a:latin typeface="Calibri" panose="020F0502020204030204" pitchFamily="34" charset="0"/>
                        </a:rPr>
                        <a:t>4</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DD7EE"/>
                    </a:solidFill>
                  </a:tcPr>
                </a:tc>
                <a:tc>
                  <a:txBody>
                    <a:bodyPr/>
                    <a:lstStyle/>
                    <a:p>
                      <a:pPr algn="ctr" fontAlgn="b"/>
                      <a:r>
                        <a:rPr lang="en-GB" sz="1100" b="0" i="0" u="none" strike="noStrike">
                          <a:solidFill>
                            <a:srgbClr val="000000"/>
                          </a:solidFill>
                          <a:effectLst/>
                          <a:latin typeface="Calibri" panose="020F0502020204030204" pitchFamily="34" charset="0"/>
                        </a:rPr>
                        <a:t>4</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699"/>
                    </a:solidFill>
                  </a:tcPr>
                </a:tc>
                <a:tc>
                  <a:txBody>
                    <a:bodyPr/>
                    <a:lstStyle/>
                    <a:p>
                      <a:pPr algn="ctr" fontAlgn="b"/>
                      <a:r>
                        <a:rPr lang="en-GB" sz="1100" b="0" i="0" u="none" strike="noStrike">
                          <a:solidFill>
                            <a:srgbClr val="000000"/>
                          </a:solidFill>
                          <a:effectLst/>
                          <a:latin typeface="Calibri" panose="020F0502020204030204" pitchFamily="34" charset="0"/>
                        </a:rPr>
                        <a:t> </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699"/>
                    </a:solidFill>
                  </a:tcPr>
                </a:tc>
                <a:tc>
                  <a:txBody>
                    <a:bodyPr/>
                    <a:lstStyle/>
                    <a:p>
                      <a:pPr algn="ctr" fontAlgn="b"/>
                      <a:r>
                        <a:rPr lang="en-GB" sz="1100" b="0" i="0" u="none" strike="noStrike">
                          <a:solidFill>
                            <a:srgbClr val="000000"/>
                          </a:solidFill>
                          <a:effectLst/>
                          <a:latin typeface="Calibri" panose="020F0502020204030204" pitchFamily="34" charset="0"/>
                        </a:rPr>
                        <a:t>20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9DB80"/>
                    </a:solidFill>
                  </a:tcPr>
                </a:tc>
                <a:tc>
                  <a:txBody>
                    <a:bodyPr/>
                    <a:lstStyle/>
                    <a:p>
                      <a:pPr algn="ctr" fontAlgn="b"/>
                      <a:r>
                        <a:rPr lang="en-GB" sz="1100" b="0" i="0" u="none" strike="noStrike">
                          <a:solidFill>
                            <a:srgbClr val="000000"/>
                          </a:solidFill>
                          <a:effectLst/>
                          <a:latin typeface="Calibri" panose="020F0502020204030204" pitchFamily="34" charset="0"/>
                        </a:rPr>
                        <a:t>1</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3BE7B"/>
                    </a:solidFill>
                  </a:tcPr>
                </a:tc>
                <a:tc>
                  <a:txBody>
                    <a:bodyPr/>
                    <a:lstStyle/>
                    <a:p>
                      <a:pPr algn="ctr" fontAlgn="b"/>
                      <a:r>
                        <a:rPr lang="en-GB" sz="1100" b="0" i="0" u="none" strike="noStrike">
                          <a:solidFill>
                            <a:srgbClr val="000000"/>
                          </a:solidFill>
                          <a:effectLst/>
                          <a:latin typeface="Calibri" panose="020F0502020204030204" pitchFamily="34" charset="0"/>
                        </a:rPr>
                        <a:t>40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ECB7E"/>
                    </a:solidFill>
                  </a:tcPr>
                </a:tc>
                <a:tc>
                  <a:txBody>
                    <a:bodyPr/>
                    <a:lstStyle/>
                    <a:p>
                      <a:pPr algn="ctr" fontAlgn="b"/>
                      <a:r>
                        <a:rPr lang="en-GB" sz="1100" b="0" i="0" u="none" strike="noStrike">
                          <a:solidFill>
                            <a:srgbClr val="000000"/>
                          </a:solidFill>
                          <a:effectLst/>
                          <a:latin typeface="Calibri" panose="020F0502020204030204" pitchFamily="34" charset="0"/>
                        </a:rPr>
                        <a:t>50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AA78"/>
                    </a:solidFill>
                  </a:tcPr>
                </a:tc>
                <a:tc>
                  <a:txBody>
                    <a:bodyPr/>
                    <a:lstStyle/>
                    <a:p>
                      <a:pPr algn="ctr" fontAlgn="b"/>
                      <a:r>
                        <a:rPr lang="en-GB" sz="1100" b="0" i="0" u="none" strike="noStrike">
                          <a:solidFill>
                            <a:srgbClr val="000000"/>
                          </a:solidFill>
                          <a:effectLst/>
                          <a:latin typeface="Calibri" panose="020F0502020204030204" pitchFamily="34" charset="0"/>
                        </a:rPr>
                        <a:t>30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extLst>
                  <a:ext uri="{0D108BD9-81ED-4DB2-BD59-A6C34878D82A}">
                    <a16:rowId xmlns:a16="http://schemas.microsoft.com/office/drawing/2014/main" val="2440105819"/>
                  </a:ext>
                </a:extLst>
              </a:tr>
              <a:tr h="210284">
                <a:tc>
                  <a:txBody>
                    <a:bodyPr/>
                    <a:lstStyle/>
                    <a:p>
                      <a:pPr algn="ctr" fontAlgn="b"/>
                      <a:r>
                        <a:rPr lang="en-GB" sz="1100" b="0" i="0" u="none" strike="noStrike">
                          <a:solidFill>
                            <a:srgbClr val="000000"/>
                          </a:solidFill>
                          <a:effectLst/>
                          <a:latin typeface="Calibri" panose="020F0502020204030204" pitchFamily="34" charset="0"/>
                        </a:rPr>
                        <a:t>5</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DD7EE"/>
                    </a:solidFill>
                  </a:tcPr>
                </a:tc>
                <a:tc>
                  <a:txBody>
                    <a:bodyPr/>
                    <a:lstStyle/>
                    <a:p>
                      <a:pPr algn="ctr" fontAlgn="b"/>
                      <a:r>
                        <a:rPr lang="en-GB" sz="1100" b="0" i="0" u="none" strike="noStrike">
                          <a:solidFill>
                            <a:srgbClr val="000000"/>
                          </a:solidFill>
                          <a:effectLst/>
                          <a:latin typeface="Calibri" panose="020F0502020204030204" pitchFamily="34" charset="0"/>
                        </a:rPr>
                        <a:t> </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699"/>
                    </a:solidFill>
                  </a:tcPr>
                </a:tc>
                <a:tc>
                  <a:txBody>
                    <a:bodyPr/>
                    <a:lstStyle/>
                    <a:p>
                      <a:pPr algn="ctr" fontAlgn="b"/>
                      <a:r>
                        <a:rPr lang="en-GB" sz="1100" b="0" i="0" u="none" strike="noStrike">
                          <a:solidFill>
                            <a:srgbClr val="000000"/>
                          </a:solidFill>
                          <a:effectLst/>
                          <a:latin typeface="Calibri" panose="020F0502020204030204" pitchFamily="34" charset="0"/>
                        </a:rPr>
                        <a:t>9A</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699"/>
                    </a:solidFill>
                  </a:tcPr>
                </a:tc>
                <a:tc>
                  <a:txBody>
                    <a:bodyPr/>
                    <a:lstStyle/>
                    <a:p>
                      <a:pPr algn="ctr" fontAlgn="b"/>
                      <a:r>
                        <a:rPr lang="en-GB" sz="1100" b="0" i="0" u="none" strike="noStrike">
                          <a:solidFill>
                            <a:srgbClr val="000000"/>
                          </a:solidFill>
                          <a:effectLst/>
                          <a:latin typeface="Calibri" panose="020F0502020204030204" pitchFamily="34" charset="0"/>
                        </a:rPr>
                        <a:t>40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ECB7E"/>
                    </a:solidFill>
                  </a:tcPr>
                </a:tc>
                <a:tc>
                  <a:txBody>
                    <a:bodyPr/>
                    <a:lstStyle/>
                    <a:p>
                      <a:pPr algn="ctr" fontAlgn="b"/>
                      <a:r>
                        <a:rPr lang="en-GB" sz="1100" b="0" i="0" u="none" strike="noStrike">
                          <a:solidFill>
                            <a:srgbClr val="000000"/>
                          </a:solidFill>
                          <a:effectLst/>
                          <a:latin typeface="Calibri" panose="020F0502020204030204" pitchFamily="34" charset="0"/>
                        </a:rPr>
                        <a:t>40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ECB7E"/>
                    </a:solidFill>
                  </a:tcPr>
                </a:tc>
                <a:tc>
                  <a:txBody>
                    <a:bodyPr/>
                    <a:lstStyle/>
                    <a:p>
                      <a:pPr algn="ctr" fontAlgn="b"/>
                      <a:r>
                        <a:rPr lang="en-GB" sz="1100" b="0" i="0" u="none" strike="noStrike">
                          <a:solidFill>
                            <a:srgbClr val="000000"/>
                          </a:solidFill>
                          <a:effectLst/>
                          <a:latin typeface="Calibri" panose="020F0502020204030204" pitchFamily="34" charset="0"/>
                        </a:rPr>
                        <a:t>20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9DB80"/>
                    </a:solidFill>
                  </a:tcPr>
                </a:tc>
                <a:tc>
                  <a:txBody>
                    <a:bodyPr/>
                    <a:lstStyle/>
                    <a:p>
                      <a:pPr algn="ctr" fontAlgn="b"/>
                      <a:r>
                        <a:rPr lang="en-GB" sz="1100" b="0" i="0" u="none" strike="noStrike">
                          <a:solidFill>
                            <a:srgbClr val="000000"/>
                          </a:solidFill>
                          <a:effectLst/>
                          <a:latin typeface="Calibri" panose="020F0502020204030204" pitchFamily="34" charset="0"/>
                        </a:rPr>
                        <a:t>30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B84"/>
                    </a:solidFill>
                  </a:tcPr>
                </a:tc>
                <a:tc>
                  <a:txBody>
                    <a:bodyPr/>
                    <a:lstStyle/>
                    <a:p>
                      <a:pPr algn="ctr" fontAlgn="b"/>
                      <a:r>
                        <a:rPr lang="en-GB" sz="1100" b="0" i="0" u="none" strike="noStrike">
                          <a:solidFill>
                            <a:srgbClr val="000000"/>
                          </a:solidFill>
                          <a:effectLst/>
                          <a:latin typeface="Calibri" panose="020F0502020204030204" pitchFamily="34" charset="0"/>
                        </a:rPr>
                        <a:t>31</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extLst>
                  <a:ext uri="{0D108BD9-81ED-4DB2-BD59-A6C34878D82A}">
                    <a16:rowId xmlns:a16="http://schemas.microsoft.com/office/drawing/2014/main" val="2235074938"/>
                  </a:ext>
                </a:extLst>
              </a:tr>
              <a:tr h="210284">
                <a:tc>
                  <a:txBody>
                    <a:bodyPr/>
                    <a:lstStyle/>
                    <a:p>
                      <a:pPr algn="ctr" fontAlgn="b"/>
                      <a:r>
                        <a:rPr lang="en-GB" sz="1100" b="0" i="0" u="none" strike="noStrike">
                          <a:solidFill>
                            <a:srgbClr val="000000"/>
                          </a:solidFill>
                          <a:effectLst/>
                          <a:latin typeface="Calibri" panose="020F0502020204030204" pitchFamily="34" charset="0"/>
                        </a:rPr>
                        <a:t>6</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DD7EE"/>
                    </a:solidFill>
                  </a:tcPr>
                </a:tc>
                <a:tc>
                  <a:txBody>
                    <a:bodyPr/>
                    <a:lstStyle/>
                    <a:p>
                      <a:pPr algn="ctr" fontAlgn="b"/>
                      <a:r>
                        <a:rPr lang="en-GB" sz="1100" b="0" i="0" u="none" strike="noStrike">
                          <a:solidFill>
                            <a:srgbClr val="000000"/>
                          </a:solidFill>
                          <a:effectLst/>
                          <a:latin typeface="Calibri" panose="020F0502020204030204" pitchFamily="34" charset="0"/>
                        </a:rPr>
                        <a:t> </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699"/>
                    </a:solidFill>
                  </a:tcPr>
                </a:tc>
                <a:tc>
                  <a:txBody>
                    <a:bodyPr/>
                    <a:lstStyle/>
                    <a:p>
                      <a:pPr algn="ctr" fontAlgn="b"/>
                      <a:r>
                        <a:rPr lang="en-GB" sz="1100" b="0" i="0" u="none" strike="noStrike">
                          <a:solidFill>
                            <a:srgbClr val="000000"/>
                          </a:solidFill>
                          <a:effectLst/>
                          <a:latin typeface="Calibri" panose="020F0502020204030204" pitchFamily="34" charset="0"/>
                        </a:rPr>
                        <a:t>5G</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699"/>
                    </a:solidFill>
                  </a:tcPr>
                </a:tc>
                <a:tc>
                  <a:txBody>
                    <a:bodyPr/>
                    <a:lstStyle/>
                    <a:p>
                      <a:pPr algn="ctr" fontAlgn="b"/>
                      <a:r>
                        <a:rPr lang="en-GB" sz="1100" b="0" i="0" u="none" strike="noStrike">
                          <a:solidFill>
                            <a:srgbClr val="000000"/>
                          </a:solidFill>
                          <a:effectLst/>
                          <a:latin typeface="Calibri" panose="020F0502020204030204" pitchFamily="34" charset="0"/>
                        </a:rPr>
                        <a:t>21</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EDD81"/>
                    </a:solidFill>
                  </a:tcPr>
                </a:tc>
                <a:tc>
                  <a:txBody>
                    <a:bodyPr/>
                    <a:lstStyle/>
                    <a:p>
                      <a:pPr algn="ctr" fontAlgn="b"/>
                      <a:r>
                        <a:rPr lang="en-GB" sz="1100" b="0" i="0" u="none" strike="noStrike">
                          <a:solidFill>
                            <a:srgbClr val="000000"/>
                          </a:solidFill>
                          <a:effectLst/>
                          <a:latin typeface="Calibri" panose="020F0502020204030204" pitchFamily="34" charset="0"/>
                        </a:rPr>
                        <a:t>21</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EDD81"/>
                    </a:solidFill>
                  </a:tcPr>
                </a:tc>
                <a:tc>
                  <a:txBody>
                    <a:bodyPr/>
                    <a:lstStyle/>
                    <a:p>
                      <a:pPr algn="ctr" fontAlgn="b"/>
                      <a:r>
                        <a:rPr lang="en-GB" sz="1100" b="0" i="0" u="none" strike="noStrike">
                          <a:solidFill>
                            <a:srgbClr val="000000"/>
                          </a:solidFill>
                          <a:effectLst/>
                          <a:latin typeface="Calibri" panose="020F0502020204030204" pitchFamily="34" charset="0"/>
                        </a:rPr>
                        <a:t>20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9DB80"/>
                    </a:solidFill>
                  </a:tcPr>
                </a:tc>
                <a:tc>
                  <a:txBody>
                    <a:bodyPr/>
                    <a:lstStyle/>
                    <a:p>
                      <a:pPr algn="ctr" fontAlgn="b"/>
                      <a:r>
                        <a:rPr lang="en-GB" sz="1100" b="0" i="0" u="none" strike="noStrike">
                          <a:solidFill>
                            <a:srgbClr val="000000"/>
                          </a:solidFill>
                          <a:effectLst/>
                          <a:latin typeface="Calibri" panose="020F0502020204030204" pitchFamily="34" charset="0"/>
                        </a:rPr>
                        <a:t>70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8696B"/>
                    </a:solidFill>
                  </a:tcPr>
                </a:tc>
                <a:tc>
                  <a:txBody>
                    <a:bodyPr/>
                    <a:lstStyle/>
                    <a:p>
                      <a:pPr algn="ctr" fontAlgn="b"/>
                      <a:r>
                        <a:rPr lang="en-GB" sz="1100" b="0" i="0" u="none" strike="noStrike">
                          <a:solidFill>
                            <a:srgbClr val="000000"/>
                          </a:solidFill>
                          <a:effectLst/>
                          <a:latin typeface="Calibri" panose="020F0502020204030204" pitchFamily="34" charset="0"/>
                        </a:rPr>
                        <a:t>33</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extLst>
                  <a:ext uri="{0D108BD9-81ED-4DB2-BD59-A6C34878D82A}">
                    <a16:rowId xmlns:a16="http://schemas.microsoft.com/office/drawing/2014/main" val="2873614036"/>
                  </a:ext>
                </a:extLst>
              </a:tr>
              <a:tr h="210284">
                <a:tc>
                  <a:txBody>
                    <a:bodyPr/>
                    <a:lstStyle/>
                    <a:p>
                      <a:pPr algn="ctr" fontAlgn="b"/>
                      <a:r>
                        <a:rPr lang="en-GB" sz="1100" b="0" i="0" u="none" strike="noStrike">
                          <a:solidFill>
                            <a:srgbClr val="000000"/>
                          </a:solidFill>
                          <a:effectLst/>
                          <a:latin typeface="Calibri" panose="020F0502020204030204" pitchFamily="34" charset="0"/>
                        </a:rPr>
                        <a:t>7</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DD7EE"/>
                    </a:solidFill>
                  </a:tcPr>
                </a:tc>
                <a:tc>
                  <a:txBody>
                    <a:bodyPr/>
                    <a:lstStyle/>
                    <a:p>
                      <a:pPr algn="ctr" fontAlgn="b"/>
                      <a:r>
                        <a:rPr lang="en-GB" sz="1100" b="0" i="0" u="none" strike="noStrike">
                          <a:solidFill>
                            <a:srgbClr val="000000"/>
                          </a:solidFill>
                          <a:effectLst/>
                          <a:latin typeface="Calibri" panose="020F0502020204030204" pitchFamily="34" charset="0"/>
                        </a:rPr>
                        <a:t> </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699"/>
                    </a:solidFill>
                  </a:tcPr>
                </a:tc>
                <a:tc>
                  <a:txBody>
                    <a:bodyPr/>
                    <a:lstStyle/>
                    <a:p>
                      <a:pPr algn="ctr" fontAlgn="b"/>
                      <a:r>
                        <a:rPr lang="en-GB" sz="1100" b="0" i="0" u="none" strike="noStrike">
                          <a:solidFill>
                            <a:srgbClr val="000000"/>
                          </a:solidFill>
                          <a:effectLst/>
                          <a:latin typeface="Calibri" panose="020F0502020204030204" pitchFamily="34" charset="0"/>
                        </a:rPr>
                        <a:t>5C</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699"/>
                    </a:solidFill>
                  </a:tcPr>
                </a:tc>
                <a:tc>
                  <a:txBody>
                    <a:bodyPr/>
                    <a:lstStyle/>
                    <a:p>
                      <a:pPr algn="ctr" fontAlgn="b"/>
                      <a:r>
                        <a:rPr lang="en-GB" sz="1100" b="0" i="0" u="none" strike="noStrike">
                          <a:solidFill>
                            <a:srgbClr val="000000"/>
                          </a:solidFill>
                          <a:effectLst/>
                          <a:latin typeface="Calibri" panose="020F0502020204030204" pitchFamily="34" charset="0"/>
                        </a:rPr>
                        <a:t>21</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EDD81"/>
                    </a:solidFill>
                  </a:tcPr>
                </a:tc>
                <a:tc>
                  <a:txBody>
                    <a:bodyPr/>
                    <a:lstStyle/>
                    <a:p>
                      <a:pPr algn="ctr" fontAlgn="b"/>
                      <a:r>
                        <a:rPr lang="en-GB" sz="1100" b="0" i="0" u="none" strike="noStrike">
                          <a:solidFill>
                            <a:srgbClr val="000000"/>
                          </a:solidFill>
                          <a:effectLst/>
                          <a:latin typeface="Calibri" panose="020F0502020204030204" pitchFamily="34" charset="0"/>
                        </a:rPr>
                        <a:t>21</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EDD81"/>
                    </a:solidFill>
                  </a:tcPr>
                </a:tc>
                <a:tc>
                  <a:txBody>
                    <a:bodyPr/>
                    <a:lstStyle/>
                    <a:p>
                      <a:pPr algn="ctr" fontAlgn="b"/>
                      <a:r>
                        <a:rPr lang="en-GB" sz="1100" b="0" i="0" u="none" strike="noStrike">
                          <a:solidFill>
                            <a:srgbClr val="000000"/>
                          </a:solidFill>
                          <a:effectLst/>
                          <a:latin typeface="Calibri" panose="020F0502020204030204" pitchFamily="34" charset="0"/>
                        </a:rPr>
                        <a:t>60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A8A72"/>
                    </a:solidFill>
                  </a:tcPr>
                </a:tc>
                <a:tc>
                  <a:txBody>
                    <a:bodyPr/>
                    <a:lstStyle/>
                    <a:p>
                      <a:pPr algn="ctr" fontAlgn="b"/>
                      <a:r>
                        <a:rPr lang="en-GB" sz="1100" b="0" i="0" u="none" strike="noStrike">
                          <a:solidFill>
                            <a:srgbClr val="000000"/>
                          </a:solidFill>
                          <a:effectLst/>
                          <a:latin typeface="Calibri" panose="020F0502020204030204" pitchFamily="34" charset="0"/>
                        </a:rPr>
                        <a:t>30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B84"/>
                    </a:solidFill>
                  </a:tcPr>
                </a:tc>
                <a:tc>
                  <a:txBody>
                    <a:bodyPr/>
                    <a:lstStyle/>
                    <a:p>
                      <a:pPr algn="ctr" fontAlgn="b"/>
                      <a:r>
                        <a:rPr lang="en-GB" sz="1100" b="0" i="0" u="none" strike="noStrike">
                          <a:solidFill>
                            <a:srgbClr val="000000"/>
                          </a:solidFill>
                          <a:effectLst/>
                          <a:latin typeface="Calibri" panose="020F0502020204030204" pitchFamily="34" charset="0"/>
                        </a:rPr>
                        <a:t>34</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extLst>
                  <a:ext uri="{0D108BD9-81ED-4DB2-BD59-A6C34878D82A}">
                    <a16:rowId xmlns:a16="http://schemas.microsoft.com/office/drawing/2014/main" val="4252376349"/>
                  </a:ext>
                </a:extLst>
              </a:tr>
              <a:tr h="210284">
                <a:tc>
                  <a:txBody>
                    <a:bodyPr/>
                    <a:lstStyle/>
                    <a:p>
                      <a:pPr algn="ctr" fontAlgn="b"/>
                      <a:r>
                        <a:rPr lang="en-GB" sz="1100" b="0" i="0" u="none" strike="noStrike">
                          <a:solidFill>
                            <a:srgbClr val="000000"/>
                          </a:solidFill>
                          <a:effectLst/>
                          <a:latin typeface="Calibri" panose="020F0502020204030204" pitchFamily="34" charset="0"/>
                        </a:rPr>
                        <a:t>8</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DD7EE"/>
                    </a:solidFill>
                  </a:tcPr>
                </a:tc>
                <a:tc>
                  <a:txBody>
                    <a:bodyPr/>
                    <a:lstStyle/>
                    <a:p>
                      <a:pPr algn="ctr" fontAlgn="b"/>
                      <a:r>
                        <a:rPr lang="en-GB" sz="1100" b="0" i="0" u="none" strike="noStrike">
                          <a:solidFill>
                            <a:srgbClr val="000000"/>
                          </a:solidFill>
                          <a:effectLst/>
                          <a:latin typeface="Calibri" panose="020F0502020204030204" pitchFamily="34" charset="0"/>
                        </a:rPr>
                        <a:t>2</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699"/>
                    </a:solidFill>
                  </a:tcPr>
                </a:tc>
                <a:tc>
                  <a:txBody>
                    <a:bodyPr/>
                    <a:lstStyle/>
                    <a:p>
                      <a:pPr algn="ctr" fontAlgn="b"/>
                      <a:r>
                        <a:rPr lang="en-GB" sz="1100" b="0" i="0" u="none" strike="noStrike">
                          <a:solidFill>
                            <a:srgbClr val="000000"/>
                          </a:solidFill>
                          <a:effectLst/>
                          <a:latin typeface="Calibri" panose="020F0502020204030204" pitchFamily="34" charset="0"/>
                        </a:rPr>
                        <a:t> </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699"/>
                    </a:solidFill>
                  </a:tcPr>
                </a:tc>
                <a:tc>
                  <a:txBody>
                    <a:bodyPr/>
                    <a:lstStyle/>
                    <a:p>
                      <a:pPr algn="ctr" fontAlgn="b"/>
                      <a:r>
                        <a:rPr lang="en-GB" sz="1100" b="0" i="0" u="none" strike="noStrike">
                          <a:solidFill>
                            <a:srgbClr val="000000"/>
                          </a:solidFill>
                          <a:effectLst/>
                          <a:latin typeface="Calibri" panose="020F0502020204030204" pitchFamily="34" charset="0"/>
                        </a:rPr>
                        <a:t>1</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3BE7B"/>
                    </a:solidFill>
                  </a:tcPr>
                </a:tc>
                <a:tc>
                  <a:txBody>
                    <a:bodyPr/>
                    <a:lstStyle/>
                    <a:p>
                      <a:pPr algn="ctr" fontAlgn="b"/>
                      <a:r>
                        <a:rPr lang="en-GB" sz="1100" b="0" i="0" u="none" strike="noStrike">
                          <a:solidFill>
                            <a:srgbClr val="000000"/>
                          </a:solidFill>
                          <a:effectLst/>
                          <a:latin typeface="Calibri" panose="020F0502020204030204" pitchFamily="34" charset="0"/>
                        </a:rPr>
                        <a:t>20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9DB80"/>
                    </a:solidFill>
                  </a:tcPr>
                </a:tc>
                <a:tc>
                  <a:txBody>
                    <a:bodyPr/>
                    <a:lstStyle/>
                    <a:p>
                      <a:pPr algn="ctr" fontAlgn="b"/>
                      <a:r>
                        <a:rPr lang="en-GB" sz="1100" b="0" i="0" u="none" strike="noStrike">
                          <a:solidFill>
                            <a:srgbClr val="000000"/>
                          </a:solidFill>
                          <a:effectLst/>
                          <a:latin typeface="Calibri" panose="020F0502020204030204" pitchFamily="34" charset="0"/>
                        </a:rPr>
                        <a:t>40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ECB7E"/>
                    </a:solidFill>
                  </a:tcPr>
                </a:tc>
                <a:tc>
                  <a:txBody>
                    <a:bodyPr/>
                    <a:lstStyle/>
                    <a:p>
                      <a:pPr algn="ctr" fontAlgn="b"/>
                      <a:r>
                        <a:rPr lang="en-GB" sz="1100" b="0" i="0" u="none" strike="noStrike">
                          <a:solidFill>
                            <a:srgbClr val="000000"/>
                          </a:solidFill>
                          <a:effectLst/>
                          <a:latin typeface="Calibri" panose="020F0502020204030204" pitchFamily="34" charset="0"/>
                        </a:rPr>
                        <a:t>50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AA78"/>
                    </a:solidFill>
                  </a:tcPr>
                </a:tc>
                <a:tc>
                  <a:txBody>
                    <a:bodyPr/>
                    <a:lstStyle/>
                    <a:p>
                      <a:pPr algn="ctr" fontAlgn="b"/>
                      <a:r>
                        <a:rPr lang="en-GB" sz="1100" b="0" i="0" u="none" strike="noStrike">
                          <a:solidFill>
                            <a:srgbClr val="000000"/>
                          </a:solidFill>
                          <a:effectLst/>
                          <a:latin typeface="Calibri" panose="020F0502020204030204" pitchFamily="34" charset="0"/>
                        </a:rPr>
                        <a:t>35</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extLst>
                  <a:ext uri="{0D108BD9-81ED-4DB2-BD59-A6C34878D82A}">
                    <a16:rowId xmlns:a16="http://schemas.microsoft.com/office/drawing/2014/main" val="504405132"/>
                  </a:ext>
                </a:extLst>
              </a:tr>
              <a:tr h="210284">
                <a:tc>
                  <a:txBody>
                    <a:bodyPr/>
                    <a:lstStyle/>
                    <a:p>
                      <a:pPr algn="ctr" fontAlgn="b"/>
                      <a:r>
                        <a:rPr lang="en-GB" sz="1100" b="0" i="0" u="none" strike="noStrike">
                          <a:solidFill>
                            <a:srgbClr val="000000"/>
                          </a:solidFill>
                          <a:effectLst/>
                          <a:latin typeface="Calibri" panose="020F0502020204030204" pitchFamily="34" charset="0"/>
                        </a:rPr>
                        <a:t>9</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DD7EE"/>
                    </a:solidFill>
                  </a:tcPr>
                </a:tc>
                <a:tc>
                  <a:txBody>
                    <a:bodyPr/>
                    <a:lstStyle/>
                    <a:p>
                      <a:pPr algn="ctr" fontAlgn="b"/>
                      <a:r>
                        <a:rPr lang="en-GB" sz="1100" b="0" i="0" u="none" strike="noStrike">
                          <a:solidFill>
                            <a:srgbClr val="000000"/>
                          </a:solidFill>
                          <a:effectLst/>
                          <a:latin typeface="Calibri" panose="020F0502020204030204" pitchFamily="34" charset="0"/>
                        </a:rPr>
                        <a:t>b</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699"/>
                    </a:solidFill>
                  </a:tcPr>
                </a:tc>
                <a:tc>
                  <a:txBody>
                    <a:bodyPr/>
                    <a:lstStyle/>
                    <a:p>
                      <a:pPr algn="ctr" fontAlgn="b"/>
                      <a:r>
                        <a:rPr lang="en-GB" sz="1100" b="0" i="0" u="none" strike="noStrike">
                          <a:solidFill>
                            <a:srgbClr val="000000"/>
                          </a:solidFill>
                          <a:effectLst/>
                          <a:latin typeface="Calibri" panose="020F0502020204030204" pitchFamily="34" charset="0"/>
                        </a:rPr>
                        <a:t> </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699"/>
                    </a:solidFill>
                  </a:tcPr>
                </a:tc>
                <a:tc>
                  <a:txBody>
                    <a:bodyPr/>
                    <a:lstStyle/>
                    <a:p>
                      <a:pPr algn="ctr" fontAlgn="b"/>
                      <a:r>
                        <a:rPr lang="en-GB" sz="1100" b="0" i="0" u="none" strike="noStrike">
                          <a:solidFill>
                            <a:srgbClr val="000000"/>
                          </a:solidFill>
                          <a:effectLst/>
                          <a:latin typeface="Calibri" panose="020F0502020204030204" pitchFamily="34" charset="0"/>
                        </a:rPr>
                        <a:t>20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9DB80"/>
                    </a:solidFill>
                  </a:tcPr>
                </a:tc>
                <a:tc>
                  <a:txBody>
                    <a:bodyPr/>
                    <a:lstStyle/>
                    <a:p>
                      <a:pPr algn="ctr" fontAlgn="b"/>
                      <a:r>
                        <a:rPr lang="en-GB" sz="1100" b="0" i="0" u="none" strike="noStrike">
                          <a:solidFill>
                            <a:srgbClr val="000000"/>
                          </a:solidFill>
                          <a:effectLst/>
                          <a:latin typeface="Calibri" panose="020F0502020204030204" pitchFamily="34" charset="0"/>
                        </a:rPr>
                        <a:t>20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9DB80"/>
                    </a:solidFill>
                  </a:tcPr>
                </a:tc>
                <a:tc>
                  <a:txBody>
                    <a:bodyPr/>
                    <a:lstStyle/>
                    <a:p>
                      <a:pPr algn="ctr" fontAlgn="b"/>
                      <a:r>
                        <a:rPr lang="en-GB" sz="1100" b="0" i="0" u="none" strike="noStrike">
                          <a:solidFill>
                            <a:srgbClr val="000000"/>
                          </a:solidFill>
                          <a:effectLst/>
                          <a:latin typeface="Calibri" panose="020F0502020204030204" pitchFamily="34" charset="0"/>
                        </a:rPr>
                        <a:t>20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9DB80"/>
                    </a:solidFill>
                  </a:tcPr>
                </a:tc>
                <a:tc>
                  <a:txBody>
                    <a:bodyPr/>
                    <a:lstStyle/>
                    <a:p>
                      <a:pPr algn="ctr" fontAlgn="b"/>
                      <a:r>
                        <a:rPr lang="en-GB" sz="1100" b="0" i="0" u="none" strike="noStrike">
                          <a:solidFill>
                            <a:srgbClr val="000000"/>
                          </a:solidFill>
                          <a:effectLst/>
                          <a:latin typeface="Calibri" panose="020F0502020204030204" pitchFamily="34" charset="0"/>
                        </a:rPr>
                        <a:t>50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AA78"/>
                    </a:solidFill>
                  </a:tcPr>
                </a:tc>
                <a:tc>
                  <a:txBody>
                    <a:bodyPr/>
                    <a:lstStyle/>
                    <a:p>
                      <a:pPr algn="ctr" fontAlgn="b"/>
                      <a:r>
                        <a:rPr lang="en-GB" sz="1100" b="0" i="0" u="none" strike="noStrike">
                          <a:solidFill>
                            <a:srgbClr val="000000"/>
                          </a:solidFill>
                          <a:effectLst/>
                          <a:latin typeface="Calibri" panose="020F0502020204030204" pitchFamily="34" charset="0"/>
                        </a:rPr>
                        <a:t>37</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extLst>
                  <a:ext uri="{0D108BD9-81ED-4DB2-BD59-A6C34878D82A}">
                    <a16:rowId xmlns:a16="http://schemas.microsoft.com/office/drawing/2014/main" val="1152085453"/>
                  </a:ext>
                </a:extLst>
              </a:tr>
              <a:tr h="210284">
                <a:tc>
                  <a:txBody>
                    <a:bodyPr/>
                    <a:lstStyle/>
                    <a:p>
                      <a:pPr algn="ctr" fontAlgn="b"/>
                      <a:r>
                        <a:rPr lang="en-GB" sz="1100" b="0" i="0" u="none" strike="noStrike">
                          <a:solidFill>
                            <a:srgbClr val="000000"/>
                          </a:solidFill>
                          <a:effectLst/>
                          <a:latin typeface="Calibri" panose="020F0502020204030204" pitchFamily="34" charset="0"/>
                        </a:rPr>
                        <a:t>10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DD7EE"/>
                    </a:solidFill>
                  </a:tcPr>
                </a:tc>
                <a:tc>
                  <a:txBody>
                    <a:bodyPr/>
                    <a:lstStyle/>
                    <a:p>
                      <a:pPr algn="ctr" fontAlgn="b"/>
                      <a:r>
                        <a:rPr lang="en-GB" sz="1100" b="0" i="0" u="none" strike="noStrike">
                          <a:solidFill>
                            <a:srgbClr val="000000"/>
                          </a:solidFill>
                          <a:effectLst/>
                          <a:latin typeface="Calibri" panose="020F0502020204030204" pitchFamily="34" charset="0"/>
                        </a:rPr>
                        <a:t> </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699"/>
                    </a:solidFill>
                  </a:tcPr>
                </a:tc>
                <a:tc>
                  <a:txBody>
                    <a:bodyPr/>
                    <a:lstStyle/>
                    <a:p>
                      <a:pPr algn="ctr" fontAlgn="b"/>
                      <a:r>
                        <a:rPr lang="en-GB" sz="1100" b="0" i="0" u="none" strike="noStrike">
                          <a:solidFill>
                            <a:srgbClr val="000000"/>
                          </a:solidFill>
                          <a:effectLst/>
                          <a:latin typeface="Calibri" panose="020F0502020204030204" pitchFamily="34" charset="0"/>
                        </a:rPr>
                        <a:t>7A</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699"/>
                    </a:solidFill>
                  </a:tcPr>
                </a:tc>
                <a:tc>
                  <a:txBody>
                    <a:bodyPr/>
                    <a:lstStyle/>
                    <a:p>
                      <a:pPr algn="ctr" fontAlgn="b"/>
                      <a:r>
                        <a:rPr lang="en-GB" sz="1100" b="0" i="0" u="none" strike="noStrike">
                          <a:solidFill>
                            <a:srgbClr val="000000"/>
                          </a:solidFill>
                          <a:effectLst/>
                          <a:latin typeface="Calibri" panose="020F0502020204030204" pitchFamily="34" charset="0"/>
                        </a:rPr>
                        <a:t>1</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3BE7B"/>
                    </a:solidFill>
                  </a:tcPr>
                </a:tc>
                <a:tc>
                  <a:txBody>
                    <a:bodyPr/>
                    <a:lstStyle/>
                    <a:p>
                      <a:pPr algn="ctr" fontAlgn="b"/>
                      <a:r>
                        <a:rPr lang="en-GB" sz="1100" b="0" i="0" u="none" strike="noStrike">
                          <a:solidFill>
                            <a:srgbClr val="000000"/>
                          </a:solidFill>
                          <a:effectLst/>
                          <a:latin typeface="Calibri" panose="020F0502020204030204" pitchFamily="34" charset="0"/>
                        </a:rPr>
                        <a:t>40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ECB7E"/>
                    </a:solidFill>
                  </a:tcPr>
                </a:tc>
                <a:tc>
                  <a:txBody>
                    <a:bodyPr/>
                    <a:lstStyle/>
                    <a:p>
                      <a:pPr algn="ctr" fontAlgn="b"/>
                      <a:r>
                        <a:rPr lang="en-GB" sz="1100" b="0" i="0" u="none" strike="noStrike">
                          <a:solidFill>
                            <a:srgbClr val="000000"/>
                          </a:solidFill>
                          <a:effectLst/>
                          <a:latin typeface="Calibri" panose="020F0502020204030204" pitchFamily="34" charset="0"/>
                        </a:rPr>
                        <a:t>20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9DB80"/>
                    </a:solidFill>
                  </a:tcPr>
                </a:tc>
                <a:tc>
                  <a:txBody>
                    <a:bodyPr/>
                    <a:lstStyle/>
                    <a:p>
                      <a:pPr algn="ctr" fontAlgn="b"/>
                      <a:r>
                        <a:rPr lang="en-GB" sz="1100" b="0" i="0" u="none" strike="noStrike">
                          <a:solidFill>
                            <a:srgbClr val="000000"/>
                          </a:solidFill>
                          <a:effectLst/>
                          <a:latin typeface="Calibri" panose="020F0502020204030204" pitchFamily="34" charset="0"/>
                        </a:rPr>
                        <a:t>30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B84"/>
                    </a:solidFill>
                  </a:tcPr>
                </a:tc>
                <a:tc>
                  <a:txBody>
                    <a:bodyPr/>
                    <a:lstStyle/>
                    <a:p>
                      <a:pPr algn="ctr" fontAlgn="b"/>
                      <a:r>
                        <a:rPr lang="en-GB" sz="1100" b="0" i="0" u="none" strike="noStrike">
                          <a:solidFill>
                            <a:srgbClr val="000000"/>
                          </a:solidFill>
                          <a:effectLst/>
                          <a:latin typeface="Calibri" panose="020F0502020204030204" pitchFamily="34" charset="0"/>
                        </a:rPr>
                        <a:t>38</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extLst>
                  <a:ext uri="{0D108BD9-81ED-4DB2-BD59-A6C34878D82A}">
                    <a16:rowId xmlns:a16="http://schemas.microsoft.com/office/drawing/2014/main" val="676692560"/>
                  </a:ext>
                </a:extLst>
              </a:tr>
              <a:tr h="210284">
                <a:tc>
                  <a:txBody>
                    <a:bodyPr/>
                    <a:lstStyle/>
                    <a:p>
                      <a:pPr algn="ctr" fontAlgn="b"/>
                      <a:r>
                        <a:rPr lang="en-GB" sz="1100" b="0" i="0" u="none" strike="noStrike">
                          <a:solidFill>
                            <a:srgbClr val="000000"/>
                          </a:solidFill>
                          <a:effectLst/>
                          <a:latin typeface="Calibri" panose="020F0502020204030204" pitchFamily="34" charset="0"/>
                        </a:rPr>
                        <a:t>11</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DD7EE"/>
                    </a:solidFill>
                  </a:tcPr>
                </a:tc>
                <a:tc gridSpan="2">
                  <a:txBody>
                    <a:bodyPr/>
                    <a:lstStyle/>
                    <a:p>
                      <a:pPr algn="ctr" fontAlgn="b"/>
                      <a:r>
                        <a:rPr lang="en-GB" sz="1100" b="0" i="0" u="none" strike="noStrike">
                          <a:solidFill>
                            <a:srgbClr val="000000"/>
                          </a:solidFill>
                          <a:effectLst/>
                          <a:latin typeface="Calibri" panose="020F0502020204030204" pitchFamily="34" charset="0"/>
                        </a:rPr>
                        <a:t>Baseline</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4B084"/>
                    </a:solidFill>
                  </a:tcPr>
                </a:tc>
                <a:tc hMerge="1">
                  <a:txBody>
                    <a:bodyPr/>
                    <a:lstStyle/>
                    <a:p>
                      <a:endParaRPr lang="en-GB"/>
                    </a:p>
                  </a:txBody>
                  <a:tcPr/>
                </a:tc>
                <a:tc>
                  <a:txBody>
                    <a:bodyPr/>
                    <a:lstStyle/>
                    <a:p>
                      <a:pPr algn="ctr" fontAlgn="b"/>
                      <a:r>
                        <a:rPr lang="en-GB" sz="1100" b="0" i="0" u="none" strike="noStrike">
                          <a:solidFill>
                            <a:srgbClr val="000000"/>
                          </a:solidFill>
                          <a:effectLst/>
                          <a:latin typeface="Calibri" panose="020F0502020204030204" pitchFamily="34" charset="0"/>
                        </a:rPr>
                        <a:t>35</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B81"/>
                    </a:solidFill>
                  </a:tcPr>
                </a:tc>
                <a:tc>
                  <a:txBody>
                    <a:bodyPr/>
                    <a:lstStyle/>
                    <a:p>
                      <a:pPr algn="ctr" fontAlgn="b"/>
                      <a:r>
                        <a:rPr lang="en-GB" sz="1100" b="0" i="0" u="none" strike="noStrike">
                          <a:solidFill>
                            <a:srgbClr val="000000"/>
                          </a:solidFill>
                          <a:effectLst/>
                          <a:latin typeface="Calibri" panose="020F0502020204030204" pitchFamily="34" charset="0"/>
                        </a:rPr>
                        <a:t>35</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DB81"/>
                    </a:solidFill>
                  </a:tcPr>
                </a:tc>
                <a:tc>
                  <a:txBody>
                    <a:bodyPr/>
                    <a:lstStyle/>
                    <a:p>
                      <a:pPr algn="ctr" fontAlgn="b"/>
                      <a:r>
                        <a:rPr lang="en-GB" sz="1100" b="0" i="0" u="none" strike="noStrike">
                          <a:solidFill>
                            <a:srgbClr val="000000"/>
                          </a:solidFill>
                          <a:effectLst/>
                          <a:latin typeface="Calibri" panose="020F0502020204030204" pitchFamily="34" charset="0"/>
                        </a:rPr>
                        <a:t>27</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EE683"/>
                    </a:solidFill>
                  </a:tcPr>
                </a:tc>
                <a:tc>
                  <a:txBody>
                    <a:bodyPr/>
                    <a:lstStyle/>
                    <a:p>
                      <a:pPr algn="ctr" fontAlgn="b"/>
                      <a:r>
                        <a:rPr lang="en-GB" sz="1100" b="0" i="0" u="none" strike="noStrike">
                          <a:solidFill>
                            <a:srgbClr val="000000"/>
                          </a:solidFill>
                          <a:effectLst/>
                          <a:latin typeface="Calibri" panose="020F0502020204030204" pitchFamily="34" charset="0"/>
                        </a:rPr>
                        <a:t>50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AA78"/>
                    </a:solidFill>
                  </a:tcPr>
                </a:tc>
                <a:tc>
                  <a:txBody>
                    <a:bodyPr/>
                    <a:lstStyle/>
                    <a:p>
                      <a:pPr algn="ctr" fontAlgn="b"/>
                      <a:r>
                        <a:rPr lang="en-GB" sz="1100" b="0" i="0" u="none" strike="noStrike">
                          <a:solidFill>
                            <a:srgbClr val="000000"/>
                          </a:solidFill>
                          <a:effectLst/>
                          <a:latin typeface="Calibri" panose="020F0502020204030204" pitchFamily="34" charset="0"/>
                        </a:rPr>
                        <a:t>39</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extLst>
                  <a:ext uri="{0D108BD9-81ED-4DB2-BD59-A6C34878D82A}">
                    <a16:rowId xmlns:a16="http://schemas.microsoft.com/office/drawing/2014/main" val="3775353322"/>
                  </a:ext>
                </a:extLst>
              </a:tr>
              <a:tr h="210284">
                <a:tc>
                  <a:txBody>
                    <a:bodyPr/>
                    <a:lstStyle/>
                    <a:p>
                      <a:pPr algn="ctr" fontAlgn="b"/>
                      <a:r>
                        <a:rPr lang="en-GB" sz="1100" b="0" i="0" u="none" strike="noStrike">
                          <a:solidFill>
                            <a:srgbClr val="000000"/>
                          </a:solidFill>
                          <a:effectLst/>
                          <a:latin typeface="Calibri" panose="020F0502020204030204" pitchFamily="34" charset="0"/>
                        </a:rPr>
                        <a:t>12</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DD7EE"/>
                    </a:solidFill>
                  </a:tcPr>
                </a:tc>
                <a:tc>
                  <a:txBody>
                    <a:bodyPr/>
                    <a:lstStyle/>
                    <a:p>
                      <a:pPr algn="ctr" fontAlgn="b"/>
                      <a:r>
                        <a:rPr lang="en-GB" sz="1100" b="0" i="0" u="none" strike="noStrike">
                          <a:solidFill>
                            <a:srgbClr val="000000"/>
                          </a:solidFill>
                          <a:effectLst/>
                          <a:latin typeface="Calibri" panose="020F0502020204030204" pitchFamily="34" charset="0"/>
                        </a:rPr>
                        <a:t> </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699"/>
                    </a:solidFill>
                  </a:tcPr>
                </a:tc>
                <a:tc>
                  <a:txBody>
                    <a:bodyPr/>
                    <a:lstStyle/>
                    <a:p>
                      <a:pPr algn="ctr" fontAlgn="b"/>
                      <a:r>
                        <a:rPr lang="en-GB" sz="1100" b="0" i="0" u="none" strike="noStrike">
                          <a:solidFill>
                            <a:srgbClr val="000000"/>
                          </a:solidFill>
                          <a:effectLst/>
                          <a:latin typeface="Calibri" panose="020F0502020204030204" pitchFamily="34" charset="0"/>
                        </a:rPr>
                        <a:t>6E</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699"/>
                    </a:solidFill>
                  </a:tcPr>
                </a:tc>
                <a:tc>
                  <a:txBody>
                    <a:bodyPr/>
                    <a:lstStyle/>
                    <a:p>
                      <a:pPr algn="ctr" fontAlgn="b"/>
                      <a:r>
                        <a:rPr lang="en-GB" sz="1100" b="0" i="0" u="none" strike="noStrike">
                          <a:solidFill>
                            <a:srgbClr val="000000"/>
                          </a:solidFill>
                          <a:effectLst/>
                          <a:latin typeface="Calibri" panose="020F0502020204030204" pitchFamily="34" charset="0"/>
                        </a:rPr>
                        <a:t>40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ECB7E"/>
                    </a:solidFill>
                  </a:tcPr>
                </a:tc>
                <a:tc>
                  <a:txBody>
                    <a:bodyPr/>
                    <a:lstStyle/>
                    <a:p>
                      <a:pPr algn="ctr" fontAlgn="b"/>
                      <a:r>
                        <a:rPr lang="en-GB" sz="1100" b="0" i="0" u="none" strike="noStrike">
                          <a:solidFill>
                            <a:srgbClr val="000000"/>
                          </a:solidFill>
                          <a:effectLst/>
                          <a:latin typeface="Calibri" panose="020F0502020204030204" pitchFamily="34" charset="0"/>
                        </a:rPr>
                        <a:t>21</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EDD81"/>
                    </a:solidFill>
                  </a:tcPr>
                </a:tc>
                <a:tc>
                  <a:txBody>
                    <a:bodyPr/>
                    <a:lstStyle/>
                    <a:p>
                      <a:pPr algn="ctr" fontAlgn="b"/>
                      <a:r>
                        <a:rPr lang="en-GB" sz="1100" b="0" i="0" u="none" strike="noStrike">
                          <a:solidFill>
                            <a:srgbClr val="000000"/>
                          </a:solidFill>
                          <a:effectLst/>
                          <a:latin typeface="Calibri" panose="020F0502020204030204" pitchFamily="34" charset="0"/>
                        </a:rPr>
                        <a:t>40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ECB7E"/>
                    </a:solidFill>
                  </a:tcPr>
                </a:tc>
                <a:tc>
                  <a:txBody>
                    <a:bodyPr/>
                    <a:lstStyle/>
                    <a:p>
                      <a:pPr algn="ctr" fontAlgn="b"/>
                      <a:r>
                        <a:rPr lang="en-GB" sz="1100" b="0" i="0" u="none" strike="noStrike">
                          <a:solidFill>
                            <a:srgbClr val="000000"/>
                          </a:solidFill>
                          <a:effectLst/>
                          <a:latin typeface="Calibri" panose="020F0502020204030204" pitchFamily="34" charset="0"/>
                        </a:rPr>
                        <a:t>50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AA78"/>
                    </a:solidFill>
                  </a:tcPr>
                </a:tc>
                <a:tc>
                  <a:txBody>
                    <a:bodyPr/>
                    <a:lstStyle/>
                    <a:p>
                      <a:pPr algn="ctr" fontAlgn="b"/>
                      <a:r>
                        <a:rPr lang="en-GB" sz="1100" b="0" i="0" u="none" strike="noStrike">
                          <a:solidFill>
                            <a:srgbClr val="000000"/>
                          </a:solidFill>
                          <a:effectLst/>
                          <a:latin typeface="Calibri" panose="020F0502020204030204" pitchFamily="34" charset="0"/>
                        </a:rPr>
                        <a:t>40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extLst>
                  <a:ext uri="{0D108BD9-81ED-4DB2-BD59-A6C34878D82A}">
                    <a16:rowId xmlns:a16="http://schemas.microsoft.com/office/drawing/2014/main" val="1146485550"/>
                  </a:ext>
                </a:extLst>
              </a:tr>
              <a:tr h="210284">
                <a:tc>
                  <a:txBody>
                    <a:bodyPr/>
                    <a:lstStyle/>
                    <a:p>
                      <a:pPr algn="ctr" fontAlgn="b"/>
                      <a:r>
                        <a:rPr lang="en-GB" sz="1100" b="0" i="0" u="none" strike="noStrike">
                          <a:solidFill>
                            <a:srgbClr val="000000"/>
                          </a:solidFill>
                          <a:effectLst/>
                          <a:latin typeface="Calibri" panose="020F0502020204030204" pitchFamily="34" charset="0"/>
                        </a:rPr>
                        <a:t>13</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DD7EE"/>
                    </a:solidFill>
                  </a:tcPr>
                </a:tc>
                <a:tc>
                  <a:txBody>
                    <a:bodyPr/>
                    <a:lstStyle/>
                    <a:p>
                      <a:pPr algn="ctr" fontAlgn="b"/>
                      <a:r>
                        <a:rPr lang="en-GB" sz="1100" b="0" i="0" u="none" strike="noStrike">
                          <a:solidFill>
                            <a:srgbClr val="000000"/>
                          </a:solidFill>
                          <a:effectLst/>
                          <a:latin typeface="Calibri" panose="020F0502020204030204" pitchFamily="34" charset="0"/>
                        </a:rPr>
                        <a:t> </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699"/>
                    </a:solidFill>
                  </a:tcPr>
                </a:tc>
                <a:tc>
                  <a:txBody>
                    <a:bodyPr/>
                    <a:lstStyle/>
                    <a:p>
                      <a:pPr algn="ctr" fontAlgn="b"/>
                      <a:r>
                        <a:rPr lang="en-GB" sz="1100" b="0" i="0" u="none" strike="noStrike">
                          <a:solidFill>
                            <a:srgbClr val="000000"/>
                          </a:solidFill>
                          <a:effectLst/>
                          <a:latin typeface="Calibri" panose="020F0502020204030204" pitchFamily="34" charset="0"/>
                        </a:rPr>
                        <a:t>C</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699"/>
                    </a:solidFill>
                  </a:tcPr>
                </a:tc>
                <a:tc>
                  <a:txBody>
                    <a:bodyPr/>
                    <a:lstStyle/>
                    <a:p>
                      <a:pPr algn="ctr" fontAlgn="b"/>
                      <a:r>
                        <a:rPr lang="en-GB" sz="1100" b="0" i="0" u="none" strike="noStrike">
                          <a:solidFill>
                            <a:srgbClr val="000000"/>
                          </a:solidFill>
                          <a:effectLst/>
                          <a:latin typeface="Calibri" panose="020F0502020204030204" pitchFamily="34" charset="0"/>
                        </a:rPr>
                        <a:t>20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9DB80"/>
                    </a:solidFill>
                  </a:tcPr>
                </a:tc>
                <a:tc>
                  <a:txBody>
                    <a:bodyPr/>
                    <a:lstStyle/>
                    <a:p>
                      <a:pPr algn="ctr" fontAlgn="b"/>
                      <a:r>
                        <a:rPr lang="en-GB" sz="1100" b="0" i="0" u="none" strike="noStrike">
                          <a:solidFill>
                            <a:srgbClr val="000000"/>
                          </a:solidFill>
                          <a:effectLst/>
                          <a:latin typeface="Calibri" panose="020F0502020204030204" pitchFamily="34" charset="0"/>
                        </a:rPr>
                        <a:t>20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9DB80"/>
                    </a:solidFill>
                  </a:tcPr>
                </a:tc>
                <a:tc>
                  <a:txBody>
                    <a:bodyPr/>
                    <a:lstStyle/>
                    <a:p>
                      <a:pPr algn="ctr" fontAlgn="b"/>
                      <a:r>
                        <a:rPr lang="en-GB" sz="1100" b="0" i="0" u="none" strike="noStrike">
                          <a:solidFill>
                            <a:srgbClr val="000000"/>
                          </a:solidFill>
                          <a:effectLst/>
                          <a:latin typeface="Calibri" panose="020F0502020204030204" pitchFamily="34" charset="0"/>
                        </a:rPr>
                        <a:t>20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9DB80"/>
                    </a:solidFill>
                  </a:tcPr>
                </a:tc>
                <a:tc>
                  <a:txBody>
                    <a:bodyPr/>
                    <a:lstStyle/>
                    <a:p>
                      <a:pPr algn="ctr" fontAlgn="b"/>
                      <a:r>
                        <a:rPr lang="en-GB" sz="1100" b="0" i="0" u="none" strike="noStrike">
                          <a:solidFill>
                            <a:srgbClr val="000000"/>
                          </a:solidFill>
                          <a:effectLst/>
                          <a:latin typeface="Calibri" panose="020F0502020204030204" pitchFamily="34" charset="0"/>
                        </a:rPr>
                        <a:t>70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8696B"/>
                    </a:solidFill>
                  </a:tcPr>
                </a:tc>
                <a:tc>
                  <a:txBody>
                    <a:bodyPr/>
                    <a:lstStyle/>
                    <a:p>
                      <a:pPr algn="ctr" fontAlgn="b"/>
                      <a:r>
                        <a:rPr lang="en-GB" sz="1100" b="0" i="0" u="none" strike="noStrike">
                          <a:solidFill>
                            <a:srgbClr val="000000"/>
                          </a:solidFill>
                          <a:effectLst/>
                          <a:latin typeface="Calibri" panose="020F0502020204030204" pitchFamily="34" charset="0"/>
                        </a:rPr>
                        <a:t>41</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extLst>
                  <a:ext uri="{0D108BD9-81ED-4DB2-BD59-A6C34878D82A}">
                    <a16:rowId xmlns:a16="http://schemas.microsoft.com/office/drawing/2014/main" val="2733100103"/>
                  </a:ext>
                </a:extLst>
              </a:tr>
              <a:tr h="210284">
                <a:tc>
                  <a:txBody>
                    <a:bodyPr/>
                    <a:lstStyle/>
                    <a:p>
                      <a:pPr algn="ctr" fontAlgn="b"/>
                      <a:r>
                        <a:rPr lang="en-GB" sz="1100" b="0" i="0" u="none" strike="noStrike">
                          <a:solidFill>
                            <a:srgbClr val="000000"/>
                          </a:solidFill>
                          <a:effectLst/>
                          <a:latin typeface="Calibri" panose="020F0502020204030204" pitchFamily="34" charset="0"/>
                        </a:rPr>
                        <a:t>14</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DD7EE"/>
                    </a:solidFill>
                  </a:tcPr>
                </a:tc>
                <a:tc>
                  <a:txBody>
                    <a:bodyPr/>
                    <a:lstStyle/>
                    <a:p>
                      <a:pPr algn="ctr" fontAlgn="b"/>
                      <a:r>
                        <a:rPr lang="en-GB" sz="1100" b="0" i="0" u="none" strike="noStrike">
                          <a:solidFill>
                            <a:srgbClr val="000000"/>
                          </a:solidFill>
                          <a:effectLst/>
                          <a:latin typeface="Calibri" panose="020F0502020204030204" pitchFamily="34" charset="0"/>
                        </a:rPr>
                        <a:t>h9</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699"/>
                    </a:solidFill>
                  </a:tcPr>
                </a:tc>
                <a:tc>
                  <a:txBody>
                    <a:bodyPr/>
                    <a:lstStyle/>
                    <a:p>
                      <a:pPr algn="ctr" fontAlgn="b"/>
                      <a:r>
                        <a:rPr lang="en-GB" sz="1100" b="0" i="0" u="none" strike="noStrike">
                          <a:solidFill>
                            <a:srgbClr val="000000"/>
                          </a:solidFill>
                          <a:effectLst/>
                          <a:latin typeface="Calibri" panose="020F0502020204030204" pitchFamily="34" charset="0"/>
                        </a:rPr>
                        <a:t>9I</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699"/>
                    </a:solidFill>
                  </a:tcPr>
                </a:tc>
                <a:tc>
                  <a:txBody>
                    <a:bodyPr/>
                    <a:lstStyle/>
                    <a:p>
                      <a:pPr algn="ctr" fontAlgn="b"/>
                      <a:r>
                        <a:rPr lang="en-GB" sz="1100" b="0" i="0" u="none" strike="noStrike">
                          <a:solidFill>
                            <a:srgbClr val="000000"/>
                          </a:solidFill>
                          <a:effectLst/>
                          <a:latin typeface="Calibri" panose="020F0502020204030204" pitchFamily="34" charset="0"/>
                        </a:rPr>
                        <a:t>40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ECB7E"/>
                    </a:solidFill>
                  </a:tcPr>
                </a:tc>
                <a:tc>
                  <a:txBody>
                    <a:bodyPr/>
                    <a:lstStyle/>
                    <a:p>
                      <a:pPr algn="ctr" fontAlgn="b"/>
                      <a:r>
                        <a:rPr lang="en-GB" sz="1100" b="0" i="0" u="none" strike="noStrike">
                          <a:solidFill>
                            <a:srgbClr val="000000"/>
                          </a:solidFill>
                          <a:effectLst/>
                          <a:latin typeface="Calibri" panose="020F0502020204030204" pitchFamily="34" charset="0"/>
                        </a:rPr>
                        <a:t>40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ECB7E"/>
                    </a:solidFill>
                  </a:tcPr>
                </a:tc>
                <a:tc>
                  <a:txBody>
                    <a:bodyPr/>
                    <a:lstStyle/>
                    <a:p>
                      <a:pPr algn="ctr" fontAlgn="b"/>
                      <a:r>
                        <a:rPr lang="en-GB" sz="1100" b="0" i="0" u="none" strike="noStrike">
                          <a:solidFill>
                            <a:srgbClr val="000000"/>
                          </a:solidFill>
                          <a:effectLst/>
                          <a:latin typeface="Calibri" panose="020F0502020204030204" pitchFamily="34" charset="0"/>
                        </a:rPr>
                        <a:t>60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A8A72"/>
                    </a:solidFill>
                  </a:tcPr>
                </a:tc>
                <a:tc>
                  <a:txBody>
                    <a:bodyPr/>
                    <a:lstStyle/>
                    <a:p>
                      <a:pPr algn="ctr" fontAlgn="b"/>
                      <a:r>
                        <a:rPr lang="en-GB" sz="1100" b="0" i="0" u="none" strike="noStrike">
                          <a:solidFill>
                            <a:srgbClr val="000000"/>
                          </a:solidFill>
                          <a:effectLst/>
                          <a:latin typeface="Calibri" panose="020F0502020204030204" pitchFamily="34" charset="0"/>
                        </a:rPr>
                        <a:t>70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8696B"/>
                    </a:solidFill>
                  </a:tcPr>
                </a:tc>
                <a:tc>
                  <a:txBody>
                    <a:bodyPr/>
                    <a:lstStyle/>
                    <a:p>
                      <a:pPr algn="ctr" fontAlgn="b"/>
                      <a:r>
                        <a:rPr lang="en-GB" sz="1100" b="0" i="0" u="none" strike="noStrike" dirty="0">
                          <a:solidFill>
                            <a:srgbClr val="000000"/>
                          </a:solidFill>
                          <a:effectLst/>
                          <a:latin typeface="Calibri" panose="020F0502020204030204" pitchFamily="34" charset="0"/>
                        </a:rPr>
                        <a:t>42</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extLst>
                  <a:ext uri="{0D108BD9-81ED-4DB2-BD59-A6C34878D82A}">
                    <a16:rowId xmlns:a16="http://schemas.microsoft.com/office/drawing/2014/main" val="450037054"/>
                  </a:ext>
                </a:extLst>
              </a:tr>
            </a:tbl>
          </a:graphicData>
        </a:graphic>
      </p:graphicFrame>
    </p:spTree>
    <p:extLst>
      <p:ext uri="{BB962C8B-B14F-4D97-AF65-F5344CB8AC3E}">
        <p14:creationId xmlns:p14="http://schemas.microsoft.com/office/powerpoint/2010/main" val="521804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3F16B-FAE1-4B9E-8EE2-1F86EF91C262}"/>
              </a:ext>
            </a:extLst>
          </p:cNvPr>
          <p:cNvSpPr>
            <a:spLocks noGrp="1"/>
          </p:cNvSpPr>
          <p:nvPr>
            <p:ph type="title"/>
          </p:nvPr>
        </p:nvSpPr>
        <p:spPr>
          <a:xfrm>
            <a:off x="677334" y="609600"/>
            <a:ext cx="8596668" cy="876300"/>
          </a:xfrm>
        </p:spPr>
        <p:txBody>
          <a:bodyPr/>
          <a:lstStyle/>
          <a:p>
            <a:r>
              <a:rPr lang="en-GB" dirty="0"/>
              <a:t>Results Analysis </a:t>
            </a:r>
          </a:p>
        </p:txBody>
      </p:sp>
      <p:pic>
        <p:nvPicPr>
          <p:cNvPr id="4" name="Picture 3">
            <a:extLst>
              <a:ext uri="{FF2B5EF4-FFF2-40B4-BE49-F238E27FC236}">
                <a16:creationId xmlns:a16="http://schemas.microsoft.com/office/drawing/2014/main" id="{8AF3F2A3-B750-48AC-A743-3982A9B0A904}"/>
              </a:ext>
            </a:extLst>
          </p:cNvPr>
          <p:cNvPicPr>
            <a:picLocks noChangeAspect="1"/>
          </p:cNvPicPr>
          <p:nvPr/>
        </p:nvPicPr>
        <p:blipFill>
          <a:blip r:embed="rId3"/>
          <a:stretch>
            <a:fillRect/>
          </a:stretch>
        </p:blipFill>
        <p:spPr>
          <a:xfrm>
            <a:off x="780651" y="1485900"/>
            <a:ext cx="8168254" cy="4587464"/>
          </a:xfrm>
          <a:prstGeom prst="rect">
            <a:avLst/>
          </a:prstGeom>
        </p:spPr>
      </p:pic>
    </p:spTree>
    <p:extLst>
      <p:ext uri="{BB962C8B-B14F-4D97-AF65-F5344CB8AC3E}">
        <p14:creationId xmlns:p14="http://schemas.microsoft.com/office/powerpoint/2010/main" val="7732739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AACEA-A882-4532-994F-DF6A3EA7AE5F}"/>
              </a:ext>
            </a:extLst>
          </p:cNvPr>
          <p:cNvSpPr>
            <a:spLocks noGrp="1"/>
          </p:cNvSpPr>
          <p:nvPr>
            <p:ph type="title"/>
          </p:nvPr>
        </p:nvSpPr>
        <p:spPr>
          <a:xfrm>
            <a:off x="254424" y="156238"/>
            <a:ext cx="8596668" cy="660400"/>
          </a:xfrm>
        </p:spPr>
        <p:txBody>
          <a:bodyPr/>
          <a:lstStyle/>
          <a:p>
            <a:r>
              <a:rPr lang="en-GB" dirty="0"/>
              <a:t>Centre of Pressure vs Percentage of Lap</a:t>
            </a:r>
          </a:p>
        </p:txBody>
      </p:sp>
      <p:pic>
        <p:nvPicPr>
          <p:cNvPr id="7" name="Picture 6">
            <a:extLst>
              <a:ext uri="{FF2B5EF4-FFF2-40B4-BE49-F238E27FC236}">
                <a16:creationId xmlns:a16="http://schemas.microsoft.com/office/drawing/2014/main" id="{F1D4A3D7-85F9-473C-ACDC-E634E190623F}"/>
              </a:ext>
            </a:extLst>
          </p:cNvPr>
          <p:cNvPicPr>
            <a:picLocks noChangeAspect="1"/>
          </p:cNvPicPr>
          <p:nvPr/>
        </p:nvPicPr>
        <p:blipFill>
          <a:blip r:embed="rId3"/>
          <a:stretch>
            <a:fillRect/>
          </a:stretch>
        </p:blipFill>
        <p:spPr>
          <a:xfrm>
            <a:off x="590309" y="1083348"/>
            <a:ext cx="8596668" cy="3721361"/>
          </a:xfrm>
          <a:prstGeom prst="rect">
            <a:avLst/>
          </a:prstGeom>
        </p:spPr>
      </p:pic>
      <p:sp>
        <p:nvSpPr>
          <p:cNvPr id="10" name="Content Placeholder 2">
            <a:extLst>
              <a:ext uri="{FF2B5EF4-FFF2-40B4-BE49-F238E27FC236}">
                <a16:creationId xmlns:a16="http://schemas.microsoft.com/office/drawing/2014/main" id="{A19CD0AE-6A01-42DD-806C-3555E2296DE6}"/>
              </a:ext>
            </a:extLst>
          </p:cNvPr>
          <p:cNvSpPr>
            <a:spLocks noGrp="1"/>
          </p:cNvSpPr>
          <p:nvPr>
            <p:ph idx="1"/>
          </p:nvPr>
        </p:nvSpPr>
        <p:spPr>
          <a:xfrm>
            <a:off x="590665" y="5071419"/>
            <a:ext cx="3865588" cy="1518098"/>
          </a:xfrm>
        </p:spPr>
        <p:txBody>
          <a:bodyPr>
            <a:normAutofit lnSpcReduction="10000"/>
          </a:bodyPr>
          <a:lstStyle/>
          <a:p>
            <a:r>
              <a:rPr lang="en-GB" dirty="0"/>
              <a:t>Wing Analysis </a:t>
            </a:r>
          </a:p>
          <a:p>
            <a:r>
              <a:rPr lang="en-GB" dirty="0"/>
              <a:t>Red – FW Max RW Mid</a:t>
            </a:r>
          </a:p>
          <a:p>
            <a:r>
              <a:rPr lang="en-GB" dirty="0"/>
              <a:t>Black – FW Min RW Mid</a:t>
            </a:r>
          </a:p>
          <a:p>
            <a:r>
              <a:rPr lang="en-GB" dirty="0"/>
              <a:t>Green – FW Min RW Min</a:t>
            </a:r>
          </a:p>
        </p:txBody>
      </p:sp>
    </p:spTree>
    <p:extLst>
      <p:ext uri="{BB962C8B-B14F-4D97-AF65-F5344CB8AC3E}">
        <p14:creationId xmlns:p14="http://schemas.microsoft.com/office/powerpoint/2010/main" val="41001916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B9690-0D21-4F5D-AF34-E0F07ADF33E7}"/>
              </a:ext>
            </a:extLst>
          </p:cNvPr>
          <p:cNvSpPr>
            <a:spLocks noGrp="1"/>
          </p:cNvSpPr>
          <p:nvPr>
            <p:ph type="title"/>
          </p:nvPr>
        </p:nvSpPr>
        <p:spPr>
          <a:xfrm>
            <a:off x="117264" y="156238"/>
            <a:ext cx="8596668" cy="1320800"/>
          </a:xfrm>
        </p:spPr>
        <p:txBody>
          <a:bodyPr/>
          <a:lstStyle/>
          <a:p>
            <a:r>
              <a:rPr lang="en-GB" dirty="0"/>
              <a:t>Aero Drag Force vs Lap Distance</a:t>
            </a:r>
          </a:p>
        </p:txBody>
      </p:sp>
      <p:sp>
        <p:nvSpPr>
          <p:cNvPr id="4" name="Content Placeholder 2">
            <a:extLst>
              <a:ext uri="{FF2B5EF4-FFF2-40B4-BE49-F238E27FC236}">
                <a16:creationId xmlns:a16="http://schemas.microsoft.com/office/drawing/2014/main" id="{82FCD602-65E5-40C9-BE21-33A26711382F}"/>
              </a:ext>
            </a:extLst>
          </p:cNvPr>
          <p:cNvSpPr>
            <a:spLocks noGrp="1"/>
          </p:cNvSpPr>
          <p:nvPr>
            <p:ph idx="1"/>
          </p:nvPr>
        </p:nvSpPr>
        <p:spPr>
          <a:xfrm>
            <a:off x="540703" y="5183664"/>
            <a:ext cx="8596312" cy="1518098"/>
          </a:xfrm>
        </p:spPr>
        <p:txBody>
          <a:bodyPr>
            <a:normAutofit lnSpcReduction="10000"/>
          </a:bodyPr>
          <a:lstStyle/>
          <a:p>
            <a:r>
              <a:rPr lang="en-GB" dirty="0"/>
              <a:t>Wing Analysis </a:t>
            </a:r>
          </a:p>
          <a:p>
            <a:r>
              <a:rPr lang="en-GB" dirty="0"/>
              <a:t>Red – FW Max RW Mid</a:t>
            </a:r>
          </a:p>
          <a:p>
            <a:r>
              <a:rPr lang="en-GB" dirty="0"/>
              <a:t>Black – FW Min RW Mid</a:t>
            </a:r>
          </a:p>
          <a:p>
            <a:r>
              <a:rPr lang="en-GB" dirty="0"/>
              <a:t>Green – FW Min RW Min</a:t>
            </a:r>
          </a:p>
        </p:txBody>
      </p:sp>
      <p:pic>
        <p:nvPicPr>
          <p:cNvPr id="8" name="Picture 7">
            <a:extLst>
              <a:ext uri="{FF2B5EF4-FFF2-40B4-BE49-F238E27FC236}">
                <a16:creationId xmlns:a16="http://schemas.microsoft.com/office/drawing/2014/main" id="{CFEB30E2-A896-47C5-91EA-6A5C4A968FFD}"/>
              </a:ext>
            </a:extLst>
          </p:cNvPr>
          <p:cNvPicPr>
            <a:picLocks noChangeAspect="1"/>
          </p:cNvPicPr>
          <p:nvPr/>
        </p:nvPicPr>
        <p:blipFill>
          <a:blip r:embed="rId3"/>
          <a:stretch>
            <a:fillRect/>
          </a:stretch>
        </p:blipFill>
        <p:spPr>
          <a:xfrm>
            <a:off x="267628" y="1177290"/>
            <a:ext cx="9142461" cy="3704566"/>
          </a:xfrm>
          <a:prstGeom prst="rect">
            <a:avLst/>
          </a:prstGeom>
        </p:spPr>
      </p:pic>
    </p:spTree>
    <p:extLst>
      <p:ext uri="{BB962C8B-B14F-4D97-AF65-F5344CB8AC3E}">
        <p14:creationId xmlns:p14="http://schemas.microsoft.com/office/powerpoint/2010/main" val="27295567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FB87A-2565-427C-81C7-250E061EF5A1}"/>
              </a:ext>
            </a:extLst>
          </p:cNvPr>
          <p:cNvSpPr>
            <a:spLocks noGrp="1"/>
          </p:cNvSpPr>
          <p:nvPr>
            <p:ph type="title"/>
          </p:nvPr>
        </p:nvSpPr>
        <p:spPr>
          <a:xfrm>
            <a:off x="197274" y="156238"/>
            <a:ext cx="8596668" cy="1320800"/>
          </a:xfrm>
        </p:spPr>
        <p:txBody>
          <a:bodyPr/>
          <a:lstStyle/>
          <a:p>
            <a:r>
              <a:rPr lang="en-GB" dirty="0"/>
              <a:t>Total Lift Vs Speed</a:t>
            </a:r>
          </a:p>
        </p:txBody>
      </p:sp>
      <p:pic>
        <p:nvPicPr>
          <p:cNvPr id="4" name="Picture 3">
            <a:extLst>
              <a:ext uri="{FF2B5EF4-FFF2-40B4-BE49-F238E27FC236}">
                <a16:creationId xmlns:a16="http://schemas.microsoft.com/office/drawing/2014/main" id="{BC9CA18D-3F17-40B3-88DA-D96EB86C884F}"/>
              </a:ext>
            </a:extLst>
          </p:cNvPr>
          <p:cNvPicPr>
            <a:picLocks noChangeAspect="1"/>
          </p:cNvPicPr>
          <p:nvPr/>
        </p:nvPicPr>
        <p:blipFill>
          <a:blip r:embed="rId3"/>
          <a:stretch>
            <a:fillRect/>
          </a:stretch>
        </p:blipFill>
        <p:spPr>
          <a:xfrm>
            <a:off x="342401" y="1040130"/>
            <a:ext cx="9290557" cy="3993094"/>
          </a:xfrm>
          <a:prstGeom prst="rect">
            <a:avLst/>
          </a:prstGeom>
        </p:spPr>
      </p:pic>
      <p:sp>
        <p:nvSpPr>
          <p:cNvPr id="7" name="Content Placeholder 2">
            <a:extLst>
              <a:ext uri="{FF2B5EF4-FFF2-40B4-BE49-F238E27FC236}">
                <a16:creationId xmlns:a16="http://schemas.microsoft.com/office/drawing/2014/main" id="{D9B488DE-475D-4AD9-8FBA-684A6AC3DB58}"/>
              </a:ext>
            </a:extLst>
          </p:cNvPr>
          <p:cNvSpPr>
            <a:spLocks noGrp="1"/>
          </p:cNvSpPr>
          <p:nvPr>
            <p:ph idx="1"/>
          </p:nvPr>
        </p:nvSpPr>
        <p:spPr>
          <a:xfrm>
            <a:off x="540703" y="5183664"/>
            <a:ext cx="8596312" cy="1268412"/>
          </a:xfrm>
        </p:spPr>
        <p:txBody>
          <a:bodyPr/>
          <a:lstStyle/>
          <a:p>
            <a:r>
              <a:rPr lang="en-GB" dirty="0"/>
              <a:t>Wing Analysis </a:t>
            </a:r>
          </a:p>
          <a:p>
            <a:r>
              <a:rPr lang="en-GB" dirty="0"/>
              <a:t>Red – FW Max RW Max</a:t>
            </a:r>
          </a:p>
          <a:p>
            <a:r>
              <a:rPr lang="en-GB" dirty="0"/>
              <a:t>Black – FW Min RW Min </a:t>
            </a:r>
          </a:p>
        </p:txBody>
      </p:sp>
    </p:spTree>
    <p:extLst>
      <p:ext uri="{BB962C8B-B14F-4D97-AF65-F5344CB8AC3E}">
        <p14:creationId xmlns:p14="http://schemas.microsoft.com/office/powerpoint/2010/main" val="19027008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30487-080C-42A1-B885-1F1D753402E6}"/>
              </a:ext>
            </a:extLst>
          </p:cNvPr>
          <p:cNvSpPr>
            <a:spLocks noGrp="1"/>
          </p:cNvSpPr>
          <p:nvPr>
            <p:ph type="title"/>
          </p:nvPr>
        </p:nvSpPr>
        <p:spPr>
          <a:xfrm>
            <a:off x="38100" y="148590"/>
            <a:ext cx="8596668" cy="1320800"/>
          </a:xfrm>
        </p:spPr>
        <p:txBody>
          <a:bodyPr/>
          <a:lstStyle/>
          <a:p>
            <a:r>
              <a:rPr lang="en-GB" dirty="0"/>
              <a:t>Lateral Acceleration Vs Speed</a:t>
            </a:r>
          </a:p>
        </p:txBody>
      </p:sp>
      <p:sp>
        <p:nvSpPr>
          <p:cNvPr id="4" name="Content Placeholder 2">
            <a:extLst>
              <a:ext uri="{FF2B5EF4-FFF2-40B4-BE49-F238E27FC236}">
                <a16:creationId xmlns:a16="http://schemas.microsoft.com/office/drawing/2014/main" id="{300103ED-644E-4D3C-83F9-519B0DEA68C1}"/>
              </a:ext>
            </a:extLst>
          </p:cNvPr>
          <p:cNvSpPr>
            <a:spLocks noGrp="1"/>
          </p:cNvSpPr>
          <p:nvPr>
            <p:ph idx="1"/>
          </p:nvPr>
        </p:nvSpPr>
        <p:spPr>
          <a:xfrm>
            <a:off x="677334" y="5280979"/>
            <a:ext cx="4191846" cy="1428431"/>
          </a:xfrm>
        </p:spPr>
        <p:txBody>
          <a:bodyPr/>
          <a:lstStyle/>
          <a:p>
            <a:r>
              <a:rPr lang="en-GB" dirty="0"/>
              <a:t>Wing Analysis </a:t>
            </a:r>
          </a:p>
          <a:p>
            <a:r>
              <a:rPr lang="en-GB" dirty="0"/>
              <a:t>Blue – FW Max RW Max</a:t>
            </a:r>
          </a:p>
          <a:p>
            <a:r>
              <a:rPr lang="en-GB" dirty="0"/>
              <a:t>Black – FW Min RW Min </a:t>
            </a:r>
          </a:p>
        </p:txBody>
      </p:sp>
      <p:pic>
        <p:nvPicPr>
          <p:cNvPr id="6" name="Picture 5">
            <a:extLst>
              <a:ext uri="{FF2B5EF4-FFF2-40B4-BE49-F238E27FC236}">
                <a16:creationId xmlns:a16="http://schemas.microsoft.com/office/drawing/2014/main" id="{7BB5EC1F-DB0A-4226-B5D3-A40E1189802D}"/>
              </a:ext>
            </a:extLst>
          </p:cNvPr>
          <p:cNvPicPr>
            <a:picLocks noChangeAspect="1"/>
          </p:cNvPicPr>
          <p:nvPr/>
        </p:nvPicPr>
        <p:blipFill>
          <a:blip r:embed="rId3"/>
          <a:stretch>
            <a:fillRect/>
          </a:stretch>
        </p:blipFill>
        <p:spPr>
          <a:xfrm>
            <a:off x="148590" y="1028700"/>
            <a:ext cx="9279917" cy="3964381"/>
          </a:xfrm>
          <a:prstGeom prst="rect">
            <a:avLst/>
          </a:prstGeom>
        </p:spPr>
      </p:pic>
    </p:spTree>
    <p:extLst>
      <p:ext uri="{BB962C8B-B14F-4D97-AF65-F5344CB8AC3E}">
        <p14:creationId xmlns:p14="http://schemas.microsoft.com/office/powerpoint/2010/main" val="27463383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30487-080C-42A1-B885-1F1D753402E6}"/>
              </a:ext>
            </a:extLst>
          </p:cNvPr>
          <p:cNvSpPr>
            <a:spLocks noGrp="1"/>
          </p:cNvSpPr>
          <p:nvPr>
            <p:ph type="title"/>
          </p:nvPr>
        </p:nvSpPr>
        <p:spPr>
          <a:xfrm>
            <a:off x="38100" y="148590"/>
            <a:ext cx="8596668" cy="1320800"/>
          </a:xfrm>
        </p:spPr>
        <p:txBody>
          <a:bodyPr/>
          <a:lstStyle/>
          <a:p>
            <a:r>
              <a:rPr lang="en-GB" dirty="0"/>
              <a:t>Lateral Acceleration Vs Speed</a:t>
            </a:r>
          </a:p>
        </p:txBody>
      </p:sp>
      <p:pic>
        <p:nvPicPr>
          <p:cNvPr id="5" name="Picture 4">
            <a:extLst>
              <a:ext uri="{FF2B5EF4-FFF2-40B4-BE49-F238E27FC236}">
                <a16:creationId xmlns:a16="http://schemas.microsoft.com/office/drawing/2014/main" id="{809E8BCF-7E5A-4FAE-A02A-C415924B0A63}"/>
              </a:ext>
            </a:extLst>
          </p:cNvPr>
          <p:cNvPicPr>
            <a:picLocks noChangeAspect="1"/>
          </p:cNvPicPr>
          <p:nvPr/>
        </p:nvPicPr>
        <p:blipFill>
          <a:blip r:embed="rId3"/>
          <a:stretch>
            <a:fillRect/>
          </a:stretch>
        </p:blipFill>
        <p:spPr>
          <a:xfrm>
            <a:off x="228600" y="890270"/>
            <a:ext cx="9600217" cy="4105592"/>
          </a:xfrm>
          <a:prstGeom prst="rect">
            <a:avLst/>
          </a:prstGeom>
        </p:spPr>
      </p:pic>
      <p:sp>
        <p:nvSpPr>
          <p:cNvPr id="8" name="Content Placeholder 2">
            <a:extLst>
              <a:ext uri="{FF2B5EF4-FFF2-40B4-BE49-F238E27FC236}">
                <a16:creationId xmlns:a16="http://schemas.microsoft.com/office/drawing/2014/main" id="{EFB7C1FA-7385-485C-B056-C62358E1B712}"/>
              </a:ext>
            </a:extLst>
          </p:cNvPr>
          <p:cNvSpPr>
            <a:spLocks noGrp="1"/>
          </p:cNvSpPr>
          <p:nvPr>
            <p:ph idx="1"/>
          </p:nvPr>
        </p:nvSpPr>
        <p:spPr>
          <a:xfrm>
            <a:off x="540703" y="5183664"/>
            <a:ext cx="8596312" cy="1518098"/>
          </a:xfrm>
        </p:spPr>
        <p:txBody>
          <a:bodyPr>
            <a:normAutofit lnSpcReduction="10000"/>
          </a:bodyPr>
          <a:lstStyle/>
          <a:p>
            <a:r>
              <a:rPr lang="en-GB" dirty="0"/>
              <a:t>Wing Analysis </a:t>
            </a:r>
          </a:p>
          <a:p>
            <a:r>
              <a:rPr lang="en-GB" dirty="0"/>
              <a:t>Blue – FW Max RW Mid</a:t>
            </a:r>
          </a:p>
          <a:p>
            <a:r>
              <a:rPr lang="en-GB" dirty="0"/>
              <a:t>Black – FW Min RW Mid</a:t>
            </a:r>
          </a:p>
          <a:p>
            <a:r>
              <a:rPr lang="en-GB" dirty="0"/>
              <a:t>Green – FW Min RW Min</a:t>
            </a:r>
          </a:p>
        </p:txBody>
      </p:sp>
    </p:spTree>
    <p:extLst>
      <p:ext uri="{BB962C8B-B14F-4D97-AF65-F5344CB8AC3E}">
        <p14:creationId xmlns:p14="http://schemas.microsoft.com/office/powerpoint/2010/main" val="29142388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30075-E62C-45C0-972D-56E9101F0E7C}"/>
              </a:ext>
            </a:extLst>
          </p:cNvPr>
          <p:cNvSpPr>
            <a:spLocks noGrp="1"/>
          </p:cNvSpPr>
          <p:nvPr>
            <p:ph type="title"/>
          </p:nvPr>
        </p:nvSpPr>
        <p:spPr>
          <a:xfrm>
            <a:off x="288714" y="156238"/>
            <a:ext cx="8596668" cy="1320800"/>
          </a:xfrm>
        </p:spPr>
        <p:txBody>
          <a:bodyPr/>
          <a:lstStyle/>
          <a:p>
            <a:r>
              <a:rPr lang="en-GB" dirty="0"/>
              <a:t>Centre of Pressure vs Rake</a:t>
            </a:r>
          </a:p>
        </p:txBody>
      </p:sp>
      <p:pic>
        <p:nvPicPr>
          <p:cNvPr id="5" name="Picture 4">
            <a:extLst>
              <a:ext uri="{FF2B5EF4-FFF2-40B4-BE49-F238E27FC236}">
                <a16:creationId xmlns:a16="http://schemas.microsoft.com/office/drawing/2014/main" id="{5ED69DE6-70AD-4EA0-876B-996A2BF1B506}"/>
              </a:ext>
            </a:extLst>
          </p:cNvPr>
          <p:cNvPicPr>
            <a:picLocks noChangeAspect="1"/>
          </p:cNvPicPr>
          <p:nvPr/>
        </p:nvPicPr>
        <p:blipFill>
          <a:blip r:embed="rId3"/>
          <a:stretch>
            <a:fillRect/>
          </a:stretch>
        </p:blipFill>
        <p:spPr>
          <a:xfrm>
            <a:off x="643535" y="816638"/>
            <a:ext cx="5757265" cy="4309908"/>
          </a:xfrm>
          <a:prstGeom prst="rect">
            <a:avLst/>
          </a:prstGeom>
        </p:spPr>
      </p:pic>
      <p:sp>
        <p:nvSpPr>
          <p:cNvPr id="6" name="Content Placeholder 2">
            <a:extLst>
              <a:ext uri="{FF2B5EF4-FFF2-40B4-BE49-F238E27FC236}">
                <a16:creationId xmlns:a16="http://schemas.microsoft.com/office/drawing/2014/main" id="{C135BBFE-3634-45A9-BADD-56ECB45F90F3}"/>
              </a:ext>
            </a:extLst>
          </p:cNvPr>
          <p:cNvSpPr>
            <a:spLocks noGrp="1"/>
          </p:cNvSpPr>
          <p:nvPr>
            <p:ph idx="1"/>
          </p:nvPr>
        </p:nvSpPr>
        <p:spPr>
          <a:xfrm>
            <a:off x="540703" y="5183664"/>
            <a:ext cx="8596312" cy="1518098"/>
          </a:xfrm>
        </p:spPr>
        <p:txBody>
          <a:bodyPr>
            <a:normAutofit lnSpcReduction="10000"/>
          </a:bodyPr>
          <a:lstStyle/>
          <a:p>
            <a:r>
              <a:rPr lang="en-GB" dirty="0"/>
              <a:t>Wing Analysis </a:t>
            </a:r>
          </a:p>
          <a:p>
            <a:r>
              <a:rPr lang="en-GB" dirty="0"/>
              <a:t>Red – FW Max RW Mid</a:t>
            </a:r>
          </a:p>
          <a:p>
            <a:r>
              <a:rPr lang="en-GB" dirty="0"/>
              <a:t>Black – FW Min RW Mid</a:t>
            </a:r>
          </a:p>
          <a:p>
            <a:r>
              <a:rPr lang="en-GB" dirty="0"/>
              <a:t>Green – FW Min RW Min</a:t>
            </a:r>
          </a:p>
        </p:txBody>
      </p:sp>
    </p:spTree>
    <p:extLst>
      <p:ext uri="{BB962C8B-B14F-4D97-AF65-F5344CB8AC3E}">
        <p14:creationId xmlns:p14="http://schemas.microsoft.com/office/powerpoint/2010/main" val="27850798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E7F49-CF09-498B-ABBA-6B9B9162D74E}"/>
              </a:ext>
            </a:extLst>
          </p:cNvPr>
          <p:cNvSpPr>
            <a:spLocks noGrp="1"/>
          </p:cNvSpPr>
          <p:nvPr>
            <p:ph type="title"/>
          </p:nvPr>
        </p:nvSpPr>
        <p:spPr>
          <a:xfrm>
            <a:off x="345864" y="156238"/>
            <a:ext cx="8596668" cy="1320800"/>
          </a:xfrm>
        </p:spPr>
        <p:txBody>
          <a:bodyPr/>
          <a:lstStyle/>
          <a:p>
            <a:r>
              <a:rPr lang="en-GB" dirty="0"/>
              <a:t>Understeer Vs Total Aero</a:t>
            </a:r>
          </a:p>
        </p:txBody>
      </p:sp>
      <p:pic>
        <p:nvPicPr>
          <p:cNvPr id="4" name="Picture 3">
            <a:extLst>
              <a:ext uri="{FF2B5EF4-FFF2-40B4-BE49-F238E27FC236}">
                <a16:creationId xmlns:a16="http://schemas.microsoft.com/office/drawing/2014/main" id="{23F3EFD6-DFC6-47B5-8F0F-51D5AFF6734C}"/>
              </a:ext>
            </a:extLst>
          </p:cNvPr>
          <p:cNvPicPr>
            <a:picLocks noChangeAspect="1"/>
          </p:cNvPicPr>
          <p:nvPr/>
        </p:nvPicPr>
        <p:blipFill>
          <a:blip r:embed="rId3"/>
          <a:stretch>
            <a:fillRect/>
          </a:stretch>
        </p:blipFill>
        <p:spPr>
          <a:xfrm>
            <a:off x="345864" y="945558"/>
            <a:ext cx="9555480" cy="4081306"/>
          </a:xfrm>
          <a:prstGeom prst="rect">
            <a:avLst/>
          </a:prstGeom>
        </p:spPr>
      </p:pic>
      <p:sp>
        <p:nvSpPr>
          <p:cNvPr id="5" name="Content Placeholder 2">
            <a:extLst>
              <a:ext uri="{FF2B5EF4-FFF2-40B4-BE49-F238E27FC236}">
                <a16:creationId xmlns:a16="http://schemas.microsoft.com/office/drawing/2014/main" id="{C0B5ABFC-BEDE-47E0-BAA8-3769ECC4A0CE}"/>
              </a:ext>
            </a:extLst>
          </p:cNvPr>
          <p:cNvSpPr>
            <a:spLocks noGrp="1"/>
          </p:cNvSpPr>
          <p:nvPr>
            <p:ph idx="1"/>
          </p:nvPr>
        </p:nvSpPr>
        <p:spPr>
          <a:xfrm>
            <a:off x="540703" y="5183664"/>
            <a:ext cx="8596312" cy="1518098"/>
          </a:xfrm>
        </p:spPr>
        <p:txBody>
          <a:bodyPr>
            <a:normAutofit lnSpcReduction="10000"/>
          </a:bodyPr>
          <a:lstStyle/>
          <a:p>
            <a:r>
              <a:rPr lang="en-GB" dirty="0"/>
              <a:t>Wing Analysis </a:t>
            </a:r>
          </a:p>
          <a:p>
            <a:r>
              <a:rPr lang="en-GB" dirty="0"/>
              <a:t>Red – FW Max RW Mid</a:t>
            </a:r>
          </a:p>
          <a:p>
            <a:r>
              <a:rPr lang="en-GB" dirty="0"/>
              <a:t>Black – FW Min RW Mid</a:t>
            </a:r>
          </a:p>
          <a:p>
            <a:r>
              <a:rPr lang="en-GB" dirty="0"/>
              <a:t>Green – FW Min RW Min</a:t>
            </a:r>
          </a:p>
        </p:txBody>
      </p:sp>
    </p:spTree>
    <p:extLst>
      <p:ext uri="{BB962C8B-B14F-4D97-AF65-F5344CB8AC3E}">
        <p14:creationId xmlns:p14="http://schemas.microsoft.com/office/powerpoint/2010/main" val="31757570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4D6A2-BEE9-4B94-8748-79816CACAA13}"/>
              </a:ext>
            </a:extLst>
          </p:cNvPr>
          <p:cNvSpPr>
            <a:spLocks noGrp="1"/>
          </p:cNvSpPr>
          <p:nvPr>
            <p:ph type="title"/>
          </p:nvPr>
        </p:nvSpPr>
        <p:spPr>
          <a:xfrm>
            <a:off x="368724" y="289560"/>
            <a:ext cx="8596668" cy="1320800"/>
          </a:xfrm>
        </p:spPr>
        <p:txBody>
          <a:bodyPr/>
          <a:lstStyle/>
          <a:p>
            <a:r>
              <a:rPr lang="en-GB" dirty="0"/>
              <a:t>Conclusion</a:t>
            </a:r>
          </a:p>
        </p:txBody>
      </p:sp>
      <p:sp>
        <p:nvSpPr>
          <p:cNvPr id="3" name="Content Placeholder 2">
            <a:extLst>
              <a:ext uri="{FF2B5EF4-FFF2-40B4-BE49-F238E27FC236}">
                <a16:creationId xmlns:a16="http://schemas.microsoft.com/office/drawing/2014/main" id="{38582FCD-7951-4050-9A34-57AAC0524DE6}"/>
              </a:ext>
            </a:extLst>
          </p:cNvPr>
          <p:cNvSpPr>
            <a:spLocks noGrp="1"/>
          </p:cNvSpPr>
          <p:nvPr>
            <p:ph idx="1"/>
          </p:nvPr>
        </p:nvSpPr>
        <p:spPr>
          <a:xfrm>
            <a:off x="471594" y="1084580"/>
            <a:ext cx="8596668" cy="5213350"/>
          </a:xfrm>
        </p:spPr>
        <p:txBody>
          <a:bodyPr>
            <a:normAutofit/>
          </a:bodyPr>
          <a:lstStyle/>
          <a:p>
            <a:r>
              <a:rPr lang="en-GB" dirty="0"/>
              <a:t>For reliability and ease of analysis of results the test would benefit from improvement for any future testing. </a:t>
            </a:r>
          </a:p>
          <a:p>
            <a:r>
              <a:rPr lang="en-GB" dirty="0"/>
              <a:t>A clear correlation between Drag and Aero Force. </a:t>
            </a:r>
          </a:p>
          <a:p>
            <a:r>
              <a:rPr lang="en-GB" dirty="0"/>
              <a:t>The distance of the front wing from the ground has a large effect on the total aero force acting on the car, this means the font wing is very sensitive to changes of ride height and angle of attack. </a:t>
            </a:r>
          </a:p>
          <a:p>
            <a:r>
              <a:rPr lang="en-GB" dirty="0"/>
              <a:t>Coefficient of life increase it decreases the top speed of the car.</a:t>
            </a:r>
          </a:p>
          <a:p>
            <a:r>
              <a:rPr lang="en-GB" dirty="0"/>
              <a:t>Lower total aero force of the car results in the car understeering more, a larger angle of attack of the rear wing also results in the car understeering in high-speed corners. </a:t>
            </a:r>
          </a:p>
          <a:p>
            <a:r>
              <a:rPr lang="en-GB" dirty="0"/>
              <a:t>The position of the COP will drastically affect the stability of the car depending on the position from the centre of the car. </a:t>
            </a:r>
          </a:p>
          <a:p>
            <a:r>
              <a:rPr lang="en-GB" dirty="0"/>
              <a:t>The less angle of attack of wing the more movement of the car’s rake as it travels round the tack. </a:t>
            </a:r>
          </a:p>
        </p:txBody>
      </p:sp>
    </p:spTree>
    <p:extLst>
      <p:ext uri="{BB962C8B-B14F-4D97-AF65-F5344CB8AC3E}">
        <p14:creationId xmlns:p14="http://schemas.microsoft.com/office/powerpoint/2010/main" val="1743907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C719538-AD0C-4755-864A-FC8EFC386110}"/>
              </a:ext>
            </a:extLst>
          </p:cNvPr>
          <p:cNvSpPr/>
          <p:nvPr/>
        </p:nvSpPr>
        <p:spPr>
          <a:xfrm>
            <a:off x="677334" y="2475283"/>
            <a:ext cx="10107930" cy="1703480"/>
          </a:xfrm>
          <a:prstGeom prst="rect">
            <a:avLst/>
          </a:prstGeom>
        </p:spPr>
        <p:txBody>
          <a:bodyPr wrap="square">
            <a:spAutoFit/>
          </a:bodyPr>
          <a:lstStyle/>
          <a:p>
            <a:pPr>
              <a:lnSpc>
                <a:spcPct val="150000"/>
              </a:lnSpc>
            </a:pPr>
            <a:r>
              <a:rPr lang="en-GB" dirty="0"/>
              <a:t>Anderson, J. D. (2011). Fundamentals of Aerodynamics. McGraw Hill Company LTD.</a:t>
            </a:r>
          </a:p>
          <a:p>
            <a:pPr>
              <a:lnSpc>
                <a:spcPct val="150000"/>
              </a:lnSpc>
            </a:pPr>
            <a:r>
              <a:rPr lang="en-GB" dirty="0"/>
              <a:t>Katz, J. (2006). Aerodynamics of race cars. </a:t>
            </a:r>
          </a:p>
          <a:p>
            <a:pPr>
              <a:lnSpc>
                <a:spcPct val="150000"/>
              </a:lnSpc>
            </a:pPr>
            <a:r>
              <a:rPr lang="en-GB" dirty="0"/>
              <a:t>Walter, D. J. (2007). Study of aerofoils at High Angle of Attack, in Ground Effect. </a:t>
            </a:r>
          </a:p>
          <a:p>
            <a:pPr>
              <a:lnSpc>
                <a:spcPct val="150000"/>
              </a:lnSpc>
            </a:pPr>
            <a:r>
              <a:rPr lang="en-GB" dirty="0"/>
              <a:t>Zhang, X. (2006). Ground Effect Aerodynamics of Race Cars. ASME.</a:t>
            </a:r>
          </a:p>
        </p:txBody>
      </p:sp>
      <p:sp>
        <p:nvSpPr>
          <p:cNvPr id="5" name="Title 4">
            <a:extLst>
              <a:ext uri="{FF2B5EF4-FFF2-40B4-BE49-F238E27FC236}">
                <a16:creationId xmlns:a16="http://schemas.microsoft.com/office/drawing/2014/main" id="{5ED6320C-43B4-4F94-9FCC-7113F0D3FAED}"/>
              </a:ext>
            </a:extLst>
          </p:cNvPr>
          <p:cNvSpPr>
            <a:spLocks noGrp="1"/>
          </p:cNvSpPr>
          <p:nvPr>
            <p:ph type="title"/>
          </p:nvPr>
        </p:nvSpPr>
        <p:spPr/>
        <p:txBody>
          <a:bodyPr/>
          <a:lstStyle/>
          <a:p>
            <a:r>
              <a:rPr lang="en-GB" dirty="0"/>
              <a:t>References</a:t>
            </a:r>
          </a:p>
        </p:txBody>
      </p:sp>
    </p:spTree>
    <p:extLst>
      <p:ext uri="{BB962C8B-B14F-4D97-AF65-F5344CB8AC3E}">
        <p14:creationId xmlns:p14="http://schemas.microsoft.com/office/powerpoint/2010/main" val="2538790294"/>
      </p:ext>
    </p:extLst>
  </p:cSld>
  <p:clrMapOvr>
    <a:masterClrMapping/>
  </p:clrMapOvr>
</p:sld>
</file>

<file path=ppt/theme/theme1.xml><?xml version="1.0" encoding="utf-8"?>
<a:theme xmlns:a="http://schemas.openxmlformats.org/drawingml/2006/main" name="Facet">
  <a:themeElements>
    <a:clrScheme name="Custom 1">
      <a:dk1>
        <a:sysClr val="windowText" lastClr="000000"/>
      </a:dk1>
      <a:lt1>
        <a:sysClr val="window" lastClr="FFFFFF"/>
      </a:lt1>
      <a:dk2>
        <a:srgbClr val="505046"/>
      </a:dk2>
      <a:lt2>
        <a:srgbClr val="EEECE1"/>
      </a:lt2>
      <a:accent1>
        <a:srgbClr val="E84C22"/>
      </a:accent1>
      <a:accent2>
        <a:srgbClr val="4C4C72"/>
      </a:accent2>
      <a:accent3>
        <a:srgbClr val="B64926"/>
      </a:accent3>
      <a:accent4>
        <a:srgbClr val="FF8427"/>
      </a:accent4>
      <a:accent5>
        <a:srgbClr val="FFD790"/>
      </a:accent5>
      <a:accent6>
        <a:srgbClr val="B22600"/>
      </a:accent6>
      <a:hlink>
        <a:srgbClr val="CC9900"/>
      </a:hlink>
      <a:folHlink>
        <a:srgbClr val="666699"/>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3848</Words>
  <Application>Microsoft Office PowerPoint</Application>
  <PresentationFormat>Widescreen</PresentationFormat>
  <Paragraphs>921</Paragraphs>
  <Slides>20</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Trebuchet MS</vt:lpstr>
      <vt:lpstr>Wingdings 3</vt:lpstr>
      <vt:lpstr>Facet</vt:lpstr>
      <vt:lpstr>Aerodynamic Vehicle Testing &amp; Analysis</vt:lpstr>
      <vt:lpstr>Straight Line Testing  </vt:lpstr>
      <vt:lpstr>Excel</vt:lpstr>
      <vt:lpstr>Math Channels</vt:lpstr>
      <vt:lpstr>Results</vt:lpstr>
      <vt:lpstr>Coefficient of Lift</vt:lpstr>
      <vt:lpstr>Total Aero Load</vt:lpstr>
      <vt:lpstr>Coefficient of Drag</vt:lpstr>
      <vt:lpstr>Centre of Pressure</vt:lpstr>
      <vt:lpstr>Track Testing</vt:lpstr>
      <vt:lpstr>Results Analysis </vt:lpstr>
      <vt:lpstr>Centre of Pressure vs Percentage of Lap</vt:lpstr>
      <vt:lpstr>Aero Drag Force vs Lap Distance</vt:lpstr>
      <vt:lpstr>Total Lift Vs Speed</vt:lpstr>
      <vt:lpstr>Lateral Acceleration Vs Speed</vt:lpstr>
      <vt:lpstr>Lateral Acceleration Vs Speed</vt:lpstr>
      <vt:lpstr>Centre of Pressure vs Rake</vt:lpstr>
      <vt:lpstr>Understeer Vs Total Aero</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Toby Marshall</dc:creator>
  <cp:lastModifiedBy>Toby Marshall</cp:lastModifiedBy>
  <cp:revision>57</cp:revision>
  <dcterms:created xsi:type="dcterms:W3CDTF">2020-03-31T14:40:42Z</dcterms:created>
  <dcterms:modified xsi:type="dcterms:W3CDTF">2020-04-02T07:46:30Z</dcterms:modified>
</cp:coreProperties>
</file>