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9"/>
  </p:notesMasterIdLst>
  <p:sldIdLst>
    <p:sldId id="256" r:id="rId2"/>
    <p:sldId id="257" r:id="rId3"/>
    <p:sldId id="266" r:id="rId4"/>
    <p:sldId id="259" r:id="rId5"/>
    <p:sldId id="260" r:id="rId6"/>
    <p:sldId id="265" r:id="rId7"/>
    <p:sldId id="261" r:id="rId8"/>
    <p:sldId id="262" r:id="rId9"/>
    <p:sldId id="264" r:id="rId10"/>
    <p:sldId id="263" r:id="rId11"/>
    <p:sldId id="267" r:id="rId12"/>
    <p:sldId id="268" r:id="rId13"/>
    <p:sldId id="273" r:id="rId14"/>
    <p:sldId id="258" r:id="rId15"/>
    <p:sldId id="270" r:id="rId16"/>
    <p:sldId id="271" r:id="rId17"/>
    <p:sldId id="272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95" d="100"/>
          <a:sy n="95" d="100"/>
        </p:scale>
        <p:origin x="-1488" y="-12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printerSettings" Target="printerSettings/printerSettings1.bin"/><Relationship Id="rId21" Type="http://schemas.openxmlformats.org/officeDocument/2006/relationships/presProps" Target="presProps.xml"/><Relationship Id="rId22" Type="http://schemas.openxmlformats.org/officeDocument/2006/relationships/viewProps" Target="viewProps.xml"/><Relationship Id="rId23" Type="http://schemas.openxmlformats.org/officeDocument/2006/relationships/theme" Target="theme/theme1.xml"/><Relationship Id="rId24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B60E6F8-4523-6642-9159-04424DD05B94}" type="datetimeFigureOut">
              <a:rPr lang="en-US" smtClean="0"/>
              <a:t>25/11/2019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5CABFEF-2FCE-304A-97B6-BF05800347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23158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4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5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7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CABFEF-2FCE-304A-97B6-BF0580034757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704167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CABFEF-2FCE-304A-97B6-BF0580034757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757598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CABFEF-2FCE-304A-97B6-BF0580034757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43466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CABFEF-2FCE-304A-97B6-BF0580034757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191477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CABFEF-2FCE-304A-97B6-BF0580034757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233124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CABFEF-2FCE-304A-97B6-BF0580034757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51032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E2307-1E40-4E12-8716-25BFDA8E7013}" type="datetime1">
              <a:rPr lang="en-US" smtClean="0"/>
              <a:pPr/>
              <a:t>25/11/2019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D9D02-426E-46C9-9EE9-0DE1EF8B2838}" type="datetime1">
              <a:rPr lang="en-US" smtClean="0"/>
              <a:pPr/>
              <a:t>25/11/2019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8AEBBE-F8B2-42CF-9895-E86A608384EB}" type="datetime1">
              <a:rPr lang="en-US" smtClean="0"/>
              <a:pPr/>
              <a:t>25/11/2019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FAA6B6-10E5-4810-BC9F-DA72D8452E73}" type="datetime1">
              <a:rPr lang="en-US" smtClean="0"/>
              <a:pPr/>
              <a:t>25/11/2019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18D072-EF12-4AA2-BD71-ABC68B06D0E2}" type="datetime1">
              <a:rPr lang="en-US" smtClean="0"/>
              <a:pPr/>
              <a:t>25/11/2019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CDBF60-6CC3-4B74-A60D-3486985E4346}" type="datetime1">
              <a:rPr lang="en-US" smtClean="0"/>
              <a:pPr/>
              <a:t>25/11/2019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714818-984F-4759-BF72-A33BDC1963BD}" type="datetime1">
              <a:rPr lang="en-US" smtClean="0"/>
              <a:pPr/>
              <a:t>25/11/2019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7E191-5F94-4FC1-B823-BD7CABF7FA06}" type="datetime1">
              <a:rPr lang="en-US" smtClean="0"/>
              <a:pPr/>
              <a:t>25/11/2019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856D55-EFBE-4F9B-8A5F-09D42CA22A9B}" type="datetime1">
              <a:rPr lang="en-US" smtClean="0"/>
              <a:pPr/>
              <a:t>25/11/2019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FCF5A-EA79-452C-A52C-1A2668C2E7DF}" type="datetime1">
              <a:rPr lang="en-US" smtClean="0"/>
              <a:pPr/>
              <a:t>25/11/2019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5C4C28-BD4B-4892-9A2D-6E19BD753A9A}" type="datetime1">
              <a:rPr lang="en-US" smtClean="0"/>
              <a:pPr/>
              <a:t>25/11/2019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D1D110F-3F4E-48D9-B8AA-5D0E825AFDBA}" type="datetime1">
              <a:rPr lang="en-US" smtClean="0"/>
              <a:pPr/>
              <a:t>25/11/2019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.png"/><Relationship Id="rId3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ernment.is/lisalib/getfile.aspx?itemid=3e4939f3-cb84-11e7-9421-005056bc530c" TargetMode="External"/><Relationship Id="rId4" Type="http://schemas.openxmlformats.org/officeDocument/2006/relationships/hyperlink" Target="https://docs.moodle.org/38/en/Curriculum_theory" TargetMode="External"/><Relationship Id="rId5" Type="http://schemas.openxmlformats.org/officeDocument/2006/relationships/hyperlink" Target="https://gov.wales/sites/default/files/publications/2018-02/foundation-phase-framework-revised-2015.pdf" TargetMode="External"/><Relationship Id="rId6" Type="http://schemas.openxmlformats.org/officeDocument/2006/relationships/hyperlink" Target="https://education.stateuniversity.com/pages/641/Iceland-PREPRIMARY-PRIMARY-EDUCATION.html" TargetMode="External"/><Relationship Id="rId7" Type="http://schemas.openxmlformats.org/officeDocument/2006/relationships/hyperlink" Target="https://www.government.is/library/01-Ministries/Ministry-of-Education/Curriculum/adskr_leiksk_ens_2012.pdf" TargetMode="External"/><Relationship Id="rId8" Type="http://schemas.openxmlformats.org/officeDocument/2006/relationships/hyperlink" Target="https://www.ndna.org.uk/NDNA/Cymru/Knowledge_Hub/The_Foundation_Phase.aspx" TargetMode="External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reykjavik.is/en/preschools" TargetMode="External"/><Relationship Id="rId4" Type="http://schemas.openxmlformats.org/officeDocument/2006/relationships/hyperlink" Target="https://www.constituteproject.org/constitution/Iceland_2013.pdf?lang=en" TargetMode="External"/><Relationship Id="rId5" Type="http://schemas.openxmlformats.org/officeDocument/2006/relationships/hyperlink" Target="https://gov.wales/sites/default/files/publications/2018-10/draft-budget-2019-2020-detailed-proposals.pdf" TargetMode="External"/><Relationship Id="rId6" Type="http://schemas.openxmlformats.org/officeDocument/2006/relationships/hyperlink" Target="https://www.hjallimodel.com/" TargetMode="External"/><Relationship Id="rId7" Type="http://schemas.openxmlformats.org/officeDocument/2006/relationships/hyperlink" Target="https://gov.wales/sites/default/files/publications/2019-03/190204-cabinet-gender-equality-review-update-18-19-27.pdf" TargetMode="External"/><Relationship Id="rId8" Type="http://schemas.openxmlformats.org/officeDocument/2006/relationships/hyperlink" Target="https://gov.wales/academic-achievement-pupils-aged-4-14-core-subjects-2019" TargetMode="External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styn.gov.wales/sites/www.estyn.gov.wales/files/documents/Estyn_Annual%20Report_2018_English_Accessible.pdfn" TargetMode="External"/><Relationship Id="rId4" Type="http://schemas.openxmlformats.org/officeDocument/2006/relationships/hyperlink" Target="http://www.assembly.wales/research%20documents/030%20-%20early%20childhood%20education/early%20childhood%20education%20-%20web%20-%20english.pdf" TargetMode="External"/><Relationship Id="rId5" Type="http://schemas.openxmlformats.org/officeDocument/2006/relationships/hyperlink" Target="http://www.eli-net.eu/fileadmin/ELINET/Redaktion/user_upload/Iceland_Short_Report1.pdf" TargetMode="External"/><Relationship Id="rId6" Type="http://schemas.openxmlformats.org/officeDocument/2006/relationships/hyperlink" Target="https://welshrefugeecouncil.org.uk/migration-information/legal-briefings/migrants%E2%80%99-entitlements-to-education-services-in-wales" TargetMode="External"/><Relationship Id="rId7" Type="http://schemas.openxmlformats.org/officeDocument/2006/relationships/hyperlink" Target="https://www.moneyadviceservice.org.uk/en/articles/childcare-costs%23full-time-childcare-costs" TargetMode="External"/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reykjavik.is/gjaldskrar/leikskolagjold-fra-1-jan-2016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mms.is/sites/mms.is/files/country_profile_iceland_-_ecec_juni_2018.pdf" TargetMode="External"/><Relationship Id="rId4" Type="http://schemas.openxmlformats.org/officeDocument/2006/relationships/hyperlink" Target="http://www.unesco.org/education/edurights/media/docs/f871e6b9cfe4e8430427bf57cf6abd87ce32c193.pdf" TargetMode="External"/><Relationship Id="rId5" Type="http://schemas.openxmlformats.org/officeDocument/2006/relationships/hyperlink" Target="http://www.oecd.org/education/Improving-schools-in-Wales.pdf" TargetMode="External"/><Relationship Id="rId6" Type="http://schemas.openxmlformats.org/officeDocument/2006/relationships/hyperlink" Target="http://www.ibe.unesco.org/sites/default/files/Iceland.pdf" TargetMode="External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448734"/>
            <a:ext cx="7772400" cy="1780108"/>
          </a:xfrm>
        </p:spPr>
        <p:txBody>
          <a:bodyPr>
            <a:noAutofit/>
          </a:bodyPr>
          <a:lstStyle/>
          <a:p>
            <a:r>
              <a:rPr lang="en-US" sz="2800" dirty="0" smtClean="0">
                <a:latin typeface="Calibri"/>
                <a:cs typeface="Calibri"/>
              </a:rPr>
              <a:t>Curriculum comparison of two Early Years curriculums</a:t>
            </a:r>
            <a:r>
              <a:rPr lang="en-US" sz="2800" dirty="0">
                <a:latin typeface="Calibri"/>
                <a:cs typeface="Calibri"/>
              </a:rPr>
              <a:t/>
            </a:r>
            <a:br>
              <a:rPr lang="en-US" sz="2800" dirty="0">
                <a:latin typeface="Calibri"/>
                <a:cs typeface="Calibri"/>
              </a:rPr>
            </a:br>
            <a:r>
              <a:rPr lang="en-US" sz="2800" dirty="0" smtClean="0">
                <a:latin typeface="Calibri"/>
                <a:cs typeface="Calibri"/>
              </a:rPr>
              <a:t>By Rebecca Crane</a:t>
            </a:r>
            <a:endParaRPr lang="en-US" sz="2800" dirty="0">
              <a:latin typeface="Calibri"/>
              <a:cs typeface="Calibri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8667" y="2565554"/>
            <a:ext cx="3619500" cy="2408613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958167" y="3623733"/>
            <a:ext cx="9181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>
                <a:solidFill>
                  <a:schemeClr val="bg1"/>
                </a:solidFill>
                <a:latin typeface="Calibri"/>
                <a:cs typeface="Calibri"/>
              </a:rPr>
              <a:t>  VS          </a:t>
            </a:r>
            <a:endParaRPr lang="en-US" sz="2800" dirty="0">
              <a:solidFill>
                <a:schemeClr val="bg1"/>
              </a:solidFill>
              <a:latin typeface="Calibri"/>
              <a:cs typeface="Calibri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l="3497"/>
          <a:stretch/>
        </p:blipFill>
        <p:spPr>
          <a:xfrm>
            <a:off x="4876339" y="2565554"/>
            <a:ext cx="3873961" cy="2408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588295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2692401"/>
            <a:ext cx="7408333" cy="3450696"/>
          </a:xfrm>
        </p:spPr>
        <p:txBody>
          <a:bodyPr>
            <a:normAutofit fontScale="92500" lnSpcReduction="10000"/>
          </a:bodyPr>
          <a:lstStyle/>
          <a:p>
            <a:r>
              <a:rPr lang="en-US" dirty="0" smtClean="0"/>
              <a:t>Curriculum is the compulsory taught lessons on a school timetable. (Lawton, 2012, P6)</a:t>
            </a:r>
          </a:p>
          <a:p>
            <a:endParaRPr lang="en-US" dirty="0"/>
          </a:p>
          <a:p>
            <a:r>
              <a:rPr lang="en-US" dirty="0" smtClean="0"/>
              <a:t>The curriculum states what the objectives for the education is and what activities are compulsory. (Ministry for Education, Science and Culture, 2014, P7)</a:t>
            </a:r>
          </a:p>
          <a:p>
            <a:endParaRPr lang="en-US" dirty="0" smtClean="0"/>
          </a:p>
          <a:p>
            <a:r>
              <a:rPr lang="en-US" dirty="0" smtClean="0"/>
              <a:t>“Curriculum theory is </a:t>
            </a:r>
            <a:r>
              <a:rPr lang="en-US" dirty="0"/>
              <a:t>a term for how an educational institution decides what is at worth to learn and teach, and how learning will be </a:t>
            </a:r>
            <a:r>
              <a:rPr lang="en-US" dirty="0" smtClean="0"/>
              <a:t>measured”. (Moodle, 2019)</a:t>
            </a:r>
            <a:endParaRPr lang="en-US" dirty="0"/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What is Curriculum?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90223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1080985"/>
            <a:ext cx="7408333" cy="2537471"/>
          </a:xfrm>
        </p:spPr>
        <p:txBody>
          <a:bodyPr/>
          <a:lstStyle/>
          <a:p>
            <a:pPr marL="0" indent="0">
              <a:buNone/>
            </a:pPr>
            <a:r>
              <a:rPr lang="en-US" dirty="0" smtClean="0"/>
              <a:t>“The subjects that will be taught, the identified mission of the school, and the knowledge and skills that the school expects successful students to acquire”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 smtClean="0"/>
              <a:t>                                                    (Culyer and Ebert, 2008,P158)</a:t>
            </a:r>
            <a:endParaRPr 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2339474" y="4625474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872067" y="4102254"/>
            <a:ext cx="7408333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200" dirty="0" smtClean="0">
                <a:solidFill>
                  <a:srgbClr val="073E87"/>
                </a:solidFill>
              </a:rPr>
              <a:t>A </a:t>
            </a:r>
            <a:r>
              <a:rPr lang="en-US" sz="2200" dirty="0" smtClean="0">
                <a:solidFill>
                  <a:schemeClr val="tx2"/>
                </a:solidFill>
              </a:rPr>
              <a:t>curriculum is “</a:t>
            </a:r>
            <a:r>
              <a:rPr lang="en-US" sz="2200" dirty="0">
                <a:solidFill>
                  <a:schemeClr val="tx2"/>
                </a:solidFill>
              </a:rPr>
              <a:t>a political, policy and technical agreement among the various institutions and stakeholders, from both inside and outside the education system, on why, what, how, when and where to educate and learn</a:t>
            </a:r>
            <a:r>
              <a:rPr lang="en-US" sz="2200" dirty="0" smtClean="0">
                <a:solidFill>
                  <a:schemeClr val="tx2"/>
                </a:solidFill>
              </a:rPr>
              <a:t>”</a:t>
            </a:r>
          </a:p>
          <a:p>
            <a:r>
              <a:rPr lang="en-US" sz="2200" dirty="0">
                <a:solidFill>
                  <a:schemeClr val="tx2"/>
                </a:solidFill>
              </a:rPr>
              <a:t> </a:t>
            </a:r>
            <a:r>
              <a:rPr lang="en-US" sz="2200" dirty="0" smtClean="0">
                <a:solidFill>
                  <a:schemeClr val="tx2"/>
                </a:solidFill>
              </a:rPr>
              <a:t>                                                                                     </a:t>
            </a:r>
            <a:r>
              <a:rPr lang="en-US" sz="2200" dirty="0">
                <a:solidFill>
                  <a:schemeClr val="tx2"/>
                </a:solidFill>
              </a:rPr>
              <a:t>(OECD, 2018)</a:t>
            </a:r>
            <a:endParaRPr lang="en-US" sz="22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514004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2370667"/>
            <a:ext cx="7408333" cy="3450696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US" dirty="0" smtClean="0"/>
              <a:t>What is the Foundation Phase?</a:t>
            </a:r>
          </a:p>
          <a:p>
            <a:r>
              <a:rPr lang="en-US" dirty="0" smtClean="0"/>
              <a:t>Educational provision that provides a holistic approach to education with the child at the core of the curriculum plan.</a:t>
            </a:r>
          </a:p>
          <a:p>
            <a:r>
              <a:rPr lang="en-US" dirty="0" smtClean="0"/>
              <a:t>A setting that provides a balance between child led and practitioner led learning, active learning that allows for children to develop creatively, learn new things and develop on knowledge already held.</a:t>
            </a:r>
            <a:endParaRPr lang="en-US" dirty="0"/>
          </a:p>
          <a:p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                                                                    (Welsh Government, 2015)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dirty="0" smtClean="0"/>
              <a:t>Foundation Phase Wales – Ages 0 to 7</a:t>
            </a:r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12531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Aims of the Foundation Phase Wales:</a:t>
            </a:r>
            <a:endParaRPr lang="en-US" dirty="0"/>
          </a:p>
        </p:txBody>
      </p:sp>
      <p:pic>
        <p:nvPicPr>
          <p:cNvPr id="4" name="Picture 3" descr="Screen Shot 2019-11-23 at 09.28.15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439216"/>
            <a:ext cx="9144000" cy="3750365"/>
          </a:xfrm>
          <a:prstGeom prst="rect">
            <a:avLst/>
          </a:prstGeom>
          <a:ln w="28575" cmpd="sng">
            <a:solidFill>
              <a:schemeClr val="tx2"/>
            </a:solidFill>
          </a:ln>
        </p:spPr>
      </p:pic>
      <p:sp>
        <p:nvSpPr>
          <p:cNvPr id="5" name="Rectangle 4"/>
          <p:cNvSpPr/>
          <p:nvPr/>
        </p:nvSpPr>
        <p:spPr>
          <a:xfrm>
            <a:off x="5826302" y="6301510"/>
            <a:ext cx="3317698" cy="43088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200" dirty="0">
                <a:solidFill>
                  <a:srgbClr val="073E87"/>
                </a:solidFill>
                <a:cs typeface="Calibri"/>
              </a:rPr>
              <a:t>(Welsh Government, 2015)</a:t>
            </a:r>
          </a:p>
        </p:txBody>
      </p:sp>
    </p:spTree>
    <p:extLst>
      <p:ext uri="{BB962C8B-B14F-4D97-AF65-F5344CB8AC3E}">
        <p14:creationId xmlns:p14="http://schemas.microsoft.com/office/powerpoint/2010/main" val="7421204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1" y="2247323"/>
            <a:ext cx="7823200" cy="4171969"/>
          </a:xfrm>
        </p:spPr>
        <p:txBody>
          <a:bodyPr>
            <a:normAutofit/>
          </a:bodyPr>
          <a:lstStyle/>
          <a:p>
            <a:pPr algn="ctr"/>
            <a:r>
              <a:rPr lang="en-US" dirty="0"/>
              <a:t>Personal and Social </a:t>
            </a:r>
            <a:r>
              <a:rPr lang="en-US" dirty="0" smtClean="0"/>
              <a:t>Development</a:t>
            </a:r>
          </a:p>
          <a:p>
            <a:pPr algn="ctr"/>
            <a:r>
              <a:rPr lang="en-US" dirty="0" smtClean="0"/>
              <a:t> </a:t>
            </a:r>
            <a:r>
              <a:rPr lang="en-US" dirty="0"/>
              <a:t>Well-being and Cultural </a:t>
            </a:r>
            <a:r>
              <a:rPr lang="en-US" dirty="0" smtClean="0"/>
              <a:t>Diversity</a:t>
            </a:r>
          </a:p>
          <a:p>
            <a:pPr algn="ctr"/>
            <a:r>
              <a:rPr lang="en-US" dirty="0" smtClean="0"/>
              <a:t> Language</a:t>
            </a:r>
          </a:p>
          <a:p>
            <a:pPr algn="ctr"/>
            <a:r>
              <a:rPr lang="en-US" dirty="0" smtClean="0"/>
              <a:t> </a:t>
            </a:r>
            <a:r>
              <a:rPr lang="en-US" dirty="0"/>
              <a:t>Literacy and Communication </a:t>
            </a:r>
            <a:r>
              <a:rPr lang="en-US" dirty="0" smtClean="0"/>
              <a:t>skills</a:t>
            </a:r>
          </a:p>
          <a:p>
            <a:pPr algn="ctr"/>
            <a:r>
              <a:rPr lang="en-US" dirty="0" smtClean="0"/>
              <a:t>  </a:t>
            </a:r>
            <a:r>
              <a:rPr lang="en-US" dirty="0"/>
              <a:t>Mathematical </a:t>
            </a:r>
            <a:r>
              <a:rPr lang="en-US" dirty="0" smtClean="0"/>
              <a:t>Development</a:t>
            </a:r>
          </a:p>
          <a:p>
            <a:pPr algn="ctr"/>
            <a:r>
              <a:rPr lang="en-US" dirty="0" smtClean="0"/>
              <a:t>  </a:t>
            </a:r>
            <a:r>
              <a:rPr lang="en-US" dirty="0"/>
              <a:t>Welsh Language </a:t>
            </a:r>
            <a:r>
              <a:rPr lang="en-US" dirty="0" smtClean="0"/>
              <a:t>Development</a:t>
            </a:r>
          </a:p>
          <a:p>
            <a:pPr algn="ctr"/>
            <a:r>
              <a:rPr lang="en-US" dirty="0" smtClean="0"/>
              <a:t>  </a:t>
            </a:r>
            <a:r>
              <a:rPr lang="en-US" dirty="0"/>
              <a:t>Knowledge and Understanding of the </a:t>
            </a:r>
            <a:r>
              <a:rPr lang="en-US" dirty="0" smtClean="0"/>
              <a:t>World</a:t>
            </a:r>
          </a:p>
          <a:p>
            <a:pPr algn="ctr"/>
            <a:r>
              <a:rPr lang="en-US" dirty="0" smtClean="0"/>
              <a:t>  </a:t>
            </a:r>
            <a:r>
              <a:rPr lang="en-US" dirty="0"/>
              <a:t>Physical </a:t>
            </a:r>
            <a:r>
              <a:rPr lang="en-US" dirty="0" smtClean="0"/>
              <a:t>Development</a:t>
            </a:r>
          </a:p>
          <a:p>
            <a:pPr algn="ctr"/>
            <a:r>
              <a:rPr lang="en-US" dirty="0" smtClean="0"/>
              <a:t>  </a:t>
            </a:r>
            <a:r>
              <a:rPr lang="en-US" dirty="0"/>
              <a:t>Creative </a:t>
            </a:r>
            <a:r>
              <a:rPr lang="en-US" dirty="0" smtClean="0"/>
              <a:t>Development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en-US" dirty="0" smtClean="0"/>
              <a:t>Key learning areas of Foundation Phase Wales:</a:t>
            </a:r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6481706" y="6419292"/>
            <a:ext cx="266229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200" dirty="0" smtClean="0">
                <a:solidFill>
                  <a:srgbClr val="073E87"/>
                </a:solidFill>
              </a:rPr>
              <a:t>            (NDNA, 2019)</a:t>
            </a:r>
            <a:endParaRPr lang="en-US" sz="2200" dirty="0">
              <a:solidFill>
                <a:srgbClr val="073E8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806026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dirty="0" smtClean="0"/>
              <a:t>What is Preschool?</a:t>
            </a:r>
          </a:p>
          <a:p>
            <a:r>
              <a:rPr lang="en-US" dirty="0" smtClean="0"/>
              <a:t>It is the first part of the education system in Iceland and it is non compulsory.</a:t>
            </a:r>
          </a:p>
          <a:p>
            <a:r>
              <a:rPr lang="en-US" dirty="0" smtClean="0"/>
              <a:t>It is a setting that is dictated by the professionals, parents and the children.</a:t>
            </a:r>
          </a:p>
          <a:p>
            <a:r>
              <a:rPr lang="en-US" dirty="0" smtClean="0"/>
              <a:t>An environment made for children to grow in and feel secure with their wellbeing made priority.</a:t>
            </a:r>
          </a:p>
          <a:p>
            <a:r>
              <a:rPr lang="en-US" dirty="0" smtClean="0"/>
              <a:t>A community for children where caring and education go hand in hand and the children are encouraged to complete age appropriate tasks that build on strengths they already possess.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Icelandic Preschool - Ages 0 to 6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2515744" y="6237570"/>
            <a:ext cx="688776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200" dirty="0" smtClean="0">
                <a:solidFill>
                  <a:srgbClr val="073E87"/>
                </a:solidFill>
              </a:rPr>
              <a:t>(Ministry </a:t>
            </a:r>
            <a:r>
              <a:rPr lang="en-US" sz="2200" dirty="0">
                <a:solidFill>
                  <a:srgbClr val="073E87"/>
                </a:solidFill>
              </a:rPr>
              <a:t>of Education, Science and </a:t>
            </a:r>
            <a:r>
              <a:rPr lang="en-US" sz="2200" dirty="0" smtClean="0">
                <a:solidFill>
                  <a:srgbClr val="073E87"/>
                </a:solidFill>
              </a:rPr>
              <a:t>Culture, 2011, P32)</a:t>
            </a:r>
            <a:endParaRPr lang="en-US" sz="2200" dirty="0">
              <a:solidFill>
                <a:srgbClr val="073E8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15335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Aims of Icelandic Preschool</a:t>
            </a:r>
            <a:endParaRPr lang="en-US" dirty="0"/>
          </a:p>
        </p:txBody>
      </p:sp>
      <p:pic>
        <p:nvPicPr>
          <p:cNvPr id="4" name="Picture 3" descr="Screen Shot 2019-11-23 at 13.44.24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711158"/>
            <a:ext cx="9143999" cy="4331368"/>
          </a:xfrm>
          <a:prstGeom prst="rect">
            <a:avLst/>
          </a:prstGeom>
          <a:ln w="28575" cmpd="sng">
            <a:solidFill>
              <a:schemeClr val="tx2"/>
            </a:solidFill>
          </a:ln>
        </p:spPr>
      </p:pic>
      <p:sp>
        <p:nvSpPr>
          <p:cNvPr id="5" name="TextBox 4"/>
          <p:cNvSpPr txBox="1"/>
          <p:nvPr/>
        </p:nvSpPr>
        <p:spPr>
          <a:xfrm>
            <a:off x="4852737" y="6283159"/>
            <a:ext cx="4919579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200" dirty="0" smtClean="0">
                <a:solidFill>
                  <a:srgbClr val="073E87"/>
                </a:solidFill>
                <a:cs typeface="Calibri"/>
              </a:rPr>
              <a:t>(Education State University, 2019)</a:t>
            </a:r>
            <a:endParaRPr lang="en-US" sz="2200" dirty="0">
              <a:solidFill>
                <a:srgbClr val="073E87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03071261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0" y="1775151"/>
            <a:ext cx="9144000" cy="5105329"/>
          </a:xfrm>
        </p:spPr>
        <p:txBody>
          <a:bodyPr>
            <a:noAutofit/>
          </a:bodyPr>
          <a:lstStyle/>
          <a:p>
            <a:pPr algn="ctr"/>
            <a:r>
              <a:rPr lang="en-US" sz="2200" dirty="0" smtClean="0"/>
              <a:t>Literacy</a:t>
            </a:r>
          </a:p>
          <a:p>
            <a:pPr marL="0" indent="0" algn="ctr">
              <a:buNone/>
            </a:pPr>
            <a:endParaRPr lang="en-US" sz="2200" dirty="0" smtClean="0"/>
          </a:p>
          <a:p>
            <a:pPr algn="ctr"/>
            <a:r>
              <a:rPr lang="en-US" sz="2200" dirty="0" smtClean="0"/>
              <a:t>Sustainability</a:t>
            </a:r>
          </a:p>
          <a:p>
            <a:pPr marL="0" indent="0" algn="ctr">
              <a:buNone/>
            </a:pPr>
            <a:endParaRPr lang="en-US" sz="2200" dirty="0" smtClean="0"/>
          </a:p>
          <a:p>
            <a:pPr algn="ctr"/>
            <a:r>
              <a:rPr lang="en-US" sz="2200" dirty="0"/>
              <a:t>H</a:t>
            </a:r>
            <a:r>
              <a:rPr lang="en-US" sz="2200" dirty="0" smtClean="0"/>
              <a:t>ealth </a:t>
            </a:r>
            <a:r>
              <a:rPr lang="en-US" sz="2200" dirty="0"/>
              <a:t>and welfare </a:t>
            </a:r>
            <a:endParaRPr lang="en-US" sz="2200" dirty="0" smtClean="0"/>
          </a:p>
          <a:p>
            <a:pPr marL="0" indent="0" algn="ctr">
              <a:buNone/>
            </a:pPr>
            <a:endParaRPr lang="en-US" sz="2200" dirty="0" smtClean="0"/>
          </a:p>
          <a:p>
            <a:pPr algn="ctr"/>
            <a:r>
              <a:rPr lang="en-US" sz="2200" dirty="0"/>
              <a:t>D</a:t>
            </a:r>
            <a:r>
              <a:rPr lang="en-US" sz="2200" dirty="0" smtClean="0"/>
              <a:t>emocracy </a:t>
            </a:r>
            <a:r>
              <a:rPr lang="en-US" sz="2200" dirty="0"/>
              <a:t>and human </a:t>
            </a:r>
            <a:r>
              <a:rPr lang="en-US" sz="2200" dirty="0" smtClean="0"/>
              <a:t>rights</a:t>
            </a:r>
          </a:p>
          <a:p>
            <a:pPr marL="0" indent="0" algn="ctr">
              <a:buNone/>
            </a:pPr>
            <a:endParaRPr lang="en-US" sz="2200" dirty="0" smtClean="0"/>
          </a:p>
          <a:p>
            <a:pPr algn="ctr"/>
            <a:r>
              <a:rPr lang="en-US" sz="2200" dirty="0" smtClean="0"/>
              <a:t>Equality</a:t>
            </a:r>
          </a:p>
          <a:p>
            <a:pPr marL="0" indent="0" algn="ctr">
              <a:buNone/>
            </a:pPr>
            <a:endParaRPr lang="en-US" sz="2200" dirty="0" smtClean="0"/>
          </a:p>
          <a:p>
            <a:pPr algn="ctr"/>
            <a:r>
              <a:rPr lang="en-US" sz="2200" dirty="0" smtClean="0"/>
              <a:t>Creativity</a:t>
            </a:r>
            <a:endParaRPr lang="en-US" sz="2200" dirty="0"/>
          </a:p>
          <a:p>
            <a:pPr marL="0" indent="0">
              <a:buNone/>
            </a:pPr>
            <a:r>
              <a:rPr lang="en-US" sz="2200" dirty="0" smtClean="0"/>
              <a:t>                                                                                      (Menntamálastofnun, 2018) </a:t>
            </a:r>
            <a:endParaRPr lang="en-US" sz="22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en-US" dirty="0" smtClean="0"/>
              <a:t>Key learning areas of </a:t>
            </a:r>
            <a:r>
              <a:rPr lang="en-US" dirty="0"/>
              <a:t>I</a:t>
            </a:r>
            <a:r>
              <a:rPr lang="en-US" dirty="0" smtClean="0"/>
              <a:t>celand Preschool: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183593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2419765"/>
            <a:ext cx="7408333" cy="4185559"/>
          </a:xfrm>
        </p:spPr>
        <p:txBody>
          <a:bodyPr>
            <a:normAutofit fontScale="92500" lnSpcReduction="10000"/>
          </a:bodyPr>
          <a:lstStyle/>
          <a:p>
            <a:r>
              <a:rPr lang="en-US" dirty="0" smtClean="0"/>
              <a:t>Article 76 – Everyone of the correct age is entitled to attend a preschool setting</a:t>
            </a:r>
          </a:p>
          <a:p>
            <a:r>
              <a:rPr lang="en-US" dirty="0" smtClean="0"/>
              <a:t>Preschool is mostly subsidized by the government</a:t>
            </a:r>
          </a:p>
          <a:p>
            <a:r>
              <a:rPr lang="en-US" dirty="0" smtClean="0"/>
              <a:t>Single parents, students and parents with disabled children have first place priority for preschool</a:t>
            </a:r>
          </a:p>
          <a:p>
            <a:r>
              <a:rPr lang="en-US" dirty="0" smtClean="0"/>
              <a:t>Funding has been increased for education</a:t>
            </a:r>
          </a:p>
          <a:p>
            <a:r>
              <a:rPr lang="en-US" dirty="0" smtClean="0"/>
              <a:t>Preschool refurbishments for more space</a:t>
            </a:r>
          </a:p>
          <a:p>
            <a:r>
              <a:rPr lang="en-US" dirty="0" smtClean="0"/>
              <a:t>Greater communication for parents and teachers</a:t>
            </a:r>
          </a:p>
          <a:p>
            <a:r>
              <a:rPr lang="en-US" dirty="0" smtClean="0"/>
              <a:t>Best for gender equality</a:t>
            </a:r>
          </a:p>
          <a:p>
            <a:r>
              <a:rPr lang="en-US" dirty="0" smtClean="0"/>
              <a:t>80% of parents read to their children at home before they attend pre primary school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Positive outcomes of preschool curriculum guide in Iceland: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130824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Lack of preschools for the amount of children</a:t>
            </a:r>
          </a:p>
          <a:p>
            <a:r>
              <a:rPr lang="en-US" dirty="0" smtClean="0"/>
              <a:t>Privatization, running curriculum differently and making profit</a:t>
            </a:r>
          </a:p>
          <a:p>
            <a:r>
              <a:rPr lang="en-US" dirty="0" smtClean="0"/>
              <a:t>Lack of qualified teachers </a:t>
            </a:r>
          </a:p>
          <a:p>
            <a:r>
              <a:rPr lang="en-US" dirty="0" smtClean="0"/>
              <a:t>Immigration rising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Negative outcomes </a:t>
            </a:r>
            <a:r>
              <a:rPr lang="en-US" dirty="0"/>
              <a:t>of preschool curriculum guide in Iceland:</a:t>
            </a:r>
          </a:p>
        </p:txBody>
      </p:sp>
    </p:spTree>
    <p:extLst>
      <p:ext uri="{BB962C8B-B14F-4D97-AF65-F5344CB8AC3E}">
        <p14:creationId xmlns:p14="http://schemas.microsoft.com/office/powerpoint/2010/main" val="219876575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 smtClean="0"/>
              <a:t>I hope you have enjoyed listening to my presentation and have found the findings as interesting as I have. I believe that I have covered the benefits and drawbacks of the preschool curriculum in Iceland and  have compared these findings with the Foundation Phase in Wales’ curriculum.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Conclusion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899980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00964" y="3045591"/>
            <a:ext cx="8229600" cy="1252728"/>
          </a:xfrm>
        </p:spPr>
        <p:txBody>
          <a:bodyPr>
            <a:normAutofit/>
          </a:bodyPr>
          <a:lstStyle/>
          <a:p>
            <a:r>
              <a:rPr lang="en-US" sz="7200" dirty="0" smtClean="0">
                <a:solidFill>
                  <a:schemeClr val="tx2"/>
                </a:solidFill>
              </a:rPr>
              <a:t>Any Questions?</a:t>
            </a:r>
            <a:endParaRPr lang="en-US" sz="72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98465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097358"/>
            <a:ext cx="8415867" cy="4997141"/>
          </a:xfrm>
        </p:spPr>
        <p:txBody>
          <a:bodyPr>
            <a:noAutofit/>
          </a:bodyPr>
          <a:lstStyle/>
          <a:p>
            <a:r>
              <a:rPr lang="en-US" sz="1600" dirty="0" smtClean="0">
                <a:solidFill>
                  <a:srgbClr val="073E87"/>
                </a:solidFill>
              </a:rPr>
              <a:t>Lawton,D (2012) </a:t>
            </a:r>
            <a:r>
              <a:rPr lang="en-US" sz="1600" i="1" dirty="0" smtClean="0">
                <a:solidFill>
                  <a:srgbClr val="073E87"/>
                </a:solidFill>
              </a:rPr>
              <a:t>‘Class, Culture and Curriculum’. Routledge, Oxon.</a:t>
            </a:r>
          </a:p>
          <a:p>
            <a:r>
              <a:rPr lang="en-US" sz="1600" dirty="0" smtClean="0">
                <a:solidFill>
                  <a:srgbClr val="073E87"/>
                </a:solidFill>
              </a:rPr>
              <a:t>The ministry of education, science and culture (N.D) </a:t>
            </a:r>
            <a:r>
              <a:rPr lang="en-US" sz="1600" i="1" dirty="0" smtClean="0">
                <a:solidFill>
                  <a:srgbClr val="073E87"/>
                </a:solidFill>
              </a:rPr>
              <a:t>‘The Icelandic National Curriculum guide for cumplusory schools’ </a:t>
            </a:r>
            <a:r>
              <a:rPr lang="en-US" sz="1600" i="1" dirty="0" smtClean="0">
                <a:solidFill>
                  <a:srgbClr val="073E87"/>
                </a:solidFill>
                <a:hlinkClick r:id="rId3"/>
              </a:rPr>
              <a:t>https</a:t>
            </a:r>
            <a:r>
              <a:rPr lang="en-US" sz="1600" i="1" dirty="0">
                <a:solidFill>
                  <a:srgbClr val="073E87"/>
                </a:solidFill>
                <a:hlinkClick r:id="rId3"/>
              </a:rPr>
              <a:t>://www.government.is/lisalib/getfile.aspx?itemid=3e4939f3-cb84-11e7-9421-</a:t>
            </a:r>
            <a:r>
              <a:rPr lang="en-US" sz="1600" i="1" dirty="0" smtClean="0">
                <a:solidFill>
                  <a:srgbClr val="073E87"/>
                </a:solidFill>
                <a:hlinkClick r:id="rId3"/>
              </a:rPr>
              <a:t>005056bc530c</a:t>
            </a:r>
            <a:r>
              <a:rPr lang="en-US" sz="1600" i="1" dirty="0" smtClean="0">
                <a:solidFill>
                  <a:srgbClr val="073E87"/>
                </a:solidFill>
              </a:rPr>
              <a:t> (Accessed 15/11/19)</a:t>
            </a:r>
          </a:p>
          <a:p>
            <a:r>
              <a:rPr lang="en-US" sz="1600" dirty="0" smtClean="0">
                <a:solidFill>
                  <a:srgbClr val="073E87"/>
                </a:solidFill>
              </a:rPr>
              <a:t>Moodle (2019) </a:t>
            </a:r>
            <a:r>
              <a:rPr lang="en-US" sz="1600" i="1" dirty="0" smtClean="0">
                <a:solidFill>
                  <a:srgbClr val="073E87"/>
                </a:solidFill>
              </a:rPr>
              <a:t>‘Curriculum Theory’ </a:t>
            </a:r>
            <a:r>
              <a:rPr lang="en-US" sz="1600" i="1" dirty="0" smtClean="0">
                <a:solidFill>
                  <a:srgbClr val="073E87"/>
                </a:solidFill>
                <a:hlinkClick r:id="rId4"/>
              </a:rPr>
              <a:t>https</a:t>
            </a:r>
            <a:r>
              <a:rPr lang="en-US" sz="1600" i="1" dirty="0">
                <a:solidFill>
                  <a:srgbClr val="073E87"/>
                </a:solidFill>
                <a:hlinkClick r:id="rId4"/>
              </a:rPr>
              <a:t>://docs.moodle.org/38/en/</a:t>
            </a:r>
            <a:r>
              <a:rPr lang="en-US" sz="1600" i="1" dirty="0" smtClean="0">
                <a:solidFill>
                  <a:srgbClr val="073E87"/>
                </a:solidFill>
                <a:hlinkClick r:id="rId4"/>
              </a:rPr>
              <a:t>Curriculum_theory</a:t>
            </a:r>
            <a:r>
              <a:rPr lang="en-US" sz="1600" i="1" dirty="0" smtClean="0">
                <a:solidFill>
                  <a:srgbClr val="073E87"/>
                </a:solidFill>
              </a:rPr>
              <a:t>  (Accessed 15/11/19)</a:t>
            </a:r>
            <a:endParaRPr lang="en-US" sz="1600" i="1" dirty="0">
              <a:solidFill>
                <a:srgbClr val="073E87"/>
              </a:solidFill>
            </a:endParaRPr>
          </a:p>
          <a:p>
            <a:r>
              <a:rPr lang="en-US" sz="1600" dirty="0" smtClean="0">
                <a:solidFill>
                  <a:srgbClr val="073E87"/>
                </a:solidFill>
              </a:rPr>
              <a:t>Welsh Government (2015) </a:t>
            </a:r>
            <a:r>
              <a:rPr lang="en-US" sz="1600" i="1" dirty="0" smtClean="0">
                <a:solidFill>
                  <a:srgbClr val="073E87"/>
                </a:solidFill>
              </a:rPr>
              <a:t>‘The Foundation Phase </a:t>
            </a:r>
            <a:r>
              <a:rPr lang="en-US" sz="1600" i="1" dirty="0" err="1" smtClean="0">
                <a:solidFill>
                  <a:srgbClr val="073E87"/>
                </a:solidFill>
              </a:rPr>
              <a:t>Framework’</a:t>
            </a:r>
            <a:r>
              <a:rPr lang="en-US" sz="1600" i="1" dirty="0" err="1" smtClean="0">
                <a:solidFill>
                  <a:srgbClr val="073E87"/>
                </a:solidFill>
                <a:hlinkClick r:id="rId5"/>
              </a:rPr>
              <a:t>https</a:t>
            </a:r>
            <a:r>
              <a:rPr lang="en-US" sz="1600" i="1" dirty="0">
                <a:solidFill>
                  <a:srgbClr val="073E87"/>
                </a:solidFill>
                <a:hlinkClick r:id="rId5"/>
              </a:rPr>
              <a:t>://gov.wales/sites/default/files/publications/2018-02/foundation-phase-framework-revised-2015.</a:t>
            </a:r>
            <a:r>
              <a:rPr lang="en-US" sz="1600" i="1" dirty="0" smtClean="0">
                <a:solidFill>
                  <a:srgbClr val="073E87"/>
                </a:solidFill>
                <a:hlinkClick r:id="rId5"/>
              </a:rPr>
              <a:t>pdf</a:t>
            </a:r>
            <a:r>
              <a:rPr lang="en-US" sz="1600" i="1" dirty="0" smtClean="0">
                <a:solidFill>
                  <a:srgbClr val="073E87"/>
                </a:solidFill>
              </a:rPr>
              <a:t>  (Accessed 16/11/19)</a:t>
            </a:r>
            <a:endParaRPr lang="en-US" sz="1600" i="1" dirty="0">
              <a:solidFill>
                <a:srgbClr val="073E87"/>
              </a:solidFill>
            </a:endParaRPr>
          </a:p>
          <a:p>
            <a:r>
              <a:rPr lang="en-US" sz="1600" dirty="0" smtClean="0">
                <a:solidFill>
                  <a:srgbClr val="073E87"/>
                </a:solidFill>
              </a:rPr>
              <a:t>State University (2019) </a:t>
            </a:r>
            <a:r>
              <a:rPr lang="en-US" sz="1600" i="1" dirty="0" smtClean="0">
                <a:solidFill>
                  <a:srgbClr val="073E87"/>
                </a:solidFill>
              </a:rPr>
              <a:t>‘Iceland Preprimary and primary </a:t>
            </a:r>
            <a:r>
              <a:rPr lang="en-US" sz="1600" i="1" dirty="0" err="1" smtClean="0">
                <a:solidFill>
                  <a:srgbClr val="073E87"/>
                </a:solidFill>
              </a:rPr>
              <a:t>education’</a:t>
            </a:r>
            <a:r>
              <a:rPr lang="en-US" sz="1600" i="1" dirty="0" err="1" smtClean="0">
                <a:solidFill>
                  <a:srgbClr val="073E87"/>
                </a:solidFill>
                <a:hlinkClick r:id="rId6"/>
              </a:rPr>
              <a:t>https</a:t>
            </a:r>
            <a:r>
              <a:rPr lang="en-US" sz="1600" i="1" dirty="0">
                <a:solidFill>
                  <a:srgbClr val="073E87"/>
                </a:solidFill>
                <a:hlinkClick r:id="rId6"/>
              </a:rPr>
              <a:t>://education.stateuniversity.com/pages/641/Iceland-PREPRIMARY-PRIMARY-</a:t>
            </a:r>
            <a:r>
              <a:rPr lang="en-US" sz="1600" i="1" dirty="0" smtClean="0">
                <a:solidFill>
                  <a:srgbClr val="073E87"/>
                </a:solidFill>
                <a:hlinkClick r:id="rId6"/>
              </a:rPr>
              <a:t>EDUCATION.html</a:t>
            </a:r>
            <a:r>
              <a:rPr lang="en-US" sz="1600" i="1" dirty="0" smtClean="0">
                <a:solidFill>
                  <a:srgbClr val="073E87"/>
                </a:solidFill>
              </a:rPr>
              <a:t> (Accessed 17/11/19)</a:t>
            </a:r>
          </a:p>
          <a:p>
            <a:r>
              <a:rPr lang="en-US" sz="1600" dirty="0" smtClean="0">
                <a:solidFill>
                  <a:srgbClr val="073E87"/>
                </a:solidFill>
              </a:rPr>
              <a:t>Ministry of education, science and culture (2011</a:t>
            </a:r>
            <a:r>
              <a:rPr lang="en-US" sz="1600" i="1" dirty="0" smtClean="0">
                <a:solidFill>
                  <a:srgbClr val="073E87"/>
                </a:solidFill>
              </a:rPr>
              <a:t>) ‘The Icelandic national curriculum guide for preschools</a:t>
            </a:r>
            <a:r>
              <a:rPr lang="en-US" sz="1600" i="1" dirty="0" smtClean="0">
                <a:solidFill>
                  <a:srgbClr val="073E87"/>
                </a:solidFill>
                <a:hlinkClick r:id="rId7"/>
              </a:rPr>
              <a:t>https</a:t>
            </a:r>
            <a:r>
              <a:rPr lang="en-US" sz="1600" i="1" dirty="0">
                <a:solidFill>
                  <a:srgbClr val="073E87"/>
                </a:solidFill>
                <a:hlinkClick r:id="rId7"/>
              </a:rPr>
              <a:t>://www.government.is/library/01-Ministries/Ministry-of-Education/Curriculum/adskr_leiksk_ens_2012.</a:t>
            </a:r>
            <a:r>
              <a:rPr lang="en-US" sz="1600" i="1" dirty="0" smtClean="0">
                <a:solidFill>
                  <a:srgbClr val="073E87"/>
                </a:solidFill>
                <a:hlinkClick r:id="rId7"/>
              </a:rPr>
              <a:t>pdf</a:t>
            </a:r>
            <a:r>
              <a:rPr lang="en-US" sz="1600" i="1" dirty="0" smtClean="0">
                <a:solidFill>
                  <a:srgbClr val="073E87"/>
                </a:solidFill>
              </a:rPr>
              <a:t> (Accessed 17/11/19)</a:t>
            </a:r>
          </a:p>
          <a:p>
            <a:r>
              <a:rPr lang="en-US" sz="1600" i="1" dirty="0" smtClean="0">
                <a:solidFill>
                  <a:srgbClr val="073E87"/>
                </a:solidFill>
              </a:rPr>
              <a:t>NDNA (2019) ‘Foundation </a:t>
            </a:r>
            <a:r>
              <a:rPr lang="en-US" sz="1600" i="1" dirty="0" err="1" smtClean="0">
                <a:solidFill>
                  <a:srgbClr val="073E87"/>
                </a:solidFill>
              </a:rPr>
              <a:t>Phase’</a:t>
            </a:r>
            <a:r>
              <a:rPr lang="en-US" sz="1600" i="1" dirty="0" err="1" smtClean="0">
                <a:solidFill>
                  <a:srgbClr val="073E87"/>
                </a:solidFill>
                <a:hlinkClick r:id="rId8"/>
              </a:rPr>
              <a:t>https</a:t>
            </a:r>
            <a:r>
              <a:rPr lang="en-US" sz="1600" i="1" dirty="0">
                <a:solidFill>
                  <a:srgbClr val="073E87"/>
                </a:solidFill>
                <a:hlinkClick r:id="rId8"/>
              </a:rPr>
              <a:t>://www.ndna.org.uk/NDNA/Cymru/Knowledge_Hub/</a:t>
            </a:r>
            <a:r>
              <a:rPr lang="en-US" sz="1600" i="1" dirty="0" smtClean="0">
                <a:solidFill>
                  <a:srgbClr val="073E87"/>
                </a:solidFill>
                <a:hlinkClick r:id="rId8"/>
              </a:rPr>
              <a:t>The_Foundation_Phase.aspx</a:t>
            </a:r>
            <a:r>
              <a:rPr lang="en-US" sz="1600" i="1" dirty="0" smtClean="0">
                <a:solidFill>
                  <a:srgbClr val="073E87"/>
                </a:solidFill>
              </a:rPr>
              <a:t> (Accessed 17/11/19)</a:t>
            </a:r>
          </a:p>
          <a:p>
            <a:r>
              <a:rPr lang="en-US" sz="1600" i="1" dirty="0" smtClean="0">
                <a:solidFill>
                  <a:srgbClr val="073E87"/>
                </a:solidFill>
              </a:rPr>
              <a:t>Ministry of education, science and culture (2002) ‘The education system in Iceland’ Reykjavik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52728"/>
          </a:xfrm>
        </p:spPr>
        <p:txBody>
          <a:bodyPr/>
          <a:lstStyle/>
          <a:p>
            <a:r>
              <a:rPr lang="en-US" dirty="0" smtClean="0"/>
              <a:t>Reference List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607833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694861" y="1187763"/>
            <a:ext cx="7585540" cy="4527879"/>
          </a:xfrm>
        </p:spPr>
        <p:txBody>
          <a:bodyPr>
            <a:noAutofit/>
          </a:bodyPr>
          <a:lstStyle/>
          <a:p>
            <a:r>
              <a:rPr lang="en-US" sz="1600" dirty="0" smtClean="0"/>
              <a:t>Reykjavik Council (2019) ‘</a:t>
            </a:r>
            <a:r>
              <a:rPr lang="en-US" sz="1600" i="1" dirty="0" err="1" smtClean="0"/>
              <a:t>Preschools’</a:t>
            </a:r>
            <a:r>
              <a:rPr lang="en-US" sz="1600" dirty="0" err="1" smtClean="0">
                <a:hlinkClick r:id="rId3"/>
              </a:rPr>
              <a:t>https</a:t>
            </a:r>
            <a:r>
              <a:rPr lang="en-US" sz="1600" dirty="0">
                <a:hlinkClick r:id="rId3"/>
              </a:rPr>
              <a:t>://reykjavik.is/en/</a:t>
            </a:r>
            <a:r>
              <a:rPr lang="en-US" sz="1600" dirty="0" smtClean="0">
                <a:hlinkClick r:id="rId3"/>
              </a:rPr>
              <a:t>preschools</a:t>
            </a:r>
            <a:r>
              <a:rPr lang="en-US" sz="1600" dirty="0" smtClean="0"/>
              <a:t> (Accessed 18/11</a:t>
            </a:r>
            <a:r>
              <a:rPr lang="en-US" sz="1600" dirty="0" smtClean="0"/>
              <a:t>/</a:t>
            </a:r>
            <a:r>
              <a:rPr lang="en-US" sz="1600" dirty="0" smtClean="0"/>
              <a:t>19</a:t>
            </a:r>
            <a:r>
              <a:rPr lang="en-US" sz="1600" dirty="0" smtClean="0"/>
              <a:t>)</a:t>
            </a:r>
            <a:endParaRPr lang="en-US" sz="1600" dirty="0" smtClean="0"/>
          </a:p>
          <a:p>
            <a:r>
              <a:rPr lang="en-US" sz="1600" dirty="0" smtClean="0"/>
              <a:t>Constitute (2019</a:t>
            </a:r>
            <a:r>
              <a:rPr lang="en-US" sz="1600" i="1" dirty="0" smtClean="0"/>
              <a:t>) ‘Iceland’s constitution of 1944 with amendment through 2013’</a:t>
            </a:r>
            <a:r>
              <a:rPr lang="en-US" sz="1600" dirty="0" smtClean="0">
                <a:hlinkClick r:id="rId4"/>
              </a:rPr>
              <a:t>https</a:t>
            </a:r>
            <a:r>
              <a:rPr lang="en-US" sz="1600" dirty="0">
                <a:hlinkClick r:id="rId4"/>
              </a:rPr>
              <a:t>://www.constituteproject.org/constitution/Iceland_2013.pdf?lang=</a:t>
            </a:r>
            <a:r>
              <a:rPr lang="en-US" sz="1600" dirty="0" smtClean="0">
                <a:hlinkClick r:id="rId4"/>
              </a:rPr>
              <a:t>en</a:t>
            </a:r>
            <a:r>
              <a:rPr lang="en-US" sz="1600" dirty="0" smtClean="0"/>
              <a:t> (Accessed 18/11/19)</a:t>
            </a:r>
          </a:p>
          <a:p>
            <a:r>
              <a:rPr lang="en-US" sz="1600" dirty="0" smtClean="0"/>
              <a:t>Welsh Government (2018) </a:t>
            </a:r>
            <a:r>
              <a:rPr lang="en-US" sz="1600" i="1" dirty="0" smtClean="0"/>
              <a:t>‘Draft budget 2019-20 – detailed </a:t>
            </a:r>
            <a:r>
              <a:rPr lang="en-US" sz="1600" i="1" dirty="0" err="1" smtClean="0"/>
              <a:t>proposal’</a:t>
            </a:r>
            <a:r>
              <a:rPr lang="en-US" sz="1600" dirty="0" err="1" smtClean="0">
                <a:hlinkClick r:id="rId5"/>
              </a:rPr>
              <a:t>https</a:t>
            </a:r>
            <a:r>
              <a:rPr lang="en-US" sz="1600" dirty="0">
                <a:hlinkClick r:id="rId5"/>
              </a:rPr>
              <a:t>://gov.wales/sites/default/files/publications/2018-10/draft-budget-2019-2020-detailed-</a:t>
            </a:r>
            <a:r>
              <a:rPr lang="en-US" sz="1600" dirty="0" smtClean="0">
                <a:hlinkClick r:id="rId5"/>
              </a:rPr>
              <a:t>proposals.pdf</a:t>
            </a:r>
            <a:r>
              <a:rPr lang="en-US" sz="1600" dirty="0" smtClean="0"/>
              <a:t> (19/</a:t>
            </a:r>
            <a:r>
              <a:rPr lang="en-US" sz="1600" smtClean="0"/>
              <a:t>11</a:t>
            </a:r>
            <a:r>
              <a:rPr lang="en-US" sz="1600" smtClean="0"/>
              <a:t>/</a:t>
            </a:r>
            <a:r>
              <a:rPr lang="en-US" sz="1600" smtClean="0"/>
              <a:t>19</a:t>
            </a:r>
            <a:r>
              <a:rPr lang="en-US" sz="1600" smtClean="0"/>
              <a:t>)</a:t>
            </a:r>
            <a:endParaRPr lang="en-US" sz="1600" dirty="0" smtClean="0"/>
          </a:p>
          <a:p>
            <a:r>
              <a:rPr lang="en-US" sz="1600" dirty="0" smtClean="0"/>
              <a:t>HJALLASTEFNAN (2018) </a:t>
            </a:r>
            <a:r>
              <a:rPr lang="en-US" sz="1600" i="1" dirty="0" smtClean="0"/>
              <a:t>‘The </a:t>
            </a:r>
            <a:r>
              <a:rPr lang="en-US" sz="1600" i="1" dirty="0" err="1" smtClean="0"/>
              <a:t>Hjalli</a:t>
            </a:r>
            <a:r>
              <a:rPr lang="en-US" sz="1600" i="1" dirty="0" smtClean="0"/>
              <a:t> Model’ </a:t>
            </a:r>
            <a:r>
              <a:rPr lang="en-US" sz="1600" dirty="0" smtClean="0">
                <a:hlinkClick r:id="rId6"/>
              </a:rPr>
              <a:t>https</a:t>
            </a:r>
            <a:r>
              <a:rPr lang="en-US" sz="1600" dirty="0">
                <a:hlinkClick r:id="rId6"/>
              </a:rPr>
              <a:t>://www.hjallimodel.com</a:t>
            </a:r>
            <a:r>
              <a:rPr lang="en-US" sz="1600" dirty="0" smtClean="0">
                <a:hlinkClick r:id="rId6"/>
              </a:rPr>
              <a:t>/</a:t>
            </a:r>
            <a:r>
              <a:rPr lang="en-US" sz="1600" dirty="0" smtClean="0"/>
              <a:t> (Accessed 18/11/19)</a:t>
            </a:r>
          </a:p>
          <a:p>
            <a:r>
              <a:rPr lang="en-US" sz="1600" dirty="0" smtClean="0"/>
              <a:t>Welsh Government (2019) </a:t>
            </a:r>
            <a:r>
              <a:rPr lang="en-US" sz="1600" i="1" dirty="0" smtClean="0"/>
              <a:t>‘Gender equality </a:t>
            </a:r>
            <a:r>
              <a:rPr lang="en-US" sz="1600" i="1" dirty="0" err="1" smtClean="0"/>
              <a:t>review’</a:t>
            </a:r>
            <a:r>
              <a:rPr lang="en-US" sz="1600" dirty="0" err="1" smtClean="0">
                <a:hlinkClick r:id="rId7"/>
              </a:rPr>
              <a:t>https</a:t>
            </a:r>
            <a:r>
              <a:rPr lang="en-US" sz="1600" dirty="0">
                <a:hlinkClick r:id="rId7"/>
              </a:rPr>
              <a:t>://gov.wales/sites/default/files/publications/2019-03/190204-cabinet-gender-equality-review-update-18-19-27.</a:t>
            </a:r>
            <a:r>
              <a:rPr lang="en-US" sz="1600" dirty="0" smtClean="0">
                <a:hlinkClick r:id="rId7"/>
              </a:rPr>
              <a:t>pdf</a:t>
            </a:r>
            <a:r>
              <a:rPr lang="en-US" sz="1600" dirty="0" smtClean="0"/>
              <a:t> (Accessed 20/11/19)</a:t>
            </a:r>
          </a:p>
          <a:p>
            <a:r>
              <a:rPr lang="en-US" sz="1600" dirty="0" smtClean="0"/>
              <a:t>Welsh Government (2019) </a:t>
            </a:r>
            <a:r>
              <a:rPr lang="en-US" sz="1600" i="1" dirty="0" smtClean="0"/>
              <a:t>‘Academic achievement of pupils aged 4 – 14 in core subjects’ </a:t>
            </a:r>
            <a:r>
              <a:rPr lang="en-US" sz="1600" dirty="0" smtClean="0">
                <a:hlinkClick r:id="rId8"/>
              </a:rPr>
              <a:t>https</a:t>
            </a:r>
            <a:r>
              <a:rPr lang="en-US" sz="1600" dirty="0">
                <a:hlinkClick r:id="rId8"/>
              </a:rPr>
              <a:t>://gov.wales/academic-achievement-pupils-aged-4-14-core-subjects-</a:t>
            </a:r>
            <a:r>
              <a:rPr lang="en-US" sz="1600" dirty="0" smtClean="0">
                <a:hlinkClick r:id="rId8"/>
              </a:rPr>
              <a:t>2019</a:t>
            </a:r>
            <a:r>
              <a:rPr lang="en-US" sz="1600" dirty="0" smtClean="0"/>
              <a:t> (Accessed 20/11/19)</a:t>
            </a:r>
          </a:p>
          <a:p>
            <a:r>
              <a:rPr lang="en-US" sz="1600" dirty="0" err="1" smtClean="0"/>
              <a:t>Dyrfjoro</a:t>
            </a:r>
            <a:r>
              <a:rPr lang="en-US" sz="1600" dirty="0" smtClean="0"/>
              <a:t>, k, </a:t>
            </a:r>
            <a:r>
              <a:rPr lang="en-US" sz="1600" dirty="0" err="1" smtClean="0"/>
              <a:t>Ros</a:t>
            </a:r>
            <a:r>
              <a:rPr lang="en-US" sz="1600" dirty="0" smtClean="0"/>
              <a:t>, B.M. (2016) ‘</a:t>
            </a:r>
            <a:r>
              <a:rPr lang="en-US" sz="1600" dirty="0"/>
              <a:t>Privatization of early childhood education in </a:t>
            </a:r>
            <a:r>
              <a:rPr lang="en-US" sz="1600" dirty="0" smtClean="0"/>
              <a:t>Iceland’</a:t>
            </a:r>
          </a:p>
          <a:p>
            <a:r>
              <a:rPr lang="en-US" sz="1600" dirty="0" smtClean="0"/>
              <a:t>Estyn (2010) </a:t>
            </a:r>
            <a:r>
              <a:rPr lang="en-US" sz="1600" i="1" dirty="0" smtClean="0"/>
              <a:t>‘Foundation phase training and its impact on learning and teaching’ </a:t>
            </a:r>
            <a:r>
              <a:rPr lang="en-US" sz="1600" u="sng" dirty="0" smtClean="0"/>
              <a:t>Foundation_Phase_training_and_its_impact_on_learning_and_teachingAn_interim_report_April_2010</a:t>
            </a:r>
            <a:r>
              <a:rPr lang="en-US" sz="1600" u="sng" dirty="0"/>
              <a:t>.</a:t>
            </a:r>
            <a:r>
              <a:rPr lang="en-US" sz="1600" u="sng" dirty="0" smtClean="0"/>
              <a:t>pdf </a:t>
            </a:r>
            <a:r>
              <a:rPr lang="en-US" sz="1600" dirty="0" smtClean="0"/>
              <a:t> (Accessed 20/11/19)</a:t>
            </a:r>
            <a:endParaRPr lang="en-US" sz="16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52728"/>
          </a:xfrm>
        </p:spPr>
        <p:txBody>
          <a:bodyPr/>
          <a:lstStyle/>
          <a:p>
            <a:r>
              <a:rPr lang="en-US" dirty="0" smtClean="0"/>
              <a:t>Reference list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930139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1103749"/>
            <a:ext cx="7408333" cy="5835948"/>
          </a:xfrm>
        </p:spPr>
        <p:txBody>
          <a:bodyPr>
            <a:normAutofit fontScale="85000" lnSpcReduction="10000"/>
          </a:bodyPr>
          <a:lstStyle/>
          <a:p>
            <a:r>
              <a:rPr lang="en-US" sz="2000" dirty="0" smtClean="0"/>
              <a:t>Reykjavik Council (2019) </a:t>
            </a:r>
            <a:r>
              <a:rPr lang="en-US" sz="2000" i="1" dirty="0" smtClean="0"/>
              <a:t>‘Preschool fees – valid January 1, 2019’ </a:t>
            </a:r>
            <a:r>
              <a:rPr lang="en-US" sz="2000" dirty="0" smtClean="0">
                <a:hlinkClick r:id="rId2"/>
              </a:rPr>
              <a:t>https</a:t>
            </a:r>
            <a:r>
              <a:rPr lang="en-US" sz="2000" dirty="0" smtClean="0">
                <a:hlinkClick r:id="rId2"/>
              </a:rPr>
              <a:t>://reykjavik.is/gjaldskrar/leikskolagjold-fra-1-jan-</a:t>
            </a:r>
            <a:r>
              <a:rPr lang="en-US" sz="2000" dirty="0" smtClean="0">
                <a:hlinkClick r:id="rId2"/>
              </a:rPr>
              <a:t>2016</a:t>
            </a:r>
            <a:r>
              <a:rPr lang="en-US" sz="2000" dirty="0" smtClean="0"/>
              <a:t> (Accessed 22/11/19)</a:t>
            </a:r>
          </a:p>
          <a:p>
            <a:r>
              <a:rPr lang="en-US" sz="2000" dirty="0" smtClean="0"/>
              <a:t>Estyn (2018) </a:t>
            </a:r>
            <a:r>
              <a:rPr lang="en-US" sz="2000" i="1" dirty="0" smtClean="0"/>
              <a:t>‘Annual Report’</a:t>
            </a:r>
            <a:r>
              <a:rPr lang="en-US" sz="2000" i="1" dirty="0"/>
              <a:t> </a:t>
            </a:r>
            <a:r>
              <a:rPr lang="en-US" sz="2000" dirty="0" smtClean="0">
                <a:hlinkClick r:id="rId3"/>
              </a:rPr>
              <a:t>https</a:t>
            </a:r>
            <a:r>
              <a:rPr lang="en-US" sz="2000" dirty="0" smtClean="0">
                <a:hlinkClick r:id="rId3"/>
              </a:rPr>
              <a:t>://www.estyn.gov.wales/sites/www.estyn.gov.wales/files/documents/Estyn_Annual%</a:t>
            </a:r>
            <a:r>
              <a:rPr lang="en-US" sz="2000" dirty="0" smtClean="0">
                <a:hlinkClick r:id="rId3"/>
              </a:rPr>
              <a:t>20Report_2018_English_Accessible.pdfn</a:t>
            </a:r>
            <a:r>
              <a:rPr lang="en-US" sz="2000" dirty="0" smtClean="0"/>
              <a:t> (Accessed 22/11/19)</a:t>
            </a:r>
          </a:p>
          <a:p>
            <a:r>
              <a:rPr lang="en-US" sz="2000" dirty="0" smtClean="0"/>
              <a:t>National assembly for Wales (2019) </a:t>
            </a:r>
            <a:r>
              <a:rPr lang="en-US" sz="2000" i="1" dirty="0" smtClean="0"/>
              <a:t>‘Early childhood care and education in Wales: an introduction’</a:t>
            </a:r>
            <a:r>
              <a:rPr lang="en-US" sz="2000" i="1" dirty="0"/>
              <a:t> </a:t>
            </a:r>
            <a:r>
              <a:rPr lang="en-US" sz="2000" dirty="0" smtClean="0">
                <a:hlinkClick r:id="rId4"/>
              </a:rPr>
              <a:t>http</a:t>
            </a:r>
            <a:r>
              <a:rPr lang="en-US" sz="2000" dirty="0" smtClean="0">
                <a:hlinkClick r:id="rId4"/>
              </a:rPr>
              <a:t>://www.assembly.wales/research%20documents/030%20-%20early%20childhood%20education/early%20childhood%20education%20-%20web%20-%</a:t>
            </a:r>
            <a:r>
              <a:rPr lang="en-US" sz="2000" dirty="0" smtClean="0">
                <a:hlinkClick r:id="rId4"/>
              </a:rPr>
              <a:t>20english.pdf</a:t>
            </a:r>
            <a:r>
              <a:rPr lang="en-US" sz="2000" dirty="0" smtClean="0"/>
              <a:t> (Accessed 23/11/19)</a:t>
            </a:r>
          </a:p>
          <a:p>
            <a:r>
              <a:rPr lang="en-US" sz="2000" dirty="0" smtClean="0"/>
              <a:t>ELINET (2016) ‘</a:t>
            </a:r>
            <a:r>
              <a:rPr lang="en-US" sz="2000" i="1" dirty="0" smtClean="0"/>
              <a:t>Literacy in </a:t>
            </a:r>
            <a:r>
              <a:rPr lang="en-US" sz="2000" i="1" dirty="0" err="1" smtClean="0"/>
              <a:t>Icelan</a:t>
            </a:r>
            <a:r>
              <a:rPr lang="en-US" sz="2000" i="1" dirty="0" err="1" smtClean="0"/>
              <a:t>d</a:t>
            </a:r>
            <a:r>
              <a:rPr lang="en-US" sz="2000" dirty="0" err="1" smtClean="0">
                <a:hlinkClick r:id="rId5"/>
              </a:rPr>
              <a:t>http</a:t>
            </a:r>
            <a:r>
              <a:rPr lang="en-US" sz="2000" dirty="0" smtClean="0">
                <a:hlinkClick r:id="rId5"/>
              </a:rPr>
              <a:t>://www.eli-net.eu/fileadmin/ELINET/Redaktion/user_upload/Iceland_Short_Report1.</a:t>
            </a:r>
            <a:r>
              <a:rPr lang="en-US" sz="2000" dirty="0" smtClean="0">
                <a:hlinkClick r:id="rId5"/>
              </a:rPr>
              <a:t>pdf</a:t>
            </a:r>
            <a:r>
              <a:rPr lang="en-US" sz="2000" dirty="0" smtClean="0"/>
              <a:t> (Accessed 22/11/19)</a:t>
            </a:r>
          </a:p>
          <a:p>
            <a:r>
              <a:rPr lang="en-US" sz="2000" dirty="0" smtClean="0"/>
              <a:t>Welsh Refugee Council (2015</a:t>
            </a:r>
            <a:r>
              <a:rPr lang="en-US" sz="2000" i="1" dirty="0" smtClean="0"/>
              <a:t>) ‘Migrants entitlements to education in Wales’</a:t>
            </a:r>
            <a:r>
              <a:rPr lang="en-US" sz="2000" i="1" dirty="0"/>
              <a:t> </a:t>
            </a:r>
            <a:r>
              <a:rPr lang="en-US" sz="2000" dirty="0" smtClean="0">
                <a:hlinkClick r:id="rId6"/>
              </a:rPr>
              <a:t>https</a:t>
            </a:r>
            <a:r>
              <a:rPr lang="en-US" sz="2000" dirty="0" smtClean="0">
                <a:hlinkClick r:id="rId6"/>
              </a:rPr>
              <a:t>://welshrefugeecouncil.org.uk/migration-information/legal-briefings/migrants%E2%80%99-entitlements-to-education-services-in-</a:t>
            </a:r>
            <a:r>
              <a:rPr lang="en-US" sz="2000" dirty="0" smtClean="0">
                <a:hlinkClick r:id="rId6"/>
              </a:rPr>
              <a:t>wales</a:t>
            </a:r>
            <a:r>
              <a:rPr lang="en-US" sz="2000" dirty="0" smtClean="0"/>
              <a:t> (Accessed 23/11/19)</a:t>
            </a:r>
          </a:p>
          <a:p>
            <a:r>
              <a:rPr lang="en-US" sz="2000" dirty="0" smtClean="0"/>
              <a:t>The money advise service (2019) ‘</a:t>
            </a:r>
            <a:r>
              <a:rPr lang="en-US" sz="2000" i="1" dirty="0" smtClean="0"/>
              <a:t>Average childcare </a:t>
            </a:r>
            <a:r>
              <a:rPr lang="en-US" sz="2000" i="1" dirty="0" err="1" smtClean="0"/>
              <a:t>costs’</a:t>
            </a:r>
            <a:r>
              <a:rPr lang="en-US" sz="2000" dirty="0" err="1" smtClean="0">
                <a:hlinkClick r:id="rId7"/>
              </a:rPr>
              <a:t>https</a:t>
            </a:r>
            <a:r>
              <a:rPr lang="en-US" sz="2000" dirty="0" smtClean="0">
                <a:hlinkClick r:id="rId7"/>
              </a:rPr>
              <a:t>://www.moneyadviceservice.org.uk/en/articles/childcare-costs#full-time-childcare-</a:t>
            </a:r>
            <a:r>
              <a:rPr lang="en-US" sz="2000" dirty="0" smtClean="0">
                <a:hlinkClick r:id="rId7"/>
              </a:rPr>
              <a:t>costs</a:t>
            </a:r>
            <a:r>
              <a:rPr lang="en-US" sz="2000" dirty="0" smtClean="0"/>
              <a:t> (Accessed 22/11/19)</a:t>
            </a:r>
          </a:p>
          <a:p>
            <a:r>
              <a:rPr lang="en-US" sz="2000" dirty="0" err="1" smtClean="0"/>
              <a:t>Freya,L</a:t>
            </a:r>
            <a:r>
              <a:rPr lang="en-US" sz="2000" dirty="0" smtClean="0"/>
              <a:t> (2018) ‘</a:t>
            </a:r>
            <a:r>
              <a:rPr lang="en-US" sz="2000" dirty="0"/>
              <a:t>Iceland closes the gap for early childhood, increasing investment for </a:t>
            </a:r>
            <a:r>
              <a:rPr lang="en-US" sz="2000" dirty="0" smtClean="0"/>
              <a:t>children’</a:t>
            </a:r>
            <a:endParaRPr lang="en-US" sz="2000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50831"/>
            <a:ext cx="8229600" cy="893357"/>
          </a:xfrm>
        </p:spPr>
        <p:txBody>
          <a:bodyPr/>
          <a:lstStyle/>
          <a:p>
            <a:r>
              <a:rPr lang="en-US" dirty="0" smtClean="0"/>
              <a:t>Reference list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388682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1615014"/>
            <a:ext cx="7408333" cy="4997416"/>
          </a:xfrm>
        </p:spPr>
        <p:txBody>
          <a:bodyPr>
            <a:normAutofit/>
          </a:bodyPr>
          <a:lstStyle/>
          <a:p>
            <a:r>
              <a:rPr lang="en-US" sz="1700" dirty="0" smtClean="0"/>
              <a:t>Early </a:t>
            </a:r>
            <a:r>
              <a:rPr lang="en-US" sz="1700" dirty="0" smtClean="0"/>
              <a:t>Education Journal, No.78 (2016) </a:t>
            </a:r>
            <a:r>
              <a:rPr lang="en-US" sz="1700" i="1" dirty="0" smtClean="0"/>
              <a:t>‘A view from Wales</a:t>
            </a:r>
            <a:r>
              <a:rPr lang="en-US" sz="1700" dirty="0" smtClean="0"/>
              <a:t>’ The British association for early childhood </a:t>
            </a:r>
            <a:r>
              <a:rPr lang="en-US" sz="1700" dirty="0" smtClean="0"/>
              <a:t>education</a:t>
            </a:r>
          </a:p>
          <a:p>
            <a:r>
              <a:rPr lang="en-US" sz="1700" dirty="0" err="1" smtClean="0"/>
              <a:t>Menntamálastofnun</a:t>
            </a:r>
            <a:r>
              <a:rPr lang="en-US" sz="1700" dirty="0" smtClean="0"/>
              <a:t> (2018) </a:t>
            </a:r>
            <a:r>
              <a:rPr lang="en-US" sz="1700" i="1" dirty="0" smtClean="0"/>
              <a:t>‘Iceland country profile 2018 – Early childhood education and </a:t>
            </a:r>
            <a:r>
              <a:rPr lang="en-US" sz="1700" i="1" dirty="0" err="1" smtClean="0"/>
              <a:t>care</a:t>
            </a:r>
            <a:r>
              <a:rPr lang="en-US" sz="1700" dirty="0" err="1" smtClean="0">
                <a:hlinkClick r:id="rId3"/>
              </a:rPr>
              <a:t>https</a:t>
            </a:r>
            <a:r>
              <a:rPr lang="en-US" sz="1700" dirty="0">
                <a:hlinkClick r:id="rId3"/>
              </a:rPr>
              <a:t>://mms.is/sites/mms.is/files/country_profile_iceland_-_ecec_juni_2018.</a:t>
            </a:r>
            <a:r>
              <a:rPr lang="en-US" sz="1700" dirty="0" smtClean="0">
                <a:hlinkClick r:id="rId3"/>
              </a:rPr>
              <a:t>pdf</a:t>
            </a:r>
            <a:r>
              <a:rPr lang="en-US" sz="1700" dirty="0" smtClean="0"/>
              <a:t> (Accessed 21/11/19)</a:t>
            </a:r>
          </a:p>
          <a:p>
            <a:r>
              <a:rPr lang="en-US" sz="1700" dirty="0" smtClean="0"/>
              <a:t>Ebert, E, </a:t>
            </a:r>
            <a:r>
              <a:rPr lang="en-US" sz="1700" dirty="0" err="1" smtClean="0"/>
              <a:t>Culyer,R</a:t>
            </a:r>
            <a:r>
              <a:rPr lang="en-US" sz="1700" dirty="0" smtClean="0"/>
              <a:t>. (2007) </a:t>
            </a:r>
            <a:r>
              <a:rPr lang="en-US" sz="1700" i="1" dirty="0" smtClean="0"/>
              <a:t>‘School: an introduction to education’</a:t>
            </a:r>
            <a:r>
              <a:rPr lang="en-US" sz="1700" dirty="0" smtClean="0"/>
              <a:t>,</a:t>
            </a:r>
            <a:r>
              <a:rPr lang="en-US" sz="1700" dirty="0" smtClean="0"/>
              <a:t> </a:t>
            </a:r>
            <a:r>
              <a:rPr lang="en-US" sz="1700" dirty="0" err="1"/>
              <a:t>Cengage</a:t>
            </a:r>
            <a:r>
              <a:rPr lang="en-US" sz="1700" dirty="0"/>
              <a:t> </a:t>
            </a:r>
            <a:r>
              <a:rPr lang="en-US" sz="1700" dirty="0" smtClean="0"/>
              <a:t>Learning.</a:t>
            </a:r>
          </a:p>
          <a:p>
            <a:r>
              <a:rPr lang="en-US" sz="1700" dirty="0" smtClean="0"/>
              <a:t>UNESCO (2008) </a:t>
            </a:r>
            <a:r>
              <a:rPr lang="en-US" sz="1700" i="1" dirty="0" smtClean="0"/>
              <a:t>‘The preschool </a:t>
            </a:r>
            <a:r>
              <a:rPr lang="en-US" sz="1700" i="1" dirty="0" err="1" smtClean="0"/>
              <a:t>act’</a:t>
            </a:r>
            <a:r>
              <a:rPr lang="en-US" sz="1700" dirty="0" err="1" smtClean="0">
                <a:hlinkClick r:id="rId4"/>
              </a:rPr>
              <a:t>http</a:t>
            </a:r>
            <a:r>
              <a:rPr lang="en-US" sz="1700" dirty="0">
                <a:hlinkClick r:id="rId4"/>
              </a:rPr>
              <a:t>://www.unesco.org/education/edurights/media/docs/f871e6b9cfe4e8430427bf57cf6abd87ce32c193.</a:t>
            </a:r>
            <a:r>
              <a:rPr lang="en-US" sz="1700" dirty="0" smtClean="0">
                <a:hlinkClick r:id="rId4"/>
              </a:rPr>
              <a:t>pdf</a:t>
            </a:r>
            <a:r>
              <a:rPr lang="en-US" sz="1700" dirty="0" smtClean="0"/>
              <a:t> (Accessed 18/11/</a:t>
            </a:r>
            <a:r>
              <a:rPr lang="en-US" sz="1700" dirty="0"/>
              <a:t>19</a:t>
            </a:r>
            <a:r>
              <a:rPr lang="en-US" sz="1700" dirty="0" smtClean="0"/>
              <a:t>)</a:t>
            </a:r>
          </a:p>
          <a:p>
            <a:r>
              <a:rPr lang="en-US" sz="1700" dirty="0" smtClean="0"/>
              <a:t>OECD (2014) </a:t>
            </a:r>
            <a:r>
              <a:rPr lang="en-US" sz="1700" i="1" dirty="0" smtClean="0"/>
              <a:t>‘Improving schools in Wales’ </a:t>
            </a:r>
            <a:r>
              <a:rPr lang="en-US" sz="1700" dirty="0" smtClean="0">
                <a:hlinkClick r:id="rId5"/>
              </a:rPr>
              <a:t>http</a:t>
            </a:r>
            <a:r>
              <a:rPr lang="en-US" sz="1700" dirty="0">
                <a:hlinkClick r:id="rId5"/>
              </a:rPr>
              <a:t>://www.oecd.org/education/Improving-schools-in-</a:t>
            </a:r>
            <a:r>
              <a:rPr lang="en-US" sz="1700" dirty="0" smtClean="0">
                <a:hlinkClick r:id="rId5"/>
              </a:rPr>
              <a:t>Wales.pdf</a:t>
            </a:r>
            <a:r>
              <a:rPr lang="en-US" sz="1700" dirty="0" smtClean="0"/>
              <a:t> (Accessed 22/11/19)</a:t>
            </a:r>
          </a:p>
          <a:p>
            <a:r>
              <a:rPr lang="en-US" sz="1700" dirty="0" smtClean="0"/>
              <a:t>UNESCO (2012) </a:t>
            </a:r>
            <a:r>
              <a:rPr lang="en-US" sz="1700" i="1" dirty="0" smtClean="0"/>
              <a:t>‘World data on education’ </a:t>
            </a:r>
            <a:r>
              <a:rPr lang="en-US" sz="1700" dirty="0" smtClean="0">
                <a:hlinkClick r:id="rId6"/>
              </a:rPr>
              <a:t>http</a:t>
            </a:r>
            <a:r>
              <a:rPr lang="en-US" sz="1700" dirty="0">
                <a:hlinkClick r:id="rId6"/>
              </a:rPr>
              <a:t>://www.ibe.unesco.org/sites/default/files/</a:t>
            </a:r>
            <a:r>
              <a:rPr lang="en-US" sz="1700" dirty="0" smtClean="0">
                <a:hlinkClick r:id="rId6"/>
              </a:rPr>
              <a:t>Iceland.pdf</a:t>
            </a:r>
            <a:r>
              <a:rPr lang="en-US" sz="1700" dirty="0" smtClean="0"/>
              <a:t> (Accessed 20/11/19)</a:t>
            </a:r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Reference List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659985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aveform">
  <a:themeElements>
    <a:clrScheme name="Waveform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Waveform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aveform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Waveform.thmx</Template>
  <TotalTime>5916</TotalTime>
  <Words>1657</Words>
  <Application>Microsoft Macintosh PowerPoint</Application>
  <PresentationFormat>On-screen Show (4:3)</PresentationFormat>
  <Paragraphs>113</Paragraphs>
  <Slides>17</Slides>
  <Notes>6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Waveform</vt:lpstr>
      <vt:lpstr>Curriculum comparison of two Early Years curriculums By Rebecca Crane</vt:lpstr>
      <vt:lpstr>What is Curriculum?</vt:lpstr>
      <vt:lpstr>PowerPoint Presentation</vt:lpstr>
      <vt:lpstr>Foundation Phase Wales – Ages 0 to 7</vt:lpstr>
      <vt:lpstr>Aims of the Foundation Phase Wales:</vt:lpstr>
      <vt:lpstr>Key learning areas of Foundation Phase Wales:</vt:lpstr>
      <vt:lpstr>Icelandic Preschool - Ages 0 to 6</vt:lpstr>
      <vt:lpstr>Aims of Icelandic Preschool</vt:lpstr>
      <vt:lpstr>Key learning areas of Iceland Preschool:</vt:lpstr>
      <vt:lpstr>Positive outcomes of preschool curriculum guide in Iceland:</vt:lpstr>
      <vt:lpstr>Negative outcomes of preschool curriculum guide in Iceland:</vt:lpstr>
      <vt:lpstr>Conclusion</vt:lpstr>
      <vt:lpstr>Any Questions?</vt:lpstr>
      <vt:lpstr>Reference List</vt:lpstr>
      <vt:lpstr>Reference list</vt:lpstr>
      <vt:lpstr>Reference list</vt:lpstr>
      <vt:lpstr>Reference List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Curriculum comparison of Early Years curricula   By Rebecca Crane</dc:title>
  <dc:creator>Rebecca Crane</dc:creator>
  <cp:lastModifiedBy>Rebecca Crane</cp:lastModifiedBy>
  <cp:revision>103</cp:revision>
  <dcterms:created xsi:type="dcterms:W3CDTF">2019-11-21T18:34:08Z</dcterms:created>
  <dcterms:modified xsi:type="dcterms:W3CDTF">2019-11-25T23:39:07Z</dcterms:modified>
</cp:coreProperties>
</file>