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5"/>
  </p:notesMasterIdLst>
  <p:sldIdLst>
    <p:sldId id="1231" r:id="rId2"/>
    <p:sldId id="1232" r:id="rId3"/>
    <p:sldId id="1233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557"/>
    <p:restoredTop sz="94618"/>
  </p:normalViewPr>
  <p:slideViewPr>
    <p:cSldViewPr snapToGrid="0" snapToObjects="1">
      <p:cViewPr varScale="1">
        <p:scale>
          <a:sx n="111" d="100"/>
          <a:sy n="111" d="100"/>
        </p:scale>
        <p:origin x="3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2B7B8-B8AE-9F45-82DA-0D9EDB4B79EB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ADEDF30-1A2B-6B4B-8A0D-8806F37E16D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1254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175591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25121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04444837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832F4E-14B4-F04F-9C5E-AEE1531402B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285812-AEE5-9C45-BFE1-D59EDF606FE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E37EB8-1616-0C48-B3B5-030F913C24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54DAC9-0659-9748-9B29-7FDA6B58C4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E8C695-572A-D64C-9073-263CBFA69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3255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6254E-2FF8-4B47-A48C-F3A9FAB2FC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35AEE-6ABD-EA42-8EE0-A5969F6E8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2333BF0-454A-3144-9071-ECD4EC5688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5A6A-C5F7-1B48-9C15-F9D01288C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FBBB12-B4DB-D740-A014-26988483F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3030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347A1-2F56-324B-B5BF-BEDE29DFCC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901FB1-2527-AE48-A39B-D03FA3A1E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59D58B-B92A-5D43-950B-5C7382DED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70E99-4367-704F-BE11-4D8553400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4717A0-39AB-B44A-B23C-29938BB6E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020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422F2-78F9-2840-A5B7-F958F3396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DEEC32-E42E-F047-A47E-05AB7B507AE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1663C97-A3EC-1246-AC3E-7B5CC44A0D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66B975E-F340-7F46-92C2-7DAA0C5493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13A48F-7611-D242-A8BB-BB55425AB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CF26B-5BD8-5749-9B1E-A0495273E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1968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A85B1-A947-1042-8F3D-6CF8805E1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BCF3DE-B63A-3F46-87C1-C24FFFA35D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093BB45-7C53-B343-B890-6D129768FF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DAEA0-4D29-8649-8566-FF9C15A43A7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45AFADA-EBCC-3C4D-B360-7F5B1EEFD7E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7A93675-D82F-7B41-961A-859E07B1D8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6117E5-1773-6A4F-B235-7F507C3821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C7688F1-61AB-834B-AA76-367CB62A1F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6821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D2BF4-3670-1B47-BFCD-5055341E1C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8BC7C9-3D88-1A42-A83A-AD2F62184D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2560BCB-3CE4-4C4E-A2A3-E3D12882AC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C0E12E8-7C46-4146-B922-6BC42B10B3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4711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C15E85-4C6A-494E-8980-16739794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5D6E37-CFA3-D245-AB8D-3E2476186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0D5B0C-837A-D84D-B307-F0C98D97C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0833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9653-38AF-0143-9886-B33005C7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85F08C-13C6-6C4C-823F-050ED7CCCB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8A46A9-7B36-5543-871C-CE72774704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93A602-32B6-6949-9A91-62E3FC7EF5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3F81197-4A7D-CD44-B2DC-1A6EDF1B22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84FB0A-BF73-634D-BC87-5EBEEA40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827216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E587B-7141-2748-AE53-F9D3BE1FDA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E700-2D39-564C-9BA5-EEF7CC3DED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E615E1-7ACD-274F-9AC0-195ADD9FCE1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B7095F-31DE-264F-A71F-C9062C26F7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6B2E2A-08A6-214A-8154-C35F68A566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879DBB-AE13-2C44-AA54-8BE5D936B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56828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1DE70-728A-7D4D-B8DD-61D8A43C53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1274F9-F2D7-A24A-AD43-2CE14E99212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772022-E1E3-BA4E-BF5E-F57DA354A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A16D88-D00D-A443-BC04-72E7D8A00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E781B3-24BA-194B-8A59-5A5106B4F7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6367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2323BFB-5B0C-CF43-9B5B-A69ACF25BD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3F56A3-A50E-BE4C-8100-430FE9862C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62CF6A-6360-BA48-A19A-6953C5361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458F-7B02-3F46-BD5F-FB781DDF0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AC8890-CC79-2B48-8388-E1EC47588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59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C7D459E-B96E-3948-A6F8-8F1CEEBF3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FA75E2-8A3E-DB46-9EF6-753A8D8BAF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8236F6-F7D8-3843-8F41-DB9D21C8410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CC5381-75D6-B64A-A0BA-2DABBCEAE1D3}" type="datetimeFigureOut">
              <a:rPr lang="en-US" smtClean="0"/>
              <a:t>10/11/21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044F9-2A3D-184E-AEBF-0320200A578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E7066-181C-AA47-9B75-C6BF90FD165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9C1A7C-939D-EE4F-9F27-7A7EFF4173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0733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iff"/><Relationship Id="rId3" Type="http://schemas.openxmlformats.org/officeDocument/2006/relationships/image" Target="../media/image1.png"/><Relationship Id="rId7" Type="http://schemas.openxmlformats.org/officeDocument/2006/relationships/hyperlink" Target="https://siop.peniarth.cymru/index.php?route=common/home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tiff"/><Relationship Id="rId5" Type="http://schemas.openxmlformats.org/officeDocument/2006/relationships/hyperlink" Target="https://siop.peniarth.cymru/index.php?route=product/product&amp;product_id=73" TargetMode="External"/><Relationship Id="rId10" Type="http://schemas.openxmlformats.org/officeDocument/2006/relationships/image" Target="../media/image5.tiff"/><Relationship Id="rId4" Type="http://schemas.openxmlformats.org/officeDocument/2006/relationships/image" Target="../media/image2.png"/><Relationship Id="rId9" Type="http://schemas.openxmlformats.org/officeDocument/2006/relationships/hyperlink" Target="https://siop.peniarth.cymru/index.php?route=product/product&amp;product_id=142" TargetMode="Externa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tiff"/><Relationship Id="rId3" Type="http://schemas.openxmlformats.org/officeDocument/2006/relationships/image" Target="../media/image1.png"/><Relationship Id="rId7" Type="http://schemas.openxmlformats.org/officeDocument/2006/relationships/hyperlink" Target="https://siop.peniarth.cymru/index.php?route=common/home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tiff"/><Relationship Id="rId11" Type="http://schemas.openxmlformats.org/officeDocument/2006/relationships/hyperlink" Target="https://adnoddau.canolfanpeniarth.org/awdio-cefnogaeth/%20." TargetMode="External"/><Relationship Id="rId5" Type="http://schemas.openxmlformats.org/officeDocument/2006/relationships/hyperlink" Target="https://siop.peniarth.cymru/index.php?route=product/product&amp;product_id=73" TargetMode="External"/><Relationship Id="rId10" Type="http://schemas.openxmlformats.org/officeDocument/2006/relationships/image" Target="../media/image5.tiff"/><Relationship Id="rId4" Type="http://schemas.openxmlformats.org/officeDocument/2006/relationships/image" Target="../media/image2.png"/><Relationship Id="rId9" Type="http://schemas.openxmlformats.org/officeDocument/2006/relationships/hyperlink" Target="https://siop.peniarth.cymru/index.php?route=product/product&amp;product_id=142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tiff"/><Relationship Id="rId3" Type="http://schemas.openxmlformats.org/officeDocument/2006/relationships/image" Target="../media/image1.png"/><Relationship Id="rId7" Type="http://schemas.openxmlformats.org/officeDocument/2006/relationships/hyperlink" Target="https://siop.peniarth.cymru/index.php?route=product/product&amp;product_id=276&amp;search=beth+welwch+chi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tiff"/><Relationship Id="rId5" Type="http://schemas.openxmlformats.org/officeDocument/2006/relationships/hyperlink" Target="https://siop.peniarth.cymru/index.php?route=common/home" TargetMode="External"/><Relationship Id="rId4" Type="http://schemas.openxmlformats.org/officeDocument/2006/relationships/image" Target="../media/image2.png"/><Relationship Id="rId9" Type="http://schemas.openxmlformats.org/officeDocument/2006/relationships/image" Target="../media/image7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062626" y="313946"/>
            <a:ext cx="7715202" cy="117928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>
                <a:solidFill>
                  <a:schemeClr val="accent1">
                    <a:lumMod val="75000"/>
                  </a:schemeClr>
                </a:solidFill>
              </a:rPr>
              <a:t>Mae gwefan Peniarth yn cynnwys llawer o adnoddau defnyddiol i annog y Gymraeg yn ddyddiol yn y dosbarth.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There are a number of useful resources on the Peniarth website which will help you use the Welsh language daily in the classroom.</a:t>
            </a:r>
          </a:p>
          <a:p>
            <a:pPr algn="ctr"/>
            <a:endParaRPr lang="cy-GB" sz="1600" b="1" dirty="0">
              <a:solidFill>
                <a:schemeClr val="tx1"/>
              </a:solidFill>
            </a:endParaRP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5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49387" y="1343291"/>
            <a:ext cx="2848233" cy="2848233"/>
          </a:xfrm>
          <a:prstGeom prst="rect">
            <a:avLst/>
          </a:prstGeom>
        </p:spPr>
      </p:pic>
      <p:pic>
        <p:nvPicPr>
          <p:cNvPr id="11" name="Picture 10">
            <a:hlinkClick r:id="rId7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9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580847" y="1200200"/>
            <a:ext cx="3211821" cy="3211821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D37B6F93-F980-2A42-935B-C9D73D815B92}"/>
              </a:ext>
            </a:extLst>
          </p:cNvPr>
          <p:cNvSpPr txBox="1">
            <a:spLocks/>
          </p:cNvSpPr>
          <p:nvPr/>
        </p:nvSpPr>
        <p:spPr>
          <a:xfrm>
            <a:off x="6188529" y="4191634"/>
            <a:ext cx="5589299" cy="152336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/>
              <a:t>Mae’r cardiau yma’n cynnwys ymadroddion a chwestiynau addas i'w defnyddio o ddydd i ddydd ar draws y cwricwlwm.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These cards contain phrases and questions suitable to be used on a daily basis across the curriculum.</a:t>
            </a:r>
            <a:endParaRPr lang="en-GB" sz="1600" b="1" dirty="0">
              <a:solidFill>
                <a:schemeClr val="tx1"/>
              </a:solidFill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E94CA8C5-246B-674E-A32A-0878D3C8DBFE}"/>
              </a:ext>
            </a:extLst>
          </p:cNvPr>
          <p:cNvSpPr txBox="1">
            <a:spLocks/>
          </p:cNvSpPr>
          <p:nvPr/>
        </p:nvSpPr>
        <p:spPr>
          <a:xfrm>
            <a:off x="441997" y="4191634"/>
            <a:ext cx="5497287" cy="1532819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1600" b="1" dirty="0"/>
              <a:t>Mae eitemau iaith fel berfau, treigladau, arddodiaid ac ymadroddion iaith bob dydd wedi'u cynnwys, ac wedi grwpio fesul lliw i ddod o hyd i’r atebion yn hawdd.</a:t>
            </a:r>
          </a:p>
          <a:p>
            <a:pPr algn="ctr"/>
            <a:r>
              <a:rPr lang="cy-GB" sz="1600" b="1" dirty="0">
                <a:solidFill>
                  <a:schemeClr val="tx1"/>
                </a:solidFill>
              </a:rPr>
              <a:t>Language elements such as verbs, mutations, prepositions and everyday phrases are all included, and are grouped by colour so that answers are easily found.</a:t>
            </a:r>
          </a:p>
          <a:p>
            <a:pPr algn="ctr"/>
            <a:endParaRPr lang="cy-GB" sz="1600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E1AEB22A-C46A-904D-B877-E19FFE9C0BA0}"/>
              </a:ext>
            </a:extLst>
          </p:cNvPr>
          <p:cNvSpPr/>
          <p:nvPr/>
        </p:nvSpPr>
        <p:spPr>
          <a:xfrm>
            <a:off x="4567262" y="2205947"/>
            <a:ext cx="305747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Cliciwch ar bob llun i ddysgu mwy am yr adnodd.</a:t>
            </a:r>
            <a:endParaRPr lang="cy-GB" b="1" dirty="0"/>
          </a:p>
          <a:p>
            <a:pPr algn="ctr"/>
            <a:r>
              <a:rPr lang="cy-GB" b="1" dirty="0"/>
              <a:t>Click on each picture to learn more about the resource. </a:t>
            </a:r>
          </a:p>
        </p:txBody>
      </p:sp>
    </p:spTree>
    <p:extLst>
      <p:ext uri="{BB962C8B-B14F-4D97-AF65-F5344CB8AC3E}">
        <p14:creationId xmlns:p14="http://schemas.microsoft.com/office/powerpoint/2010/main" val="189331975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343396" y="313946"/>
            <a:ext cx="7434432" cy="144954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accent1">
                    <a:lumMod val="75000"/>
                  </a:schemeClr>
                </a:solidFill>
              </a:rPr>
              <a:t>Mae hefyd ffeiliau sain i’ch helpu i wybod sut mae ynganu’r </a:t>
            </a:r>
          </a:p>
          <a:p>
            <a:pPr algn="ctr"/>
            <a:r>
              <a:rPr lang="cy-GB" sz="2000" b="1" dirty="0">
                <a:solidFill>
                  <a:schemeClr val="accent1">
                    <a:lumMod val="75000"/>
                  </a:schemeClr>
                </a:solidFill>
              </a:rPr>
              <a:t>geiriau ar y cardiau. </a:t>
            </a: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There are also free sound files to help with pronunciation, </a:t>
            </a: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which correspond to the cards. 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0" name="Picture 9">
            <a:hlinkClick r:id="rId5"/>
            <a:extLst>
              <a:ext uri="{FF2B5EF4-FFF2-40B4-BE49-F238E27FC236}">
                <a16:creationId xmlns:a16="http://schemas.microsoft.com/office/drawing/2014/main" id="{029AD891-4D75-5642-8A24-77C2B9DA90C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886" y="1493342"/>
            <a:ext cx="4343400" cy="4343400"/>
          </a:xfrm>
          <a:prstGeom prst="rect">
            <a:avLst/>
          </a:prstGeom>
        </p:spPr>
      </p:pic>
      <p:pic>
        <p:nvPicPr>
          <p:cNvPr id="11" name="Picture 10">
            <a:hlinkClick r:id="rId7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pic>
        <p:nvPicPr>
          <p:cNvPr id="12" name="Picture 11">
            <a:hlinkClick r:id="rId9"/>
            <a:extLst>
              <a:ext uri="{FF2B5EF4-FFF2-40B4-BE49-F238E27FC236}">
                <a16:creationId xmlns:a16="http://schemas.microsoft.com/office/drawing/2014/main" id="{FCD1DB86-08CE-7141-88F0-3E54A4DD2718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48007" y="1334837"/>
            <a:ext cx="4660409" cy="466040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4580960" y="2525356"/>
            <a:ext cx="305747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Cliciwch 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  <a:hlinkClick r:id="rId11"/>
              </a:rPr>
              <a:t>yma</a:t>
            </a:r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</a:p>
          <a:p>
            <a:pPr algn="ctr"/>
            <a:r>
              <a:rPr lang="cy-GB" sz="2400" b="1" dirty="0">
                <a:solidFill>
                  <a:schemeClr val="accent1">
                    <a:lumMod val="75000"/>
                  </a:schemeClr>
                </a:solidFill>
              </a:rPr>
              <a:t>i glywed.</a:t>
            </a:r>
          </a:p>
          <a:p>
            <a:pPr algn="ctr"/>
            <a:endParaRPr lang="cy-GB" sz="2400" b="1" dirty="0"/>
          </a:p>
          <a:p>
            <a:pPr algn="ctr"/>
            <a:r>
              <a:rPr lang="cy-GB" sz="2400" b="1" dirty="0"/>
              <a:t>Click </a:t>
            </a:r>
            <a:r>
              <a:rPr lang="cy-GB" sz="2400" b="1" dirty="0">
                <a:hlinkClick r:id="rId11"/>
              </a:rPr>
              <a:t>here</a:t>
            </a:r>
            <a:r>
              <a:rPr lang="cy-GB" sz="2400" b="1" dirty="0"/>
              <a:t> </a:t>
            </a:r>
          </a:p>
          <a:p>
            <a:pPr algn="ctr"/>
            <a:r>
              <a:rPr lang="cy-GB" sz="2400" b="1" dirty="0"/>
              <a:t>to hear. </a:t>
            </a:r>
          </a:p>
        </p:txBody>
      </p:sp>
    </p:spTree>
    <p:extLst>
      <p:ext uri="{BB962C8B-B14F-4D97-AF65-F5344CB8AC3E}">
        <p14:creationId xmlns:p14="http://schemas.microsoft.com/office/powerpoint/2010/main" val="1654956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1670505C-ADC9-2947-A12E-C7798F8D801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272CB40-E1CB-3842-9CBF-76D8ADACE7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79512" y="5945950"/>
            <a:ext cx="2301335" cy="91205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8144186F-A11E-4146-B232-1811DDBE5461}"/>
              </a:ext>
            </a:extLst>
          </p:cNvPr>
          <p:cNvSpPr txBox="1">
            <a:spLocks/>
          </p:cNvSpPr>
          <p:nvPr/>
        </p:nvSpPr>
        <p:spPr>
          <a:xfrm>
            <a:off x="4464338" y="389621"/>
            <a:ext cx="7402554" cy="329988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19050">
            <a:solidFill>
              <a:srgbClr val="002060"/>
            </a:solidFill>
          </a:ln>
        </p:spPr>
        <p:txBody>
          <a:bodyPr vert="horz" lIns="68580" tIns="34290" rIns="68580" bIns="34290" rtlCol="0" anchor="t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cy-GB" sz="2000" b="1" dirty="0">
                <a:solidFill>
                  <a:schemeClr val="tx1"/>
                </a:solidFill>
              </a:rPr>
              <a:t>If you are in the Primary sector the </a:t>
            </a:r>
            <a:r>
              <a:rPr lang="cy-GB" sz="2000" b="1" dirty="0">
                <a:solidFill>
                  <a:schemeClr val="bg1"/>
                </a:solidFill>
              </a:rPr>
              <a:t>'Cyw: Beth Welwch chi?'</a:t>
            </a:r>
            <a:r>
              <a:rPr lang="cy-GB" sz="2000" b="1" dirty="0">
                <a:solidFill>
                  <a:schemeClr val="tx1"/>
                </a:solidFill>
              </a:rPr>
              <a:t> bilingual A3 hardback flip books are also very useful. </a:t>
            </a:r>
          </a:p>
          <a:p>
            <a:pPr algn="ctr"/>
            <a:endParaRPr lang="cy-GB" sz="2000" b="1" dirty="0">
              <a:solidFill>
                <a:schemeClr val="tx1"/>
              </a:solidFill>
            </a:endParaRP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The resource develops children's oral skills from an early age with colourful pictures and situations depicted to encourage discussion.</a:t>
            </a:r>
          </a:p>
          <a:p>
            <a:pPr algn="ctr"/>
            <a:endParaRPr lang="cy-GB" sz="2000" b="1" dirty="0">
              <a:solidFill>
                <a:schemeClr val="tx1"/>
              </a:solidFill>
            </a:endParaRPr>
          </a:p>
          <a:p>
            <a:pPr algn="ctr"/>
            <a:r>
              <a:rPr lang="cy-GB" sz="2000" b="1" dirty="0">
                <a:solidFill>
                  <a:schemeClr val="tx1"/>
                </a:solidFill>
              </a:rPr>
              <a:t> All scenes have been designed with characteristics of Outcome 2 across four Profile Learning Areas of the Foundation Phase in mind, and the flipside of each picture has teacher notes including Welsh language question 'prompts’ and phonetics.</a:t>
            </a:r>
          </a:p>
          <a:p>
            <a:pPr algn="ctr"/>
            <a:endParaRPr lang="en-GB" sz="1600" b="1" dirty="0">
              <a:solidFill>
                <a:srgbClr val="002060"/>
              </a:solidFill>
            </a:endParaRPr>
          </a:p>
        </p:txBody>
      </p:sp>
      <p:pic>
        <p:nvPicPr>
          <p:cNvPr id="11" name="Picture 10">
            <a:hlinkClick r:id="rId5"/>
            <a:extLst>
              <a:ext uri="{FF2B5EF4-FFF2-40B4-BE49-F238E27FC236}">
                <a16:creationId xmlns:a16="http://schemas.microsoft.com/office/drawing/2014/main" id="{B111B440-C343-DF43-8255-F55A5434685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34577" y="91367"/>
            <a:ext cx="3755290" cy="1401975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9B5BB376-91B1-ED4E-83E6-30E33FE94643}"/>
              </a:ext>
            </a:extLst>
          </p:cNvPr>
          <p:cNvSpPr/>
          <p:nvPr/>
        </p:nvSpPr>
        <p:spPr>
          <a:xfrm>
            <a:off x="550999" y="4538102"/>
            <a:ext cx="3752235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b="1" dirty="0">
                <a:solidFill>
                  <a:schemeClr val="accent1">
                    <a:lumMod val="75000"/>
                  </a:schemeClr>
                </a:solidFill>
              </a:rPr>
              <a:t>Cliciwch ar y llun i weld yr adnodd arlein.</a:t>
            </a:r>
            <a:endParaRPr lang="cy-GB" b="1" dirty="0"/>
          </a:p>
          <a:p>
            <a:pPr algn="ctr"/>
            <a:r>
              <a:rPr lang="cy-GB" b="1" dirty="0"/>
              <a:t>Click on the picture to see the resource online. </a:t>
            </a:r>
          </a:p>
        </p:txBody>
      </p:sp>
      <p:pic>
        <p:nvPicPr>
          <p:cNvPr id="2" name="Picture 1">
            <a:hlinkClick r:id="rId7"/>
            <a:extLst>
              <a:ext uri="{FF2B5EF4-FFF2-40B4-BE49-F238E27FC236}">
                <a16:creationId xmlns:a16="http://schemas.microsoft.com/office/drawing/2014/main" id="{61405DEF-1730-564E-A0F8-2BC91C1F193A}"/>
              </a:ext>
            </a:extLst>
          </p:cNvPr>
          <p:cNvPicPr>
            <a:picLocks noChangeAspect="1"/>
          </p:cNvPicPr>
          <p:nvPr/>
        </p:nvPicPr>
        <p:blipFill rotWithShape="1">
          <a:blip r:embed="rId8"/>
          <a:srcRect t="14316" b="14199"/>
          <a:stretch/>
        </p:blipFill>
        <p:spPr>
          <a:xfrm>
            <a:off x="457827" y="1679584"/>
            <a:ext cx="3792754" cy="27112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1B771A-EAE3-D84D-BEDB-08D383B6189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0648754" y="4501767"/>
            <a:ext cx="1365094" cy="1365094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DFF98553-6B89-D047-AC04-8F9DB85769F6}"/>
              </a:ext>
            </a:extLst>
          </p:cNvPr>
          <p:cNvSpPr/>
          <p:nvPr/>
        </p:nvSpPr>
        <p:spPr>
          <a:xfrm>
            <a:off x="4611294" y="4055038"/>
            <a:ext cx="740255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dirty="0">
                <a:latin typeface="inherit"/>
              </a:rPr>
              <a:t>As students, </a:t>
            </a:r>
            <a:r>
              <a:rPr lang="cy-GB" b="1" u="sng" dirty="0">
                <a:latin typeface="inherit"/>
              </a:rPr>
              <a:t>you get free delivery</a:t>
            </a:r>
            <a:r>
              <a:rPr lang="cy-GB" dirty="0">
                <a:latin typeface="inherit"/>
              </a:rPr>
              <a:t> on Peniarth shop resources if you purchase either of these resources, using this coupon code </a:t>
            </a:r>
            <a:r>
              <a:rPr lang="cy-GB" sz="1600" b="1" dirty="0">
                <a:solidFill>
                  <a:srgbClr val="FF0000"/>
                </a:solidFill>
                <a:latin typeface="Courier New" panose="02070309020205020404" pitchFamily="49" charset="0"/>
              </a:rPr>
              <a:t>82gWFj5vnX</a:t>
            </a:r>
            <a:r>
              <a:rPr lang="cy-GB" sz="1100" b="1" dirty="0">
                <a:latin typeface="Courier New" panose="02070309020205020404" pitchFamily="49" charset="0"/>
              </a:rPr>
              <a:t>.</a:t>
            </a:r>
          </a:p>
          <a:p>
            <a:r>
              <a:rPr lang="cy-GB" dirty="0">
                <a:latin typeface="inherit"/>
              </a:rPr>
              <a:t>You will need to enter the coupon code on the 'basket' page, - </a:t>
            </a:r>
          </a:p>
          <a:p>
            <a:r>
              <a:rPr lang="cy-GB" dirty="0">
                <a:latin typeface="inherit"/>
              </a:rPr>
              <a:t>your discount will appear on the last stage of checkout (step 6).</a:t>
            </a:r>
            <a:endParaRPr lang="cy-GB" b="0" i="0" dirty="0">
              <a:effectLst/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5988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1163</TotalTime>
  <Words>363</Words>
  <Application>Microsoft Macintosh PowerPoint</Application>
  <PresentationFormat>Widescreen</PresentationFormat>
  <Paragraphs>27</Paragraphs>
  <Slides>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Arial</vt:lpstr>
      <vt:lpstr>Calibri</vt:lpstr>
      <vt:lpstr>Calibri Light</vt:lpstr>
      <vt:lpstr>Courier New</vt:lpstr>
      <vt:lpstr>inherit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Mari Powell</cp:lastModifiedBy>
  <cp:revision>7</cp:revision>
  <dcterms:created xsi:type="dcterms:W3CDTF">2021-09-24T10:52:44Z</dcterms:created>
  <dcterms:modified xsi:type="dcterms:W3CDTF">2021-10-12T09:05:34Z</dcterms:modified>
</cp:coreProperties>
</file>