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81571" autoAdjust="0"/>
  </p:normalViewPr>
  <p:slideViewPr>
    <p:cSldViewPr>
      <p:cViewPr varScale="1">
        <p:scale>
          <a:sx n="89" d="100"/>
          <a:sy n="89" d="100"/>
        </p:scale>
        <p:origin x="976"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656437-7195-4243-904F-285C5BB66E6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5BF0DD5-EFAD-424F-ACBC-CB22FAC29067}">
      <dgm:prSet/>
      <dgm:spPr/>
      <dgm:t>
        <a:bodyPr/>
        <a:lstStyle/>
        <a:p>
          <a:r>
            <a:rPr lang="en-US" b="0" i="0" dirty="0"/>
            <a:t>The chosen company has helped in developing a strong expertise and sustainable investments, thus encouraging strategic presence across global markets. </a:t>
          </a:r>
          <a:endParaRPr lang="en-US" dirty="0"/>
        </a:p>
      </dgm:t>
    </dgm:pt>
    <dgm:pt modelId="{3FD3BCBD-6281-4717-B6E3-CD5F42564FB6}" type="parTrans" cxnId="{66C1D7AE-4705-41B1-A9C9-D7A424130425}">
      <dgm:prSet/>
      <dgm:spPr/>
      <dgm:t>
        <a:bodyPr/>
        <a:lstStyle/>
        <a:p>
          <a:endParaRPr lang="en-US"/>
        </a:p>
      </dgm:t>
    </dgm:pt>
    <dgm:pt modelId="{EEE5C13E-2B5E-49FD-AD84-738C1344F9B8}" type="sibTrans" cxnId="{66C1D7AE-4705-41B1-A9C9-D7A424130425}">
      <dgm:prSet/>
      <dgm:spPr/>
      <dgm:t>
        <a:bodyPr/>
        <a:lstStyle/>
        <a:p>
          <a:endParaRPr lang="en-US"/>
        </a:p>
      </dgm:t>
    </dgm:pt>
    <dgm:pt modelId="{0A961F41-3539-49A8-BC7C-3F3DDD4A8E71}">
      <dgm:prSet/>
      <dgm:spPr/>
      <dgm:t>
        <a:bodyPr/>
        <a:lstStyle/>
        <a:p>
          <a:r>
            <a:rPr lang="en-US" b="0" i="0"/>
            <a:t>Aviva Investors have become ideal for employing more than 1000 employees on a global level, thereby managing almost 238 billion GBP of assets (Aviva Investors, 2025). </a:t>
          </a:r>
          <a:endParaRPr lang="en-US"/>
        </a:p>
      </dgm:t>
    </dgm:pt>
    <dgm:pt modelId="{4AFBEB37-F68B-4A96-A132-C7F9CFBDF443}" type="parTrans" cxnId="{CF6DC2C0-7C21-413E-8BB6-78CF03AFBC45}">
      <dgm:prSet/>
      <dgm:spPr/>
      <dgm:t>
        <a:bodyPr/>
        <a:lstStyle/>
        <a:p>
          <a:endParaRPr lang="en-US"/>
        </a:p>
      </dgm:t>
    </dgm:pt>
    <dgm:pt modelId="{A78D4EC1-B918-4962-9FF8-FEF1FF6A4322}" type="sibTrans" cxnId="{CF6DC2C0-7C21-413E-8BB6-78CF03AFBC45}">
      <dgm:prSet/>
      <dgm:spPr/>
      <dgm:t>
        <a:bodyPr/>
        <a:lstStyle/>
        <a:p>
          <a:endParaRPr lang="en-US"/>
        </a:p>
      </dgm:t>
    </dgm:pt>
    <dgm:pt modelId="{68C2AE0E-3664-47EE-A1B0-6A052B2C4ED1}">
      <dgm:prSet/>
      <dgm:spPr/>
      <dgm:t>
        <a:bodyPr/>
        <a:lstStyle/>
        <a:p>
          <a:r>
            <a:rPr lang="en-US" b="0" i="0"/>
            <a:t>Aviva Investors have further helped in focusing towards the innovation needs, thus encouraging responsible investment practices.  </a:t>
          </a:r>
          <a:endParaRPr lang="en-US"/>
        </a:p>
      </dgm:t>
    </dgm:pt>
    <dgm:pt modelId="{19DC477B-C6A7-47BD-9FE8-6E782F7AC9DC}" type="parTrans" cxnId="{207D8940-0D78-4CEC-B047-2554A93B3290}">
      <dgm:prSet/>
      <dgm:spPr/>
      <dgm:t>
        <a:bodyPr/>
        <a:lstStyle/>
        <a:p>
          <a:endParaRPr lang="en-US"/>
        </a:p>
      </dgm:t>
    </dgm:pt>
    <dgm:pt modelId="{16058873-31B1-42D1-9CB2-8C94AF4E2333}" type="sibTrans" cxnId="{207D8940-0D78-4CEC-B047-2554A93B3290}">
      <dgm:prSet/>
      <dgm:spPr/>
      <dgm:t>
        <a:bodyPr/>
        <a:lstStyle/>
        <a:p>
          <a:endParaRPr lang="en-US"/>
        </a:p>
      </dgm:t>
    </dgm:pt>
    <dgm:pt modelId="{ED7732C1-2324-B641-9026-4DD24A64B122}" type="pres">
      <dgm:prSet presAssocID="{7F656437-7195-4243-904F-285C5BB66E6C}" presName="vert0" presStyleCnt="0">
        <dgm:presLayoutVars>
          <dgm:dir/>
          <dgm:animOne val="branch"/>
          <dgm:animLvl val="lvl"/>
        </dgm:presLayoutVars>
      </dgm:prSet>
      <dgm:spPr/>
    </dgm:pt>
    <dgm:pt modelId="{61DCEB44-3E75-EE4F-9FF0-7CEE448E13D6}" type="pres">
      <dgm:prSet presAssocID="{25BF0DD5-EFAD-424F-ACBC-CB22FAC29067}" presName="thickLine" presStyleLbl="alignNode1" presStyleIdx="0" presStyleCnt="3"/>
      <dgm:spPr/>
    </dgm:pt>
    <dgm:pt modelId="{DA635015-24A0-184E-82DE-30FD8E101F17}" type="pres">
      <dgm:prSet presAssocID="{25BF0DD5-EFAD-424F-ACBC-CB22FAC29067}" presName="horz1" presStyleCnt="0"/>
      <dgm:spPr/>
    </dgm:pt>
    <dgm:pt modelId="{B8672566-4548-9441-857D-4DFA7BD3702A}" type="pres">
      <dgm:prSet presAssocID="{25BF0DD5-EFAD-424F-ACBC-CB22FAC29067}" presName="tx1" presStyleLbl="revTx" presStyleIdx="0" presStyleCnt="3"/>
      <dgm:spPr/>
    </dgm:pt>
    <dgm:pt modelId="{BAC3662D-500F-E74C-A521-2269D107C9FE}" type="pres">
      <dgm:prSet presAssocID="{25BF0DD5-EFAD-424F-ACBC-CB22FAC29067}" presName="vert1" presStyleCnt="0"/>
      <dgm:spPr/>
    </dgm:pt>
    <dgm:pt modelId="{9D325D2D-8474-2C4E-BAB1-0DE6C7B25CB0}" type="pres">
      <dgm:prSet presAssocID="{0A961F41-3539-49A8-BC7C-3F3DDD4A8E71}" presName="thickLine" presStyleLbl="alignNode1" presStyleIdx="1" presStyleCnt="3"/>
      <dgm:spPr/>
    </dgm:pt>
    <dgm:pt modelId="{B9618554-582E-9A45-8493-5B19ED3512F3}" type="pres">
      <dgm:prSet presAssocID="{0A961F41-3539-49A8-BC7C-3F3DDD4A8E71}" presName="horz1" presStyleCnt="0"/>
      <dgm:spPr/>
    </dgm:pt>
    <dgm:pt modelId="{A53A07F0-7505-BC4D-953E-939AD09CEF44}" type="pres">
      <dgm:prSet presAssocID="{0A961F41-3539-49A8-BC7C-3F3DDD4A8E71}" presName="tx1" presStyleLbl="revTx" presStyleIdx="1" presStyleCnt="3"/>
      <dgm:spPr/>
    </dgm:pt>
    <dgm:pt modelId="{7391E423-2A52-734D-B6E7-036E07241A31}" type="pres">
      <dgm:prSet presAssocID="{0A961F41-3539-49A8-BC7C-3F3DDD4A8E71}" presName="vert1" presStyleCnt="0"/>
      <dgm:spPr/>
    </dgm:pt>
    <dgm:pt modelId="{A301C67C-7DA2-9946-A8A1-F0EC04A4DF0E}" type="pres">
      <dgm:prSet presAssocID="{68C2AE0E-3664-47EE-A1B0-6A052B2C4ED1}" presName="thickLine" presStyleLbl="alignNode1" presStyleIdx="2" presStyleCnt="3"/>
      <dgm:spPr/>
    </dgm:pt>
    <dgm:pt modelId="{7EE3144A-21A8-9D4F-ACF0-8643111536C4}" type="pres">
      <dgm:prSet presAssocID="{68C2AE0E-3664-47EE-A1B0-6A052B2C4ED1}" presName="horz1" presStyleCnt="0"/>
      <dgm:spPr/>
    </dgm:pt>
    <dgm:pt modelId="{F6335BCC-DEA1-8844-AC60-A847C73C709D}" type="pres">
      <dgm:prSet presAssocID="{68C2AE0E-3664-47EE-A1B0-6A052B2C4ED1}" presName="tx1" presStyleLbl="revTx" presStyleIdx="2" presStyleCnt="3"/>
      <dgm:spPr/>
    </dgm:pt>
    <dgm:pt modelId="{B4D7094C-73D5-674D-A82F-95A3EC51263D}" type="pres">
      <dgm:prSet presAssocID="{68C2AE0E-3664-47EE-A1B0-6A052B2C4ED1}" presName="vert1" presStyleCnt="0"/>
      <dgm:spPr/>
    </dgm:pt>
  </dgm:ptLst>
  <dgm:cxnLst>
    <dgm:cxn modelId="{28F25F38-1D19-8B4A-90E8-676453CAF792}" type="presOf" srcId="{68C2AE0E-3664-47EE-A1B0-6A052B2C4ED1}" destId="{F6335BCC-DEA1-8844-AC60-A847C73C709D}" srcOrd="0" destOrd="0" presId="urn:microsoft.com/office/officeart/2008/layout/LinedList"/>
    <dgm:cxn modelId="{207D8940-0D78-4CEC-B047-2554A93B3290}" srcId="{7F656437-7195-4243-904F-285C5BB66E6C}" destId="{68C2AE0E-3664-47EE-A1B0-6A052B2C4ED1}" srcOrd="2" destOrd="0" parTransId="{19DC477B-C6A7-47BD-9FE8-6E782F7AC9DC}" sibTransId="{16058873-31B1-42D1-9CB2-8C94AF4E2333}"/>
    <dgm:cxn modelId="{E8F14E5B-B1E9-874F-8905-160833B51B0B}" type="presOf" srcId="{25BF0DD5-EFAD-424F-ACBC-CB22FAC29067}" destId="{B8672566-4548-9441-857D-4DFA7BD3702A}" srcOrd="0" destOrd="0" presId="urn:microsoft.com/office/officeart/2008/layout/LinedList"/>
    <dgm:cxn modelId="{66C1D7AE-4705-41B1-A9C9-D7A424130425}" srcId="{7F656437-7195-4243-904F-285C5BB66E6C}" destId="{25BF0DD5-EFAD-424F-ACBC-CB22FAC29067}" srcOrd="0" destOrd="0" parTransId="{3FD3BCBD-6281-4717-B6E3-CD5F42564FB6}" sibTransId="{EEE5C13E-2B5E-49FD-AD84-738C1344F9B8}"/>
    <dgm:cxn modelId="{52FF9CB8-17E8-5746-8ACF-802EED07B429}" type="presOf" srcId="{0A961F41-3539-49A8-BC7C-3F3DDD4A8E71}" destId="{A53A07F0-7505-BC4D-953E-939AD09CEF44}" srcOrd="0" destOrd="0" presId="urn:microsoft.com/office/officeart/2008/layout/LinedList"/>
    <dgm:cxn modelId="{CF6DC2C0-7C21-413E-8BB6-78CF03AFBC45}" srcId="{7F656437-7195-4243-904F-285C5BB66E6C}" destId="{0A961F41-3539-49A8-BC7C-3F3DDD4A8E71}" srcOrd="1" destOrd="0" parTransId="{4AFBEB37-F68B-4A96-A132-C7F9CFBDF443}" sibTransId="{A78D4EC1-B918-4962-9FF8-FEF1FF6A4322}"/>
    <dgm:cxn modelId="{E03016CC-396A-E847-A35B-97534572DA06}" type="presOf" srcId="{7F656437-7195-4243-904F-285C5BB66E6C}" destId="{ED7732C1-2324-B641-9026-4DD24A64B122}" srcOrd="0" destOrd="0" presId="urn:microsoft.com/office/officeart/2008/layout/LinedList"/>
    <dgm:cxn modelId="{72C220B2-0B5B-5147-BB44-C6C6F9A9B71C}" type="presParOf" srcId="{ED7732C1-2324-B641-9026-4DD24A64B122}" destId="{61DCEB44-3E75-EE4F-9FF0-7CEE448E13D6}" srcOrd="0" destOrd="0" presId="urn:microsoft.com/office/officeart/2008/layout/LinedList"/>
    <dgm:cxn modelId="{5301DA5F-CF2A-BA42-8C7C-37540FA81ADC}" type="presParOf" srcId="{ED7732C1-2324-B641-9026-4DD24A64B122}" destId="{DA635015-24A0-184E-82DE-30FD8E101F17}" srcOrd="1" destOrd="0" presId="urn:microsoft.com/office/officeart/2008/layout/LinedList"/>
    <dgm:cxn modelId="{188BDE81-9044-9840-821F-BF17681DF600}" type="presParOf" srcId="{DA635015-24A0-184E-82DE-30FD8E101F17}" destId="{B8672566-4548-9441-857D-4DFA7BD3702A}" srcOrd="0" destOrd="0" presId="urn:microsoft.com/office/officeart/2008/layout/LinedList"/>
    <dgm:cxn modelId="{049563FC-8449-3941-B39D-61D7D4322485}" type="presParOf" srcId="{DA635015-24A0-184E-82DE-30FD8E101F17}" destId="{BAC3662D-500F-E74C-A521-2269D107C9FE}" srcOrd="1" destOrd="0" presId="urn:microsoft.com/office/officeart/2008/layout/LinedList"/>
    <dgm:cxn modelId="{A523C343-D2BF-6B47-B4C2-D4209A7FBB98}" type="presParOf" srcId="{ED7732C1-2324-B641-9026-4DD24A64B122}" destId="{9D325D2D-8474-2C4E-BAB1-0DE6C7B25CB0}" srcOrd="2" destOrd="0" presId="urn:microsoft.com/office/officeart/2008/layout/LinedList"/>
    <dgm:cxn modelId="{B8BCE114-0A75-EA4E-8F1A-531C41E54473}" type="presParOf" srcId="{ED7732C1-2324-B641-9026-4DD24A64B122}" destId="{B9618554-582E-9A45-8493-5B19ED3512F3}" srcOrd="3" destOrd="0" presId="urn:microsoft.com/office/officeart/2008/layout/LinedList"/>
    <dgm:cxn modelId="{F912DF7D-BEAA-9641-98F7-2737DF7E7946}" type="presParOf" srcId="{B9618554-582E-9A45-8493-5B19ED3512F3}" destId="{A53A07F0-7505-BC4D-953E-939AD09CEF44}" srcOrd="0" destOrd="0" presId="urn:microsoft.com/office/officeart/2008/layout/LinedList"/>
    <dgm:cxn modelId="{47FFE1EB-73BC-B04B-9C6C-CA32DB5B7AF0}" type="presParOf" srcId="{B9618554-582E-9A45-8493-5B19ED3512F3}" destId="{7391E423-2A52-734D-B6E7-036E07241A31}" srcOrd="1" destOrd="0" presId="urn:microsoft.com/office/officeart/2008/layout/LinedList"/>
    <dgm:cxn modelId="{EE4A5CF9-1D28-DC4A-A097-DD43372BAF28}" type="presParOf" srcId="{ED7732C1-2324-B641-9026-4DD24A64B122}" destId="{A301C67C-7DA2-9946-A8A1-F0EC04A4DF0E}" srcOrd="4" destOrd="0" presId="urn:microsoft.com/office/officeart/2008/layout/LinedList"/>
    <dgm:cxn modelId="{3DE0D554-BFEC-7246-ADE0-AD4E8D99E9EC}" type="presParOf" srcId="{ED7732C1-2324-B641-9026-4DD24A64B122}" destId="{7EE3144A-21A8-9D4F-ACF0-8643111536C4}" srcOrd="5" destOrd="0" presId="urn:microsoft.com/office/officeart/2008/layout/LinedList"/>
    <dgm:cxn modelId="{B0ED7A6F-549F-424C-AF57-4E258390934F}" type="presParOf" srcId="{7EE3144A-21A8-9D4F-ACF0-8643111536C4}" destId="{F6335BCC-DEA1-8844-AC60-A847C73C709D}" srcOrd="0" destOrd="0" presId="urn:microsoft.com/office/officeart/2008/layout/LinedList"/>
    <dgm:cxn modelId="{8FCCA95E-9B6B-E546-AC05-C768E488CE4D}" type="presParOf" srcId="{7EE3144A-21A8-9D4F-ACF0-8643111536C4}" destId="{B4D7094C-73D5-674D-A82F-95A3EC5126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31AA87-AEA6-437D-8429-94533100E4E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CB67E88-E510-4F68-8CEE-37BA3934CDD0}">
      <dgm:prSet/>
      <dgm:spPr/>
      <dgm:t>
        <a:bodyPr/>
        <a:lstStyle/>
        <a:p>
          <a:r>
            <a:rPr lang="en-US" b="1" i="0"/>
            <a:t>Job analysis</a:t>
          </a:r>
          <a:endParaRPr lang="en-US"/>
        </a:p>
      </dgm:t>
    </dgm:pt>
    <dgm:pt modelId="{F518BEB5-B7D6-4425-BAC1-E63B5E4C01F4}" type="parTrans" cxnId="{FB06A2D0-5ADC-4362-88A9-BBDA68AAA383}">
      <dgm:prSet/>
      <dgm:spPr/>
      <dgm:t>
        <a:bodyPr/>
        <a:lstStyle/>
        <a:p>
          <a:endParaRPr lang="en-US"/>
        </a:p>
      </dgm:t>
    </dgm:pt>
    <dgm:pt modelId="{3B0DD75E-7E5E-4CBE-9AA0-6D1BEE68E11E}" type="sibTrans" cxnId="{FB06A2D0-5ADC-4362-88A9-BBDA68AAA383}">
      <dgm:prSet/>
      <dgm:spPr/>
      <dgm:t>
        <a:bodyPr/>
        <a:lstStyle/>
        <a:p>
          <a:endParaRPr lang="en-US"/>
        </a:p>
      </dgm:t>
    </dgm:pt>
    <dgm:pt modelId="{E556FE88-7508-44F8-97CF-71D8CE223F8E}">
      <dgm:prSet/>
      <dgm:spPr/>
      <dgm:t>
        <a:bodyPr/>
        <a:lstStyle/>
        <a:p>
          <a:r>
            <a:rPr lang="en-US" b="0" i="0"/>
            <a:t>The job analysis has helped in identifying essential duties and responsibilities of project roles, making the skill alignment possible to ensure organisational goals. </a:t>
          </a:r>
          <a:endParaRPr lang="en-US"/>
        </a:p>
      </dgm:t>
    </dgm:pt>
    <dgm:pt modelId="{9EB66E26-027B-40BD-BFB5-7CD8B48D8AEA}" type="parTrans" cxnId="{459CCBF8-173E-4AF9-B121-E997BCEE72E6}">
      <dgm:prSet/>
      <dgm:spPr/>
      <dgm:t>
        <a:bodyPr/>
        <a:lstStyle/>
        <a:p>
          <a:endParaRPr lang="en-US"/>
        </a:p>
      </dgm:t>
    </dgm:pt>
    <dgm:pt modelId="{E25FAFBC-D836-4ACA-AB04-760687A1880F}" type="sibTrans" cxnId="{459CCBF8-173E-4AF9-B121-E997BCEE72E6}">
      <dgm:prSet/>
      <dgm:spPr/>
      <dgm:t>
        <a:bodyPr/>
        <a:lstStyle/>
        <a:p>
          <a:endParaRPr lang="en-US"/>
        </a:p>
      </dgm:t>
    </dgm:pt>
    <dgm:pt modelId="{709005F8-D231-4D2E-B959-78AD867B908F}">
      <dgm:prSet/>
      <dgm:spPr/>
      <dgm:t>
        <a:bodyPr/>
        <a:lstStyle/>
        <a:p>
          <a:r>
            <a:rPr lang="en-US" b="0" i="0" dirty="0"/>
            <a:t>As per Lo Presti </a:t>
          </a:r>
          <a:r>
            <a:rPr lang="en-US" b="0" i="1" dirty="0"/>
            <a:t>et al. </a:t>
          </a:r>
          <a:r>
            <a:rPr lang="en-US" b="0" i="0" dirty="0"/>
            <a:t>(2022), in order to influence success towards multidisciplinary goals, project managers have assisted in comprehending the organizational environment and its components, such as internal communication.</a:t>
          </a:r>
          <a:endParaRPr lang="en-US" dirty="0"/>
        </a:p>
      </dgm:t>
    </dgm:pt>
    <dgm:pt modelId="{30AF11B1-6DFA-49C9-A79A-C4EE0B915DBC}" type="parTrans" cxnId="{8CA9CA53-7927-4084-B1E4-519E9818DB34}">
      <dgm:prSet/>
      <dgm:spPr/>
      <dgm:t>
        <a:bodyPr/>
        <a:lstStyle/>
        <a:p>
          <a:endParaRPr lang="en-US"/>
        </a:p>
      </dgm:t>
    </dgm:pt>
    <dgm:pt modelId="{F4B58B64-C829-43D5-95E2-B3A858BA3304}" type="sibTrans" cxnId="{8CA9CA53-7927-4084-B1E4-519E9818DB34}">
      <dgm:prSet/>
      <dgm:spPr/>
      <dgm:t>
        <a:bodyPr/>
        <a:lstStyle/>
        <a:p>
          <a:endParaRPr lang="en-US"/>
        </a:p>
      </dgm:t>
    </dgm:pt>
    <dgm:pt modelId="{41238113-709E-4CFD-94C6-7486B113B9B5}">
      <dgm:prSet/>
      <dgm:spPr/>
      <dgm:t>
        <a:bodyPr/>
        <a:lstStyle/>
        <a:p>
          <a:r>
            <a:rPr lang="en-US" b="0" i="0"/>
            <a:t>Job analysis has helped in providing clarity towards the way to select candidates in an effective manner.  </a:t>
          </a:r>
          <a:endParaRPr lang="en-US"/>
        </a:p>
      </dgm:t>
    </dgm:pt>
    <dgm:pt modelId="{8EF115C3-1AC7-4B7E-A640-926BF943275B}" type="parTrans" cxnId="{BFB99169-FEEA-4D42-9871-1C52D1D573FE}">
      <dgm:prSet/>
      <dgm:spPr/>
      <dgm:t>
        <a:bodyPr/>
        <a:lstStyle/>
        <a:p>
          <a:endParaRPr lang="en-US"/>
        </a:p>
      </dgm:t>
    </dgm:pt>
    <dgm:pt modelId="{E8456029-9ED3-4248-B401-4B7C39404304}" type="sibTrans" cxnId="{BFB99169-FEEA-4D42-9871-1C52D1D573FE}">
      <dgm:prSet/>
      <dgm:spPr/>
      <dgm:t>
        <a:bodyPr/>
        <a:lstStyle/>
        <a:p>
          <a:endParaRPr lang="en-US"/>
        </a:p>
      </dgm:t>
    </dgm:pt>
    <dgm:pt modelId="{6576A3EF-F04F-E045-B67A-1814C974199F}" type="pres">
      <dgm:prSet presAssocID="{8E31AA87-AEA6-437D-8429-94533100E4E2}" presName="linear" presStyleCnt="0">
        <dgm:presLayoutVars>
          <dgm:animLvl val="lvl"/>
          <dgm:resizeHandles val="exact"/>
        </dgm:presLayoutVars>
      </dgm:prSet>
      <dgm:spPr/>
    </dgm:pt>
    <dgm:pt modelId="{420F6603-9486-DE42-9CE5-B7B070BBD4F6}" type="pres">
      <dgm:prSet presAssocID="{ECB67E88-E510-4F68-8CEE-37BA3934CDD0}" presName="parentText" presStyleLbl="node1" presStyleIdx="0" presStyleCnt="4">
        <dgm:presLayoutVars>
          <dgm:chMax val="0"/>
          <dgm:bulletEnabled val="1"/>
        </dgm:presLayoutVars>
      </dgm:prSet>
      <dgm:spPr/>
    </dgm:pt>
    <dgm:pt modelId="{9B57D00A-083C-9448-957F-69E80F3AEF25}" type="pres">
      <dgm:prSet presAssocID="{3B0DD75E-7E5E-4CBE-9AA0-6D1BEE68E11E}" presName="spacer" presStyleCnt="0"/>
      <dgm:spPr/>
    </dgm:pt>
    <dgm:pt modelId="{2413C29E-FADA-F04F-9BFA-032D2F8FEDF0}" type="pres">
      <dgm:prSet presAssocID="{E556FE88-7508-44F8-97CF-71D8CE223F8E}" presName="parentText" presStyleLbl="node1" presStyleIdx="1" presStyleCnt="4">
        <dgm:presLayoutVars>
          <dgm:chMax val="0"/>
          <dgm:bulletEnabled val="1"/>
        </dgm:presLayoutVars>
      </dgm:prSet>
      <dgm:spPr/>
    </dgm:pt>
    <dgm:pt modelId="{1ADE54B0-311A-E44F-97DC-3CB94FCF2CAA}" type="pres">
      <dgm:prSet presAssocID="{E25FAFBC-D836-4ACA-AB04-760687A1880F}" presName="spacer" presStyleCnt="0"/>
      <dgm:spPr/>
    </dgm:pt>
    <dgm:pt modelId="{4D0CD260-59E9-0141-823C-E8A003B0A819}" type="pres">
      <dgm:prSet presAssocID="{709005F8-D231-4D2E-B959-78AD867B908F}" presName="parentText" presStyleLbl="node1" presStyleIdx="2" presStyleCnt="4">
        <dgm:presLayoutVars>
          <dgm:chMax val="0"/>
          <dgm:bulletEnabled val="1"/>
        </dgm:presLayoutVars>
      </dgm:prSet>
      <dgm:spPr/>
    </dgm:pt>
    <dgm:pt modelId="{7DC19FDD-04F4-DA48-88A2-4B5428D18107}" type="pres">
      <dgm:prSet presAssocID="{F4B58B64-C829-43D5-95E2-B3A858BA3304}" presName="spacer" presStyleCnt="0"/>
      <dgm:spPr/>
    </dgm:pt>
    <dgm:pt modelId="{780AE97E-7977-DD4F-9D64-AC5755E4DD0C}" type="pres">
      <dgm:prSet presAssocID="{41238113-709E-4CFD-94C6-7486B113B9B5}" presName="parentText" presStyleLbl="node1" presStyleIdx="3" presStyleCnt="4">
        <dgm:presLayoutVars>
          <dgm:chMax val="0"/>
          <dgm:bulletEnabled val="1"/>
        </dgm:presLayoutVars>
      </dgm:prSet>
      <dgm:spPr/>
    </dgm:pt>
  </dgm:ptLst>
  <dgm:cxnLst>
    <dgm:cxn modelId="{24D4EA34-4451-F045-8FB1-3C803AA6E095}" type="presOf" srcId="{41238113-709E-4CFD-94C6-7486B113B9B5}" destId="{780AE97E-7977-DD4F-9D64-AC5755E4DD0C}" srcOrd="0" destOrd="0" presId="urn:microsoft.com/office/officeart/2005/8/layout/vList2"/>
    <dgm:cxn modelId="{10B45837-23F2-5A46-8B97-FB96A02FF6BE}" type="presOf" srcId="{E556FE88-7508-44F8-97CF-71D8CE223F8E}" destId="{2413C29E-FADA-F04F-9BFA-032D2F8FEDF0}" srcOrd="0" destOrd="0" presId="urn:microsoft.com/office/officeart/2005/8/layout/vList2"/>
    <dgm:cxn modelId="{BFB99169-FEEA-4D42-9871-1C52D1D573FE}" srcId="{8E31AA87-AEA6-437D-8429-94533100E4E2}" destId="{41238113-709E-4CFD-94C6-7486B113B9B5}" srcOrd="3" destOrd="0" parTransId="{8EF115C3-1AC7-4B7E-A640-926BF943275B}" sibTransId="{E8456029-9ED3-4248-B401-4B7C39404304}"/>
    <dgm:cxn modelId="{DF7F3D53-B50F-6F41-B8CF-32AF545F8514}" type="presOf" srcId="{ECB67E88-E510-4F68-8CEE-37BA3934CDD0}" destId="{420F6603-9486-DE42-9CE5-B7B070BBD4F6}" srcOrd="0" destOrd="0" presId="urn:microsoft.com/office/officeart/2005/8/layout/vList2"/>
    <dgm:cxn modelId="{8CA9CA53-7927-4084-B1E4-519E9818DB34}" srcId="{8E31AA87-AEA6-437D-8429-94533100E4E2}" destId="{709005F8-D231-4D2E-B959-78AD867B908F}" srcOrd="2" destOrd="0" parTransId="{30AF11B1-6DFA-49C9-A79A-C4EE0B915DBC}" sibTransId="{F4B58B64-C829-43D5-95E2-B3A858BA3304}"/>
    <dgm:cxn modelId="{BC4AA0BC-78C2-2C41-ABCA-BBEDAE1A082E}" type="presOf" srcId="{8E31AA87-AEA6-437D-8429-94533100E4E2}" destId="{6576A3EF-F04F-E045-B67A-1814C974199F}" srcOrd="0" destOrd="0" presId="urn:microsoft.com/office/officeart/2005/8/layout/vList2"/>
    <dgm:cxn modelId="{FB06A2D0-5ADC-4362-88A9-BBDA68AAA383}" srcId="{8E31AA87-AEA6-437D-8429-94533100E4E2}" destId="{ECB67E88-E510-4F68-8CEE-37BA3934CDD0}" srcOrd="0" destOrd="0" parTransId="{F518BEB5-B7D6-4425-BAC1-E63B5E4C01F4}" sibTransId="{3B0DD75E-7E5E-4CBE-9AA0-6D1BEE68E11E}"/>
    <dgm:cxn modelId="{6D6E6DF8-1976-A142-B82F-617D888012C6}" type="presOf" srcId="{709005F8-D231-4D2E-B959-78AD867B908F}" destId="{4D0CD260-59E9-0141-823C-E8A003B0A819}" srcOrd="0" destOrd="0" presId="urn:microsoft.com/office/officeart/2005/8/layout/vList2"/>
    <dgm:cxn modelId="{459CCBF8-173E-4AF9-B121-E997BCEE72E6}" srcId="{8E31AA87-AEA6-437D-8429-94533100E4E2}" destId="{E556FE88-7508-44F8-97CF-71D8CE223F8E}" srcOrd="1" destOrd="0" parTransId="{9EB66E26-027B-40BD-BFB5-7CD8B48D8AEA}" sibTransId="{E25FAFBC-D836-4ACA-AB04-760687A1880F}"/>
    <dgm:cxn modelId="{6235A3A5-3BC1-C54D-B8CF-40E08428C014}" type="presParOf" srcId="{6576A3EF-F04F-E045-B67A-1814C974199F}" destId="{420F6603-9486-DE42-9CE5-B7B070BBD4F6}" srcOrd="0" destOrd="0" presId="urn:microsoft.com/office/officeart/2005/8/layout/vList2"/>
    <dgm:cxn modelId="{28B9FE12-F307-2C4D-94EF-6E82B84B39F2}" type="presParOf" srcId="{6576A3EF-F04F-E045-B67A-1814C974199F}" destId="{9B57D00A-083C-9448-957F-69E80F3AEF25}" srcOrd="1" destOrd="0" presId="urn:microsoft.com/office/officeart/2005/8/layout/vList2"/>
    <dgm:cxn modelId="{E196207B-D30E-0941-A934-9F98D1CC75AE}" type="presParOf" srcId="{6576A3EF-F04F-E045-B67A-1814C974199F}" destId="{2413C29E-FADA-F04F-9BFA-032D2F8FEDF0}" srcOrd="2" destOrd="0" presId="urn:microsoft.com/office/officeart/2005/8/layout/vList2"/>
    <dgm:cxn modelId="{10772E66-CEA1-1947-8680-5A24863545A6}" type="presParOf" srcId="{6576A3EF-F04F-E045-B67A-1814C974199F}" destId="{1ADE54B0-311A-E44F-97DC-3CB94FCF2CAA}" srcOrd="3" destOrd="0" presId="urn:microsoft.com/office/officeart/2005/8/layout/vList2"/>
    <dgm:cxn modelId="{8592DB57-1DBF-3942-A5EA-523E0B531E54}" type="presParOf" srcId="{6576A3EF-F04F-E045-B67A-1814C974199F}" destId="{4D0CD260-59E9-0141-823C-E8A003B0A819}" srcOrd="4" destOrd="0" presId="urn:microsoft.com/office/officeart/2005/8/layout/vList2"/>
    <dgm:cxn modelId="{50EE49E1-1C01-C642-AAE1-7CE7411B3B38}" type="presParOf" srcId="{6576A3EF-F04F-E045-B67A-1814C974199F}" destId="{7DC19FDD-04F4-DA48-88A2-4B5428D18107}" srcOrd="5" destOrd="0" presId="urn:microsoft.com/office/officeart/2005/8/layout/vList2"/>
    <dgm:cxn modelId="{8DB544A0-56C2-3F49-8487-5E7654B895C8}" type="presParOf" srcId="{6576A3EF-F04F-E045-B67A-1814C974199F}" destId="{780AE97E-7977-DD4F-9D64-AC5755E4DD0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CEB44-3E75-EE4F-9FF0-7CEE448E13D6}">
      <dsp:nvSpPr>
        <dsp:cNvPr id="0" name=""/>
        <dsp:cNvSpPr/>
      </dsp:nvSpPr>
      <dsp:spPr>
        <a:xfrm>
          <a:off x="0" y="2344"/>
          <a:ext cx="4572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672566-4548-9441-857D-4DFA7BD3702A}">
      <dsp:nvSpPr>
        <dsp:cNvPr id="0" name=""/>
        <dsp:cNvSpPr/>
      </dsp:nvSpPr>
      <dsp:spPr>
        <a:xfrm>
          <a:off x="0" y="2344"/>
          <a:ext cx="4572000" cy="1598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t>The chosen company has helped in developing a strong expertise and sustainable investments, thus encouraging strategic presence across global markets. </a:t>
          </a:r>
          <a:endParaRPr lang="en-US" sz="2000" kern="1200" dirty="0"/>
        </a:p>
      </dsp:txBody>
      <dsp:txXfrm>
        <a:off x="0" y="2344"/>
        <a:ext cx="4572000" cy="1598637"/>
      </dsp:txXfrm>
    </dsp:sp>
    <dsp:sp modelId="{9D325D2D-8474-2C4E-BAB1-0DE6C7B25CB0}">
      <dsp:nvSpPr>
        <dsp:cNvPr id="0" name=""/>
        <dsp:cNvSpPr/>
      </dsp:nvSpPr>
      <dsp:spPr>
        <a:xfrm>
          <a:off x="0" y="1600981"/>
          <a:ext cx="4572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3A07F0-7505-BC4D-953E-939AD09CEF44}">
      <dsp:nvSpPr>
        <dsp:cNvPr id="0" name=""/>
        <dsp:cNvSpPr/>
      </dsp:nvSpPr>
      <dsp:spPr>
        <a:xfrm>
          <a:off x="0" y="1600981"/>
          <a:ext cx="4572000" cy="1598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a:t>Aviva Investors have become ideal for employing more than 1000 employees on a global level, thereby managing almost 238 billion GBP of assets (Aviva Investors, 2025). </a:t>
          </a:r>
          <a:endParaRPr lang="en-US" sz="2000" kern="1200"/>
        </a:p>
      </dsp:txBody>
      <dsp:txXfrm>
        <a:off x="0" y="1600981"/>
        <a:ext cx="4572000" cy="1598637"/>
      </dsp:txXfrm>
    </dsp:sp>
    <dsp:sp modelId="{A301C67C-7DA2-9946-A8A1-F0EC04A4DF0E}">
      <dsp:nvSpPr>
        <dsp:cNvPr id="0" name=""/>
        <dsp:cNvSpPr/>
      </dsp:nvSpPr>
      <dsp:spPr>
        <a:xfrm>
          <a:off x="0" y="3199618"/>
          <a:ext cx="4572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335BCC-DEA1-8844-AC60-A847C73C709D}">
      <dsp:nvSpPr>
        <dsp:cNvPr id="0" name=""/>
        <dsp:cNvSpPr/>
      </dsp:nvSpPr>
      <dsp:spPr>
        <a:xfrm>
          <a:off x="0" y="3199618"/>
          <a:ext cx="4572000" cy="1598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a:t>Aviva Investors have further helped in focusing towards the innovation needs, thus encouraging responsible investment practices.  </a:t>
          </a:r>
          <a:endParaRPr lang="en-US" sz="2000" kern="1200"/>
        </a:p>
      </dsp:txBody>
      <dsp:txXfrm>
        <a:off x="0" y="3199618"/>
        <a:ext cx="4572000" cy="1598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F6603-9486-DE42-9CE5-B7B070BBD4F6}">
      <dsp:nvSpPr>
        <dsp:cNvPr id="0" name=""/>
        <dsp:cNvSpPr/>
      </dsp:nvSpPr>
      <dsp:spPr>
        <a:xfrm>
          <a:off x="0" y="441282"/>
          <a:ext cx="4608512" cy="9949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Job analysis</a:t>
          </a:r>
          <a:endParaRPr lang="en-US" sz="1400" kern="1200"/>
        </a:p>
      </dsp:txBody>
      <dsp:txXfrm>
        <a:off x="48567" y="489849"/>
        <a:ext cx="4511378" cy="897775"/>
      </dsp:txXfrm>
    </dsp:sp>
    <dsp:sp modelId="{2413C29E-FADA-F04F-9BFA-032D2F8FEDF0}">
      <dsp:nvSpPr>
        <dsp:cNvPr id="0" name=""/>
        <dsp:cNvSpPr/>
      </dsp:nvSpPr>
      <dsp:spPr>
        <a:xfrm>
          <a:off x="0" y="1476511"/>
          <a:ext cx="4608512" cy="9949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The job analysis has helped in identifying essential duties and responsibilities of project roles, making the skill alignment possible to ensure organisational goals. </a:t>
          </a:r>
          <a:endParaRPr lang="en-US" sz="1400" kern="1200"/>
        </a:p>
      </dsp:txBody>
      <dsp:txXfrm>
        <a:off x="48567" y="1525078"/>
        <a:ext cx="4511378" cy="897775"/>
      </dsp:txXfrm>
    </dsp:sp>
    <dsp:sp modelId="{4D0CD260-59E9-0141-823C-E8A003B0A819}">
      <dsp:nvSpPr>
        <dsp:cNvPr id="0" name=""/>
        <dsp:cNvSpPr/>
      </dsp:nvSpPr>
      <dsp:spPr>
        <a:xfrm>
          <a:off x="0" y="2511740"/>
          <a:ext cx="4608512" cy="9949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t>As per Lo Presti </a:t>
          </a:r>
          <a:r>
            <a:rPr lang="en-US" sz="1400" b="0" i="1" kern="1200" dirty="0"/>
            <a:t>et al. </a:t>
          </a:r>
          <a:r>
            <a:rPr lang="en-US" sz="1400" b="0" i="0" kern="1200" dirty="0"/>
            <a:t>(2022), in order to influence success towards multidisciplinary goals, project managers have assisted in comprehending the organizational environment and its components, such as internal communication.</a:t>
          </a:r>
          <a:endParaRPr lang="en-US" sz="1400" kern="1200" dirty="0"/>
        </a:p>
      </dsp:txBody>
      <dsp:txXfrm>
        <a:off x="48567" y="2560307"/>
        <a:ext cx="4511378" cy="897775"/>
      </dsp:txXfrm>
    </dsp:sp>
    <dsp:sp modelId="{780AE97E-7977-DD4F-9D64-AC5755E4DD0C}">
      <dsp:nvSpPr>
        <dsp:cNvPr id="0" name=""/>
        <dsp:cNvSpPr/>
      </dsp:nvSpPr>
      <dsp:spPr>
        <a:xfrm>
          <a:off x="0" y="3546970"/>
          <a:ext cx="4608512" cy="9949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Job analysis has helped in providing clarity towards the way to select candidates in an effective manner.  </a:t>
          </a:r>
          <a:endParaRPr lang="en-US" sz="1400" kern="1200"/>
        </a:p>
      </dsp:txBody>
      <dsp:txXfrm>
        <a:off x="48567" y="3595537"/>
        <a:ext cx="4511378" cy="8977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E6267C-4B5A-4FDE-8312-ADACA7C04312}" type="datetimeFigureOut">
              <a:rPr lang="en-US" smtClean="0"/>
              <a:pPr/>
              <a:t>10/12/2025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2414FA-521C-4141-AC2D-6B15902528D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vivainvestors.com/en-gb/about/" TargetMode="External" /><Relationship Id="rId2" Type="http://schemas.openxmlformats.org/officeDocument/2006/relationships/slide" Target="../slides/slide4.xml" /><Relationship Id="rId1" Type="http://schemas.openxmlformats.org/officeDocument/2006/relationships/notesMaster" Target="../notesMasters/notesMaster1.xml" /><Relationship Id="rId4" Type="http://schemas.openxmlformats.org/officeDocument/2006/relationships/hyperlink" Target="https://www.avivainvestors.com/en-ie/capabilities/" TargetMode="Externa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indeed.com/hire/job-description/finance-project-manager" TargetMode="External" /><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health.state.mn.us/facilities/patientsafety/adverseevents/toolkit/docs/questiontechniques.pdf" TargetMode="External" /><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researchgate.net/profile/Shari-Frisinger/publication/382074120_Critical_Thinking_and_Socratic_Questioning/links/668bf792b15ba55907496456/Critical-Thinking-and-Socratic-Questioning.pdf" TargetMode="External" /><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presentation has helped in reviewing recruitment and selection, making business transformation possible for driving the research exploration with structured processes. Interview types with the way to encourage questioning techniques, thereby managing right persons in fitting the roles to compare face-to-face and online interviews. All these details have helped in the way for highlighting new strategies, making it possible for enhancing recruitment effectiveness, mostly for Aviva Investors as London-based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a:t>
            </a:r>
          </a:p>
          <a:p>
            <a:endParaRPr lang="en-US" sz="1200" b="0" i="0" u="none" strike="noStrike" kern="1200" dirty="0">
              <a:solidFill>
                <a:schemeClr val="tx1"/>
              </a:solidFill>
              <a:latin typeface="+mn-lt"/>
              <a:ea typeface="+mn-ea"/>
              <a:cs typeface="+mn-cs"/>
            </a:endParaRPr>
          </a:p>
          <a:p>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Zhang, J. and Chen, Z., (2024). Exploring human resource management digital transformation in the digital age. </a:t>
            </a:r>
            <a:r>
              <a:rPr lang="en-GB" sz="1200" i="1" kern="1200" dirty="0">
                <a:solidFill>
                  <a:schemeClr val="tx1"/>
                </a:solidFill>
                <a:latin typeface="+mn-lt"/>
                <a:ea typeface="+mn-ea"/>
                <a:cs typeface="+mn-cs"/>
              </a:rPr>
              <a:t>Journal of the knowledge economy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15</a:t>
            </a:r>
            <a:r>
              <a:rPr lang="en-GB" sz="1200" kern="1200" dirty="0">
                <a:solidFill>
                  <a:schemeClr val="tx1"/>
                </a:solidFill>
                <a:latin typeface="+mn-lt"/>
                <a:ea typeface="+mn-ea"/>
                <a:cs typeface="+mn-cs"/>
              </a:rPr>
              <a:t>(1), pp.1482-1498.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Aviva Investors have helped in representing the way to lead global asset management firms, making the workforce possible to ensure strategic growth. Global business development by Aviva has helped in combining knowledge, skill and creativity measures, making investment opportunities possible for building strategies and funds (Aviva Investors, 2025). The focus over sustainability, followed by innovation and customer values have helped asset to manage integrated expertise support. Furthermore, diverse portfolios have helped in contributing towards the way for long-term financial resilience.</a:t>
            </a:r>
          </a:p>
          <a:p>
            <a:endParaRPr lang="en-US" sz="1200" b="0" i="0" u="none" strike="noStrike" kern="1200" dirty="0">
              <a:solidFill>
                <a:schemeClr val="tx1"/>
              </a:solidFill>
              <a:latin typeface="+mn-lt"/>
              <a:ea typeface="+mn-ea"/>
              <a:cs typeface="+mn-cs"/>
            </a:endParaRPr>
          </a:p>
          <a:p>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Aviva Investors, (2025). </a:t>
            </a:r>
            <a:r>
              <a:rPr lang="en-GB" sz="1200" i="1" kern="1200" dirty="0">
                <a:solidFill>
                  <a:schemeClr val="tx1"/>
                </a:solidFill>
                <a:latin typeface="+mn-lt"/>
                <a:ea typeface="+mn-ea"/>
                <a:cs typeface="+mn-cs"/>
              </a:rPr>
              <a:t>About Us. </a:t>
            </a:r>
            <a:r>
              <a:rPr lang="en-GB" sz="1200" kern="1200" dirty="0">
                <a:solidFill>
                  <a:schemeClr val="tx1"/>
                </a:solidFill>
                <a:latin typeface="+mn-lt"/>
                <a:ea typeface="+mn-ea"/>
                <a:cs typeface="+mn-cs"/>
              </a:rPr>
              <a:t>Available at: </a:t>
            </a:r>
            <a:r>
              <a:rPr lang="en-GB" sz="1200" kern="1200" dirty="0">
                <a:solidFill>
                  <a:schemeClr val="tx1"/>
                </a:solidFill>
                <a:latin typeface="+mn-lt"/>
                <a:ea typeface="+mn-ea"/>
                <a:cs typeface="+mn-cs"/>
                <a:hlinkClick r:id="rId3"/>
              </a:rPr>
              <a:t>https://www.avivainvestors.com/en-gb/about/</a:t>
            </a:r>
            <a:r>
              <a:rPr lang="en-GB" sz="1200" kern="1200" dirty="0">
                <a:solidFill>
                  <a:schemeClr val="tx1"/>
                </a:solidFill>
                <a:latin typeface="+mn-lt"/>
                <a:ea typeface="+mn-ea"/>
                <a:cs typeface="+mn-cs"/>
              </a:rPr>
              <a:t> [Accessed 3 October 2025].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Aviva Investors, (2025). </a:t>
            </a:r>
            <a:r>
              <a:rPr lang="en-GB" sz="1200" i="1" kern="1200" dirty="0">
                <a:solidFill>
                  <a:schemeClr val="tx1"/>
                </a:solidFill>
                <a:latin typeface="+mn-lt"/>
                <a:ea typeface="+mn-ea"/>
                <a:cs typeface="+mn-cs"/>
              </a:rPr>
              <a:t>Capabilities - Our approach. </a:t>
            </a:r>
            <a:r>
              <a:rPr lang="en-GB" sz="1200" kern="1200" dirty="0">
                <a:solidFill>
                  <a:schemeClr val="tx1"/>
                </a:solidFill>
                <a:latin typeface="+mn-lt"/>
                <a:ea typeface="+mn-ea"/>
                <a:cs typeface="+mn-cs"/>
              </a:rPr>
              <a:t>Available at: </a:t>
            </a:r>
            <a:r>
              <a:rPr lang="en-GB" sz="1200" kern="1200" dirty="0">
                <a:solidFill>
                  <a:schemeClr val="tx1"/>
                </a:solidFill>
                <a:latin typeface="+mn-lt"/>
                <a:ea typeface="+mn-ea"/>
                <a:cs typeface="+mn-cs"/>
                <a:hlinkClick r:id="rId4"/>
              </a:rPr>
              <a:t>https://www.avivainvestors.com/en-ie/capabilities/</a:t>
            </a:r>
            <a:r>
              <a:rPr lang="en-GB" sz="1200" kern="1200" dirty="0">
                <a:solidFill>
                  <a:schemeClr val="tx1"/>
                </a:solidFill>
                <a:latin typeface="+mn-lt"/>
                <a:ea typeface="+mn-ea"/>
                <a:cs typeface="+mn-cs"/>
              </a:rPr>
              <a:t> [Accessed 3 October 2025].</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job analysis of a project manager has helped in defining responsibilities within the business transformation project, thereby systematically examining tasks and required skills. A clear approach has become ideal in encouraging accurate recruitment, making it possible to support effective performance and align business objectives.  </a:t>
            </a:r>
          </a:p>
          <a:p>
            <a:endParaRPr lang="en-US" sz="1200" b="0" i="0" u="none" strike="noStrike" kern="1200" dirty="0">
              <a:solidFill>
                <a:schemeClr val="tx1"/>
              </a:solidFill>
              <a:latin typeface="+mn-lt"/>
              <a:ea typeface="+mn-ea"/>
              <a:cs typeface="+mn-cs"/>
            </a:endParaRPr>
          </a:p>
          <a:p>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Lo </a:t>
            </a:r>
            <a:r>
              <a:rPr lang="en-GB" sz="1200" kern="1200" dirty="0" err="1">
                <a:solidFill>
                  <a:schemeClr val="tx1"/>
                </a:solidFill>
                <a:latin typeface="+mn-lt"/>
                <a:ea typeface="+mn-ea"/>
                <a:cs typeface="+mn-cs"/>
              </a:rPr>
              <a:t>Presti</a:t>
            </a:r>
            <a:r>
              <a:rPr lang="en-GB" sz="1200" kern="1200" dirty="0">
                <a:solidFill>
                  <a:schemeClr val="tx1"/>
                </a:solidFill>
                <a:latin typeface="+mn-lt"/>
                <a:ea typeface="+mn-ea"/>
                <a:cs typeface="+mn-cs"/>
              </a:rPr>
              <a:t>, A., </a:t>
            </a:r>
            <a:r>
              <a:rPr lang="en-GB" sz="1200" kern="1200" dirty="0" err="1">
                <a:solidFill>
                  <a:schemeClr val="tx1"/>
                </a:solidFill>
                <a:latin typeface="+mn-lt"/>
                <a:ea typeface="+mn-ea"/>
                <a:cs typeface="+mn-cs"/>
              </a:rPr>
              <a:t>Manuti</a:t>
            </a:r>
            <a:r>
              <a:rPr lang="en-GB" sz="1200" kern="1200" dirty="0">
                <a:solidFill>
                  <a:schemeClr val="tx1"/>
                </a:solidFill>
                <a:latin typeface="+mn-lt"/>
                <a:ea typeface="+mn-ea"/>
                <a:cs typeface="+mn-cs"/>
              </a:rPr>
              <a:t>, A., De Rosa, A. and </a:t>
            </a:r>
            <a:r>
              <a:rPr lang="en-GB" sz="1200" kern="1200" dirty="0" err="1">
                <a:solidFill>
                  <a:schemeClr val="tx1"/>
                </a:solidFill>
                <a:latin typeface="+mn-lt"/>
                <a:ea typeface="+mn-ea"/>
                <a:cs typeface="+mn-cs"/>
              </a:rPr>
              <a:t>Elia</a:t>
            </a:r>
            <a:r>
              <a:rPr lang="en-GB" sz="1200" kern="1200" dirty="0">
                <a:solidFill>
                  <a:schemeClr val="tx1"/>
                </a:solidFill>
                <a:latin typeface="+mn-lt"/>
                <a:ea typeface="+mn-ea"/>
                <a:cs typeface="+mn-cs"/>
              </a:rPr>
              <a:t>, A., (2022). Developing a sustainable career through discourse: a qualitative study on a group of Italian project managers. </a:t>
            </a:r>
            <a:r>
              <a:rPr lang="en-GB" sz="1200" i="1" kern="1200" dirty="0">
                <a:solidFill>
                  <a:schemeClr val="tx1"/>
                </a:solidFill>
                <a:latin typeface="+mn-lt"/>
                <a:ea typeface="+mn-ea"/>
                <a:cs typeface="+mn-cs"/>
              </a:rPr>
              <a:t>International Journal of Managing Projects in Business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15</a:t>
            </a:r>
            <a:r>
              <a:rPr lang="en-GB" sz="1200" kern="1200" dirty="0">
                <a:solidFill>
                  <a:schemeClr val="tx1"/>
                </a:solidFill>
                <a:latin typeface="+mn-lt"/>
                <a:ea typeface="+mn-ea"/>
                <a:cs typeface="+mn-cs"/>
              </a:rPr>
              <a:t>(8), pp.1-18.</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Artificial intelligence (AI) has helped in encouraging the capabilities to allow financial institutions, thereby providing better services for increasing finances with customers in leading cost and regulatory compliance (</a:t>
            </a:r>
            <a:r>
              <a:rPr lang="en-US" sz="1200" b="0" i="0" u="none" strike="noStrike" kern="1200" dirty="0" err="1">
                <a:solidFill>
                  <a:schemeClr val="tx1"/>
                </a:solidFill>
                <a:latin typeface="+mn-lt"/>
                <a:ea typeface="+mn-ea"/>
                <a:cs typeface="+mn-cs"/>
              </a:rPr>
              <a:t>Mogaji</a:t>
            </a:r>
            <a:r>
              <a:rPr lang="en-US" sz="1200" b="0" i="0" u="none" strike="noStrike" kern="1200" dirty="0">
                <a:solidFill>
                  <a:schemeClr val="tx1"/>
                </a:solidFill>
                <a:latin typeface="+mn-lt"/>
                <a:ea typeface="+mn-ea"/>
                <a:cs typeface="+mn-cs"/>
              </a:rPr>
              <a:t> and Nguyen, 2022). Furthermore, a well-structured job description has helped in understanding task management with the way to encourage objectives and performance outcomes’ interpretation.</a:t>
            </a:r>
          </a:p>
          <a:p>
            <a:endParaRPr lang="en-US" sz="1200" b="0" i="0" u="none" strike="noStrike" kern="1200" dirty="0">
              <a:solidFill>
                <a:schemeClr val="tx1"/>
              </a:solidFill>
              <a:latin typeface="+mn-lt"/>
              <a:ea typeface="+mn-ea"/>
              <a:cs typeface="+mn-cs"/>
            </a:endParaRPr>
          </a:p>
          <a:p>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latin typeface="+mn-lt"/>
                <a:ea typeface="+mn-ea"/>
                <a:cs typeface="+mn-cs"/>
              </a:rPr>
              <a:t>Mogaji</a:t>
            </a:r>
            <a:r>
              <a:rPr lang="en-GB" sz="1200" kern="1200" dirty="0">
                <a:solidFill>
                  <a:schemeClr val="tx1"/>
                </a:solidFill>
                <a:latin typeface="+mn-lt"/>
                <a:ea typeface="+mn-ea"/>
                <a:cs typeface="+mn-cs"/>
              </a:rPr>
              <a:t>, E. and Nguyen, N.P., (2022). Managers' understanding of artificial intelligence in relation to marketing financial services: insights from a cross-country study. </a:t>
            </a:r>
            <a:r>
              <a:rPr lang="en-GB" sz="1200" i="1" kern="1200" dirty="0">
                <a:solidFill>
                  <a:schemeClr val="tx1"/>
                </a:solidFill>
                <a:latin typeface="+mn-lt"/>
                <a:ea typeface="+mn-ea"/>
                <a:cs typeface="+mn-cs"/>
              </a:rPr>
              <a:t>International Journal of Bank Marketing</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40</a:t>
            </a:r>
            <a:r>
              <a:rPr lang="en-GB" sz="1200" kern="1200" dirty="0">
                <a:solidFill>
                  <a:schemeClr val="tx1"/>
                </a:solidFill>
                <a:latin typeface="+mn-lt"/>
                <a:ea typeface="+mn-ea"/>
                <a:cs typeface="+mn-cs"/>
              </a:rPr>
              <a:t>(6), pp.1272-1298.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person specification, especially for choosing a project manager has helped in </a:t>
            </a:r>
            <a:r>
              <a:rPr lang="en-US" sz="1200" b="0" i="0" u="none" strike="noStrike" kern="1200" dirty="0" err="1">
                <a:solidFill>
                  <a:schemeClr val="tx1"/>
                </a:solidFill>
                <a:latin typeface="+mn-lt"/>
                <a:ea typeface="+mn-ea"/>
                <a:cs typeface="+mn-cs"/>
              </a:rPr>
              <a:t>emphasising</a:t>
            </a:r>
            <a:r>
              <a:rPr lang="en-US" sz="1200" b="0" i="0" u="none" strike="noStrike" kern="1200" dirty="0">
                <a:solidFill>
                  <a:schemeClr val="tx1"/>
                </a:solidFill>
                <a:latin typeface="+mn-lt"/>
                <a:ea typeface="+mn-ea"/>
                <a:cs typeface="+mn-cs"/>
              </a:rPr>
              <a:t> essential qualities, including technical expertise, leadership, and adaptability to achieve success. Additionally, this strengthened approach has helped in ensuring candidates to be fit for job requirements, thereby contributing effective </a:t>
            </a:r>
            <a:r>
              <a:rPr lang="en-US" sz="1200" b="0" i="0" u="none" strike="noStrike" kern="1200" dirty="0" err="1">
                <a:solidFill>
                  <a:schemeClr val="tx1"/>
                </a:solidFill>
                <a:latin typeface="+mn-lt"/>
                <a:ea typeface="+mn-ea"/>
                <a:cs typeface="+mn-cs"/>
              </a:rPr>
              <a:t>organisational</a:t>
            </a:r>
            <a:r>
              <a:rPr lang="en-US" sz="1200" b="0" i="0" u="none" strike="noStrike" kern="1200" dirty="0">
                <a:solidFill>
                  <a:schemeClr val="tx1"/>
                </a:solidFill>
                <a:latin typeface="+mn-lt"/>
                <a:ea typeface="+mn-ea"/>
                <a:cs typeface="+mn-cs"/>
              </a:rPr>
              <a:t> transformation. </a:t>
            </a:r>
          </a:p>
          <a:p>
            <a:pPr rtl="0"/>
            <a:endParaRPr lang="en-US" sz="1200" b="0" i="0" u="none" strike="noStrike" kern="1200" dirty="0">
              <a:solidFill>
                <a:schemeClr val="tx1"/>
              </a:solidFill>
              <a:latin typeface="+mn-lt"/>
              <a:ea typeface="+mn-ea"/>
              <a:cs typeface="+mn-cs"/>
            </a:endParaRPr>
          </a:p>
          <a:p>
            <a:pPr rtl="0"/>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Indeed, (2025). </a:t>
            </a:r>
            <a:r>
              <a:rPr lang="en-GB" sz="1200" i="1" kern="1200" dirty="0">
                <a:solidFill>
                  <a:schemeClr val="tx1"/>
                </a:solidFill>
                <a:latin typeface="+mn-lt"/>
                <a:ea typeface="+mn-ea"/>
                <a:cs typeface="+mn-cs"/>
              </a:rPr>
              <a:t>Finance Project Manager Job Description: Top Duties and Qualifications. </a:t>
            </a:r>
            <a:r>
              <a:rPr lang="en-GB" sz="1200" kern="1200" dirty="0">
                <a:solidFill>
                  <a:schemeClr val="tx1"/>
                </a:solidFill>
                <a:latin typeface="+mn-lt"/>
                <a:ea typeface="+mn-ea"/>
                <a:cs typeface="+mn-cs"/>
              </a:rPr>
              <a:t>Available at: </a:t>
            </a:r>
            <a:r>
              <a:rPr lang="en-GB" sz="1200" kern="1200" dirty="0">
                <a:solidFill>
                  <a:schemeClr val="tx1"/>
                </a:solidFill>
                <a:latin typeface="+mn-lt"/>
                <a:ea typeface="+mn-ea"/>
                <a:cs typeface="+mn-cs"/>
                <a:hlinkClick r:id="rId3"/>
              </a:rPr>
              <a:t>https://www.indeed.com/hire/job-description/finance-project-manager#:~:text=Bachelor%20s%20degree%20in%20accounting%2C%20finance%2C%20or%20business.&amp;text=At%20least%205%20years%20of,years%20of%20project%20management%20experience.&amp;text=Experience%20presenting%20and%20reporting%20on%20project%20plans%20to%20appropriate%20stakeholders</a:t>
            </a:r>
            <a:r>
              <a:rPr lang="en-GB" sz="1200" kern="1200" dirty="0">
                <a:solidFill>
                  <a:schemeClr val="tx1"/>
                </a:solidFill>
                <a:latin typeface="+mn-lt"/>
                <a:ea typeface="+mn-ea"/>
                <a:cs typeface="+mn-cs"/>
              </a:rPr>
              <a:t>. [Accessed 3 October 2025].</a:t>
            </a:r>
            <a:endParaRPr lang="en-US" sz="1200" kern="1200" dirty="0">
              <a:solidFill>
                <a:schemeClr val="tx1"/>
              </a:solidFill>
              <a:latin typeface="+mn-lt"/>
              <a:ea typeface="+mn-ea"/>
              <a:cs typeface="+mn-cs"/>
            </a:endParaRPr>
          </a:p>
          <a:p>
            <a:pPr rtl="0"/>
            <a:endParaRPr lang="en-US" b="0"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Face-to-face interviews have become highly effective in encouraging the recruitment towards project managers, making close evaluation possible for leadership measures. This method has helped in assessing adaptability, further encouraging real-time decision-making skills accordingly. </a:t>
            </a:r>
          </a:p>
          <a:p>
            <a:endParaRPr lang="en-US" sz="1200" b="0" i="0" u="none" strike="noStrike" kern="1200" dirty="0">
              <a:solidFill>
                <a:schemeClr val="tx1"/>
              </a:solidFill>
              <a:latin typeface="+mn-lt"/>
              <a:ea typeface="+mn-ea"/>
              <a:cs typeface="+mn-cs"/>
            </a:endParaRPr>
          </a:p>
          <a:p>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latin typeface="+mn-lt"/>
                <a:ea typeface="+mn-ea"/>
                <a:cs typeface="+mn-cs"/>
              </a:rPr>
              <a:t>Peasgood</a:t>
            </a:r>
            <a:r>
              <a:rPr lang="en-GB" sz="1200" kern="1200" dirty="0">
                <a:solidFill>
                  <a:schemeClr val="tx1"/>
                </a:solidFill>
                <a:latin typeface="+mn-lt"/>
                <a:ea typeface="+mn-ea"/>
                <a:cs typeface="+mn-cs"/>
              </a:rPr>
              <a:t>, T., Bourke, M., Devlin, N., </a:t>
            </a:r>
            <a:r>
              <a:rPr lang="en-GB" sz="1200" kern="1200" dirty="0" err="1">
                <a:solidFill>
                  <a:schemeClr val="tx1"/>
                </a:solidFill>
                <a:latin typeface="+mn-lt"/>
                <a:ea typeface="+mn-ea"/>
                <a:cs typeface="+mn-cs"/>
              </a:rPr>
              <a:t>Rowen</a:t>
            </a:r>
            <a:r>
              <a:rPr lang="en-GB" sz="1200" kern="1200" dirty="0">
                <a:solidFill>
                  <a:schemeClr val="tx1"/>
                </a:solidFill>
                <a:latin typeface="+mn-lt"/>
                <a:ea typeface="+mn-ea"/>
                <a:cs typeface="+mn-cs"/>
              </a:rPr>
              <a:t>, D., Yang, Y. and </a:t>
            </a:r>
            <a:r>
              <a:rPr lang="en-GB" sz="1200" kern="1200" dirty="0" err="1">
                <a:solidFill>
                  <a:schemeClr val="tx1"/>
                </a:solidFill>
                <a:latin typeface="+mn-lt"/>
                <a:ea typeface="+mn-ea"/>
                <a:cs typeface="+mn-cs"/>
              </a:rPr>
              <a:t>Dalziel</a:t>
            </a:r>
            <a:r>
              <a:rPr lang="en-GB" sz="1200" kern="1200" dirty="0">
                <a:solidFill>
                  <a:schemeClr val="tx1"/>
                </a:solidFill>
                <a:latin typeface="+mn-lt"/>
                <a:ea typeface="+mn-ea"/>
                <a:cs typeface="+mn-cs"/>
              </a:rPr>
              <a:t>, K., (2023). Randomised comparison of online interviews versus face-to-face interviews to value health states. </a:t>
            </a:r>
            <a:r>
              <a:rPr lang="en-GB" sz="1200" i="1" kern="1200" dirty="0">
                <a:solidFill>
                  <a:schemeClr val="tx1"/>
                </a:solidFill>
                <a:latin typeface="+mn-lt"/>
                <a:ea typeface="+mn-ea"/>
                <a:cs typeface="+mn-cs"/>
              </a:rPr>
              <a:t>Social Science &amp; Medicine</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323</a:t>
            </a:r>
            <a:r>
              <a:rPr lang="en-GB" sz="1200" kern="1200" dirty="0">
                <a:solidFill>
                  <a:schemeClr val="tx1"/>
                </a:solidFill>
                <a:latin typeface="+mn-lt"/>
                <a:ea typeface="+mn-ea"/>
                <a:cs typeface="+mn-cs"/>
              </a:rPr>
              <a:t>, p.115818.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Online interview management using a video conferencing tool has become ideal for providing group evaluation, making the quality of transcripts possible for managing interaction and </a:t>
            </a:r>
            <a:r>
              <a:rPr lang="en-US" sz="1200" b="0" i="0" u="none" strike="noStrike" kern="1200" dirty="0" err="1">
                <a:solidFill>
                  <a:schemeClr val="tx1"/>
                </a:solidFill>
                <a:latin typeface="+mn-lt"/>
                <a:ea typeface="+mn-ea"/>
                <a:cs typeface="+mn-cs"/>
              </a:rPr>
              <a:t>dynamicness</a:t>
            </a:r>
            <a:r>
              <a:rPr lang="en-US" sz="1200" b="0" i="0" u="none" strike="noStrike" kern="1200" dirty="0">
                <a:solidFill>
                  <a:schemeClr val="tx1"/>
                </a:solidFill>
                <a:latin typeface="+mn-lt"/>
                <a:ea typeface="+mn-ea"/>
                <a:cs typeface="+mn-cs"/>
              </a:rPr>
              <a:t> (Lobe and Morgan, 2021). The project managers can further determine its value for assessing communication in digital collaboration. </a:t>
            </a:r>
          </a:p>
          <a:p>
            <a:endParaRPr lang="en-US" sz="1200" b="0" i="0" u="none" strike="noStrike" kern="1200" dirty="0">
              <a:solidFill>
                <a:schemeClr val="tx1"/>
              </a:solidFill>
              <a:latin typeface="+mn-lt"/>
              <a:ea typeface="+mn-ea"/>
              <a:cs typeface="+mn-cs"/>
            </a:endParaRPr>
          </a:p>
          <a:p>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Lobe, B. and Morgan, D.L., (2021). Assessing the effectiveness of video-based interviewing: A systematic comparison of video-conferencing based dyadic interviews and focus groups. </a:t>
            </a:r>
            <a:r>
              <a:rPr lang="en-GB" sz="1200" i="1" kern="1200" dirty="0">
                <a:solidFill>
                  <a:schemeClr val="tx1"/>
                </a:solidFill>
                <a:latin typeface="+mn-lt"/>
                <a:ea typeface="+mn-ea"/>
                <a:cs typeface="+mn-cs"/>
              </a:rPr>
              <a:t>International journal of social research methodology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24</a:t>
            </a:r>
            <a:r>
              <a:rPr lang="en-GB" sz="1200" kern="1200" dirty="0">
                <a:solidFill>
                  <a:schemeClr val="tx1"/>
                </a:solidFill>
                <a:latin typeface="+mn-lt"/>
                <a:ea typeface="+mn-ea"/>
                <a:cs typeface="+mn-cs"/>
              </a:rPr>
              <a:t>(3), pp.301-312.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According to Marques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(2021), </a:t>
            </a:r>
            <a:r>
              <a:rPr lang="en-US" sz="1200" b="0" i="0" u="none" strike="noStrike" kern="1200" dirty="0" err="1">
                <a:solidFill>
                  <a:schemeClr val="tx1"/>
                </a:solidFill>
                <a:latin typeface="+mn-lt"/>
                <a:ea typeface="+mn-ea"/>
                <a:cs typeface="+mn-cs"/>
              </a:rPr>
              <a:t>recognising</a:t>
            </a:r>
            <a:r>
              <a:rPr lang="en-US" sz="1200" b="0" i="0" u="none" strike="noStrike" kern="1200" dirty="0">
                <a:solidFill>
                  <a:schemeClr val="tx1"/>
                </a:solidFill>
                <a:latin typeface="+mn-lt"/>
                <a:ea typeface="+mn-ea"/>
                <a:cs typeface="+mn-cs"/>
              </a:rPr>
              <a:t> group talks has been made easier by a data quality method, making it further possible for promoting logistical support, thereby managing research incentives. The group discussion has also been identified by suggesting research interviews, making the project manager’s role possible to evaluate team settings in a dynamic prospects.</a:t>
            </a:r>
          </a:p>
          <a:p>
            <a:pPr rtl="0"/>
            <a:endParaRPr lang="en-US" sz="1200" b="0" i="0" u="none" strike="noStrike" kern="1200" dirty="0">
              <a:solidFill>
                <a:schemeClr val="tx1"/>
              </a:solidFill>
              <a:latin typeface="+mn-lt"/>
              <a:ea typeface="+mn-ea"/>
              <a:cs typeface="+mn-cs"/>
            </a:endParaRPr>
          </a:p>
          <a:p>
            <a:pPr rtl="0"/>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Marques, I.C.D.S., </a:t>
            </a:r>
            <a:r>
              <a:rPr lang="en-GB" sz="1200" kern="1200" dirty="0" err="1">
                <a:solidFill>
                  <a:schemeClr val="tx1"/>
                </a:solidFill>
                <a:latin typeface="+mn-lt"/>
                <a:ea typeface="+mn-ea"/>
                <a:cs typeface="+mn-cs"/>
              </a:rPr>
              <a:t>Theiss</a:t>
            </a:r>
            <a:r>
              <a:rPr lang="en-GB" sz="1200" kern="1200" dirty="0">
                <a:solidFill>
                  <a:schemeClr val="tx1"/>
                </a:solidFill>
                <a:latin typeface="+mn-lt"/>
                <a:ea typeface="+mn-ea"/>
                <a:cs typeface="+mn-cs"/>
              </a:rPr>
              <a:t>, L.M., Johnson, C.Y., </a:t>
            </a:r>
            <a:r>
              <a:rPr lang="en-GB" sz="1200" kern="1200" dirty="0" err="1">
                <a:solidFill>
                  <a:schemeClr val="tx1"/>
                </a:solidFill>
                <a:latin typeface="+mn-lt"/>
                <a:ea typeface="+mn-ea"/>
                <a:cs typeface="+mn-cs"/>
              </a:rPr>
              <a:t>McLin</a:t>
            </a:r>
            <a:r>
              <a:rPr lang="en-GB" sz="1200" kern="1200" dirty="0">
                <a:solidFill>
                  <a:schemeClr val="tx1"/>
                </a:solidFill>
                <a:latin typeface="+mn-lt"/>
                <a:ea typeface="+mn-ea"/>
                <a:cs typeface="+mn-cs"/>
              </a:rPr>
              <a:t>, E., </a:t>
            </a:r>
            <a:r>
              <a:rPr lang="en-GB" sz="1200" kern="1200" dirty="0" err="1">
                <a:solidFill>
                  <a:schemeClr val="tx1"/>
                </a:solidFill>
                <a:latin typeface="+mn-lt"/>
                <a:ea typeface="+mn-ea"/>
                <a:cs typeface="+mn-cs"/>
              </a:rPr>
              <a:t>Ruf</a:t>
            </a:r>
            <a:r>
              <a:rPr lang="en-GB" sz="1200" kern="1200" dirty="0">
                <a:solidFill>
                  <a:schemeClr val="tx1"/>
                </a:solidFill>
                <a:latin typeface="+mn-lt"/>
                <a:ea typeface="+mn-ea"/>
                <a:cs typeface="+mn-cs"/>
              </a:rPr>
              <a:t>, B.A., Vickers, S.M., </a:t>
            </a:r>
            <a:r>
              <a:rPr lang="en-GB" sz="1200" kern="1200" dirty="0" err="1">
                <a:solidFill>
                  <a:schemeClr val="tx1"/>
                </a:solidFill>
                <a:latin typeface="+mn-lt"/>
                <a:ea typeface="+mn-ea"/>
                <a:cs typeface="+mn-cs"/>
              </a:rPr>
              <a:t>Fouad</a:t>
            </a:r>
            <a:r>
              <a:rPr lang="en-GB" sz="1200" kern="1200" dirty="0">
                <a:solidFill>
                  <a:schemeClr val="tx1"/>
                </a:solidFill>
                <a:latin typeface="+mn-lt"/>
                <a:ea typeface="+mn-ea"/>
                <a:cs typeface="+mn-cs"/>
              </a:rPr>
              <a:t>, M.N., </a:t>
            </a:r>
            <a:r>
              <a:rPr lang="en-GB" sz="1200" kern="1200" dirty="0" err="1">
                <a:solidFill>
                  <a:schemeClr val="tx1"/>
                </a:solidFill>
                <a:latin typeface="+mn-lt"/>
                <a:ea typeface="+mn-ea"/>
                <a:cs typeface="+mn-cs"/>
              </a:rPr>
              <a:t>Scarinci</a:t>
            </a:r>
            <a:r>
              <a:rPr lang="en-GB" sz="1200" kern="1200" dirty="0">
                <a:solidFill>
                  <a:schemeClr val="tx1"/>
                </a:solidFill>
                <a:latin typeface="+mn-lt"/>
                <a:ea typeface="+mn-ea"/>
                <a:cs typeface="+mn-cs"/>
              </a:rPr>
              <a:t>, I.C. and Chu, D.I., (2021). Implementation of virtual focus groups for qualitative data collection in a global pandemic. </a:t>
            </a:r>
            <a:r>
              <a:rPr lang="en-GB" sz="1200" i="1" kern="1200" dirty="0">
                <a:solidFill>
                  <a:schemeClr val="tx1"/>
                </a:solidFill>
                <a:latin typeface="+mn-lt"/>
                <a:ea typeface="+mn-ea"/>
                <a:cs typeface="+mn-cs"/>
              </a:rPr>
              <a:t>The American Journal of Surgery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221</a:t>
            </a:r>
            <a:r>
              <a:rPr lang="en-GB" sz="1200" kern="1200" dirty="0">
                <a:solidFill>
                  <a:schemeClr val="tx1"/>
                </a:solidFill>
                <a:latin typeface="+mn-lt"/>
                <a:ea typeface="+mn-ea"/>
                <a:cs typeface="+mn-cs"/>
              </a:rPr>
              <a:t>(5), pp.918-922. </a:t>
            </a:r>
            <a:endParaRPr lang="en-US" sz="1200" kern="1200" dirty="0">
              <a:solidFill>
                <a:schemeClr val="tx1"/>
              </a:solidFill>
              <a:latin typeface="+mn-lt"/>
              <a:ea typeface="+mn-ea"/>
              <a:cs typeface="+mn-cs"/>
            </a:endParaRPr>
          </a:p>
          <a:p>
            <a:pPr rtl="0"/>
            <a:endParaRPr lang="en-US" b="0"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This research has helped in planning more specifics and understanding information in order to investigate additional details, thereby allowing the way to ask insightful inquiries (MN Dept. of Health, 2025). A clarification towards the answers can also be developed for probing questions, thus evaluating adoption of new leadership measures by managing complex project environments. </a:t>
            </a:r>
          </a:p>
          <a:p>
            <a:endParaRPr lang="en-US" sz="1200" b="0" i="0" u="none" strike="noStrike" kern="1200" dirty="0">
              <a:solidFill>
                <a:schemeClr val="tx1"/>
              </a:solidFill>
              <a:latin typeface="+mn-lt"/>
              <a:ea typeface="+mn-ea"/>
              <a:cs typeface="+mn-cs"/>
            </a:endParaRPr>
          </a:p>
          <a:p>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MN Dept. of Health, (2025). </a:t>
            </a:r>
            <a:r>
              <a:rPr lang="en-GB" sz="1200" i="1" kern="1200" dirty="0">
                <a:solidFill>
                  <a:schemeClr val="tx1"/>
                </a:solidFill>
                <a:latin typeface="+mn-lt"/>
                <a:ea typeface="+mn-ea"/>
                <a:cs typeface="+mn-cs"/>
              </a:rPr>
              <a:t>Questioning Techniques - Asking questions effectively. </a:t>
            </a:r>
            <a:r>
              <a:rPr lang="en-GB" sz="1200" kern="1200" dirty="0">
                <a:solidFill>
                  <a:schemeClr val="tx1"/>
                </a:solidFill>
                <a:latin typeface="+mn-lt"/>
                <a:ea typeface="+mn-ea"/>
                <a:cs typeface="+mn-cs"/>
              </a:rPr>
              <a:t>Available at: </a:t>
            </a:r>
            <a:r>
              <a:rPr lang="en-GB" sz="1200" kern="1200" dirty="0">
                <a:solidFill>
                  <a:schemeClr val="tx1"/>
                </a:solidFill>
                <a:latin typeface="+mn-lt"/>
                <a:ea typeface="+mn-ea"/>
                <a:cs typeface="+mn-cs"/>
                <a:hlinkClick r:id="rId3"/>
              </a:rPr>
              <a:t>https://www.health.state.mn.us/facilities/patientsafety/adverseevents/toolkit/docs/questiontechniques.pdf</a:t>
            </a:r>
            <a:r>
              <a:rPr lang="en-GB" sz="1200" kern="1200" dirty="0">
                <a:solidFill>
                  <a:schemeClr val="tx1"/>
                </a:solidFill>
                <a:latin typeface="+mn-lt"/>
                <a:ea typeface="+mn-ea"/>
                <a:cs typeface="+mn-cs"/>
              </a:rPr>
              <a:t> [Accessed 3 October 2025].</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An awareness over </a:t>
            </a:r>
            <a:r>
              <a:rPr lang="en-US" sz="1200" b="0" i="0" u="none" strike="noStrike" kern="1200" dirty="0" err="1">
                <a:solidFill>
                  <a:schemeClr val="tx1"/>
                </a:solidFill>
                <a:latin typeface="+mn-lt"/>
                <a:ea typeface="+mn-ea"/>
                <a:cs typeface="+mn-cs"/>
              </a:rPr>
              <a:t>organisational</a:t>
            </a:r>
            <a:r>
              <a:rPr lang="en-US" sz="1200" b="0" i="0" u="none" strike="noStrike" kern="1200" dirty="0">
                <a:solidFill>
                  <a:schemeClr val="tx1"/>
                </a:solidFill>
                <a:latin typeface="+mn-lt"/>
                <a:ea typeface="+mn-ea"/>
                <a:cs typeface="+mn-cs"/>
              </a:rPr>
              <a:t> challenges has helped in encouraging leading questions, making it possible for guiding candidates toward project-related issues accordingly. This approach can also become essential for testing honesty of the candidates, making it possible for adapting research assumptions. </a:t>
            </a:r>
          </a:p>
          <a:p>
            <a:endParaRPr lang="en-US" sz="1200" b="0" i="0" u="none" strike="noStrike" kern="1200" dirty="0">
              <a:solidFill>
                <a:schemeClr val="tx1"/>
              </a:solidFill>
              <a:latin typeface="+mn-lt"/>
              <a:ea typeface="+mn-ea"/>
              <a:cs typeface="+mn-cs"/>
            </a:endParaRPr>
          </a:p>
          <a:p>
            <a:r>
              <a:rPr lang="en-US" sz="1200" b="0" i="0" u="none" strike="noStrike" kern="1200" dirty="0">
                <a:solidFill>
                  <a:schemeClr val="tx1"/>
                </a:solidFill>
                <a:latin typeface="+mn-lt"/>
                <a:ea typeface="+mn-ea"/>
                <a:cs typeface="+mn-cs"/>
              </a:rPr>
              <a:t>References: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latin typeface="+mn-lt"/>
                <a:ea typeface="+mn-ea"/>
                <a:cs typeface="+mn-cs"/>
              </a:rPr>
              <a:t>Flyvbjerg</a:t>
            </a:r>
            <a:r>
              <a:rPr lang="en-GB" sz="1200" kern="1200" dirty="0">
                <a:solidFill>
                  <a:schemeClr val="tx1"/>
                </a:solidFill>
                <a:latin typeface="+mn-lt"/>
                <a:ea typeface="+mn-ea"/>
                <a:cs typeface="+mn-cs"/>
              </a:rPr>
              <a:t>, B., (2021). Top ten </a:t>
            </a:r>
            <a:r>
              <a:rPr lang="en-GB" sz="1200" kern="1200" dirty="0" err="1">
                <a:solidFill>
                  <a:schemeClr val="tx1"/>
                </a:solidFill>
                <a:latin typeface="+mn-lt"/>
                <a:ea typeface="+mn-ea"/>
                <a:cs typeface="+mn-cs"/>
              </a:rPr>
              <a:t>behavioral</a:t>
            </a:r>
            <a:r>
              <a:rPr lang="en-GB" sz="1200" kern="1200" dirty="0">
                <a:solidFill>
                  <a:schemeClr val="tx1"/>
                </a:solidFill>
                <a:latin typeface="+mn-lt"/>
                <a:ea typeface="+mn-ea"/>
                <a:cs typeface="+mn-cs"/>
              </a:rPr>
              <a:t> biases in project management: An overview. </a:t>
            </a:r>
            <a:r>
              <a:rPr lang="en-GB" sz="1200" i="1" kern="1200" dirty="0">
                <a:solidFill>
                  <a:schemeClr val="tx1"/>
                </a:solidFill>
                <a:latin typeface="+mn-lt"/>
                <a:ea typeface="+mn-ea"/>
                <a:cs typeface="+mn-cs"/>
              </a:rPr>
              <a:t>Project Management Journal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52</a:t>
            </a:r>
            <a:r>
              <a:rPr lang="en-GB" sz="1200" kern="1200" dirty="0">
                <a:solidFill>
                  <a:schemeClr val="tx1"/>
                </a:solidFill>
                <a:latin typeface="+mn-lt"/>
                <a:ea typeface="+mn-ea"/>
                <a:cs typeface="+mn-cs"/>
              </a:rPr>
              <a:t>(6), pp.531-546.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Socratic questioning is often identified as a way to acknowledge methodical prospects, making it ideal for examining every individual assumption with deep thinking (</a:t>
            </a:r>
            <a:r>
              <a:rPr lang="en-US" sz="1200" b="0" i="0" u="none" strike="noStrike" kern="1200" dirty="0" err="1">
                <a:solidFill>
                  <a:schemeClr val="tx1"/>
                </a:solidFill>
                <a:latin typeface="+mn-lt"/>
                <a:ea typeface="+mn-ea"/>
                <a:cs typeface="+mn-cs"/>
              </a:rPr>
              <a:t>Frisinger</a:t>
            </a:r>
            <a:r>
              <a:rPr lang="en-US" sz="1200" b="0" i="0" u="none" strike="noStrike" kern="1200" dirty="0">
                <a:solidFill>
                  <a:schemeClr val="tx1"/>
                </a:solidFill>
                <a:latin typeface="+mn-lt"/>
                <a:ea typeface="+mn-ea"/>
                <a:cs typeface="+mn-cs"/>
              </a:rPr>
              <a:t> and Solutions, 2024). The project manager can help in suggesting these techniques to determine strategic risks, making these people able to solve complex problems.</a:t>
            </a:r>
          </a:p>
          <a:p>
            <a:endParaRPr lang="en-US" sz="1200" b="0" i="0" u="none" strike="noStrike" kern="1200" dirty="0">
              <a:solidFill>
                <a:schemeClr val="tx1"/>
              </a:solidFill>
              <a:latin typeface="+mn-lt"/>
              <a:ea typeface="+mn-ea"/>
              <a:cs typeface="+mn-cs"/>
            </a:endParaRPr>
          </a:p>
          <a:p>
            <a:r>
              <a:rPr lang="en-US" sz="1200" b="0" i="0" u="none" strike="noStrike" kern="1200" dirty="0">
                <a:solidFill>
                  <a:schemeClr val="tx1"/>
                </a:solidFill>
                <a:latin typeface="+mn-lt"/>
                <a:ea typeface="+mn-ea"/>
                <a:cs typeface="+mn-cs"/>
              </a:rPr>
              <a:t>References:</a:t>
            </a:r>
          </a:p>
          <a:p>
            <a:r>
              <a:rPr lang="en-GB" sz="1200" kern="1200" dirty="0" err="1">
                <a:solidFill>
                  <a:schemeClr val="tx1"/>
                </a:solidFill>
                <a:latin typeface="+mn-lt"/>
                <a:ea typeface="+mn-ea"/>
                <a:cs typeface="+mn-cs"/>
              </a:rPr>
              <a:t>Frisinger</a:t>
            </a:r>
            <a:r>
              <a:rPr lang="en-GB" sz="1200" kern="1200" dirty="0">
                <a:solidFill>
                  <a:schemeClr val="tx1"/>
                </a:solidFill>
                <a:latin typeface="+mn-lt"/>
                <a:ea typeface="+mn-ea"/>
                <a:cs typeface="+mn-cs"/>
              </a:rPr>
              <a:t>, S. and Solutions, S., (2024). Critical thinking and Socratic questioning. </a:t>
            </a:r>
            <a:r>
              <a:rPr lang="en-GB" sz="1200" i="1" kern="1200" dirty="0">
                <a:solidFill>
                  <a:schemeClr val="tx1"/>
                </a:solidFill>
                <a:latin typeface="+mn-lt"/>
                <a:ea typeface="+mn-ea"/>
                <a:cs typeface="+mn-cs"/>
              </a:rPr>
              <a:t>Embry–Riddle Aeronautical University</a:t>
            </a:r>
            <a:r>
              <a:rPr lang="en-GB" sz="1200" kern="1200" dirty="0">
                <a:solidFill>
                  <a:schemeClr val="tx1"/>
                </a:solidFill>
                <a:latin typeface="+mn-lt"/>
                <a:ea typeface="+mn-ea"/>
                <a:cs typeface="+mn-cs"/>
              </a:rPr>
              <a:t>. Available at: </a:t>
            </a:r>
            <a:r>
              <a:rPr lang="en-GB" sz="1200" kern="1200" dirty="0">
                <a:solidFill>
                  <a:schemeClr val="tx1"/>
                </a:solidFill>
                <a:latin typeface="+mn-lt"/>
                <a:ea typeface="+mn-ea"/>
                <a:cs typeface="+mn-cs"/>
                <a:hlinkClick r:id="rId3"/>
              </a:rPr>
              <a:t>https://www.researchgate.net/profile/Shari-Frisinger/publication/382074120_Critical_Thinking_and_Socratic_Questioning/links/668bf792b15ba55907496456/Critical-Thinking-and-Socratic-Questioning.pdf</a:t>
            </a:r>
            <a:r>
              <a:rPr lang="en-GB" sz="1200" kern="1200" dirty="0">
                <a:solidFill>
                  <a:schemeClr val="tx1"/>
                </a:solidFill>
                <a:latin typeface="+mn-lt"/>
                <a:ea typeface="+mn-ea"/>
                <a:cs typeface="+mn-cs"/>
              </a:rPr>
              <a:t> [Accessed 3 October 2025].</a:t>
            </a:r>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comparison of formats, such as face-to-face interviews have become an effective way for assessing interpersonal skills, thus making decisions for interpreting leadership qualities. Additionally, face-to-face interview approaches are more effective in assessing strong personal connections, thus amplifying resource management. However, online interviews have become ideal for providing cost efficiency with due accessibility and flexibility, thus encouraging more </a:t>
            </a:r>
            <a:r>
              <a:rPr lang="en-US" sz="1200" b="0" i="0" u="none" strike="noStrike" kern="1200" dirty="0" err="1">
                <a:solidFill>
                  <a:schemeClr val="tx1"/>
                </a:solidFill>
                <a:latin typeface="+mn-lt"/>
                <a:ea typeface="+mn-ea"/>
                <a:cs typeface="+mn-cs"/>
              </a:rPr>
              <a:t>suitabiity</a:t>
            </a:r>
            <a:r>
              <a:rPr lang="en-US" sz="1200" b="0" i="0" u="none" strike="noStrike" kern="1200" dirty="0">
                <a:solidFill>
                  <a:schemeClr val="tx1"/>
                </a:solidFill>
                <a:latin typeface="+mn-lt"/>
                <a:ea typeface="+mn-ea"/>
                <a:cs typeface="+mn-cs"/>
              </a:rPr>
              <a:t> towards early screening stages. The project manager roles can help in limiting non-verbal assessment, thereby screening online interviews with in-depth face-to-face evaluation. </a:t>
            </a:r>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2414FA-521C-4141-AC2D-6B15902528DD}" type="slidenum">
              <a:rPr lang="en-US" smtClean="0"/>
              <a:pPr/>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511E05-7F12-4608-AA48-3C56484091AE}"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9911EA-99C7-4032-819C-82F6F8952FB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84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511E05-7F12-4608-AA48-3C56484091AE}"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9911EA-99C7-4032-819C-82F6F8952FB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8" Type="http://schemas.openxmlformats.org/officeDocument/2006/relationships/image" Target="../media/image3.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8" Type="http://schemas.openxmlformats.org/officeDocument/2006/relationships/image" Target="../media/image4.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hyperlink" Target="https://www.avivainvestors.com/en-ie/capabilities/" TargetMode="External" /><Relationship Id="rId2" Type="http://schemas.openxmlformats.org/officeDocument/2006/relationships/hyperlink" Target="https://www.avivainvestors.com/en-gb/about/" TargetMode="External" /><Relationship Id="rId1" Type="http://schemas.openxmlformats.org/officeDocument/2006/relationships/slideLayout" Target="../slideLayouts/slideLayout2.xml" /><Relationship Id="rId6" Type="http://schemas.openxmlformats.org/officeDocument/2006/relationships/hyperlink" Target="https://www.health.state.mn.us/facilities/patientsafety/adverseevents/toolkit/docs/questiontechniques.pdf" TargetMode="External" /><Relationship Id="rId5" Type="http://schemas.openxmlformats.org/officeDocument/2006/relationships/hyperlink" Target="https://www.indeed.com/hire/job-description/finance-project-manager" TargetMode="External" /><Relationship Id="rId4" Type="http://schemas.openxmlformats.org/officeDocument/2006/relationships/hyperlink" Target="https://www.researchgate.net/profile/Shari-Frisinger/publication/382074120_Critical_Thinking_and_Socratic_Questioning/links/668bf792b15ba55907496456/Critical-Thinking-and-Socratic-Questioning.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3930" y="1008993"/>
            <a:ext cx="6923558" cy="3542045"/>
          </a:xfrm>
        </p:spPr>
        <p:txBody>
          <a:bodyPr anchor="b">
            <a:normAutofit fontScale="90000"/>
          </a:bodyPr>
          <a:lstStyle/>
          <a:p>
            <a:pPr algn="l">
              <a:lnSpc>
                <a:spcPct val="90000"/>
              </a:lnSpc>
              <a:spcBef>
                <a:spcPts val="0"/>
              </a:spcBef>
            </a:pPr>
            <a:br>
              <a:rPr lang="en-GB" sz="2500" b="1" dirty="0">
                <a:latin typeface="Times New Roman" panose="02020603050405020304" pitchFamily="18" charset="0"/>
                <a:cs typeface="Times New Roman" panose="02020603050405020304" pitchFamily="18" charset="0"/>
              </a:rPr>
            </a:br>
            <a:br>
              <a:rPr lang="en-GB" sz="2500" b="1" dirty="0">
                <a:latin typeface="Times New Roman" panose="02020603050405020304" pitchFamily="18" charset="0"/>
                <a:cs typeface="Times New Roman" panose="02020603050405020304" pitchFamily="18" charset="0"/>
              </a:rPr>
            </a:br>
            <a:br>
              <a:rPr lang="en-GB" sz="2500" b="1" dirty="0">
                <a:latin typeface="Times New Roman" panose="02020603050405020304" pitchFamily="18" charset="0"/>
                <a:cs typeface="Times New Roman" panose="02020603050405020304" pitchFamily="18" charset="0"/>
              </a:rPr>
            </a:br>
            <a:r>
              <a:rPr lang="en-GB" sz="2500" b="1" dirty="0">
                <a:latin typeface="Times New Roman" panose="02020603050405020304" pitchFamily="18" charset="0"/>
                <a:cs typeface="Times New Roman" panose="02020603050405020304" pitchFamily="18" charset="0"/>
              </a:rPr>
              <a:t>BA (Hons) Leadership and Management Skills for the Workplace</a:t>
            </a:r>
            <a:br>
              <a:rPr lang="en-GB" sz="2500" b="1" dirty="0">
                <a:latin typeface="Times New Roman" panose="02020603050405020304" pitchFamily="18" charset="0"/>
                <a:cs typeface="Times New Roman" panose="02020603050405020304" pitchFamily="18" charset="0"/>
              </a:rPr>
            </a:br>
            <a:br>
              <a:rPr lang="en-GB" sz="2500" dirty="0">
                <a:latin typeface="Times New Roman" panose="02020603050405020304" pitchFamily="18" charset="0"/>
                <a:cs typeface="Times New Roman" panose="02020603050405020304" pitchFamily="18" charset="0"/>
              </a:rPr>
            </a:br>
            <a:r>
              <a:rPr lang="en-GB" sz="2500" b="1" dirty="0">
                <a:latin typeface="Times New Roman" panose="02020603050405020304" pitchFamily="18" charset="0"/>
                <a:cs typeface="Times New Roman" panose="02020603050405020304" pitchFamily="18" charset="0"/>
              </a:rPr>
              <a:t>Module code: </a:t>
            </a:r>
            <a:r>
              <a:rPr lang="en-GB" sz="2500" dirty="0">
                <a:latin typeface="Times New Roman" panose="02020603050405020304" pitchFamily="18" charset="0"/>
                <a:cs typeface="Times New Roman" panose="02020603050405020304" pitchFamily="18" charset="0"/>
              </a:rPr>
              <a:t>:</a:t>
            </a:r>
            <a:r>
              <a:rPr lang="en-US" sz="2500" b="1" i="0" u="none" strike="noStrike" dirty="0">
                <a:latin typeface="Times New Roman" panose="02020603050405020304" pitchFamily="18" charset="0"/>
                <a:cs typeface="Times New Roman" panose="02020603050405020304" pitchFamily="18" charset="0"/>
              </a:rPr>
              <a:t>LCLM5002 </a:t>
            </a:r>
            <a:br>
              <a:rPr lang="en-US" sz="2500" b="1" i="0" u="none" strike="noStrike" dirty="0">
                <a:latin typeface="Times New Roman" panose="02020603050405020304" pitchFamily="18" charset="0"/>
                <a:cs typeface="Times New Roman" panose="02020603050405020304" pitchFamily="18" charset="0"/>
              </a:rPr>
            </a:br>
            <a:br>
              <a:rPr lang="en-US" sz="2500" b="1" i="0" u="none" strike="noStrike" dirty="0">
                <a:latin typeface="Times New Roman" panose="02020603050405020304" pitchFamily="18" charset="0"/>
                <a:cs typeface="Times New Roman" panose="02020603050405020304" pitchFamily="18" charset="0"/>
              </a:rPr>
            </a:br>
            <a:r>
              <a:rPr lang="en-GB" sz="2500" b="1" dirty="0">
                <a:latin typeface="Times New Roman" panose="02020603050405020304" pitchFamily="18" charset="0"/>
                <a:cs typeface="Times New Roman" panose="02020603050405020304" pitchFamily="18" charset="0"/>
              </a:rPr>
              <a:t>Module:  </a:t>
            </a:r>
            <a:r>
              <a:rPr lang="en-US" sz="2500" b="1" i="0" u="none" strike="noStrike" dirty="0">
                <a:latin typeface="Times New Roman" panose="02020603050405020304" pitchFamily="18" charset="0"/>
                <a:cs typeface="Times New Roman" panose="02020603050405020304" pitchFamily="18" charset="0"/>
              </a:rPr>
              <a:t>DEVELOPING AND MANAGING INDIVIDUALS AND TEAMS</a:t>
            </a:r>
            <a:br>
              <a:rPr lang="en-US" sz="2500" b="0" dirty="0"/>
            </a:br>
            <a:r>
              <a:rPr lang="en-US" sz="2500" b="1" i="0" u="none" strike="noStrike" dirty="0">
                <a:latin typeface="Times New Roman"/>
              </a:rPr>
              <a:t>Component 1- Individual Presentation</a:t>
            </a:r>
            <a:br>
              <a:rPr lang="en-US" sz="2500" b="0" dirty="0"/>
            </a:br>
            <a:br>
              <a:rPr lang="en-US" sz="2500" b="0" dirty="0"/>
            </a:br>
            <a:endParaRPr lang="en-US" sz="2500" dirty="0"/>
          </a:p>
        </p:txBody>
      </p:sp>
      <p:sp>
        <p:nvSpPr>
          <p:cNvPr id="3" name="Subtitle 2"/>
          <p:cNvSpPr>
            <a:spLocks noGrp="1"/>
          </p:cNvSpPr>
          <p:nvPr>
            <p:ph type="subTitle" idx="1"/>
          </p:nvPr>
        </p:nvSpPr>
        <p:spPr>
          <a:xfrm>
            <a:off x="963930" y="4582814"/>
            <a:ext cx="5349252" cy="1312657"/>
          </a:xfrm>
        </p:spPr>
        <p:txBody>
          <a:bodyPr anchor="t">
            <a:normAutofit/>
          </a:bodyPr>
          <a:lstStyle/>
          <a:p>
            <a:pPr algn="l">
              <a:spcBef>
                <a:spcPts val="0"/>
              </a:spcBef>
            </a:pPr>
            <a:r>
              <a:rPr lang="en-US" b="1" dirty="0">
                <a:latin typeface="Times New Roman"/>
              </a:rPr>
              <a:t>Student name: Nicoleta Busu</a:t>
            </a:r>
            <a:endParaRPr lang="en-US"/>
          </a:p>
          <a:p>
            <a:pPr algn="l">
              <a:spcBef>
                <a:spcPts val="0"/>
              </a:spcBef>
            </a:pPr>
            <a:r>
              <a:rPr lang="en-US" b="1" dirty="0">
                <a:latin typeface="Times New Roman"/>
              </a:rPr>
              <a:t>Student ID: 2025237</a:t>
            </a:r>
            <a:endParaRPr lang="en-US"/>
          </a:p>
          <a:p>
            <a:pPr algn="l"/>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1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7" y="1188637"/>
            <a:ext cx="2441307" cy="4480726"/>
          </a:xfrm>
        </p:spPr>
        <p:txBody>
          <a:bodyPr>
            <a:normAutofit/>
          </a:bodyPr>
          <a:lstStyle/>
          <a:p>
            <a:pPr algn="r"/>
            <a:r>
              <a:rPr lang="en-US" b="1" dirty="0">
                <a:latin typeface="Times New Roman" pitchFamily="18" charset="0"/>
                <a:cs typeface="Times New Roman" pitchFamily="18" charset="0"/>
              </a:rPr>
              <a:t>Table of contents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4" y="980728"/>
            <a:ext cx="4230951" cy="4968552"/>
          </a:xfrm>
        </p:spPr>
        <p:txBody>
          <a:bodyPr anchor="ctr">
            <a:normAutofit/>
          </a:bodyPr>
          <a:lstStyle/>
          <a:p>
            <a:pPr>
              <a:lnSpc>
                <a:spcPct val="90000"/>
              </a:lnSpc>
            </a:pPr>
            <a:r>
              <a:rPr lang="en-US" sz="1400" dirty="0">
                <a:latin typeface="Times New Roman" pitchFamily="18" charset="0"/>
                <a:cs typeface="Times New Roman" pitchFamily="18" charset="0"/>
              </a:rPr>
              <a:t>Slide 3: Introduction</a:t>
            </a:r>
          </a:p>
          <a:p>
            <a:pPr>
              <a:lnSpc>
                <a:spcPct val="90000"/>
              </a:lnSpc>
            </a:pPr>
            <a:r>
              <a:rPr lang="en-US" sz="1400" dirty="0">
                <a:latin typeface="Times New Roman" pitchFamily="18" charset="0"/>
                <a:cs typeface="Times New Roman" pitchFamily="18" charset="0"/>
              </a:rPr>
              <a:t> Slide 4: Overview of the Aviva Investors</a:t>
            </a:r>
          </a:p>
          <a:p>
            <a:pPr>
              <a:lnSpc>
                <a:spcPct val="90000"/>
              </a:lnSpc>
            </a:pPr>
            <a:r>
              <a:rPr lang="en-US" sz="1400" dirty="0">
                <a:latin typeface="Times New Roman" pitchFamily="18" charset="0"/>
                <a:cs typeface="Times New Roman" pitchFamily="18" charset="0"/>
              </a:rPr>
              <a:t>Slide 5: Recruitment process</a:t>
            </a:r>
          </a:p>
          <a:p>
            <a:pPr>
              <a:lnSpc>
                <a:spcPct val="90000"/>
              </a:lnSpc>
            </a:pPr>
            <a:r>
              <a:rPr lang="en-US" sz="1400" dirty="0">
                <a:latin typeface="Times New Roman" pitchFamily="18" charset="0"/>
                <a:cs typeface="Times New Roman" pitchFamily="18" charset="0"/>
              </a:rPr>
              <a:t>Slide 6: Recruitment process (Continued)</a:t>
            </a:r>
          </a:p>
          <a:p>
            <a:pPr>
              <a:lnSpc>
                <a:spcPct val="90000"/>
              </a:lnSpc>
            </a:pPr>
            <a:r>
              <a:rPr lang="en-US" sz="1400" dirty="0">
                <a:latin typeface="Times New Roman" pitchFamily="18" charset="0"/>
                <a:cs typeface="Times New Roman" pitchFamily="18" charset="0"/>
              </a:rPr>
              <a:t>Slide 7: Recruitment process (Continued)</a:t>
            </a:r>
          </a:p>
          <a:p>
            <a:pPr>
              <a:lnSpc>
                <a:spcPct val="90000"/>
              </a:lnSpc>
            </a:pPr>
            <a:r>
              <a:rPr lang="en-US" sz="1400" dirty="0">
                <a:latin typeface="Times New Roman" pitchFamily="18" charset="0"/>
                <a:cs typeface="Times New Roman" pitchFamily="18" charset="0"/>
              </a:rPr>
              <a:t>Slide 8: Exploring different types of interviews used for recruiting a team member</a:t>
            </a:r>
          </a:p>
          <a:p>
            <a:pPr>
              <a:lnSpc>
                <a:spcPct val="90000"/>
              </a:lnSpc>
            </a:pPr>
            <a:r>
              <a:rPr lang="en-US" sz="1400" dirty="0">
                <a:latin typeface="Times New Roman" pitchFamily="18" charset="0"/>
                <a:cs typeface="Times New Roman" pitchFamily="18" charset="0"/>
              </a:rPr>
              <a:t>Slide 9: Exploring different types of interviews used for recruiting a team member (Continued)</a:t>
            </a:r>
          </a:p>
          <a:p>
            <a:pPr>
              <a:lnSpc>
                <a:spcPct val="90000"/>
              </a:lnSpc>
            </a:pPr>
            <a:r>
              <a:rPr lang="en-US" sz="1400" dirty="0">
                <a:latin typeface="Times New Roman" pitchFamily="18" charset="0"/>
                <a:cs typeface="Times New Roman" pitchFamily="18" charset="0"/>
              </a:rPr>
              <a:t>Slide 10: Exploring different types of interviews used for recruiting a team member (Continued)</a:t>
            </a:r>
          </a:p>
          <a:p>
            <a:pPr>
              <a:lnSpc>
                <a:spcPct val="90000"/>
              </a:lnSpc>
            </a:pPr>
            <a:r>
              <a:rPr lang="en-US" sz="1400" dirty="0">
                <a:latin typeface="Times New Roman" pitchFamily="18" charset="0"/>
                <a:cs typeface="Times New Roman" pitchFamily="18" charset="0"/>
              </a:rPr>
              <a:t>Slide 11: Justification of appropriate questioning techniques</a:t>
            </a:r>
          </a:p>
          <a:p>
            <a:pPr>
              <a:lnSpc>
                <a:spcPct val="90000"/>
              </a:lnSpc>
            </a:pPr>
            <a:r>
              <a:rPr lang="en-US" sz="1400" dirty="0">
                <a:latin typeface="Times New Roman" pitchFamily="18" charset="0"/>
                <a:cs typeface="Times New Roman" pitchFamily="18" charset="0"/>
              </a:rPr>
              <a:t>Slide 12: Justification of appropriate questioning techniques (Continued)</a:t>
            </a:r>
          </a:p>
          <a:p>
            <a:pPr>
              <a:lnSpc>
                <a:spcPct val="90000"/>
              </a:lnSpc>
            </a:pPr>
            <a:r>
              <a:rPr lang="en-US" sz="1400" dirty="0">
                <a:latin typeface="Times New Roman" pitchFamily="18" charset="0"/>
                <a:cs typeface="Times New Roman" pitchFamily="18" charset="0"/>
              </a:rPr>
              <a:t>Slide 13: Justification of appropriate questioning techniques (Continued)</a:t>
            </a:r>
          </a:p>
          <a:p>
            <a:pPr>
              <a:lnSpc>
                <a:spcPct val="90000"/>
              </a:lnSpc>
            </a:pPr>
            <a:r>
              <a:rPr lang="en-US" sz="1400" dirty="0">
                <a:latin typeface="Times New Roman" pitchFamily="18" charset="0"/>
                <a:cs typeface="Times New Roman" pitchFamily="18" charset="0"/>
              </a:rPr>
              <a:t>Slide 14: Comparison and contrast between a face-to-face interview and Online Interview for the mentioned candidate</a:t>
            </a:r>
          </a:p>
          <a:p>
            <a:pPr>
              <a:lnSpc>
                <a:spcPct val="90000"/>
              </a:lnSpc>
            </a:pPr>
            <a:r>
              <a:rPr lang="en-US" sz="1400" dirty="0">
                <a:latin typeface="Times New Roman" pitchFamily="18" charset="0"/>
                <a:cs typeface="Times New Roman" pitchFamily="18" charset="0"/>
              </a:rPr>
              <a:t>Slide 15: Conclusion</a:t>
            </a:r>
          </a:p>
          <a:p>
            <a:pPr>
              <a:lnSpc>
                <a:spcPct val="90000"/>
              </a:lnSpc>
            </a:pPr>
            <a:r>
              <a:rPr lang="en-US" sz="1400" dirty="0">
                <a:latin typeface="Times New Roman" pitchFamily="18" charset="0"/>
                <a:cs typeface="Times New Roman" pitchFamily="18" charset="0"/>
              </a:rPr>
              <a:t>Slide 16: List of References</a:t>
            </a:r>
          </a:p>
          <a:p>
            <a:pPr>
              <a:lnSpc>
                <a:spcPct val="90000"/>
              </a:lnSpc>
            </a:pP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pPr>
            <a:r>
              <a:rPr lang="en-US" b="1" i="0" u="none" strike="noStrike" dirty="0">
                <a:solidFill>
                  <a:srgbClr val="000000"/>
                </a:solidFill>
                <a:latin typeface="Times New Roman"/>
              </a:rPr>
              <a:t>Introduction</a:t>
            </a:r>
            <a:endParaRPr lang="en-US" dirty="0"/>
          </a:p>
        </p:txBody>
      </p:sp>
      <p:sp>
        <p:nvSpPr>
          <p:cNvPr id="3" name="Content Placeholder 2"/>
          <p:cNvSpPr>
            <a:spLocks noGrp="1"/>
          </p:cNvSpPr>
          <p:nvPr>
            <p:ph idx="1"/>
          </p:nvPr>
        </p:nvSpPr>
        <p:spPr>
          <a:xfrm>
            <a:off x="457200" y="1600200"/>
            <a:ext cx="4114800" cy="4525963"/>
          </a:xfrm>
        </p:spPr>
        <p:txBody>
          <a:bodyPr>
            <a:normAutofit fontScale="47500" lnSpcReduction="20000"/>
          </a:bodyPr>
          <a:lstStyle/>
          <a:p>
            <a:pPr algn="just" fontAlgn="base">
              <a:lnSpc>
                <a:spcPct val="170000"/>
              </a:lnSpc>
              <a:spcBef>
                <a:spcPts val="0"/>
              </a:spcBef>
              <a:buFont typeface="Arial"/>
              <a:buChar char="•"/>
            </a:pPr>
            <a:r>
              <a:rPr lang="en-US" b="0" i="0" u="none" strike="noStrike" dirty="0">
                <a:solidFill>
                  <a:srgbClr val="000000"/>
                </a:solidFill>
                <a:latin typeface="Times New Roman"/>
              </a:rPr>
              <a:t>A purpose-driven hiring with lasting commitment has become ideal for aligning talent with business goals.</a:t>
            </a:r>
          </a:p>
          <a:p>
            <a:pPr algn="just" fontAlgn="base">
              <a:lnSpc>
                <a:spcPct val="170000"/>
              </a:lnSpc>
              <a:spcBef>
                <a:spcPts val="0"/>
              </a:spcBef>
              <a:buFont typeface="Arial"/>
              <a:buChar char="•"/>
            </a:pPr>
            <a:r>
              <a:rPr lang="en-US" b="0" i="0" u="none" strike="noStrike" dirty="0">
                <a:solidFill>
                  <a:srgbClr val="000000"/>
                </a:solidFill>
                <a:latin typeface="Times New Roman"/>
              </a:rPr>
              <a:t>According to Zhang and Chen (2024). the development of automated technology for data-driven operations has clearly </a:t>
            </a:r>
            <a:r>
              <a:rPr lang="en-US" b="0" i="0" u="none" strike="noStrike" dirty="0" err="1">
                <a:solidFill>
                  <a:srgbClr val="000000"/>
                </a:solidFill>
                <a:latin typeface="Times New Roman"/>
              </a:rPr>
              <a:t>recognised</a:t>
            </a:r>
            <a:r>
              <a:rPr lang="en-US" b="0" i="0" u="none" strike="noStrike" dirty="0">
                <a:solidFill>
                  <a:srgbClr val="000000"/>
                </a:solidFill>
                <a:latin typeface="Times New Roman"/>
              </a:rPr>
              <a:t> the digital transformation of human resource management (HRM).</a:t>
            </a:r>
          </a:p>
          <a:p>
            <a:pPr algn="just" fontAlgn="base">
              <a:lnSpc>
                <a:spcPct val="170000"/>
              </a:lnSpc>
              <a:spcBef>
                <a:spcPts val="0"/>
              </a:spcBef>
              <a:buFont typeface="Arial"/>
              <a:buChar char="•"/>
            </a:pPr>
            <a:r>
              <a:rPr lang="en-US" b="0" i="0" u="none" strike="noStrike" dirty="0">
                <a:solidFill>
                  <a:srgbClr val="000000"/>
                </a:solidFill>
                <a:latin typeface="Times New Roman"/>
              </a:rPr>
              <a:t>An ease of business transformation with smoothness has thoroughly been </a:t>
            </a:r>
            <a:r>
              <a:rPr lang="en-US" b="0" i="0" u="none" strike="noStrike" dirty="0" err="1">
                <a:solidFill>
                  <a:srgbClr val="000000"/>
                </a:solidFill>
                <a:latin typeface="Times New Roman"/>
              </a:rPr>
              <a:t>recognised</a:t>
            </a:r>
            <a:r>
              <a:rPr lang="en-US" b="0" i="0" u="none" strike="noStrike" dirty="0">
                <a:solidFill>
                  <a:srgbClr val="000000"/>
                </a:solidFill>
                <a:latin typeface="Times New Roman"/>
              </a:rPr>
              <a:t> by the right candidatures, further encouraging right timings.   </a:t>
            </a:r>
          </a:p>
        </p:txBody>
      </p:sp>
      <p:pic>
        <p:nvPicPr>
          <p:cNvPr id="1026" name="Picture 2"/>
          <p:cNvPicPr>
            <a:picLocks noChangeAspect="1" noChangeArrowheads="1"/>
          </p:cNvPicPr>
          <p:nvPr/>
        </p:nvPicPr>
        <p:blipFill>
          <a:blip r:embed="rId3" cstate="print"/>
          <a:srcRect/>
          <a:stretch>
            <a:fillRect/>
          </a:stretch>
        </p:blipFill>
        <p:spPr bwMode="auto">
          <a:xfrm>
            <a:off x="4932040" y="2420888"/>
            <a:ext cx="3881099" cy="1994719"/>
          </a:xfrm>
          <a:prstGeom prst="rect">
            <a:avLst/>
          </a:prstGeom>
          <a:noFill/>
          <a:ln w="9525">
            <a:noFill/>
            <a:miter lim="800000"/>
            <a:headEnd/>
            <a:tailEnd/>
          </a:ln>
        </p:spPr>
      </p:pic>
      <p:sp>
        <p:nvSpPr>
          <p:cNvPr id="5" name="TextBox 4"/>
          <p:cNvSpPr txBox="1"/>
          <p:nvPr/>
        </p:nvSpPr>
        <p:spPr>
          <a:xfrm>
            <a:off x="5220072" y="4653136"/>
            <a:ext cx="3096344" cy="1200329"/>
          </a:xfrm>
          <a:prstGeom prst="rect">
            <a:avLst/>
          </a:prstGeom>
          <a:noFill/>
        </p:spPr>
        <p:txBody>
          <a:bodyPr wrap="square" rtlCol="0">
            <a:spAutoFit/>
          </a:bodyPr>
          <a:lstStyle/>
          <a:p>
            <a:pPr algn="ctr">
              <a:lnSpc>
                <a:spcPct val="150000"/>
              </a:lnSpc>
            </a:pPr>
            <a:r>
              <a:rPr lang="en-US" sz="1200" b="1" dirty="0">
                <a:latin typeface="Times New Roman" pitchFamily="18" charset="0"/>
                <a:cs typeface="Times New Roman" pitchFamily="18" charset="0"/>
              </a:rPr>
              <a:t>Figure 1: Six stages of digital transformation for human resource management</a:t>
            </a:r>
          </a:p>
          <a:p>
            <a:pPr algn="ctr">
              <a:lnSpc>
                <a:spcPct val="150000"/>
              </a:lnSpc>
            </a:pPr>
            <a:r>
              <a:rPr lang="en-US" sz="1200" dirty="0">
                <a:latin typeface="Times New Roman" pitchFamily="18" charset="0"/>
                <a:cs typeface="Times New Roman" pitchFamily="18" charset="0"/>
              </a:rPr>
              <a:t>(Source: As inspired by </a:t>
            </a:r>
            <a:r>
              <a:rPr lang="en-US" sz="1200" dirty="0">
                <a:solidFill>
                  <a:srgbClr val="000000"/>
                </a:solidFill>
                <a:latin typeface="Times New Roman"/>
              </a:rPr>
              <a:t>Zhang and Chen , 2024</a:t>
            </a:r>
            <a:r>
              <a:rPr lang="en-US" sz="1200" dirty="0">
                <a:latin typeface="Times New Roman" pitchFamily="18" charset="0"/>
                <a:cs typeface="Times New Roman" pitchFamily="18" charset="0"/>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lstStyle/>
          <a:p>
            <a:r>
              <a:rPr lang="en-US" b="1" i="0" u="none" strike="noStrike" dirty="0">
                <a:solidFill>
                  <a:srgbClr val="000000"/>
                </a:solidFill>
                <a:latin typeface="Times New Roman"/>
              </a:rPr>
              <a:t>Overview of the Aviva Investors</a:t>
            </a:r>
            <a:endParaRPr lang="en-US" dirty="0"/>
          </a:p>
        </p:txBody>
      </p:sp>
      <p:graphicFrame>
        <p:nvGraphicFramePr>
          <p:cNvPr id="2054" name="Content Placeholder 2">
            <a:extLst>
              <a:ext uri="{FF2B5EF4-FFF2-40B4-BE49-F238E27FC236}">
                <a16:creationId xmlns:a16="http://schemas.microsoft.com/office/drawing/2014/main" id="{2C07B907-098A-8416-F54C-CEB8391B1E38}"/>
              </a:ext>
            </a:extLst>
          </p:cNvPr>
          <p:cNvGraphicFramePr>
            <a:graphicFrameLocks noGrp="1"/>
          </p:cNvGraphicFramePr>
          <p:nvPr>
            <p:ph idx="1"/>
            <p:extLst>
              <p:ext uri="{D42A27DB-BD31-4B8C-83A1-F6EECF244321}">
                <p14:modId xmlns:p14="http://schemas.microsoft.com/office/powerpoint/2010/main" val="4072374028"/>
              </p:ext>
            </p:extLst>
          </p:nvPr>
        </p:nvGraphicFramePr>
        <p:xfrm>
          <a:off x="4572000" y="1600200"/>
          <a:ext cx="45720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https://media.responsible-investor.com/uploads/2023/04/Aviva%20Investors-Logo%5b1%5d.png"/>
          <p:cNvPicPr>
            <a:picLocks noChangeAspect="1" noChangeArrowheads="1"/>
          </p:cNvPicPr>
          <p:nvPr/>
        </p:nvPicPr>
        <p:blipFill>
          <a:blip r:embed="rId8" cstate="print"/>
          <a:srcRect/>
          <a:stretch>
            <a:fillRect/>
          </a:stretch>
        </p:blipFill>
        <p:spPr bwMode="auto">
          <a:xfrm>
            <a:off x="-252536" y="2429197"/>
            <a:ext cx="4637760" cy="1863899"/>
          </a:xfrm>
          <a:prstGeom prst="rect">
            <a:avLst/>
          </a:prstGeom>
          <a:noFill/>
        </p:spPr>
      </p:pic>
      <p:sp>
        <p:nvSpPr>
          <p:cNvPr id="5" name="TextBox 4"/>
          <p:cNvSpPr txBox="1"/>
          <p:nvPr/>
        </p:nvSpPr>
        <p:spPr>
          <a:xfrm>
            <a:off x="1115616" y="4293096"/>
            <a:ext cx="2736304" cy="890115"/>
          </a:xfrm>
          <a:prstGeom prst="rect">
            <a:avLst/>
          </a:prstGeom>
          <a:noFill/>
        </p:spPr>
        <p:txBody>
          <a:bodyPr wrap="square" rtlCol="0">
            <a:spAutoFit/>
          </a:bodyPr>
          <a:lstStyle/>
          <a:p>
            <a:pPr algn="ctr">
              <a:lnSpc>
                <a:spcPct val="150000"/>
              </a:lnSpc>
            </a:pPr>
            <a:r>
              <a:rPr lang="en-US" sz="1200" b="1" dirty="0">
                <a:latin typeface="Times New Roman" pitchFamily="18" charset="0"/>
                <a:cs typeface="Times New Roman" pitchFamily="18" charset="0"/>
              </a:rPr>
              <a:t>Figure 2: Logo of Aviva Investors</a:t>
            </a:r>
          </a:p>
          <a:p>
            <a:pPr algn="ctr">
              <a:lnSpc>
                <a:spcPct val="150000"/>
              </a:lnSpc>
            </a:pPr>
            <a:r>
              <a:rPr lang="en-US" sz="1200" dirty="0">
                <a:latin typeface="Times New Roman" pitchFamily="18" charset="0"/>
                <a:cs typeface="Times New Roman" pitchFamily="18" charset="0"/>
              </a:rPr>
              <a:t>(Source: As influenced from </a:t>
            </a:r>
            <a:r>
              <a:rPr lang="en-US" sz="1200" dirty="0">
                <a:solidFill>
                  <a:srgbClr val="000000"/>
                </a:solidFill>
                <a:latin typeface="Times New Roman"/>
              </a:rPr>
              <a:t>Aviva Investors, 2025</a:t>
            </a:r>
            <a:r>
              <a:rPr lang="en-US" sz="1200" dirty="0">
                <a:latin typeface="Times New Roman" pitchFamily="18" charset="0"/>
                <a:cs typeface="Times New Roman" pitchFamily="18"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0" u="none" strike="noStrike" dirty="0">
                <a:solidFill>
                  <a:srgbClr val="000000"/>
                </a:solidFill>
                <a:latin typeface="Times New Roman"/>
              </a:rPr>
              <a:t>Recruitment process</a:t>
            </a:r>
            <a:endParaRPr lang="en-US" dirty="0"/>
          </a:p>
        </p:txBody>
      </p:sp>
      <p:graphicFrame>
        <p:nvGraphicFramePr>
          <p:cNvPr id="19460" name="Content Placeholder 2">
            <a:extLst>
              <a:ext uri="{FF2B5EF4-FFF2-40B4-BE49-F238E27FC236}">
                <a16:creationId xmlns:a16="http://schemas.microsoft.com/office/drawing/2014/main" id="{4B74009D-69F2-B736-DD22-CF47A6F91B88}"/>
              </a:ext>
            </a:extLst>
          </p:cNvPr>
          <p:cNvGraphicFramePr>
            <a:graphicFrameLocks noGrp="1"/>
          </p:cNvGraphicFramePr>
          <p:nvPr>
            <p:ph idx="1"/>
            <p:extLst>
              <p:ext uri="{D42A27DB-BD31-4B8C-83A1-F6EECF244321}">
                <p14:modId xmlns:p14="http://schemas.microsoft.com/office/powerpoint/2010/main" val="2011624559"/>
              </p:ext>
            </p:extLst>
          </p:nvPr>
        </p:nvGraphicFramePr>
        <p:xfrm>
          <a:off x="4283968" y="1600200"/>
          <a:ext cx="4608512" cy="4983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58" name="Picture 2"/>
          <p:cNvPicPr>
            <a:picLocks noChangeAspect="1" noChangeArrowheads="1"/>
          </p:cNvPicPr>
          <p:nvPr/>
        </p:nvPicPr>
        <p:blipFill>
          <a:blip r:embed="rId8" cstate="print"/>
          <a:srcRect/>
          <a:stretch>
            <a:fillRect/>
          </a:stretch>
        </p:blipFill>
        <p:spPr bwMode="auto">
          <a:xfrm>
            <a:off x="251520" y="2420888"/>
            <a:ext cx="3942722" cy="2031504"/>
          </a:xfrm>
          <a:prstGeom prst="rect">
            <a:avLst/>
          </a:prstGeom>
          <a:noFill/>
          <a:ln w="9525">
            <a:noFill/>
            <a:miter lim="800000"/>
            <a:headEnd/>
            <a:tailEnd/>
          </a:ln>
        </p:spPr>
      </p:pic>
      <p:sp>
        <p:nvSpPr>
          <p:cNvPr id="5" name="TextBox 4"/>
          <p:cNvSpPr txBox="1"/>
          <p:nvPr/>
        </p:nvSpPr>
        <p:spPr>
          <a:xfrm>
            <a:off x="755576" y="4797152"/>
            <a:ext cx="2736304" cy="890115"/>
          </a:xfrm>
          <a:prstGeom prst="rect">
            <a:avLst/>
          </a:prstGeom>
          <a:noFill/>
        </p:spPr>
        <p:txBody>
          <a:bodyPr wrap="square" rtlCol="0">
            <a:spAutoFit/>
          </a:bodyPr>
          <a:lstStyle/>
          <a:p>
            <a:pPr algn="ctr">
              <a:lnSpc>
                <a:spcPct val="150000"/>
              </a:lnSpc>
            </a:pPr>
            <a:r>
              <a:rPr lang="en-US" sz="1200" b="1" dirty="0">
                <a:latin typeface="Times New Roman" pitchFamily="18" charset="0"/>
                <a:cs typeface="Times New Roman" pitchFamily="18" charset="0"/>
              </a:rPr>
              <a:t>Figure 3: Job analysis</a:t>
            </a:r>
          </a:p>
          <a:p>
            <a:pPr algn="ctr">
              <a:lnSpc>
                <a:spcPct val="150000"/>
              </a:lnSpc>
            </a:pPr>
            <a:r>
              <a:rPr lang="en-US" sz="1200" dirty="0">
                <a:latin typeface="Times New Roman" pitchFamily="18" charset="0"/>
                <a:cs typeface="Times New Roman" pitchFamily="18" charset="0"/>
              </a:rPr>
              <a:t>(Source: As influenced by </a:t>
            </a:r>
            <a:r>
              <a:rPr lang="en-US" sz="1200" dirty="0">
                <a:solidFill>
                  <a:srgbClr val="000000"/>
                </a:solidFill>
                <a:latin typeface="Times New Roman"/>
              </a:rPr>
              <a:t>Lo </a:t>
            </a:r>
            <a:r>
              <a:rPr lang="en-US" sz="1200" dirty="0" err="1">
                <a:solidFill>
                  <a:srgbClr val="000000"/>
                </a:solidFill>
                <a:latin typeface="Times New Roman"/>
              </a:rPr>
              <a:t>Presti</a:t>
            </a:r>
            <a:r>
              <a:rPr lang="en-US" sz="1200" dirty="0">
                <a:solidFill>
                  <a:srgbClr val="000000"/>
                </a:solidFill>
                <a:latin typeface="Times New Roman"/>
              </a:rPr>
              <a:t> </a:t>
            </a:r>
            <a:r>
              <a:rPr lang="en-US" sz="1200" i="1" dirty="0">
                <a:solidFill>
                  <a:srgbClr val="000000"/>
                </a:solidFill>
                <a:latin typeface="Times New Roman"/>
              </a:rPr>
              <a:t>et al. </a:t>
            </a:r>
            <a:r>
              <a:rPr lang="en-US" sz="1200" dirty="0">
                <a:solidFill>
                  <a:srgbClr val="000000"/>
                </a:solidFill>
                <a:latin typeface="Times New Roman"/>
              </a:rPr>
              <a:t>2022</a:t>
            </a:r>
            <a:r>
              <a:rPr lang="en-US" sz="1200" dirty="0">
                <a:latin typeface="Times New Roman" pitchFamily="18" charset="0"/>
                <a:cs typeface="Times New Roman" pitchFamily="18" charset="0"/>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0" u="none" strike="noStrike" dirty="0">
                <a:solidFill>
                  <a:srgbClr val="000000"/>
                </a:solidFill>
                <a:latin typeface="Times New Roman"/>
              </a:rPr>
              <a:t>Recruitment process</a:t>
            </a:r>
            <a:endParaRPr lang="en-US" dirty="0"/>
          </a:p>
        </p:txBody>
      </p:sp>
      <p:sp>
        <p:nvSpPr>
          <p:cNvPr id="3" name="Content Placeholder 2"/>
          <p:cNvSpPr>
            <a:spLocks noGrp="1"/>
          </p:cNvSpPr>
          <p:nvPr>
            <p:ph idx="1"/>
          </p:nvPr>
        </p:nvSpPr>
        <p:spPr>
          <a:xfrm>
            <a:off x="457200" y="1600200"/>
            <a:ext cx="4042792" cy="5257800"/>
          </a:xfrm>
        </p:spPr>
        <p:txBody>
          <a:bodyPr>
            <a:normAutofit fontScale="47500" lnSpcReduction="20000"/>
          </a:bodyPr>
          <a:lstStyle/>
          <a:p>
            <a:pPr algn="just">
              <a:lnSpc>
                <a:spcPct val="170000"/>
              </a:lnSpc>
              <a:spcBef>
                <a:spcPts val="0"/>
              </a:spcBef>
              <a:buNone/>
            </a:pPr>
            <a:r>
              <a:rPr lang="en-US" b="1" i="0" u="none" strike="noStrike" dirty="0">
                <a:solidFill>
                  <a:srgbClr val="000000"/>
                </a:solidFill>
                <a:latin typeface="Times New Roman"/>
              </a:rPr>
              <a:t>Job description</a:t>
            </a:r>
            <a:endParaRPr lang="en-US" b="0" dirty="0"/>
          </a:p>
          <a:p>
            <a:pPr algn="just" fontAlgn="base">
              <a:lnSpc>
                <a:spcPct val="170000"/>
              </a:lnSpc>
              <a:spcBef>
                <a:spcPts val="0"/>
              </a:spcBef>
              <a:buFont typeface="Arial"/>
              <a:buChar char="•"/>
            </a:pPr>
            <a:r>
              <a:rPr lang="en-US" b="0" i="0" u="none" strike="noStrike" dirty="0">
                <a:solidFill>
                  <a:srgbClr val="000000"/>
                </a:solidFill>
                <a:latin typeface="Times New Roman"/>
              </a:rPr>
              <a:t>A job description has helped in outlining role responsibilities, duties, and expectations, making it possible for communicating clear performance measures.</a:t>
            </a:r>
          </a:p>
          <a:p>
            <a:pPr algn="just" fontAlgn="base">
              <a:lnSpc>
                <a:spcPct val="170000"/>
              </a:lnSpc>
              <a:spcBef>
                <a:spcPts val="0"/>
              </a:spcBef>
              <a:buFont typeface="Arial"/>
              <a:buChar char="•"/>
            </a:pPr>
            <a:r>
              <a:rPr lang="en-US" b="0" i="0" u="none" strike="noStrike" dirty="0">
                <a:solidFill>
                  <a:srgbClr val="000000"/>
                </a:solidFill>
                <a:latin typeface="Times New Roman"/>
              </a:rPr>
              <a:t>Job description of a project manager, especially in a financial </a:t>
            </a:r>
            <a:r>
              <a:rPr lang="en-US" b="0" i="0" u="none" strike="noStrike" dirty="0" err="1">
                <a:solidFill>
                  <a:srgbClr val="000000"/>
                </a:solidFill>
                <a:latin typeface="Times New Roman"/>
              </a:rPr>
              <a:t>organisation</a:t>
            </a:r>
            <a:r>
              <a:rPr lang="en-US" b="0" i="0" u="none" strike="noStrike" dirty="0">
                <a:solidFill>
                  <a:srgbClr val="000000"/>
                </a:solidFill>
                <a:latin typeface="Times New Roman"/>
              </a:rPr>
              <a:t> like Aviva Investors has taken the need towards providing accountability in transformation projects. </a:t>
            </a:r>
          </a:p>
          <a:p>
            <a:pPr algn="just" fontAlgn="base">
              <a:lnSpc>
                <a:spcPct val="170000"/>
              </a:lnSpc>
              <a:spcBef>
                <a:spcPts val="0"/>
              </a:spcBef>
              <a:buFont typeface="Arial"/>
              <a:buChar char="•"/>
            </a:pPr>
            <a:r>
              <a:rPr lang="en-US" b="0" i="0" u="none" strike="noStrike" dirty="0">
                <a:solidFill>
                  <a:srgbClr val="000000"/>
                </a:solidFill>
                <a:latin typeface="Times New Roman"/>
              </a:rPr>
              <a:t>The recruitment towards precise job descriptions have helped in strengthening transparency, thereby motivating employee alignment with </a:t>
            </a:r>
            <a:r>
              <a:rPr lang="en-US" b="0" i="0" u="none" strike="noStrike" dirty="0" err="1">
                <a:solidFill>
                  <a:srgbClr val="000000"/>
                </a:solidFill>
                <a:latin typeface="Times New Roman"/>
              </a:rPr>
              <a:t>organisation</a:t>
            </a:r>
            <a:r>
              <a:rPr lang="en-US" b="0" i="0" u="none" strike="noStrike" dirty="0">
                <a:solidFill>
                  <a:srgbClr val="000000"/>
                </a:solidFill>
                <a:latin typeface="Times New Roman"/>
              </a:rPr>
              <a:t> vision.  </a:t>
            </a:r>
          </a:p>
        </p:txBody>
      </p:sp>
      <p:pic>
        <p:nvPicPr>
          <p:cNvPr id="18434" name="Picture 2"/>
          <p:cNvPicPr>
            <a:picLocks noChangeAspect="1" noChangeArrowheads="1"/>
          </p:cNvPicPr>
          <p:nvPr/>
        </p:nvPicPr>
        <p:blipFill>
          <a:blip r:embed="rId3" cstate="print"/>
          <a:srcRect/>
          <a:stretch>
            <a:fillRect/>
          </a:stretch>
        </p:blipFill>
        <p:spPr bwMode="auto">
          <a:xfrm>
            <a:off x="4788023" y="2348880"/>
            <a:ext cx="4058879" cy="2376264"/>
          </a:xfrm>
          <a:prstGeom prst="rect">
            <a:avLst/>
          </a:prstGeom>
          <a:noFill/>
          <a:ln w="9525">
            <a:noFill/>
            <a:miter lim="800000"/>
            <a:headEnd/>
            <a:tailEnd/>
          </a:ln>
        </p:spPr>
      </p:pic>
      <p:sp>
        <p:nvSpPr>
          <p:cNvPr id="5" name="TextBox 4"/>
          <p:cNvSpPr txBox="1"/>
          <p:nvPr/>
        </p:nvSpPr>
        <p:spPr>
          <a:xfrm>
            <a:off x="5148064" y="5013176"/>
            <a:ext cx="3096344" cy="1167114"/>
          </a:xfrm>
          <a:prstGeom prst="rect">
            <a:avLst/>
          </a:prstGeom>
          <a:noFill/>
        </p:spPr>
        <p:txBody>
          <a:bodyPr wrap="square" rtlCol="0">
            <a:spAutoFit/>
          </a:bodyPr>
          <a:lstStyle/>
          <a:p>
            <a:pPr algn="ctr">
              <a:lnSpc>
                <a:spcPct val="150000"/>
              </a:lnSpc>
            </a:pPr>
            <a:r>
              <a:rPr lang="en-US" sz="1200" b="1" dirty="0">
                <a:latin typeface="Times New Roman" pitchFamily="18" charset="0"/>
                <a:cs typeface="Times New Roman" pitchFamily="18" charset="0"/>
              </a:rPr>
              <a:t>Figure 4: Job description in terms of project management</a:t>
            </a:r>
          </a:p>
          <a:p>
            <a:pPr algn="ctr">
              <a:lnSpc>
                <a:spcPct val="150000"/>
              </a:lnSpc>
            </a:pPr>
            <a:r>
              <a:rPr lang="en-US" sz="1200" dirty="0">
                <a:latin typeface="Times New Roman" pitchFamily="18" charset="0"/>
                <a:cs typeface="Times New Roman" pitchFamily="18" charset="0"/>
              </a:rPr>
              <a:t>(Source: As inspired from </a:t>
            </a:r>
            <a:r>
              <a:rPr lang="en-US" sz="1200" dirty="0" err="1">
                <a:latin typeface="Times New Roman" pitchFamily="18" charset="0"/>
                <a:cs typeface="Times New Roman" pitchFamily="18" charset="0"/>
              </a:rPr>
              <a:t>Mogaji</a:t>
            </a:r>
            <a:r>
              <a:rPr lang="en-US" sz="1200" dirty="0">
                <a:latin typeface="Times New Roman" pitchFamily="18" charset="0"/>
                <a:cs typeface="Times New Roman" pitchFamily="18" charset="0"/>
              </a:rPr>
              <a:t> and Nguyen,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0" u="none" strike="noStrike" dirty="0">
                <a:solidFill>
                  <a:srgbClr val="000000"/>
                </a:solidFill>
                <a:latin typeface="Times New Roman"/>
              </a:rPr>
              <a:t>Recruitment process</a:t>
            </a:r>
            <a:endParaRPr lang="en-US" dirty="0"/>
          </a:p>
        </p:txBody>
      </p:sp>
      <p:sp>
        <p:nvSpPr>
          <p:cNvPr id="3" name="Content Placeholder 2"/>
          <p:cNvSpPr>
            <a:spLocks noGrp="1"/>
          </p:cNvSpPr>
          <p:nvPr>
            <p:ph idx="1"/>
          </p:nvPr>
        </p:nvSpPr>
        <p:spPr>
          <a:xfrm>
            <a:off x="4427984" y="1600200"/>
            <a:ext cx="4258816" cy="4997152"/>
          </a:xfrm>
        </p:spPr>
        <p:txBody>
          <a:bodyPr>
            <a:normAutofit fontScale="47500" lnSpcReduction="20000"/>
          </a:bodyPr>
          <a:lstStyle/>
          <a:p>
            <a:pPr algn="just">
              <a:lnSpc>
                <a:spcPct val="170000"/>
              </a:lnSpc>
              <a:spcBef>
                <a:spcPts val="0"/>
              </a:spcBef>
              <a:buNone/>
            </a:pPr>
            <a:r>
              <a:rPr lang="en-US" b="1" i="0" u="none" strike="noStrike" dirty="0">
                <a:solidFill>
                  <a:srgbClr val="000000"/>
                </a:solidFill>
                <a:latin typeface="Times New Roman"/>
              </a:rPr>
              <a:t>Person specification</a:t>
            </a:r>
            <a:endParaRPr lang="en-US" b="0" dirty="0"/>
          </a:p>
          <a:p>
            <a:pPr algn="just" fontAlgn="base">
              <a:lnSpc>
                <a:spcPct val="170000"/>
              </a:lnSpc>
              <a:spcBef>
                <a:spcPts val="0"/>
              </a:spcBef>
              <a:buFont typeface="Arial"/>
              <a:buChar char="•"/>
            </a:pPr>
            <a:r>
              <a:rPr lang="en-US" b="0" i="0" u="none" strike="noStrike" dirty="0">
                <a:solidFill>
                  <a:srgbClr val="000000"/>
                </a:solidFill>
                <a:latin typeface="Times New Roman"/>
              </a:rPr>
              <a:t>Person specification for project manager has helped in focusing over candidate qualifications, skills, and attributes, thereby ensuring right role management. </a:t>
            </a:r>
          </a:p>
          <a:p>
            <a:pPr algn="just" fontAlgn="base">
              <a:lnSpc>
                <a:spcPct val="170000"/>
              </a:lnSpc>
              <a:spcBef>
                <a:spcPts val="0"/>
              </a:spcBef>
              <a:buFont typeface="Arial"/>
              <a:buChar char="•"/>
            </a:pPr>
            <a:r>
              <a:rPr lang="en-US" b="0" i="0" u="none" strike="noStrike" dirty="0">
                <a:solidFill>
                  <a:srgbClr val="000000"/>
                </a:solidFill>
                <a:latin typeface="Times New Roman"/>
              </a:rPr>
              <a:t>Financial project managers have helped in planning and executing budget development, thus monitoring management reports with adequate business decision measures (Indeed, 2025). </a:t>
            </a:r>
          </a:p>
          <a:p>
            <a:pPr algn="just" fontAlgn="base">
              <a:lnSpc>
                <a:spcPct val="170000"/>
              </a:lnSpc>
              <a:spcBef>
                <a:spcPts val="0"/>
              </a:spcBef>
              <a:buFont typeface="Arial"/>
              <a:buChar char="•"/>
            </a:pPr>
            <a:r>
              <a:rPr lang="en-US" b="0" i="0" u="none" strike="noStrike" dirty="0">
                <a:solidFill>
                  <a:srgbClr val="000000"/>
                </a:solidFill>
                <a:latin typeface="Times New Roman"/>
              </a:rPr>
              <a:t>This specification of person management has helped in guiding recruiters to match competencies with role requirements. </a:t>
            </a:r>
          </a:p>
        </p:txBody>
      </p:sp>
      <p:pic>
        <p:nvPicPr>
          <p:cNvPr id="22530" name="Picture 2" descr="https://www.invensislearning.com/blog/wp-content/uploads/2019/07/Value-of-Project-Management-1.png"/>
          <p:cNvPicPr>
            <a:picLocks noChangeAspect="1" noChangeArrowheads="1"/>
          </p:cNvPicPr>
          <p:nvPr/>
        </p:nvPicPr>
        <p:blipFill>
          <a:blip r:embed="rId3" cstate="print"/>
          <a:srcRect/>
          <a:stretch>
            <a:fillRect/>
          </a:stretch>
        </p:blipFill>
        <p:spPr bwMode="auto">
          <a:xfrm>
            <a:off x="251520" y="1556792"/>
            <a:ext cx="4237446" cy="3920133"/>
          </a:xfrm>
          <a:prstGeom prst="rect">
            <a:avLst/>
          </a:prstGeom>
          <a:noFill/>
        </p:spPr>
      </p:pic>
      <p:sp>
        <p:nvSpPr>
          <p:cNvPr id="5" name="TextBox 4"/>
          <p:cNvSpPr txBox="1"/>
          <p:nvPr/>
        </p:nvSpPr>
        <p:spPr>
          <a:xfrm>
            <a:off x="899592" y="5661248"/>
            <a:ext cx="2880320" cy="646331"/>
          </a:xfrm>
          <a:prstGeom prst="rect">
            <a:avLst/>
          </a:prstGeom>
          <a:noFill/>
        </p:spPr>
        <p:txBody>
          <a:bodyPr wrap="square" rtlCol="0">
            <a:spAutoFit/>
          </a:bodyPr>
          <a:lstStyle/>
          <a:p>
            <a:pPr algn="ctr">
              <a:lnSpc>
                <a:spcPct val="150000"/>
              </a:lnSpc>
            </a:pPr>
            <a:r>
              <a:rPr lang="en-US" sz="1200" b="1" dirty="0">
                <a:latin typeface="Times New Roman" pitchFamily="18" charset="0"/>
                <a:cs typeface="Times New Roman" pitchFamily="18" charset="0"/>
              </a:rPr>
              <a:t>Figure 5: Financial project management</a:t>
            </a:r>
          </a:p>
          <a:p>
            <a:pPr algn="ctr">
              <a:lnSpc>
                <a:spcPct val="150000"/>
              </a:lnSpc>
            </a:pPr>
            <a:r>
              <a:rPr lang="en-US" sz="1200" dirty="0">
                <a:latin typeface="Times New Roman" pitchFamily="18" charset="0"/>
                <a:cs typeface="Times New Roman" pitchFamily="18" charset="0"/>
              </a:rPr>
              <a:t>(Source: Indeed,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normAutofit fontScale="90000"/>
          </a:bodyPr>
          <a:lstStyle/>
          <a:p>
            <a:r>
              <a:rPr lang="en-US" b="1" i="0" u="none" strike="noStrike" dirty="0">
                <a:solidFill>
                  <a:srgbClr val="000000"/>
                </a:solidFill>
                <a:latin typeface="Times New Roman"/>
              </a:rPr>
              <a:t>Exploring different types of interviews used for recruiting a team member</a:t>
            </a:r>
            <a:endParaRPr lang="en-US" dirty="0"/>
          </a:p>
        </p:txBody>
      </p:sp>
      <p:sp>
        <p:nvSpPr>
          <p:cNvPr id="3" name="Content Placeholder 2"/>
          <p:cNvSpPr>
            <a:spLocks noGrp="1"/>
          </p:cNvSpPr>
          <p:nvPr>
            <p:ph idx="1"/>
          </p:nvPr>
        </p:nvSpPr>
        <p:spPr>
          <a:xfrm>
            <a:off x="4572000" y="2132856"/>
            <a:ext cx="4320480" cy="4725144"/>
          </a:xfrm>
        </p:spPr>
        <p:txBody>
          <a:bodyPr>
            <a:normAutofit fontScale="47500" lnSpcReduction="20000"/>
          </a:bodyPr>
          <a:lstStyle/>
          <a:p>
            <a:pPr algn="just">
              <a:lnSpc>
                <a:spcPct val="170000"/>
              </a:lnSpc>
              <a:spcBef>
                <a:spcPts val="0"/>
              </a:spcBef>
              <a:buNone/>
            </a:pPr>
            <a:r>
              <a:rPr lang="en-US" b="1" i="0" u="none" strike="noStrike" dirty="0">
                <a:solidFill>
                  <a:srgbClr val="000000"/>
                </a:solidFill>
                <a:latin typeface="Times New Roman"/>
              </a:rPr>
              <a:t>Face-to-face interview</a:t>
            </a:r>
            <a:endParaRPr lang="en-US" b="0" dirty="0"/>
          </a:p>
          <a:p>
            <a:pPr algn="just" fontAlgn="base">
              <a:lnSpc>
                <a:spcPct val="170000"/>
              </a:lnSpc>
              <a:spcBef>
                <a:spcPts val="0"/>
              </a:spcBef>
              <a:buFont typeface="Arial"/>
              <a:buChar char="•"/>
            </a:pPr>
            <a:r>
              <a:rPr lang="en-US" b="0" i="0" u="none" strike="noStrike" dirty="0">
                <a:solidFill>
                  <a:srgbClr val="000000"/>
                </a:solidFill>
                <a:latin typeface="Times New Roman"/>
              </a:rPr>
              <a:t>A face to face interview with direct interaction has helped in building trustworthiness, making it possible to evaluate interpersonal skills for assessing problem-solving capabilities.</a:t>
            </a:r>
          </a:p>
          <a:p>
            <a:pPr algn="just" fontAlgn="base">
              <a:lnSpc>
                <a:spcPct val="170000"/>
              </a:lnSpc>
              <a:spcBef>
                <a:spcPts val="0"/>
              </a:spcBef>
              <a:buFont typeface="Arial"/>
              <a:buChar char="•"/>
            </a:pPr>
            <a:r>
              <a:rPr lang="en-US" b="0" i="0" u="none" strike="noStrike" dirty="0">
                <a:solidFill>
                  <a:srgbClr val="000000"/>
                </a:solidFill>
                <a:latin typeface="Times New Roman"/>
              </a:rPr>
              <a:t>Almost 81% of participants managing face-to-face interviews have helped in concentrating the way in managing research efforts in encouraging interview perception (</a:t>
            </a:r>
            <a:r>
              <a:rPr lang="en-US" b="0" i="0" u="none" strike="noStrike" dirty="0" err="1">
                <a:solidFill>
                  <a:srgbClr val="000000"/>
                </a:solidFill>
                <a:latin typeface="Times New Roman"/>
              </a:rPr>
              <a:t>Peasgood</a:t>
            </a:r>
            <a:r>
              <a:rPr lang="en-US" b="0" i="0" u="none" strike="noStrike" dirty="0">
                <a:solidFill>
                  <a:srgbClr val="000000"/>
                </a:solidFill>
                <a:latin typeface="Times New Roman"/>
              </a:rPr>
              <a:t> </a:t>
            </a:r>
            <a:r>
              <a:rPr lang="en-US" b="0" i="1" u="none" strike="noStrike" dirty="0">
                <a:solidFill>
                  <a:srgbClr val="000000"/>
                </a:solidFill>
                <a:latin typeface="Times New Roman"/>
              </a:rPr>
              <a:t>et al., </a:t>
            </a:r>
            <a:r>
              <a:rPr lang="en-US" b="0" i="0" u="none" strike="noStrike" dirty="0">
                <a:solidFill>
                  <a:srgbClr val="000000"/>
                </a:solidFill>
                <a:latin typeface="Times New Roman"/>
              </a:rPr>
              <a:t>2023). </a:t>
            </a:r>
          </a:p>
          <a:p>
            <a:pPr algn="just" fontAlgn="base">
              <a:lnSpc>
                <a:spcPct val="170000"/>
              </a:lnSpc>
              <a:spcBef>
                <a:spcPts val="0"/>
              </a:spcBef>
              <a:buFont typeface="Arial"/>
              <a:buChar char="•"/>
            </a:pPr>
            <a:r>
              <a:rPr lang="en-US" b="0" i="0" u="none" strike="noStrike" dirty="0">
                <a:solidFill>
                  <a:srgbClr val="000000"/>
                </a:solidFill>
                <a:latin typeface="Times New Roman"/>
              </a:rPr>
              <a:t>The direct interaction has further helped in allowing deeper probing and clarification, making project experiences possible for evaluating communication and problem-solving.</a:t>
            </a:r>
          </a:p>
        </p:txBody>
      </p:sp>
      <p:pic>
        <p:nvPicPr>
          <p:cNvPr id="26626" name="Picture 2" descr="https://encrypted-tbn0.gstatic.com/images?q=tbn:ANd9GcR330RaHzrYTbBOx1q9zJPA-1yIHM1obf0zZw&amp;s"/>
          <p:cNvPicPr>
            <a:picLocks noChangeAspect="1" noChangeArrowheads="1"/>
          </p:cNvPicPr>
          <p:nvPr/>
        </p:nvPicPr>
        <p:blipFill>
          <a:blip r:embed="rId3" cstate="print"/>
          <a:srcRect/>
          <a:stretch>
            <a:fillRect/>
          </a:stretch>
        </p:blipFill>
        <p:spPr bwMode="auto">
          <a:xfrm>
            <a:off x="755576" y="2204864"/>
            <a:ext cx="3240360" cy="3240360"/>
          </a:xfrm>
          <a:prstGeom prst="rect">
            <a:avLst/>
          </a:prstGeom>
          <a:noFill/>
        </p:spPr>
      </p:pic>
      <p:sp>
        <p:nvSpPr>
          <p:cNvPr id="5" name="TextBox 4"/>
          <p:cNvSpPr txBox="1"/>
          <p:nvPr/>
        </p:nvSpPr>
        <p:spPr>
          <a:xfrm>
            <a:off x="1043608" y="5733256"/>
            <a:ext cx="2664296" cy="923330"/>
          </a:xfrm>
          <a:prstGeom prst="rect">
            <a:avLst/>
          </a:prstGeom>
          <a:noFill/>
        </p:spPr>
        <p:txBody>
          <a:bodyPr wrap="square" rtlCol="0">
            <a:spAutoFit/>
          </a:bodyPr>
          <a:lstStyle/>
          <a:p>
            <a:pPr algn="ctr">
              <a:lnSpc>
                <a:spcPct val="150000"/>
              </a:lnSpc>
            </a:pPr>
            <a:r>
              <a:rPr lang="en-US" sz="1200" b="1" dirty="0">
                <a:latin typeface="Times New Roman" pitchFamily="18" charset="0"/>
                <a:cs typeface="Times New Roman" pitchFamily="18" charset="0"/>
              </a:rPr>
              <a:t>Figure 6: </a:t>
            </a:r>
            <a:r>
              <a:rPr lang="en-US" sz="1200" b="1" dirty="0">
                <a:solidFill>
                  <a:srgbClr val="000000"/>
                </a:solidFill>
                <a:latin typeface="Times New Roman"/>
              </a:rPr>
              <a:t>Face-to-face interview</a:t>
            </a:r>
            <a:endParaRPr lang="en-US" sz="1200" b="1" dirty="0"/>
          </a:p>
          <a:p>
            <a:pPr algn="ctr">
              <a:lnSpc>
                <a:spcPct val="150000"/>
              </a:lnSpc>
            </a:pPr>
            <a:r>
              <a:rPr lang="en-US" sz="1200" dirty="0">
                <a:latin typeface="Times New Roman" pitchFamily="18" charset="0"/>
                <a:cs typeface="Times New Roman" pitchFamily="18" charset="0"/>
              </a:rPr>
              <a:t>(Source: As influenced from </a:t>
            </a:r>
            <a:r>
              <a:rPr lang="en-US" sz="1200" dirty="0" err="1">
                <a:solidFill>
                  <a:srgbClr val="000000"/>
                </a:solidFill>
                <a:latin typeface="Times New Roman"/>
              </a:rPr>
              <a:t>Peasgood</a:t>
            </a:r>
            <a:r>
              <a:rPr lang="en-US" sz="1200" dirty="0">
                <a:solidFill>
                  <a:srgbClr val="000000"/>
                </a:solidFill>
                <a:latin typeface="Times New Roman"/>
              </a:rPr>
              <a:t> </a:t>
            </a:r>
            <a:r>
              <a:rPr lang="en-US" sz="1200" i="1" dirty="0">
                <a:solidFill>
                  <a:srgbClr val="000000"/>
                </a:solidFill>
                <a:latin typeface="Times New Roman"/>
              </a:rPr>
              <a:t>et al., </a:t>
            </a:r>
            <a:r>
              <a:rPr lang="en-US" sz="1200" dirty="0">
                <a:solidFill>
                  <a:srgbClr val="000000"/>
                </a:solidFill>
                <a:latin typeface="Times New Roman"/>
              </a:rPr>
              <a:t>2023</a:t>
            </a:r>
            <a:r>
              <a:rPr lang="en-US" sz="1200" dirty="0">
                <a:latin typeface="Times New Roman" pitchFamily="18" charset="0"/>
                <a:cs typeface="Times New Roman" pitchFamily="18" charset="0"/>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fontScale="90000"/>
          </a:bodyPr>
          <a:lstStyle/>
          <a:p>
            <a:r>
              <a:rPr lang="en-US" b="1" i="0" u="none" strike="noStrike" dirty="0">
                <a:solidFill>
                  <a:srgbClr val="000000"/>
                </a:solidFill>
                <a:latin typeface="Times New Roman"/>
              </a:rPr>
              <a:t>Exploring different types of interviews used for recruiting a team member</a:t>
            </a:r>
            <a:endParaRPr lang="en-US" dirty="0"/>
          </a:p>
        </p:txBody>
      </p:sp>
      <p:sp>
        <p:nvSpPr>
          <p:cNvPr id="3" name="Content Placeholder 2"/>
          <p:cNvSpPr>
            <a:spLocks noGrp="1"/>
          </p:cNvSpPr>
          <p:nvPr>
            <p:ph idx="1"/>
          </p:nvPr>
        </p:nvSpPr>
        <p:spPr>
          <a:xfrm>
            <a:off x="251520" y="2276872"/>
            <a:ext cx="3456384" cy="4581128"/>
          </a:xfrm>
        </p:spPr>
        <p:txBody>
          <a:bodyPr>
            <a:normAutofit/>
          </a:bodyPr>
          <a:lstStyle/>
          <a:p>
            <a:pPr algn="just">
              <a:lnSpc>
                <a:spcPct val="170000"/>
              </a:lnSpc>
              <a:spcBef>
                <a:spcPts val="0"/>
              </a:spcBef>
              <a:buNone/>
            </a:pPr>
            <a:r>
              <a:rPr lang="en-US" sz="1500" b="1" i="0" u="none" strike="noStrike" dirty="0">
                <a:solidFill>
                  <a:srgbClr val="000000"/>
                </a:solidFill>
                <a:latin typeface="Times New Roman"/>
              </a:rPr>
              <a:t>Online video interview </a:t>
            </a:r>
            <a:endParaRPr lang="en-US" sz="1500" b="0" dirty="0"/>
          </a:p>
          <a:p>
            <a:pPr algn="just" fontAlgn="base">
              <a:lnSpc>
                <a:spcPct val="170000"/>
              </a:lnSpc>
              <a:spcBef>
                <a:spcPts val="0"/>
              </a:spcBef>
              <a:buFont typeface="Arial"/>
              <a:buChar char="•"/>
            </a:pPr>
            <a:r>
              <a:rPr lang="en-US" sz="1500" b="0" i="0" u="none" strike="noStrike" dirty="0">
                <a:solidFill>
                  <a:srgbClr val="000000"/>
                </a:solidFill>
                <a:latin typeface="Times New Roman"/>
              </a:rPr>
              <a:t>Online video interviews have helped in managing cost efficiency, further encouraging time-saving and resource  management measures for encouraging recruitment methods. </a:t>
            </a:r>
          </a:p>
          <a:p>
            <a:pPr algn="just" fontAlgn="base">
              <a:lnSpc>
                <a:spcPct val="170000"/>
              </a:lnSpc>
              <a:spcBef>
                <a:spcPts val="0"/>
              </a:spcBef>
              <a:buFont typeface="Arial"/>
              <a:buChar char="•"/>
            </a:pPr>
            <a:r>
              <a:rPr lang="en-US" sz="1500" b="0" i="0" u="none" strike="noStrike" dirty="0">
                <a:solidFill>
                  <a:srgbClr val="000000"/>
                </a:solidFill>
                <a:latin typeface="Times New Roman"/>
              </a:rPr>
              <a:t>This has also offered flexibility, thereby connecting candidates with global measures towards an ideal initial project manager screening. </a:t>
            </a:r>
          </a:p>
        </p:txBody>
      </p:sp>
      <p:pic>
        <p:nvPicPr>
          <p:cNvPr id="27650" name="Picture 2"/>
          <p:cNvPicPr>
            <a:picLocks noChangeAspect="1" noChangeArrowheads="1"/>
          </p:cNvPicPr>
          <p:nvPr/>
        </p:nvPicPr>
        <p:blipFill>
          <a:blip r:embed="rId3" cstate="print"/>
          <a:srcRect/>
          <a:stretch>
            <a:fillRect/>
          </a:stretch>
        </p:blipFill>
        <p:spPr bwMode="auto">
          <a:xfrm>
            <a:off x="3995936" y="2276872"/>
            <a:ext cx="4943475" cy="3419475"/>
          </a:xfrm>
          <a:prstGeom prst="rect">
            <a:avLst/>
          </a:prstGeom>
          <a:noFill/>
          <a:ln w="9525">
            <a:noFill/>
            <a:miter lim="800000"/>
            <a:headEnd/>
            <a:tailEnd/>
          </a:ln>
        </p:spPr>
      </p:pic>
      <p:sp>
        <p:nvSpPr>
          <p:cNvPr id="5" name="TextBox 4"/>
          <p:cNvSpPr txBox="1"/>
          <p:nvPr/>
        </p:nvSpPr>
        <p:spPr>
          <a:xfrm>
            <a:off x="4716016" y="5949280"/>
            <a:ext cx="3384376" cy="646331"/>
          </a:xfrm>
          <a:prstGeom prst="rect">
            <a:avLst/>
          </a:prstGeom>
          <a:noFill/>
        </p:spPr>
        <p:txBody>
          <a:bodyPr wrap="square" rtlCol="0">
            <a:spAutoFit/>
          </a:bodyPr>
          <a:lstStyle/>
          <a:p>
            <a:pPr algn="ctr">
              <a:lnSpc>
                <a:spcPct val="150000"/>
              </a:lnSpc>
            </a:pPr>
            <a:r>
              <a:rPr lang="en-US" sz="1200" b="1" dirty="0">
                <a:latin typeface="Times New Roman" pitchFamily="18" charset="0"/>
                <a:cs typeface="Times New Roman" pitchFamily="18" charset="0"/>
              </a:rPr>
              <a:t>Figure 7: Online  video interview</a:t>
            </a:r>
          </a:p>
          <a:p>
            <a:pPr algn="ctr">
              <a:lnSpc>
                <a:spcPct val="150000"/>
              </a:lnSpc>
            </a:pPr>
            <a:r>
              <a:rPr lang="en-US" sz="1200" dirty="0">
                <a:latin typeface="Times New Roman" pitchFamily="18" charset="0"/>
                <a:cs typeface="Times New Roman" pitchFamily="18" charset="0"/>
              </a:rPr>
              <a:t>(Source: As inspired by Lobe and Morgan, 2021)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fontScale="90000"/>
          </a:bodyPr>
          <a:lstStyle/>
          <a:p>
            <a:r>
              <a:rPr lang="en-US" b="1" i="0" u="none" strike="noStrike" dirty="0">
                <a:solidFill>
                  <a:srgbClr val="000000"/>
                </a:solidFill>
                <a:latin typeface="Times New Roman"/>
              </a:rPr>
              <a:t>Exploring different types of interviews used for recruiting a team member</a:t>
            </a:r>
            <a:endParaRPr lang="en-US" dirty="0"/>
          </a:p>
        </p:txBody>
      </p:sp>
      <p:sp>
        <p:nvSpPr>
          <p:cNvPr id="3" name="Content Placeholder 2"/>
          <p:cNvSpPr>
            <a:spLocks noGrp="1"/>
          </p:cNvSpPr>
          <p:nvPr>
            <p:ph idx="1"/>
          </p:nvPr>
        </p:nvSpPr>
        <p:spPr>
          <a:xfrm>
            <a:off x="251520" y="2132856"/>
            <a:ext cx="4536504" cy="4725144"/>
          </a:xfrm>
        </p:spPr>
        <p:txBody>
          <a:bodyPr>
            <a:normAutofit fontScale="47500" lnSpcReduction="20000"/>
          </a:bodyPr>
          <a:lstStyle/>
          <a:p>
            <a:pPr algn="just">
              <a:lnSpc>
                <a:spcPct val="170000"/>
              </a:lnSpc>
              <a:spcBef>
                <a:spcPts val="0"/>
              </a:spcBef>
              <a:buNone/>
            </a:pPr>
            <a:r>
              <a:rPr lang="en-US" b="1" i="0" u="none" strike="noStrike" dirty="0">
                <a:solidFill>
                  <a:srgbClr val="000000"/>
                </a:solidFill>
                <a:latin typeface="Times New Roman"/>
              </a:rPr>
              <a:t>Group discussion</a:t>
            </a:r>
            <a:endParaRPr lang="en-US" b="0" dirty="0"/>
          </a:p>
          <a:p>
            <a:pPr algn="just" fontAlgn="base">
              <a:lnSpc>
                <a:spcPct val="170000"/>
              </a:lnSpc>
              <a:spcBef>
                <a:spcPts val="0"/>
              </a:spcBef>
              <a:buFont typeface="Arial"/>
              <a:buChar char="•"/>
            </a:pPr>
            <a:r>
              <a:rPr lang="en-US" b="0" i="0" u="none" strike="noStrike" dirty="0">
                <a:solidFill>
                  <a:srgbClr val="000000"/>
                </a:solidFill>
                <a:latin typeface="Times New Roman"/>
              </a:rPr>
              <a:t>Group discussion has become ideal for encouraging an effective leadership trait management, thus encouraging problem-solving skills within a team context. </a:t>
            </a:r>
          </a:p>
          <a:p>
            <a:pPr algn="just" fontAlgn="base">
              <a:lnSpc>
                <a:spcPct val="170000"/>
              </a:lnSpc>
              <a:spcBef>
                <a:spcPts val="0"/>
              </a:spcBef>
              <a:buFont typeface="Arial"/>
              <a:buChar char="•"/>
            </a:pPr>
            <a:r>
              <a:rPr lang="en-US" b="0" i="0" u="none" strike="noStrike" dirty="0">
                <a:solidFill>
                  <a:srgbClr val="000000"/>
                </a:solidFill>
                <a:latin typeface="Times New Roman"/>
              </a:rPr>
              <a:t>Additionally, teamwork, collaboration, and leadership potential have collectively recognized the way to highlight negotiation and conflict-resolution skills with group discussion. </a:t>
            </a:r>
          </a:p>
          <a:p>
            <a:pPr algn="just" fontAlgn="base">
              <a:lnSpc>
                <a:spcPct val="170000"/>
              </a:lnSpc>
              <a:spcBef>
                <a:spcPts val="0"/>
              </a:spcBef>
              <a:buFont typeface="Arial"/>
              <a:buChar char="•"/>
            </a:pPr>
            <a:r>
              <a:rPr lang="en-US" b="0" i="0" u="none" strike="noStrike" dirty="0">
                <a:solidFill>
                  <a:srgbClr val="000000"/>
                </a:solidFill>
                <a:latin typeface="Times New Roman"/>
              </a:rPr>
              <a:t>An assessment for real-time problem-solving skills among other candidates have helped in suggesting individual and </a:t>
            </a:r>
            <a:r>
              <a:rPr lang="en-US" b="0" i="0" u="none" strike="noStrike" dirty="0" err="1">
                <a:solidFill>
                  <a:srgbClr val="000000"/>
                </a:solidFill>
                <a:latin typeface="Times New Roman"/>
              </a:rPr>
              <a:t>organisational</a:t>
            </a:r>
            <a:r>
              <a:rPr lang="en-US" b="0" i="0" u="none" strike="noStrike" dirty="0">
                <a:solidFill>
                  <a:srgbClr val="000000"/>
                </a:solidFill>
                <a:latin typeface="Times New Roman"/>
              </a:rPr>
              <a:t> development.  </a:t>
            </a:r>
          </a:p>
        </p:txBody>
      </p:sp>
      <p:pic>
        <p:nvPicPr>
          <p:cNvPr id="28674" name="Picture 2"/>
          <p:cNvPicPr>
            <a:picLocks noChangeAspect="1" noChangeArrowheads="1"/>
          </p:cNvPicPr>
          <p:nvPr/>
        </p:nvPicPr>
        <p:blipFill>
          <a:blip r:embed="rId3" cstate="print"/>
          <a:srcRect/>
          <a:stretch>
            <a:fillRect/>
          </a:stretch>
        </p:blipFill>
        <p:spPr bwMode="auto">
          <a:xfrm>
            <a:off x="5004048" y="2420888"/>
            <a:ext cx="3876236" cy="2759596"/>
          </a:xfrm>
          <a:prstGeom prst="rect">
            <a:avLst/>
          </a:prstGeom>
          <a:noFill/>
          <a:ln w="9525">
            <a:noFill/>
            <a:miter lim="800000"/>
            <a:headEnd/>
            <a:tailEnd/>
          </a:ln>
        </p:spPr>
      </p:pic>
      <p:sp>
        <p:nvSpPr>
          <p:cNvPr id="5" name="Rectangle 4"/>
          <p:cNvSpPr/>
          <p:nvPr/>
        </p:nvSpPr>
        <p:spPr>
          <a:xfrm>
            <a:off x="5220072" y="5373216"/>
            <a:ext cx="3419872" cy="646331"/>
          </a:xfrm>
          <a:prstGeom prst="rect">
            <a:avLst/>
          </a:prstGeom>
        </p:spPr>
        <p:txBody>
          <a:bodyPr wrap="square">
            <a:spAutoFit/>
          </a:bodyPr>
          <a:lstStyle/>
          <a:p>
            <a:pPr algn="ctr">
              <a:lnSpc>
                <a:spcPct val="150000"/>
              </a:lnSpc>
            </a:pPr>
            <a:r>
              <a:rPr lang="en-US" sz="1200" b="1" dirty="0">
                <a:latin typeface="Times New Roman" pitchFamily="18" charset="0"/>
                <a:cs typeface="Times New Roman" pitchFamily="18" charset="0"/>
              </a:rPr>
              <a:t>Figure 8: Group discussion</a:t>
            </a:r>
          </a:p>
          <a:p>
            <a:pPr algn="ctr">
              <a:lnSpc>
                <a:spcPct val="150000"/>
              </a:lnSpc>
            </a:pPr>
            <a:r>
              <a:rPr lang="en-US" sz="1200" dirty="0">
                <a:latin typeface="Times New Roman" pitchFamily="18" charset="0"/>
                <a:cs typeface="Times New Roman" pitchFamily="18" charset="0"/>
              </a:rPr>
              <a:t>(Source: As inspired by Marques </a:t>
            </a:r>
            <a:r>
              <a:rPr lang="en-US" sz="1200" i="1" dirty="0">
                <a:latin typeface="Times New Roman" pitchFamily="18" charset="0"/>
                <a:cs typeface="Times New Roman" pitchFamily="18" charset="0"/>
              </a:rPr>
              <a:t>et al., </a:t>
            </a:r>
            <a:r>
              <a:rPr lang="en-US" sz="1200" dirty="0">
                <a:latin typeface="Times New Roman" pitchFamily="18" charset="0"/>
                <a:cs typeface="Times New Roman" pitchFamily="18" charset="0"/>
              </a:rPr>
              <a:t>2021)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0" u="none" strike="noStrike" dirty="0">
                <a:solidFill>
                  <a:srgbClr val="000000"/>
                </a:solidFill>
                <a:latin typeface="Times New Roman"/>
              </a:rPr>
              <a:t>Justification of appropriate questioning techniques</a:t>
            </a:r>
            <a:endParaRPr lang="en-US" dirty="0"/>
          </a:p>
        </p:txBody>
      </p:sp>
      <p:sp>
        <p:nvSpPr>
          <p:cNvPr id="3" name="Content Placeholder 2"/>
          <p:cNvSpPr>
            <a:spLocks noGrp="1"/>
          </p:cNvSpPr>
          <p:nvPr>
            <p:ph idx="1"/>
          </p:nvPr>
        </p:nvSpPr>
        <p:spPr>
          <a:xfrm>
            <a:off x="467544" y="1916832"/>
            <a:ext cx="4114800" cy="4525963"/>
          </a:xfrm>
        </p:spPr>
        <p:txBody>
          <a:bodyPr>
            <a:normAutofit fontScale="47500" lnSpcReduction="20000"/>
          </a:bodyPr>
          <a:lstStyle/>
          <a:p>
            <a:pPr algn="just">
              <a:lnSpc>
                <a:spcPct val="170000"/>
              </a:lnSpc>
              <a:spcBef>
                <a:spcPts val="0"/>
              </a:spcBef>
              <a:buNone/>
            </a:pPr>
            <a:r>
              <a:rPr lang="en-US" b="1" i="0" u="none" strike="noStrike" dirty="0">
                <a:solidFill>
                  <a:srgbClr val="000000"/>
                </a:solidFill>
                <a:latin typeface="Times New Roman"/>
              </a:rPr>
              <a:t>Probing questioning techniques for a project manager </a:t>
            </a:r>
            <a:endParaRPr lang="en-US" b="0" dirty="0"/>
          </a:p>
          <a:p>
            <a:pPr algn="just" fontAlgn="base">
              <a:lnSpc>
                <a:spcPct val="170000"/>
              </a:lnSpc>
              <a:spcBef>
                <a:spcPts val="0"/>
              </a:spcBef>
              <a:buFont typeface="Arial"/>
              <a:buChar char="•"/>
            </a:pPr>
            <a:r>
              <a:rPr lang="en-US" b="0" i="0" u="none" strike="noStrike" dirty="0">
                <a:solidFill>
                  <a:srgbClr val="000000"/>
                </a:solidFill>
                <a:latin typeface="Times New Roman"/>
              </a:rPr>
              <a:t>A way for probing questioning techniques can help in encouraging candidates to develop experiences, especially to solve issues and make positive decisions. </a:t>
            </a:r>
          </a:p>
          <a:p>
            <a:pPr algn="just" fontAlgn="base">
              <a:lnSpc>
                <a:spcPct val="170000"/>
              </a:lnSpc>
              <a:spcBef>
                <a:spcPts val="0"/>
              </a:spcBef>
              <a:buFont typeface="Arial"/>
              <a:buChar char="•"/>
            </a:pPr>
            <a:r>
              <a:rPr lang="en-US" b="0" i="0" u="none" strike="noStrike" dirty="0">
                <a:solidFill>
                  <a:srgbClr val="000000"/>
                </a:solidFill>
                <a:latin typeface="Times New Roman"/>
              </a:rPr>
              <a:t>Probing questions have helped in encouraging ideas for assessing a deep focus towards project management knowledge, making project manager’s responses uncover specific experiences.</a:t>
            </a:r>
          </a:p>
        </p:txBody>
      </p:sp>
      <p:pic>
        <p:nvPicPr>
          <p:cNvPr id="29698" name="Picture 2"/>
          <p:cNvPicPr>
            <a:picLocks noChangeAspect="1" noChangeArrowheads="1"/>
          </p:cNvPicPr>
          <p:nvPr/>
        </p:nvPicPr>
        <p:blipFill>
          <a:blip r:embed="rId3" cstate="print"/>
          <a:srcRect/>
          <a:stretch>
            <a:fillRect/>
          </a:stretch>
        </p:blipFill>
        <p:spPr bwMode="auto">
          <a:xfrm>
            <a:off x="4860032" y="1916832"/>
            <a:ext cx="3997166" cy="3069134"/>
          </a:xfrm>
          <a:prstGeom prst="rect">
            <a:avLst/>
          </a:prstGeom>
          <a:noFill/>
          <a:ln w="9525">
            <a:noFill/>
            <a:miter lim="800000"/>
            <a:headEnd/>
            <a:tailEnd/>
          </a:ln>
        </p:spPr>
      </p:pic>
      <p:sp>
        <p:nvSpPr>
          <p:cNvPr id="5" name="Rectangle 4"/>
          <p:cNvSpPr/>
          <p:nvPr/>
        </p:nvSpPr>
        <p:spPr>
          <a:xfrm>
            <a:off x="5004048" y="5229200"/>
            <a:ext cx="3851920" cy="646331"/>
          </a:xfrm>
          <a:prstGeom prst="rect">
            <a:avLst/>
          </a:prstGeom>
        </p:spPr>
        <p:txBody>
          <a:bodyPr wrap="square">
            <a:spAutoFit/>
          </a:bodyPr>
          <a:lstStyle/>
          <a:p>
            <a:pPr algn="ctr">
              <a:lnSpc>
                <a:spcPct val="150000"/>
              </a:lnSpc>
            </a:pPr>
            <a:r>
              <a:rPr lang="en-US" sz="1200" b="1" dirty="0">
                <a:latin typeface="Times New Roman" pitchFamily="18" charset="0"/>
                <a:cs typeface="Times New Roman" pitchFamily="18" charset="0"/>
              </a:rPr>
              <a:t>Figure 9: Appropriate questioning techniques</a:t>
            </a:r>
          </a:p>
          <a:p>
            <a:pPr algn="ctr">
              <a:lnSpc>
                <a:spcPct val="150000"/>
              </a:lnSpc>
            </a:pPr>
            <a:r>
              <a:rPr lang="en-US" sz="1200" dirty="0">
                <a:latin typeface="Times New Roman" pitchFamily="18" charset="0"/>
                <a:cs typeface="Times New Roman" pitchFamily="18" charset="0"/>
              </a:rPr>
              <a:t>(Source: As inspired by Marques </a:t>
            </a:r>
            <a:r>
              <a:rPr lang="en-US" sz="1200" i="1" dirty="0">
                <a:latin typeface="Times New Roman" pitchFamily="18" charset="0"/>
                <a:cs typeface="Times New Roman" pitchFamily="18" charset="0"/>
              </a:rPr>
              <a:t>et al., </a:t>
            </a:r>
            <a:r>
              <a:rPr lang="en-US" sz="1200" dirty="0">
                <a:latin typeface="Times New Roman" pitchFamily="18" charset="0"/>
                <a:cs typeface="Times New Roman" pitchFamily="18" charset="0"/>
              </a:rPr>
              <a:t>2021)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0" u="none" strike="noStrike" dirty="0">
                <a:solidFill>
                  <a:srgbClr val="000000"/>
                </a:solidFill>
                <a:latin typeface="Times New Roman"/>
              </a:rPr>
              <a:t>Justification of appropriate questioning techniques</a:t>
            </a:r>
            <a:endParaRPr lang="en-US" dirty="0"/>
          </a:p>
        </p:txBody>
      </p:sp>
      <p:sp>
        <p:nvSpPr>
          <p:cNvPr id="3" name="Content Placeholder 2"/>
          <p:cNvSpPr>
            <a:spLocks noGrp="1"/>
          </p:cNvSpPr>
          <p:nvPr>
            <p:ph idx="1"/>
          </p:nvPr>
        </p:nvSpPr>
        <p:spPr>
          <a:xfrm>
            <a:off x="4644008" y="1628800"/>
            <a:ext cx="4114800" cy="5229200"/>
          </a:xfrm>
        </p:spPr>
        <p:txBody>
          <a:bodyPr>
            <a:normAutofit fontScale="47500" lnSpcReduction="20000"/>
          </a:bodyPr>
          <a:lstStyle/>
          <a:p>
            <a:pPr algn="just">
              <a:lnSpc>
                <a:spcPct val="170000"/>
              </a:lnSpc>
              <a:spcBef>
                <a:spcPts val="0"/>
              </a:spcBef>
              <a:buNone/>
            </a:pPr>
            <a:r>
              <a:rPr lang="en-US" b="1" i="0" u="none" strike="noStrike" dirty="0">
                <a:solidFill>
                  <a:srgbClr val="000000"/>
                </a:solidFill>
                <a:latin typeface="Times New Roman"/>
              </a:rPr>
              <a:t>Leading as appropriate questioning techniques</a:t>
            </a:r>
            <a:endParaRPr lang="en-US" b="0" dirty="0"/>
          </a:p>
          <a:p>
            <a:pPr algn="just" fontAlgn="base">
              <a:lnSpc>
                <a:spcPct val="170000"/>
              </a:lnSpc>
              <a:spcBef>
                <a:spcPts val="0"/>
              </a:spcBef>
              <a:buFont typeface="Arial"/>
              <a:buChar char="•"/>
            </a:pPr>
            <a:r>
              <a:rPr lang="en-US" b="0" i="0" u="none" strike="noStrike" dirty="0">
                <a:solidFill>
                  <a:srgbClr val="000000"/>
                </a:solidFill>
                <a:latin typeface="Times New Roman"/>
              </a:rPr>
              <a:t>Leading questions in an interview can guide research responses towards a specific context or scenario, thereby testing candidate alignment with </a:t>
            </a:r>
            <a:r>
              <a:rPr lang="en-US" b="0" i="0" u="none" strike="noStrike" dirty="0" err="1">
                <a:solidFill>
                  <a:srgbClr val="000000"/>
                </a:solidFill>
                <a:latin typeface="Times New Roman"/>
              </a:rPr>
              <a:t>organisational</a:t>
            </a:r>
            <a:r>
              <a:rPr lang="en-US" b="0" i="0" u="none" strike="noStrike" dirty="0">
                <a:solidFill>
                  <a:srgbClr val="000000"/>
                </a:solidFill>
                <a:latin typeface="Times New Roman"/>
              </a:rPr>
              <a:t> values. </a:t>
            </a:r>
          </a:p>
          <a:p>
            <a:pPr algn="just" fontAlgn="base">
              <a:lnSpc>
                <a:spcPct val="170000"/>
              </a:lnSpc>
              <a:spcBef>
                <a:spcPts val="0"/>
              </a:spcBef>
              <a:buFont typeface="Arial"/>
              <a:buChar char="•"/>
            </a:pPr>
            <a:r>
              <a:rPr lang="en-US" b="0" i="0" u="none" strike="noStrike" dirty="0">
                <a:solidFill>
                  <a:srgbClr val="000000"/>
                </a:solidFill>
                <a:latin typeface="Times New Roman"/>
              </a:rPr>
              <a:t>Project management and planning have aided in identifying cost and time overruns, enabling systematic bias to promote and support the authenticity of data (</a:t>
            </a:r>
            <a:r>
              <a:rPr lang="en-US" b="0" i="0" u="none" strike="noStrike" dirty="0" err="1">
                <a:solidFill>
                  <a:srgbClr val="000000"/>
                </a:solidFill>
                <a:latin typeface="Times New Roman"/>
              </a:rPr>
              <a:t>Flyvbjerg</a:t>
            </a:r>
            <a:r>
              <a:rPr lang="en-US" b="0" i="0" u="none" strike="noStrike" dirty="0">
                <a:solidFill>
                  <a:srgbClr val="000000"/>
                </a:solidFill>
                <a:latin typeface="Times New Roman"/>
              </a:rPr>
              <a:t>, 2021). </a:t>
            </a:r>
          </a:p>
          <a:p>
            <a:pPr algn="just" fontAlgn="base">
              <a:lnSpc>
                <a:spcPct val="170000"/>
              </a:lnSpc>
              <a:spcBef>
                <a:spcPts val="0"/>
              </a:spcBef>
              <a:buFont typeface="Arial"/>
              <a:buChar char="•"/>
            </a:pPr>
            <a:r>
              <a:rPr lang="en-US" b="0" i="0" u="none" strike="noStrike" dirty="0">
                <a:solidFill>
                  <a:srgbClr val="000000"/>
                </a:solidFill>
                <a:latin typeface="Times New Roman"/>
              </a:rPr>
              <a:t>Candidates have helped in handling pressures and influences, thus encouraging leading questioning techniques to be important in the interview.</a:t>
            </a:r>
          </a:p>
        </p:txBody>
      </p:sp>
      <p:pic>
        <p:nvPicPr>
          <p:cNvPr id="30722" name="Picture 2"/>
          <p:cNvPicPr>
            <a:picLocks noChangeAspect="1" noChangeArrowheads="1"/>
          </p:cNvPicPr>
          <p:nvPr/>
        </p:nvPicPr>
        <p:blipFill>
          <a:blip r:embed="rId3" cstate="print"/>
          <a:srcRect/>
          <a:stretch>
            <a:fillRect/>
          </a:stretch>
        </p:blipFill>
        <p:spPr bwMode="auto">
          <a:xfrm>
            <a:off x="1" y="2564904"/>
            <a:ext cx="4670764" cy="2255143"/>
          </a:xfrm>
          <a:prstGeom prst="rect">
            <a:avLst/>
          </a:prstGeom>
          <a:noFill/>
          <a:ln w="9525">
            <a:noFill/>
            <a:miter lim="800000"/>
            <a:headEnd/>
            <a:tailEnd/>
          </a:ln>
        </p:spPr>
      </p:pic>
      <p:sp>
        <p:nvSpPr>
          <p:cNvPr id="5" name="Rectangle 4"/>
          <p:cNvSpPr/>
          <p:nvPr/>
        </p:nvSpPr>
        <p:spPr>
          <a:xfrm>
            <a:off x="539552" y="5013176"/>
            <a:ext cx="3744416" cy="646331"/>
          </a:xfrm>
          <a:prstGeom prst="rect">
            <a:avLst/>
          </a:prstGeom>
        </p:spPr>
        <p:txBody>
          <a:bodyPr wrap="square">
            <a:spAutoFit/>
          </a:bodyPr>
          <a:lstStyle/>
          <a:p>
            <a:pPr algn="ctr">
              <a:lnSpc>
                <a:spcPct val="150000"/>
              </a:lnSpc>
            </a:pPr>
            <a:r>
              <a:rPr lang="en-US" sz="1200" b="1" dirty="0">
                <a:latin typeface="Times New Roman" pitchFamily="18" charset="0"/>
                <a:cs typeface="Times New Roman" pitchFamily="18" charset="0"/>
              </a:rPr>
              <a:t>Figure 10: Project management and planning</a:t>
            </a:r>
          </a:p>
          <a:p>
            <a:pPr algn="ctr">
              <a:lnSpc>
                <a:spcPct val="150000"/>
              </a:lnSpc>
            </a:pPr>
            <a:r>
              <a:rPr lang="en-US" sz="1200" dirty="0">
                <a:latin typeface="Times New Roman" pitchFamily="18" charset="0"/>
                <a:cs typeface="Times New Roman" pitchFamily="18" charset="0"/>
              </a:rPr>
              <a:t>(Source: As inspired by </a:t>
            </a:r>
            <a:r>
              <a:rPr lang="en-US" sz="1200" dirty="0" err="1">
                <a:solidFill>
                  <a:srgbClr val="000000"/>
                </a:solidFill>
                <a:latin typeface="Times New Roman"/>
              </a:rPr>
              <a:t>Flyvbjerg</a:t>
            </a:r>
            <a:r>
              <a:rPr lang="en-US" sz="1200" dirty="0">
                <a:solidFill>
                  <a:srgbClr val="000000"/>
                </a:solidFill>
                <a:latin typeface="Times New Roman"/>
              </a:rPr>
              <a:t>, 2021</a:t>
            </a:r>
            <a:r>
              <a:rPr lang="en-US" sz="1200" dirty="0">
                <a:latin typeface="Times New Roman" pitchFamily="18" charset="0"/>
                <a:cs typeface="Times New Roman" pitchFamily="18" charset="0"/>
              </a:rPr>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0" u="none" strike="noStrike" dirty="0">
                <a:solidFill>
                  <a:srgbClr val="000000"/>
                </a:solidFill>
                <a:latin typeface="Times New Roman"/>
              </a:rPr>
              <a:t>Justification of appropriate questioning techniques</a:t>
            </a:r>
            <a:endParaRPr lang="en-US" dirty="0"/>
          </a:p>
        </p:txBody>
      </p:sp>
      <p:sp>
        <p:nvSpPr>
          <p:cNvPr id="3" name="Content Placeholder 2"/>
          <p:cNvSpPr>
            <a:spLocks noGrp="1"/>
          </p:cNvSpPr>
          <p:nvPr>
            <p:ph idx="1"/>
          </p:nvPr>
        </p:nvSpPr>
        <p:spPr>
          <a:xfrm>
            <a:off x="0" y="1844824"/>
            <a:ext cx="4114800" cy="4525963"/>
          </a:xfrm>
        </p:spPr>
        <p:txBody>
          <a:bodyPr>
            <a:normAutofit/>
          </a:bodyPr>
          <a:lstStyle/>
          <a:p>
            <a:pPr algn="just">
              <a:lnSpc>
                <a:spcPct val="170000"/>
              </a:lnSpc>
              <a:spcBef>
                <a:spcPts val="0"/>
              </a:spcBef>
              <a:buNone/>
            </a:pPr>
            <a:r>
              <a:rPr lang="en-US" sz="1500" b="1" i="0" u="none" strike="noStrike" dirty="0">
                <a:solidFill>
                  <a:srgbClr val="000000"/>
                </a:solidFill>
                <a:latin typeface="Times New Roman"/>
              </a:rPr>
              <a:t>Socratic questioning techniques for a project manager</a:t>
            </a:r>
            <a:endParaRPr lang="en-US" sz="1500" b="0" dirty="0"/>
          </a:p>
          <a:p>
            <a:pPr algn="just" fontAlgn="base">
              <a:lnSpc>
                <a:spcPct val="170000"/>
              </a:lnSpc>
              <a:spcBef>
                <a:spcPts val="0"/>
              </a:spcBef>
              <a:buFont typeface="Arial"/>
              <a:buChar char="•"/>
            </a:pPr>
            <a:r>
              <a:rPr lang="en-US" sz="1500" b="0" i="0" u="none" strike="noStrike" dirty="0">
                <a:solidFill>
                  <a:srgbClr val="000000"/>
                </a:solidFill>
                <a:latin typeface="Times New Roman"/>
              </a:rPr>
              <a:t>Socratic questioning techniques have helped in encouraging critical thinking and analysis measures, thereby suggesting new project decisions.</a:t>
            </a:r>
          </a:p>
          <a:p>
            <a:pPr algn="just" fontAlgn="base">
              <a:lnSpc>
                <a:spcPct val="170000"/>
              </a:lnSpc>
              <a:spcBef>
                <a:spcPts val="0"/>
              </a:spcBef>
              <a:buFont typeface="Arial"/>
              <a:buChar char="•"/>
            </a:pPr>
            <a:r>
              <a:rPr lang="en-US" sz="1500" b="0" i="0" u="none" strike="noStrike" dirty="0">
                <a:solidFill>
                  <a:srgbClr val="000000"/>
                </a:solidFill>
                <a:latin typeface="Times New Roman"/>
              </a:rPr>
              <a:t>A critical and strategic choice can recognise Socratic questioning techniques to encourage assumptions and decisions. </a:t>
            </a:r>
          </a:p>
        </p:txBody>
      </p:sp>
      <p:pic>
        <p:nvPicPr>
          <p:cNvPr id="34818" name="Picture 2" descr="https://i.pinimg.com/736x/ed/19/72/ed197234584a849596d8dfb1379c4cf0.jpg"/>
          <p:cNvPicPr>
            <a:picLocks noChangeAspect="1" noChangeArrowheads="1"/>
          </p:cNvPicPr>
          <p:nvPr/>
        </p:nvPicPr>
        <p:blipFill>
          <a:blip r:embed="rId3" cstate="print"/>
          <a:srcRect/>
          <a:stretch>
            <a:fillRect/>
          </a:stretch>
        </p:blipFill>
        <p:spPr bwMode="auto">
          <a:xfrm>
            <a:off x="4427984" y="1844824"/>
            <a:ext cx="4032447" cy="4032448"/>
          </a:xfrm>
          <a:prstGeom prst="rect">
            <a:avLst/>
          </a:prstGeom>
          <a:noFill/>
        </p:spPr>
      </p:pic>
      <p:sp>
        <p:nvSpPr>
          <p:cNvPr id="5" name="Rectangle 4"/>
          <p:cNvSpPr/>
          <p:nvPr/>
        </p:nvSpPr>
        <p:spPr>
          <a:xfrm>
            <a:off x="4572000" y="6021288"/>
            <a:ext cx="3744416" cy="646331"/>
          </a:xfrm>
          <a:prstGeom prst="rect">
            <a:avLst/>
          </a:prstGeom>
        </p:spPr>
        <p:txBody>
          <a:bodyPr wrap="square">
            <a:spAutoFit/>
          </a:bodyPr>
          <a:lstStyle/>
          <a:p>
            <a:pPr algn="ctr">
              <a:lnSpc>
                <a:spcPct val="150000"/>
              </a:lnSpc>
            </a:pPr>
            <a:r>
              <a:rPr lang="en-US" sz="1200" b="1" dirty="0">
                <a:latin typeface="Times New Roman" pitchFamily="18" charset="0"/>
                <a:cs typeface="Times New Roman" pitchFamily="18" charset="0"/>
              </a:rPr>
              <a:t>Figure 11: Socratic questioning techniques</a:t>
            </a:r>
          </a:p>
          <a:p>
            <a:pPr algn="ctr">
              <a:lnSpc>
                <a:spcPct val="150000"/>
              </a:lnSpc>
            </a:pPr>
            <a:r>
              <a:rPr lang="en-US" sz="1200" dirty="0">
                <a:latin typeface="Times New Roman" pitchFamily="18" charset="0"/>
                <a:cs typeface="Times New Roman" pitchFamily="18" charset="0"/>
              </a:rPr>
              <a:t>(Source: As inspired by </a:t>
            </a:r>
            <a:r>
              <a:rPr lang="en-US" sz="1200" dirty="0" err="1">
                <a:solidFill>
                  <a:srgbClr val="000000"/>
                </a:solidFill>
                <a:latin typeface="Times New Roman"/>
              </a:rPr>
              <a:t>Flyvbjerg</a:t>
            </a:r>
            <a:r>
              <a:rPr lang="en-US" sz="1200" dirty="0">
                <a:solidFill>
                  <a:srgbClr val="000000"/>
                </a:solidFill>
                <a:latin typeface="Times New Roman"/>
              </a:rPr>
              <a:t>, 2021</a:t>
            </a:r>
            <a:r>
              <a:rPr lang="en-US" sz="1200" dirty="0">
                <a:latin typeface="Times New Roman" pitchFamily="18" charset="0"/>
                <a:cs typeface="Times New Roman" pitchFamily="18" charset="0"/>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656"/>
            <a:ext cx="9144000" cy="1143000"/>
          </a:xfrm>
        </p:spPr>
        <p:txBody>
          <a:bodyPr>
            <a:normAutofit fontScale="90000"/>
          </a:bodyPr>
          <a:lstStyle/>
          <a:p>
            <a:r>
              <a:rPr lang="en-US" b="1" i="0" u="none" strike="noStrike" dirty="0">
                <a:solidFill>
                  <a:srgbClr val="000000"/>
                </a:solidFill>
                <a:latin typeface="Times New Roman"/>
              </a:rPr>
              <a:t>Comparison and contrast between a face-to-face interview and Online Interview for the mentioned candidate</a:t>
            </a:r>
            <a:endParaRPr lang="en-US" dirty="0"/>
          </a:p>
        </p:txBody>
      </p:sp>
      <p:graphicFrame>
        <p:nvGraphicFramePr>
          <p:cNvPr id="4" name="Table 3"/>
          <p:cNvGraphicFramePr>
            <a:graphicFrameLocks noGrp="1"/>
          </p:cNvGraphicFramePr>
          <p:nvPr/>
        </p:nvGraphicFramePr>
        <p:xfrm>
          <a:off x="323528" y="2060848"/>
          <a:ext cx="8496945" cy="4598704"/>
        </p:xfrm>
        <a:graphic>
          <a:graphicData uri="http://schemas.openxmlformats.org/drawingml/2006/table">
            <a:tbl>
              <a:tblPr/>
              <a:tblGrid>
                <a:gridCol w="2832315">
                  <a:extLst>
                    <a:ext uri="{9D8B030D-6E8A-4147-A177-3AD203B41FA5}">
                      <a16:colId xmlns:a16="http://schemas.microsoft.com/office/drawing/2014/main" val="20000"/>
                    </a:ext>
                  </a:extLst>
                </a:gridCol>
                <a:gridCol w="2832315">
                  <a:extLst>
                    <a:ext uri="{9D8B030D-6E8A-4147-A177-3AD203B41FA5}">
                      <a16:colId xmlns:a16="http://schemas.microsoft.com/office/drawing/2014/main" val="20001"/>
                    </a:ext>
                  </a:extLst>
                </a:gridCol>
                <a:gridCol w="2832315">
                  <a:extLst>
                    <a:ext uri="{9D8B030D-6E8A-4147-A177-3AD203B41FA5}">
                      <a16:colId xmlns:a16="http://schemas.microsoft.com/office/drawing/2014/main" val="20002"/>
                    </a:ext>
                  </a:extLst>
                </a:gridCol>
              </a:tblGrid>
              <a:tr h="391064">
                <a:tc>
                  <a:txBody>
                    <a:bodyPr/>
                    <a:lstStyle/>
                    <a:p>
                      <a:pPr algn="ctr" rtl="0" fontAlgn="t">
                        <a:spcBef>
                          <a:spcPts val="0"/>
                        </a:spcBef>
                        <a:spcAft>
                          <a:spcPts val="0"/>
                        </a:spcAft>
                      </a:pPr>
                      <a:r>
                        <a:rPr lang="en-US" sz="1500" b="1" i="0" u="none" strike="noStrike" dirty="0">
                          <a:solidFill>
                            <a:srgbClr val="000000"/>
                          </a:solidFill>
                          <a:latin typeface="Times New Roman"/>
                        </a:rPr>
                        <a:t>Criteria</a:t>
                      </a:r>
                      <a:endParaRPr lang="en-US" sz="1500" dirty="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500" b="1" i="0" u="none" strike="noStrike">
                          <a:solidFill>
                            <a:srgbClr val="000000"/>
                          </a:solidFill>
                          <a:latin typeface="Times New Roman"/>
                        </a:rPr>
                        <a:t>Face-to-face interview</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500" b="1" i="0" u="none" strike="noStrike">
                          <a:solidFill>
                            <a:srgbClr val="000000"/>
                          </a:solidFill>
                          <a:latin typeface="Times New Roman"/>
                        </a:rPr>
                        <a:t>Online interview</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52648">
                <a:tc>
                  <a:txBody>
                    <a:bodyPr/>
                    <a:lstStyle/>
                    <a:p>
                      <a:pPr algn="just" rtl="0" fontAlgn="t">
                        <a:spcBef>
                          <a:spcPts val="0"/>
                        </a:spcBef>
                        <a:spcAft>
                          <a:spcPts val="0"/>
                        </a:spcAft>
                      </a:pPr>
                      <a:r>
                        <a:rPr lang="en-US" sz="1500" b="0" i="0" u="none" strike="noStrike">
                          <a:solidFill>
                            <a:srgbClr val="000000"/>
                          </a:solidFill>
                          <a:latin typeface="Times New Roman"/>
                        </a:rPr>
                        <a:t>Quality of interaction</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500" b="0" i="0" u="none" strike="noStrike">
                          <a:solidFill>
                            <a:srgbClr val="000000"/>
                          </a:solidFill>
                          <a:latin typeface="Times New Roman"/>
                        </a:rPr>
                        <a:t>Direct engagement has helped in building trustworthiness. </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500" b="0" i="0" u="none" strike="noStrike">
                          <a:solidFill>
                            <a:srgbClr val="000000"/>
                          </a:solidFill>
                          <a:latin typeface="Times New Roman"/>
                        </a:rPr>
                        <a:t>Online interviews are mostly known for relying towards digital tools, thereby limiting non-verbal cues. </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52648">
                <a:tc>
                  <a:txBody>
                    <a:bodyPr/>
                    <a:lstStyle/>
                    <a:p>
                      <a:pPr algn="just" rtl="0" fontAlgn="t">
                        <a:spcBef>
                          <a:spcPts val="0"/>
                        </a:spcBef>
                        <a:spcAft>
                          <a:spcPts val="0"/>
                        </a:spcAft>
                      </a:pPr>
                      <a:r>
                        <a:rPr lang="en-US" sz="1500" b="0" i="0" u="none" strike="noStrike">
                          <a:solidFill>
                            <a:srgbClr val="000000"/>
                          </a:solidFill>
                          <a:latin typeface="Times New Roman"/>
                        </a:rPr>
                        <a:t>Depth of assessment</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500" b="0" i="0" u="none" strike="noStrike">
                          <a:solidFill>
                            <a:srgbClr val="000000"/>
                          </a:solidFill>
                          <a:latin typeface="Times New Roman"/>
                        </a:rPr>
                        <a:t>Face-to-face interviews have helped in using probing questions, thus encouraging real-time clarification. </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500" b="0" i="0" u="none" strike="noStrike">
                          <a:solidFill>
                            <a:srgbClr val="000000"/>
                          </a:solidFill>
                          <a:latin typeface="Times New Roman"/>
                        </a:rPr>
                        <a:t>An online interview is more efficient, however it can lack a detailed follow-up. </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83440">
                <a:tc>
                  <a:txBody>
                    <a:bodyPr/>
                    <a:lstStyle/>
                    <a:p>
                      <a:pPr algn="just" rtl="0" fontAlgn="t">
                        <a:spcBef>
                          <a:spcPts val="0"/>
                        </a:spcBef>
                        <a:spcAft>
                          <a:spcPts val="0"/>
                        </a:spcAft>
                      </a:pPr>
                      <a:r>
                        <a:rPr lang="en-US" sz="1500" b="0" i="0" u="none" strike="noStrike" dirty="0">
                          <a:solidFill>
                            <a:srgbClr val="000000"/>
                          </a:solidFill>
                          <a:latin typeface="Times New Roman"/>
                        </a:rPr>
                        <a:t>Logistics and cost</a:t>
                      </a:r>
                      <a:endParaRPr lang="en-US" sz="1500" dirty="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500" b="0" i="0" u="none" strike="noStrike">
                          <a:solidFill>
                            <a:srgbClr val="000000"/>
                          </a:solidFill>
                          <a:latin typeface="Times New Roman"/>
                        </a:rPr>
                        <a:t>Face-to-face interviews have helped in encouraging higher costs, thereby requiring physical presence.</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500" b="0" i="0" u="none" strike="noStrike">
                          <a:solidFill>
                            <a:srgbClr val="000000"/>
                          </a:solidFill>
                          <a:latin typeface="Times New Roman"/>
                        </a:rPr>
                        <a:t>Online interviews are often undertaken by HR people for encouraging cost effectiveness, thus saving time and travelling. </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52648">
                <a:tc>
                  <a:txBody>
                    <a:bodyPr/>
                    <a:lstStyle/>
                    <a:p>
                      <a:pPr algn="just" rtl="0" fontAlgn="t">
                        <a:spcBef>
                          <a:spcPts val="0"/>
                        </a:spcBef>
                        <a:spcAft>
                          <a:spcPts val="0"/>
                        </a:spcAft>
                      </a:pPr>
                      <a:r>
                        <a:rPr lang="en-US" sz="1500" b="0" i="0" u="none" strike="noStrike">
                          <a:solidFill>
                            <a:srgbClr val="000000"/>
                          </a:solidFill>
                          <a:latin typeface="Times New Roman"/>
                        </a:rPr>
                        <a:t>Suitability</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500" b="0" i="0" u="none" strike="noStrike">
                          <a:solidFill>
                            <a:srgbClr val="000000"/>
                          </a:solidFill>
                          <a:latin typeface="Times New Roman"/>
                        </a:rPr>
                        <a:t>This kind of interview has become ideal for evaluating project managers. </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500" b="0" i="0" u="none" strike="noStrike" dirty="0">
                          <a:solidFill>
                            <a:srgbClr val="000000"/>
                          </a:solidFill>
                          <a:latin typeface="Times New Roman"/>
                        </a:rPr>
                        <a:t>Online interviews have become ideal for encouraging effectiveness with initial screening of candidates. </a:t>
                      </a:r>
                      <a:endParaRPr lang="en-US" sz="1500" dirty="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38913"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US" b="1" i="0" u="none" strike="noStrike" dirty="0">
                <a:solidFill>
                  <a:srgbClr val="000000"/>
                </a:solidFill>
                <a:latin typeface="Times New Roman"/>
              </a:rPr>
              <a:t>Conclusion</a:t>
            </a:r>
            <a:endParaRPr lang="en-US" dirty="0"/>
          </a:p>
        </p:txBody>
      </p:sp>
      <p:sp>
        <p:nvSpPr>
          <p:cNvPr id="3" name="Content Placeholder 2"/>
          <p:cNvSpPr>
            <a:spLocks noGrp="1"/>
          </p:cNvSpPr>
          <p:nvPr>
            <p:ph idx="1"/>
          </p:nvPr>
        </p:nvSpPr>
        <p:spPr>
          <a:xfrm>
            <a:off x="3995936" y="980728"/>
            <a:ext cx="5148064" cy="5877272"/>
          </a:xfrm>
        </p:spPr>
        <p:txBody>
          <a:bodyPr>
            <a:normAutofit fontScale="47500" lnSpcReduction="20000"/>
          </a:bodyPr>
          <a:lstStyle/>
          <a:p>
            <a:pPr algn="just">
              <a:lnSpc>
                <a:spcPct val="170000"/>
              </a:lnSpc>
              <a:buNone/>
            </a:pPr>
            <a:r>
              <a:rPr lang="en-US" b="0" i="0" u="none" strike="noStrike" dirty="0">
                <a:solidFill>
                  <a:srgbClr val="000000"/>
                </a:solidFill>
                <a:latin typeface="Times New Roman"/>
              </a:rPr>
              <a:t>It can be concluded that Aviva Investors have helped in structuring unique recruitment and selection processes, thus enabling talent management possible for </a:t>
            </a:r>
            <a:r>
              <a:rPr lang="en-US" b="0" i="0" u="none" strike="noStrike" dirty="0" err="1">
                <a:solidFill>
                  <a:srgbClr val="000000"/>
                </a:solidFill>
                <a:latin typeface="Times New Roman"/>
              </a:rPr>
              <a:t>organisational</a:t>
            </a:r>
            <a:r>
              <a:rPr lang="en-US" b="0" i="0" u="none" strike="noStrike" dirty="0">
                <a:solidFill>
                  <a:srgbClr val="000000"/>
                </a:solidFill>
                <a:latin typeface="Times New Roman"/>
              </a:rPr>
              <a:t> goals’ development. An inclusion of detailed job analyses, descriptions, and person specifications have helped to interpret chosen candidates’ skills with leadership management. Varied interview types, including face-to-face, online, and group discussions have helped in combining “probing, leading, and Socratic questioning techniques” accordingly. Face-to-face interviews can help in encouraging in-depth evaluation and its effectiveness, whereas online interviews can offer cost efficiency with screening measures. All these strategies can help in supporting recruitment effectiveness and business transformation, thereby encouraging project managers for amplification of </a:t>
            </a:r>
            <a:r>
              <a:rPr lang="en-US" b="0" i="0" u="none" strike="noStrike" dirty="0" err="1">
                <a:solidFill>
                  <a:srgbClr val="000000"/>
                </a:solidFill>
                <a:latin typeface="Times New Roman"/>
              </a:rPr>
              <a:t>organisational</a:t>
            </a:r>
            <a:r>
              <a:rPr lang="en-US" b="0" i="0" u="none" strike="noStrike" dirty="0">
                <a:solidFill>
                  <a:srgbClr val="000000"/>
                </a:solidFill>
                <a:latin typeface="Times New Roman"/>
              </a:rPr>
              <a:t> success.</a:t>
            </a:r>
            <a:endParaRPr lang="en-US" dirty="0"/>
          </a:p>
        </p:txBody>
      </p:sp>
      <p:pic>
        <p:nvPicPr>
          <p:cNvPr id="40962" name="Picture 2" descr="https://encrypted-tbn0.gstatic.com/images?q=tbn:ANd9GcSz7-nYAP-FgR1skfmUhY8DxM6CGYw0ehKebw&amp;s"/>
          <p:cNvPicPr>
            <a:picLocks noChangeAspect="1" noChangeArrowheads="1"/>
          </p:cNvPicPr>
          <p:nvPr/>
        </p:nvPicPr>
        <p:blipFill>
          <a:blip r:embed="rId3" cstate="print"/>
          <a:srcRect/>
          <a:stretch>
            <a:fillRect/>
          </a:stretch>
        </p:blipFill>
        <p:spPr bwMode="auto">
          <a:xfrm>
            <a:off x="251520" y="1556792"/>
            <a:ext cx="3653105" cy="3600400"/>
          </a:xfrm>
          <a:prstGeom prst="rect">
            <a:avLst/>
          </a:prstGeom>
          <a:noFill/>
        </p:spPr>
      </p:pic>
      <p:sp>
        <p:nvSpPr>
          <p:cNvPr id="5" name="Rectangle 4"/>
          <p:cNvSpPr/>
          <p:nvPr/>
        </p:nvSpPr>
        <p:spPr>
          <a:xfrm>
            <a:off x="323528" y="5373216"/>
            <a:ext cx="3528392" cy="646331"/>
          </a:xfrm>
          <a:prstGeom prst="rect">
            <a:avLst/>
          </a:prstGeom>
        </p:spPr>
        <p:txBody>
          <a:bodyPr wrap="square">
            <a:spAutoFit/>
          </a:bodyPr>
          <a:lstStyle/>
          <a:p>
            <a:pPr algn="ctr">
              <a:lnSpc>
                <a:spcPct val="150000"/>
              </a:lnSpc>
            </a:pPr>
            <a:r>
              <a:rPr lang="en-US" sz="1200" b="1" dirty="0">
                <a:latin typeface="Times New Roman" pitchFamily="18" charset="0"/>
                <a:cs typeface="Times New Roman" pitchFamily="18" charset="0"/>
              </a:rPr>
              <a:t>Figure 12: Recruitment process management</a:t>
            </a:r>
          </a:p>
          <a:p>
            <a:pPr algn="ctr">
              <a:lnSpc>
                <a:spcPct val="150000"/>
              </a:lnSpc>
            </a:pPr>
            <a:r>
              <a:rPr lang="en-US" sz="1200" dirty="0">
                <a:latin typeface="Times New Roman" pitchFamily="18" charset="0"/>
                <a:cs typeface="Times New Roman" pitchFamily="18" charset="0"/>
              </a:rPr>
              <a:t>(Source: As inspired by </a:t>
            </a:r>
            <a:r>
              <a:rPr lang="en-US" sz="1200" dirty="0" err="1">
                <a:solidFill>
                  <a:srgbClr val="000000"/>
                </a:solidFill>
                <a:latin typeface="Times New Roman"/>
              </a:rPr>
              <a:t>Flyvbjerg</a:t>
            </a:r>
            <a:r>
              <a:rPr lang="en-US" sz="1200" dirty="0">
                <a:solidFill>
                  <a:srgbClr val="000000"/>
                </a:solidFill>
                <a:latin typeface="Times New Roman"/>
              </a:rPr>
              <a:t>, 2021</a:t>
            </a:r>
            <a:r>
              <a:rPr lang="en-US" sz="1200" dirty="0">
                <a:latin typeface="Times New Roman" pitchFamily="18" charset="0"/>
                <a:cs typeface="Times New Roman" pitchFamily="18" charset="0"/>
              </a:rPr>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0" u="none" strike="noStrike" dirty="0">
                <a:solidFill>
                  <a:srgbClr val="000000"/>
                </a:solidFill>
                <a:latin typeface="Times New Roman"/>
              </a:rPr>
              <a:t>List of References</a:t>
            </a:r>
            <a:endParaRPr lang="en-US" dirty="0"/>
          </a:p>
        </p:txBody>
      </p:sp>
      <p:sp>
        <p:nvSpPr>
          <p:cNvPr id="3" name="Content Placeholder 2"/>
          <p:cNvSpPr>
            <a:spLocks noGrp="1"/>
          </p:cNvSpPr>
          <p:nvPr>
            <p:ph idx="1"/>
          </p:nvPr>
        </p:nvSpPr>
        <p:spPr/>
        <p:txBody>
          <a:bodyPr>
            <a:noAutofit/>
          </a:bodyPr>
          <a:lstStyle/>
          <a:p>
            <a:pPr>
              <a:lnSpc>
                <a:spcPct val="150000"/>
              </a:lnSpc>
            </a:pPr>
            <a:r>
              <a:rPr lang="en-GB" sz="800" dirty="0">
                <a:latin typeface="Times New Roman" pitchFamily="18" charset="0"/>
                <a:cs typeface="Times New Roman" pitchFamily="18" charset="0"/>
              </a:rPr>
              <a:t>Aviva Investors, (2025). </a:t>
            </a:r>
            <a:r>
              <a:rPr lang="en-GB" sz="800" i="1" dirty="0">
                <a:latin typeface="Times New Roman" pitchFamily="18" charset="0"/>
                <a:cs typeface="Times New Roman" pitchFamily="18" charset="0"/>
              </a:rPr>
              <a:t>About Us. </a:t>
            </a:r>
            <a:r>
              <a:rPr lang="en-GB" sz="800" dirty="0">
                <a:latin typeface="Times New Roman" pitchFamily="18" charset="0"/>
                <a:cs typeface="Times New Roman" pitchFamily="18" charset="0"/>
              </a:rPr>
              <a:t>Available at: </a:t>
            </a:r>
            <a:r>
              <a:rPr lang="en-GB" sz="800" dirty="0">
                <a:latin typeface="Times New Roman" pitchFamily="18" charset="0"/>
                <a:cs typeface="Times New Roman" pitchFamily="18" charset="0"/>
                <a:hlinkClick r:id="rId2"/>
              </a:rPr>
              <a:t>https://www.avivainvestors.com/en-gb/about/</a:t>
            </a:r>
            <a:r>
              <a:rPr lang="en-GB" sz="800" dirty="0">
                <a:latin typeface="Times New Roman" pitchFamily="18" charset="0"/>
                <a:cs typeface="Times New Roman" pitchFamily="18" charset="0"/>
              </a:rPr>
              <a:t> [Accessed 3 October 2025]. </a:t>
            </a:r>
            <a:endParaRPr lang="en-US" sz="800" dirty="0">
              <a:latin typeface="Times New Roman" pitchFamily="18" charset="0"/>
              <a:cs typeface="Times New Roman" pitchFamily="18" charset="0"/>
            </a:endParaRPr>
          </a:p>
          <a:p>
            <a:pPr>
              <a:lnSpc>
                <a:spcPct val="150000"/>
              </a:lnSpc>
            </a:pPr>
            <a:r>
              <a:rPr lang="en-GB" sz="800" dirty="0">
                <a:latin typeface="Times New Roman" pitchFamily="18" charset="0"/>
                <a:cs typeface="Times New Roman" pitchFamily="18" charset="0"/>
              </a:rPr>
              <a:t>Aviva Investors, (2025). </a:t>
            </a:r>
            <a:r>
              <a:rPr lang="en-GB" sz="800" i="1" dirty="0">
                <a:latin typeface="Times New Roman" pitchFamily="18" charset="0"/>
                <a:cs typeface="Times New Roman" pitchFamily="18" charset="0"/>
              </a:rPr>
              <a:t>Capabilities - Our approach. </a:t>
            </a:r>
            <a:r>
              <a:rPr lang="en-GB" sz="800" dirty="0">
                <a:latin typeface="Times New Roman" pitchFamily="18" charset="0"/>
                <a:cs typeface="Times New Roman" pitchFamily="18" charset="0"/>
              </a:rPr>
              <a:t>Available at: </a:t>
            </a:r>
            <a:r>
              <a:rPr lang="en-GB" sz="800" dirty="0">
                <a:latin typeface="Times New Roman" pitchFamily="18" charset="0"/>
                <a:cs typeface="Times New Roman" pitchFamily="18" charset="0"/>
                <a:hlinkClick r:id="rId3"/>
              </a:rPr>
              <a:t>https://www.avivainvestors.com/en-ie/capabilities/</a:t>
            </a:r>
            <a:r>
              <a:rPr lang="en-GB" sz="800" dirty="0">
                <a:latin typeface="Times New Roman" pitchFamily="18" charset="0"/>
                <a:cs typeface="Times New Roman" pitchFamily="18" charset="0"/>
              </a:rPr>
              <a:t> [Accessed 3 October 2025].</a:t>
            </a:r>
            <a:endParaRPr lang="en-US" sz="800" dirty="0">
              <a:latin typeface="Times New Roman" pitchFamily="18" charset="0"/>
              <a:cs typeface="Times New Roman" pitchFamily="18" charset="0"/>
            </a:endParaRPr>
          </a:p>
          <a:p>
            <a:pPr>
              <a:lnSpc>
                <a:spcPct val="150000"/>
              </a:lnSpc>
            </a:pPr>
            <a:r>
              <a:rPr lang="en-GB" sz="800" dirty="0" err="1">
                <a:latin typeface="Times New Roman" pitchFamily="18" charset="0"/>
                <a:cs typeface="Times New Roman" pitchFamily="18" charset="0"/>
              </a:rPr>
              <a:t>Flyvbjerg</a:t>
            </a:r>
            <a:r>
              <a:rPr lang="en-GB" sz="800" dirty="0">
                <a:latin typeface="Times New Roman" pitchFamily="18" charset="0"/>
                <a:cs typeface="Times New Roman" pitchFamily="18" charset="0"/>
              </a:rPr>
              <a:t>, B., (2021). Top ten </a:t>
            </a:r>
            <a:r>
              <a:rPr lang="en-GB" sz="800" dirty="0" err="1">
                <a:latin typeface="Times New Roman" pitchFamily="18" charset="0"/>
                <a:cs typeface="Times New Roman" pitchFamily="18" charset="0"/>
              </a:rPr>
              <a:t>behavioral</a:t>
            </a:r>
            <a:r>
              <a:rPr lang="en-GB" sz="800" dirty="0">
                <a:latin typeface="Times New Roman" pitchFamily="18" charset="0"/>
                <a:cs typeface="Times New Roman" pitchFamily="18" charset="0"/>
              </a:rPr>
              <a:t> biases in project management: An overview. </a:t>
            </a:r>
            <a:r>
              <a:rPr lang="en-GB" sz="800" i="1" dirty="0">
                <a:latin typeface="Times New Roman" pitchFamily="18" charset="0"/>
                <a:cs typeface="Times New Roman" pitchFamily="18" charset="0"/>
              </a:rPr>
              <a:t>Project Management Journal</a:t>
            </a:r>
            <a:r>
              <a:rPr lang="en-GB" sz="800" dirty="0">
                <a:latin typeface="Times New Roman" pitchFamily="18" charset="0"/>
                <a:cs typeface="Times New Roman" pitchFamily="18" charset="0"/>
              </a:rPr>
              <a:t>, </a:t>
            </a:r>
            <a:r>
              <a:rPr lang="en-GB" sz="800" i="1" dirty="0">
                <a:latin typeface="Times New Roman" pitchFamily="18" charset="0"/>
                <a:cs typeface="Times New Roman" pitchFamily="18" charset="0"/>
              </a:rPr>
              <a:t>52</a:t>
            </a:r>
            <a:r>
              <a:rPr lang="en-GB" sz="800" dirty="0">
                <a:latin typeface="Times New Roman" pitchFamily="18" charset="0"/>
                <a:cs typeface="Times New Roman" pitchFamily="18" charset="0"/>
              </a:rPr>
              <a:t>(6), pp.531-546. </a:t>
            </a:r>
            <a:endParaRPr lang="en-US" sz="800" dirty="0">
              <a:latin typeface="Times New Roman" pitchFamily="18" charset="0"/>
              <a:cs typeface="Times New Roman" pitchFamily="18" charset="0"/>
            </a:endParaRPr>
          </a:p>
          <a:p>
            <a:pPr>
              <a:lnSpc>
                <a:spcPct val="150000"/>
              </a:lnSpc>
            </a:pPr>
            <a:r>
              <a:rPr lang="en-GB" sz="800" dirty="0" err="1">
                <a:latin typeface="Times New Roman" pitchFamily="18" charset="0"/>
                <a:cs typeface="Times New Roman" pitchFamily="18" charset="0"/>
              </a:rPr>
              <a:t>Frisinger</a:t>
            </a:r>
            <a:r>
              <a:rPr lang="en-GB" sz="800" dirty="0">
                <a:latin typeface="Times New Roman" pitchFamily="18" charset="0"/>
                <a:cs typeface="Times New Roman" pitchFamily="18" charset="0"/>
              </a:rPr>
              <a:t>, S. and Solutions, S., (2024). Critical thinking and Socratic questioning. </a:t>
            </a:r>
            <a:r>
              <a:rPr lang="en-GB" sz="800" i="1" dirty="0">
                <a:latin typeface="Times New Roman" pitchFamily="18" charset="0"/>
                <a:cs typeface="Times New Roman" pitchFamily="18" charset="0"/>
              </a:rPr>
              <a:t>Embry–Riddle Aeronautical University</a:t>
            </a:r>
            <a:r>
              <a:rPr lang="en-GB" sz="800" dirty="0">
                <a:latin typeface="Times New Roman" pitchFamily="18" charset="0"/>
                <a:cs typeface="Times New Roman" pitchFamily="18" charset="0"/>
              </a:rPr>
              <a:t>. Available at: </a:t>
            </a:r>
            <a:r>
              <a:rPr lang="en-GB" sz="800" dirty="0">
                <a:latin typeface="Times New Roman" pitchFamily="18" charset="0"/>
                <a:cs typeface="Times New Roman" pitchFamily="18" charset="0"/>
                <a:hlinkClick r:id="rId4"/>
              </a:rPr>
              <a:t>https://www.researchgate.net/profile/Shari-Frisinger/publication/382074120_Critical_Thinking_and_Socratic_Questioning/links/668bf792b15ba55907496456/Critical-Thinking-and-Socratic-Questioning.pdf</a:t>
            </a:r>
            <a:r>
              <a:rPr lang="en-GB" sz="800" dirty="0">
                <a:latin typeface="Times New Roman" pitchFamily="18" charset="0"/>
                <a:cs typeface="Times New Roman" pitchFamily="18" charset="0"/>
              </a:rPr>
              <a:t> [Accessed 3 October 2025].    </a:t>
            </a:r>
            <a:endParaRPr lang="en-US" sz="800" dirty="0">
              <a:latin typeface="Times New Roman" pitchFamily="18" charset="0"/>
              <a:cs typeface="Times New Roman" pitchFamily="18" charset="0"/>
            </a:endParaRPr>
          </a:p>
          <a:p>
            <a:pPr>
              <a:lnSpc>
                <a:spcPct val="150000"/>
              </a:lnSpc>
            </a:pPr>
            <a:r>
              <a:rPr lang="en-GB" sz="800" dirty="0">
                <a:latin typeface="Times New Roman" pitchFamily="18" charset="0"/>
                <a:cs typeface="Times New Roman" pitchFamily="18" charset="0"/>
              </a:rPr>
              <a:t>Indeed, (2025). </a:t>
            </a:r>
            <a:r>
              <a:rPr lang="en-GB" sz="800" i="1" dirty="0">
                <a:latin typeface="Times New Roman" pitchFamily="18" charset="0"/>
                <a:cs typeface="Times New Roman" pitchFamily="18" charset="0"/>
              </a:rPr>
              <a:t>Finance Project Manager Job Description: Top Duties and Qualifications. </a:t>
            </a:r>
            <a:r>
              <a:rPr lang="en-GB" sz="800" dirty="0">
                <a:latin typeface="Times New Roman" pitchFamily="18" charset="0"/>
                <a:cs typeface="Times New Roman" pitchFamily="18" charset="0"/>
              </a:rPr>
              <a:t>Available at: </a:t>
            </a:r>
            <a:r>
              <a:rPr lang="en-GB" sz="800" dirty="0">
                <a:latin typeface="Times New Roman" pitchFamily="18" charset="0"/>
                <a:cs typeface="Times New Roman" pitchFamily="18" charset="0"/>
                <a:hlinkClick r:id="rId5"/>
              </a:rPr>
              <a:t>https://www.indeed.com/hire/job-description/finance-project-manager#:~:text=Bachelor%20s%20degree%20in%20accounting%2C%20finance%2C%20or%20business.&amp;text=At%20least%205%20years%20of,years%20of%20project%20management%20experience.&amp;text=Experience%20presenting%20and%20reporting%20on%20project%20plans%20to%20appropriate%20stakeholders</a:t>
            </a:r>
            <a:r>
              <a:rPr lang="en-GB" sz="800" dirty="0">
                <a:latin typeface="Times New Roman" pitchFamily="18" charset="0"/>
                <a:cs typeface="Times New Roman" pitchFamily="18" charset="0"/>
              </a:rPr>
              <a:t>. [Accessed 3 October 2025].</a:t>
            </a:r>
            <a:endParaRPr lang="en-US" sz="800" dirty="0">
              <a:latin typeface="Times New Roman" pitchFamily="18" charset="0"/>
              <a:cs typeface="Times New Roman" pitchFamily="18" charset="0"/>
            </a:endParaRPr>
          </a:p>
          <a:p>
            <a:pPr>
              <a:lnSpc>
                <a:spcPct val="150000"/>
              </a:lnSpc>
            </a:pPr>
            <a:r>
              <a:rPr lang="en-GB" sz="800" dirty="0">
                <a:latin typeface="Times New Roman" pitchFamily="18" charset="0"/>
                <a:cs typeface="Times New Roman" pitchFamily="18" charset="0"/>
              </a:rPr>
              <a:t>Lo </a:t>
            </a:r>
            <a:r>
              <a:rPr lang="en-GB" sz="800" dirty="0" err="1">
                <a:latin typeface="Times New Roman" pitchFamily="18" charset="0"/>
                <a:cs typeface="Times New Roman" pitchFamily="18" charset="0"/>
              </a:rPr>
              <a:t>Presti</a:t>
            </a:r>
            <a:r>
              <a:rPr lang="en-GB" sz="800" dirty="0">
                <a:latin typeface="Times New Roman" pitchFamily="18" charset="0"/>
                <a:cs typeface="Times New Roman" pitchFamily="18" charset="0"/>
              </a:rPr>
              <a:t>, A., </a:t>
            </a:r>
            <a:r>
              <a:rPr lang="en-GB" sz="800" dirty="0" err="1">
                <a:latin typeface="Times New Roman" pitchFamily="18" charset="0"/>
                <a:cs typeface="Times New Roman" pitchFamily="18" charset="0"/>
              </a:rPr>
              <a:t>Manuti</a:t>
            </a:r>
            <a:r>
              <a:rPr lang="en-GB" sz="800" dirty="0">
                <a:latin typeface="Times New Roman" pitchFamily="18" charset="0"/>
                <a:cs typeface="Times New Roman" pitchFamily="18" charset="0"/>
              </a:rPr>
              <a:t>, A., De Rosa, A. and </a:t>
            </a:r>
            <a:r>
              <a:rPr lang="en-GB" sz="800" dirty="0" err="1">
                <a:latin typeface="Times New Roman" pitchFamily="18" charset="0"/>
                <a:cs typeface="Times New Roman" pitchFamily="18" charset="0"/>
              </a:rPr>
              <a:t>Elia</a:t>
            </a:r>
            <a:r>
              <a:rPr lang="en-GB" sz="800" dirty="0">
                <a:latin typeface="Times New Roman" pitchFamily="18" charset="0"/>
                <a:cs typeface="Times New Roman" pitchFamily="18" charset="0"/>
              </a:rPr>
              <a:t>, A., (2022). Developing a sustainable career through discourse: a qualitative study on a group of Italian project managers. </a:t>
            </a:r>
            <a:r>
              <a:rPr lang="en-GB" sz="800" i="1" dirty="0">
                <a:latin typeface="Times New Roman" pitchFamily="18" charset="0"/>
                <a:cs typeface="Times New Roman" pitchFamily="18" charset="0"/>
              </a:rPr>
              <a:t>International Journal of Managing Projects in Business</a:t>
            </a:r>
            <a:r>
              <a:rPr lang="en-GB" sz="800" dirty="0">
                <a:latin typeface="Times New Roman" pitchFamily="18" charset="0"/>
                <a:cs typeface="Times New Roman" pitchFamily="18" charset="0"/>
              </a:rPr>
              <a:t>, </a:t>
            </a:r>
            <a:r>
              <a:rPr lang="en-GB" sz="800" i="1" dirty="0">
                <a:latin typeface="Times New Roman" pitchFamily="18" charset="0"/>
                <a:cs typeface="Times New Roman" pitchFamily="18" charset="0"/>
              </a:rPr>
              <a:t>15</a:t>
            </a:r>
            <a:r>
              <a:rPr lang="en-GB" sz="800" dirty="0">
                <a:latin typeface="Times New Roman" pitchFamily="18" charset="0"/>
                <a:cs typeface="Times New Roman" pitchFamily="18" charset="0"/>
              </a:rPr>
              <a:t>(8), pp.1-18.</a:t>
            </a:r>
            <a:endParaRPr lang="en-US" sz="800" dirty="0">
              <a:latin typeface="Times New Roman" pitchFamily="18" charset="0"/>
              <a:cs typeface="Times New Roman" pitchFamily="18" charset="0"/>
            </a:endParaRPr>
          </a:p>
          <a:p>
            <a:pPr>
              <a:lnSpc>
                <a:spcPct val="150000"/>
              </a:lnSpc>
            </a:pPr>
            <a:r>
              <a:rPr lang="en-GB" sz="800" dirty="0">
                <a:latin typeface="Times New Roman" pitchFamily="18" charset="0"/>
                <a:cs typeface="Times New Roman" pitchFamily="18" charset="0"/>
              </a:rPr>
              <a:t>Lobe, B. and Morgan, D.L., (2021). Assessing the effectiveness of video-based interviewing: A systematic comparison of video-conferencing based dyadic interviews and focus groups. </a:t>
            </a:r>
            <a:r>
              <a:rPr lang="en-GB" sz="800" i="1" dirty="0">
                <a:latin typeface="Times New Roman" pitchFamily="18" charset="0"/>
                <a:cs typeface="Times New Roman" pitchFamily="18" charset="0"/>
              </a:rPr>
              <a:t>International journal of social research methodology</a:t>
            </a:r>
            <a:r>
              <a:rPr lang="en-GB" sz="800" dirty="0">
                <a:latin typeface="Times New Roman" pitchFamily="18" charset="0"/>
                <a:cs typeface="Times New Roman" pitchFamily="18" charset="0"/>
              </a:rPr>
              <a:t>, </a:t>
            </a:r>
            <a:r>
              <a:rPr lang="en-GB" sz="800" i="1" dirty="0">
                <a:latin typeface="Times New Roman" pitchFamily="18" charset="0"/>
                <a:cs typeface="Times New Roman" pitchFamily="18" charset="0"/>
              </a:rPr>
              <a:t>24</a:t>
            </a:r>
            <a:r>
              <a:rPr lang="en-GB" sz="800" dirty="0">
                <a:latin typeface="Times New Roman" pitchFamily="18" charset="0"/>
                <a:cs typeface="Times New Roman" pitchFamily="18" charset="0"/>
              </a:rPr>
              <a:t>(3), pp.301-312. </a:t>
            </a:r>
            <a:endParaRPr lang="en-US" sz="800" dirty="0">
              <a:latin typeface="Times New Roman" pitchFamily="18" charset="0"/>
              <a:cs typeface="Times New Roman" pitchFamily="18" charset="0"/>
            </a:endParaRPr>
          </a:p>
          <a:p>
            <a:pPr>
              <a:lnSpc>
                <a:spcPct val="150000"/>
              </a:lnSpc>
            </a:pPr>
            <a:r>
              <a:rPr lang="en-GB" sz="800" dirty="0">
                <a:latin typeface="Times New Roman" pitchFamily="18" charset="0"/>
                <a:cs typeface="Times New Roman" pitchFamily="18" charset="0"/>
              </a:rPr>
              <a:t>Marques, I.C.D.S., </a:t>
            </a:r>
            <a:r>
              <a:rPr lang="en-GB" sz="800" dirty="0" err="1">
                <a:latin typeface="Times New Roman" pitchFamily="18" charset="0"/>
                <a:cs typeface="Times New Roman" pitchFamily="18" charset="0"/>
              </a:rPr>
              <a:t>Theiss</a:t>
            </a:r>
            <a:r>
              <a:rPr lang="en-GB" sz="800" dirty="0">
                <a:latin typeface="Times New Roman" pitchFamily="18" charset="0"/>
                <a:cs typeface="Times New Roman" pitchFamily="18" charset="0"/>
              </a:rPr>
              <a:t>, L.M., Johnson, C.Y., </a:t>
            </a:r>
            <a:r>
              <a:rPr lang="en-GB" sz="800" dirty="0" err="1">
                <a:latin typeface="Times New Roman" pitchFamily="18" charset="0"/>
                <a:cs typeface="Times New Roman" pitchFamily="18" charset="0"/>
              </a:rPr>
              <a:t>McLin</a:t>
            </a:r>
            <a:r>
              <a:rPr lang="en-GB" sz="800" dirty="0">
                <a:latin typeface="Times New Roman" pitchFamily="18" charset="0"/>
                <a:cs typeface="Times New Roman" pitchFamily="18" charset="0"/>
              </a:rPr>
              <a:t>, E., </a:t>
            </a:r>
            <a:r>
              <a:rPr lang="en-GB" sz="800" dirty="0" err="1">
                <a:latin typeface="Times New Roman" pitchFamily="18" charset="0"/>
                <a:cs typeface="Times New Roman" pitchFamily="18" charset="0"/>
              </a:rPr>
              <a:t>Ruf</a:t>
            </a:r>
            <a:r>
              <a:rPr lang="en-GB" sz="800" dirty="0">
                <a:latin typeface="Times New Roman" pitchFamily="18" charset="0"/>
                <a:cs typeface="Times New Roman" pitchFamily="18" charset="0"/>
              </a:rPr>
              <a:t>, B.A., Vickers, S.M., </a:t>
            </a:r>
            <a:r>
              <a:rPr lang="en-GB" sz="800" dirty="0" err="1">
                <a:latin typeface="Times New Roman" pitchFamily="18" charset="0"/>
                <a:cs typeface="Times New Roman" pitchFamily="18" charset="0"/>
              </a:rPr>
              <a:t>Fouad</a:t>
            </a:r>
            <a:r>
              <a:rPr lang="en-GB" sz="800" dirty="0">
                <a:latin typeface="Times New Roman" pitchFamily="18" charset="0"/>
                <a:cs typeface="Times New Roman" pitchFamily="18" charset="0"/>
              </a:rPr>
              <a:t>, M.N., </a:t>
            </a:r>
            <a:r>
              <a:rPr lang="en-GB" sz="800" dirty="0" err="1">
                <a:latin typeface="Times New Roman" pitchFamily="18" charset="0"/>
                <a:cs typeface="Times New Roman" pitchFamily="18" charset="0"/>
              </a:rPr>
              <a:t>Scarinci</a:t>
            </a:r>
            <a:r>
              <a:rPr lang="en-GB" sz="800" dirty="0">
                <a:latin typeface="Times New Roman" pitchFamily="18" charset="0"/>
                <a:cs typeface="Times New Roman" pitchFamily="18" charset="0"/>
              </a:rPr>
              <a:t>, I.C. and Chu, D.I., (2021). Implementation of virtual focus groups for qualitative data collection in a global pandemic. </a:t>
            </a:r>
            <a:r>
              <a:rPr lang="en-GB" sz="800" i="1" dirty="0">
                <a:latin typeface="Times New Roman" pitchFamily="18" charset="0"/>
                <a:cs typeface="Times New Roman" pitchFamily="18" charset="0"/>
              </a:rPr>
              <a:t>The American Journal of Surgery</a:t>
            </a:r>
            <a:r>
              <a:rPr lang="en-GB" sz="800" dirty="0">
                <a:latin typeface="Times New Roman" pitchFamily="18" charset="0"/>
                <a:cs typeface="Times New Roman" pitchFamily="18" charset="0"/>
              </a:rPr>
              <a:t>, </a:t>
            </a:r>
            <a:r>
              <a:rPr lang="en-GB" sz="800" i="1" dirty="0">
                <a:latin typeface="Times New Roman" pitchFamily="18" charset="0"/>
                <a:cs typeface="Times New Roman" pitchFamily="18" charset="0"/>
              </a:rPr>
              <a:t>221</a:t>
            </a:r>
            <a:r>
              <a:rPr lang="en-GB" sz="800" dirty="0">
                <a:latin typeface="Times New Roman" pitchFamily="18" charset="0"/>
                <a:cs typeface="Times New Roman" pitchFamily="18" charset="0"/>
              </a:rPr>
              <a:t>(5), pp.918-922. </a:t>
            </a:r>
            <a:endParaRPr lang="en-US" sz="800" dirty="0">
              <a:latin typeface="Times New Roman" pitchFamily="18" charset="0"/>
              <a:cs typeface="Times New Roman" pitchFamily="18" charset="0"/>
            </a:endParaRPr>
          </a:p>
          <a:p>
            <a:pPr>
              <a:lnSpc>
                <a:spcPct val="150000"/>
              </a:lnSpc>
            </a:pPr>
            <a:r>
              <a:rPr lang="en-GB" sz="800" dirty="0">
                <a:latin typeface="Times New Roman" pitchFamily="18" charset="0"/>
                <a:cs typeface="Times New Roman" pitchFamily="18" charset="0"/>
              </a:rPr>
              <a:t>MN Dept. of Health, (2025). </a:t>
            </a:r>
            <a:r>
              <a:rPr lang="en-GB" sz="800" i="1" dirty="0">
                <a:latin typeface="Times New Roman" pitchFamily="18" charset="0"/>
                <a:cs typeface="Times New Roman" pitchFamily="18" charset="0"/>
              </a:rPr>
              <a:t>Questioning Techniques - Asking questions effectively. </a:t>
            </a:r>
            <a:r>
              <a:rPr lang="en-GB" sz="800" dirty="0">
                <a:latin typeface="Times New Roman" pitchFamily="18" charset="0"/>
                <a:cs typeface="Times New Roman" pitchFamily="18" charset="0"/>
              </a:rPr>
              <a:t>Available at: </a:t>
            </a:r>
            <a:r>
              <a:rPr lang="en-GB" sz="800" dirty="0">
                <a:latin typeface="Times New Roman" pitchFamily="18" charset="0"/>
                <a:cs typeface="Times New Roman" pitchFamily="18" charset="0"/>
                <a:hlinkClick r:id="rId6"/>
              </a:rPr>
              <a:t>https://www.health.state.mn.us/facilities/patientsafety/adverseevents/toolkit/docs/questiontechniques.pdf</a:t>
            </a:r>
            <a:r>
              <a:rPr lang="en-GB" sz="800" dirty="0">
                <a:latin typeface="Times New Roman" pitchFamily="18" charset="0"/>
                <a:cs typeface="Times New Roman" pitchFamily="18" charset="0"/>
              </a:rPr>
              <a:t> [Accessed 3 October 2025].</a:t>
            </a:r>
            <a:endParaRPr lang="en-US" sz="800" dirty="0">
              <a:latin typeface="Times New Roman" pitchFamily="18" charset="0"/>
              <a:cs typeface="Times New Roman" pitchFamily="18" charset="0"/>
            </a:endParaRPr>
          </a:p>
          <a:p>
            <a:pPr>
              <a:lnSpc>
                <a:spcPct val="150000"/>
              </a:lnSpc>
            </a:pPr>
            <a:r>
              <a:rPr lang="en-GB" sz="800" dirty="0" err="1">
                <a:latin typeface="Times New Roman" pitchFamily="18" charset="0"/>
                <a:cs typeface="Times New Roman" pitchFamily="18" charset="0"/>
              </a:rPr>
              <a:t>Mogaji</a:t>
            </a:r>
            <a:r>
              <a:rPr lang="en-GB" sz="800" dirty="0">
                <a:latin typeface="Times New Roman" pitchFamily="18" charset="0"/>
                <a:cs typeface="Times New Roman" pitchFamily="18" charset="0"/>
              </a:rPr>
              <a:t>, E. and Nguyen, N.P., (2022). Managers' understanding of artificial intelligence in relation to marketing financial services: insights from a cross-country study. </a:t>
            </a:r>
            <a:r>
              <a:rPr lang="en-GB" sz="800" i="1" dirty="0">
                <a:latin typeface="Times New Roman" pitchFamily="18" charset="0"/>
                <a:cs typeface="Times New Roman" pitchFamily="18" charset="0"/>
              </a:rPr>
              <a:t>International Journal of Bank Marketing</a:t>
            </a:r>
            <a:r>
              <a:rPr lang="en-GB" sz="800" dirty="0">
                <a:latin typeface="Times New Roman" pitchFamily="18" charset="0"/>
                <a:cs typeface="Times New Roman" pitchFamily="18" charset="0"/>
              </a:rPr>
              <a:t>, </a:t>
            </a:r>
            <a:r>
              <a:rPr lang="en-GB" sz="800" i="1" dirty="0">
                <a:latin typeface="Times New Roman" pitchFamily="18" charset="0"/>
                <a:cs typeface="Times New Roman" pitchFamily="18" charset="0"/>
              </a:rPr>
              <a:t>40</a:t>
            </a:r>
            <a:r>
              <a:rPr lang="en-GB" sz="800" dirty="0">
                <a:latin typeface="Times New Roman" pitchFamily="18" charset="0"/>
                <a:cs typeface="Times New Roman" pitchFamily="18" charset="0"/>
              </a:rPr>
              <a:t>(6), pp.1272-1298. </a:t>
            </a:r>
            <a:endParaRPr lang="en-US" sz="800" dirty="0">
              <a:latin typeface="Times New Roman" pitchFamily="18" charset="0"/>
              <a:cs typeface="Times New Roman" pitchFamily="18" charset="0"/>
            </a:endParaRPr>
          </a:p>
          <a:p>
            <a:pPr>
              <a:lnSpc>
                <a:spcPct val="150000"/>
              </a:lnSpc>
            </a:pPr>
            <a:r>
              <a:rPr lang="en-GB" sz="800" dirty="0" err="1">
                <a:latin typeface="Times New Roman" pitchFamily="18" charset="0"/>
                <a:cs typeface="Times New Roman" pitchFamily="18" charset="0"/>
              </a:rPr>
              <a:t>Peasgood</a:t>
            </a:r>
            <a:r>
              <a:rPr lang="en-GB" sz="800" dirty="0">
                <a:latin typeface="Times New Roman" pitchFamily="18" charset="0"/>
                <a:cs typeface="Times New Roman" pitchFamily="18" charset="0"/>
              </a:rPr>
              <a:t>, T., Bourke, M., Devlin, N., </a:t>
            </a:r>
            <a:r>
              <a:rPr lang="en-GB" sz="800" dirty="0" err="1">
                <a:latin typeface="Times New Roman" pitchFamily="18" charset="0"/>
                <a:cs typeface="Times New Roman" pitchFamily="18" charset="0"/>
              </a:rPr>
              <a:t>Rowen</a:t>
            </a:r>
            <a:r>
              <a:rPr lang="en-GB" sz="800" dirty="0">
                <a:latin typeface="Times New Roman" pitchFamily="18" charset="0"/>
                <a:cs typeface="Times New Roman" pitchFamily="18" charset="0"/>
              </a:rPr>
              <a:t>, D., Yang, Y. and </a:t>
            </a:r>
            <a:r>
              <a:rPr lang="en-GB" sz="800" dirty="0" err="1">
                <a:latin typeface="Times New Roman" pitchFamily="18" charset="0"/>
                <a:cs typeface="Times New Roman" pitchFamily="18" charset="0"/>
              </a:rPr>
              <a:t>Dalziel</a:t>
            </a:r>
            <a:r>
              <a:rPr lang="en-GB" sz="800" dirty="0">
                <a:latin typeface="Times New Roman" pitchFamily="18" charset="0"/>
                <a:cs typeface="Times New Roman" pitchFamily="18" charset="0"/>
              </a:rPr>
              <a:t>, K., (2023). Randomised comparison of online interviews versus face-to-face interviews to value health states. </a:t>
            </a:r>
            <a:r>
              <a:rPr lang="en-GB" sz="800" i="1" dirty="0">
                <a:latin typeface="Times New Roman" pitchFamily="18" charset="0"/>
                <a:cs typeface="Times New Roman" pitchFamily="18" charset="0"/>
              </a:rPr>
              <a:t>Social Science &amp; Medicine</a:t>
            </a:r>
            <a:r>
              <a:rPr lang="en-GB" sz="800" dirty="0">
                <a:latin typeface="Times New Roman" pitchFamily="18" charset="0"/>
                <a:cs typeface="Times New Roman" pitchFamily="18" charset="0"/>
              </a:rPr>
              <a:t>, </a:t>
            </a:r>
            <a:r>
              <a:rPr lang="en-GB" sz="800" i="1" dirty="0">
                <a:latin typeface="Times New Roman" pitchFamily="18" charset="0"/>
                <a:cs typeface="Times New Roman" pitchFamily="18" charset="0"/>
              </a:rPr>
              <a:t>323</a:t>
            </a:r>
            <a:r>
              <a:rPr lang="en-GB" sz="800" dirty="0">
                <a:latin typeface="Times New Roman" pitchFamily="18" charset="0"/>
                <a:cs typeface="Times New Roman" pitchFamily="18" charset="0"/>
              </a:rPr>
              <a:t>, p.115818. </a:t>
            </a:r>
            <a:endParaRPr lang="en-US" sz="800" dirty="0">
              <a:latin typeface="Times New Roman" pitchFamily="18" charset="0"/>
              <a:cs typeface="Times New Roman" pitchFamily="18" charset="0"/>
            </a:endParaRPr>
          </a:p>
          <a:p>
            <a:pPr>
              <a:lnSpc>
                <a:spcPct val="150000"/>
              </a:lnSpc>
            </a:pPr>
            <a:r>
              <a:rPr lang="en-GB" sz="800" dirty="0">
                <a:latin typeface="Times New Roman" pitchFamily="18" charset="0"/>
                <a:cs typeface="Times New Roman" pitchFamily="18" charset="0"/>
              </a:rPr>
              <a:t>Zhang, J. and Chen, Z., (2024). Exploring human resource management digital transformation in the digital age. </a:t>
            </a:r>
            <a:r>
              <a:rPr lang="en-GB" sz="800" i="1" dirty="0">
                <a:latin typeface="Times New Roman" pitchFamily="18" charset="0"/>
                <a:cs typeface="Times New Roman" pitchFamily="18" charset="0"/>
              </a:rPr>
              <a:t>Journal of the knowledge economy</a:t>
            </a:r>
            <a:r>
              <a:rPr lang="en-GB" sz="800" dirty="0">
                <a:latin typeface="Times New Roman" pitchFamily="18" charset="0"/>
                <a:cs typeface="Times New Roman" pitchFamily="18" charset="0"/>
              </a:rPr>
              <a:t>, </a:t>
            </a:r>
            <a:r>
              <a:rPr lang="en-GB" sz="800" i="1" dirty="0">
                <a:latin typeface="Times New Roman" pitchFamily="18" charset="0"/>
                <a:cs typeface="Times New Roman" pitchFamily="18" charset="0"/>
              </a:rPr>
              <a:t>15</a:t>
            </a:r>
            <a:r>
              <a:rPr lang="en-GB" sz="800" dirty="0">
                <a:latin typeface="Times New Roman" pitchFamily="18" charset="0"/>
                <a:cs typeface="Times New Roman" pitchFamily="18" charset="0"/>
              </a:rPr>
              <a:t>(1), pp.1482-1498.</a:t>
            </a:r>
            <a:endParaRPr lang="en-US" sz="8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102</TotalTime>
  <Words>3481</Words>
  <Application>Microsoft Office PowerPoint</Application>
  <PresentationFormat>Expunere pe ecran (4:3)</PresentationFormat>
  <Paragraphs>182</Paragraphs>
  <Slides>16</Slides>
  <Notes>13</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Office Theme</vt:lpstr>
      <vt:lpstr>   BA (Hons) Leadership and Management Skills for the Workplace  Module code: :LCLM5002   Module:  DEVELOPING AND MANAGING INDIVIDUALS AND TEAMS Component 1- Individual Presentation  </vt:lpstr>
      <vt:lpstr>Table of contents</vt:lpstr>
      <vt:lpstr>Introduction</vt:lpstr>
      <vt:lpstr>Overview of the Aviva Investors</vt:lpstr>
      <vt:lpstr>Recruitment process</vt:lpstr>
      <vt:lpstr>Recruitment process</vt:lpstr>
      <vt:lpstr>Recruitment process</vt:lpstr>
      <vt:lpstr>Exploring different types of interviews used for recruiting a team member</vt:lpstr>
      <vt:lpstr>Exploring different types of interviews used for recruiting a team member</vt:lpstr>
      <vt:lpstr>Exploring different types of interviews used for recruiting a team member</vt:lpstr>
      <vt:lpstr>Justification of appropriate questioning techniques</vt:lpstr>
      <vt:lpstr>Justification of appropriate questioning techniques</vt:lpstr>
      <vt:lpstr>Justification of appropriate questioning techniques</vt:lpstr>
      <vt:lpstr>Comparison and contrast between a face-to-face interview and Online Interview for the mentioned candidate</vt:lpstr>
      <vt:lpstr>Conclusion</vt:lpstr>
      <vt:lpstr>List of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BA (Hons) Leadership and Management Skills for the Workplace  Module code: :LCLM5002   Module:  DEVELOPING AND MANAGING INDIVIDUALS AND TEAMS Component 1- Individual Presentation  </dc:title>
  <cp:lastModifiedBy>Nicoleta Busu</cp:lastModifiedBy>
  <cp:revision>2</cp:revision>
  <dcterms:created xsi:type="dcterms:W3CDTF">2025-10-03T15:00:34Z</dcterms:created>
  <dcterms:modified xsi:type="dcterms:W3CDTF">2025-10-12T13:08:21Z</dcterms:modified>
</cp:coreProperties>
</file>