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11" r:id="rId1"/>
  </p:sldMasterIdLst>
  <p:sldIdLst>
    <p:sldId id="256" r:id="rId2"/>
    <p:sldId id="261" r:id="rId3"/>
    <p:sldId id="257" r:id="rId4"/>
    <p:sldId id="258" r:id="rId5"/>
    <p:sldId id="262" r:id="rId6"/>
    <p:sldId id="263" r:id="rId7"/>
    <p:sldId id="264" r:id="rId8"/>
    <p:sldId id="259" r:id="rId9"/>
    <p:sldId id="260"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559" autoAdjust="0"/>
    <p:restoredTop sz="94660"/>
  </p:normalViewPr>
  <p:slideViewPr>
    <p:cSldViewPr snapToGrid="0">
      <p:cViewPr>
        <p:scale>
          <a:sx n="66" d="100"/>
          <a:sy n="66" d="100"/>
        </p:scale>
        <p:origin x="918" y="2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1A97CEF6-F7D2-4137-ABF5-C83874B9B97E}" type="datetimeFigureOut">
              <a:rPr lang="en-GB" smtClean="0"/>
              <a:t>26/06/2019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412419-D88F-4CC0-A6F2-5858E82B3C99}" type="slidenum">
              <a:rPr lang="en-GB" smtClean="0"/>
              <a:t>‹#›</a:t>
            </a:fld>
            <a:endParaRPr lang="en-GB"/>
          </a:p>
        </p:txBody>
      </p:sp>
    </p:spTree>
    <p:extLst>
      <p:ext uri="{BB962C8B-B14F-4D97-AF65-F5344CB8AC3E}">
        <p14:creationId xmlns:p14="http://schemas.microsoft.com/office/powerpoint/2010/main" val="18325004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A97CEF6-F7D2-4137-ABF5-C83874B9B97E}" type="datetimeFigureOut">
              <a:rPr lang="en-GB" smtClean="0"/>
              <a:t>26/06/2019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412419-D88F-4CC0-A6F2-5858E82B3C99}" type="slidenum">
              <a:rPr lang="en-GB" smtClean="0"/>
              <a:t>‹#›</a:t>
            </a:fld>
            <a:endParaRPr lang="en-GB"/>
          </a:p>
        </p:txBody>
      </p:sp>
    </p:spTree>
    <p:extLst>
      <p:ext uri="{BB962C8B-B14F-4D97-AF65-F5344CB8AC3E}">
        <p14:creationId xmlns:p14="http://schemas.microsoft.com/office/powerpoint/2010/main" val="32449401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A97CEF6-F7D2-4137-ABF5-C83874B9B97E}" type="datetimeFigureOut">
              <a:rPr lang="en-GB" smtClean="0"/>
              <a:t>26/06/2019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412419-D88F-4CC0-A6F2-5858E82B3C99}" type="slidenum">
              <a:rPr lang="en-GB" smtClean="0"/>
              <a:t>‹#›</a:t>
            </a:fld>
            <a:endParaRPr lang="en-GB"/>
          </a:p>
        </p:txBody>
      </p:sp>
    </p:spTree>
    <p:extLst>
      <p:ext uri="{BB962C8B-B14F-4D97-AF65-F5344CB8AC3E}">
        <p14:creationId xmlns:p14="http://schemas.microsoft.com/office/powerpoint/2010/main" val="1491865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A97CEF6-F7D2-4137-ABF5-C83874B9B97E}" type="datetimeFigureOut">
              <a:rPr lang="en-GB" smtClean="0"/>
              <a:t>26/06/2019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412419-D88F-4CC0-A6F2-5858E82B3C99}" type="slidenum">
              <a:rPr lang="en-GB" smtClean="0"/>
              <a:t>‹#›</a:t>
            </a:fld>
            <a:endParaRPr lang="en-GB"/>
          </a:p>
        </p:txBody>
      </p:sp>
    </p:spTree>
    <p:extLst>
      <p:ext uri="{BB962C8B-B14F-4D97-AF65-F5344CB8AC3E}">
        <p14:creationId xmlns:p14="http://schemas.microsoft.com/office/powerpoint/2010/main" val="25029975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A97CEF6-F7D2-4137-ABF5-C83874B9B97E}" type="datetimeFigureOut">
              <a:rPr lang="en-GB" smtClean="0"/>
              <a:t>26/06/2019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3412419-D88F-4CC0-A6F2-5858E82B3C99}" type="slidenum">
              <a:rPr lang="en-GB" smtClean="0"/>
              <a:t>‹#›</a:t>
            </a:fld>
            <a:endParaRPr lang="en-GB"/>
          </a:p>
        </p:txBody>
      </p:sp>
    </p:spTree>
    <p:extLst>
      <p:ext uri="{BB962C8B-B14F-4D97-AF65-F5344CB8AC3E}">
        <p14:creationId xmlns:p14="http://schemas.microsoft.com/office/powerpoint/2010/main" val="13461783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1A97CEF6-F7D2-4137-ABF5-C83874B9B97E}" type="datetimeFigureOut">
              <a:rPr lang="en-GB" smtClean="0"/>
              <a:t>26/06/2019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3412419-D88F-4CC0-A6F2-5858E82B3C99}" type="slidenum">
              <a:rPr lang="en-GB" smtClean="0"/>
              <a:t>‹#›</a:t>
            </a:fld>
            <a:endParaRPr lang="en-GB"/>
          </a:p>
        </p:txBody>
      </p:sp>
    </p:spTree>
    <p:extLst>
      <p:ext uri="{BB962C8B-B14F-4D97-AF65-F5344CB8AC3E}">
        <p14:creationId xmlns:p14="http://schemas.microsoft.com/office/powerpoint/2010/main" val="4026677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A97CEF6-F7D2-4137-ABF5-C83874B9B97E}" type="datetimeFigureOut">
              <a:rPr lang="en-GB" smtClean="0"/>
              <a:t>26/06/2019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3412419-D88F-4CC0-A6F2-5858E82B3C99}" type="slidenum">
              <a:rPr lang="en-GB" smtClean="0"/>
              <a:t>‹#›</a:t>
            </a:fld>
            <a:endParaRPr lang="en-GB"/>
          </a:p>
        </p:txBody>
      </p:sp>
    </p:spTree>
    <p:extLst>
      <p:ext uri="{BB962C8B-B14F-4D97-AF65-F5344CB8AC3E}">
        <p14:creationId xmlns:p14="http://schemas.microsoft.com/office/powerpoint/2010/main" val="40630545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1A97CEF6-F7D2-4137-ABF5-C83874B9B97E}" type="datetimeFigureOut">
              <a:rPr lang="en-GB" smtClean="0"/>
              <a:t>26/06/2019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412419-D88F-4CC0-A6F2-5858E82B3C99}" type="slidenum">
              <a:rPr lang="en-GB" smtClean="0"/>
              <a:t>‹#›</a:t>
            </a:fld>
            <a:endParaRPr lang="en-GB"/>
          </a:p>
        </p:txBody>
      </p:sp>
    </p:spTree>
    <p:extLst>
      <p:ext uri="{BB962C8B-B14F-4D97-AF65-F5344CB8AC3E}">
        <p14:creationId xmlns:p14="http://schemas.microsoft.com/office/powerpoint/2010/main" val="15130800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412419-D88F-4CC0-A6F2-5858E82B3C99}" type="slidenum">
              <a:rPr lang="en-GB" smtClean="0"/>
              <a:t>‹#›</a:t>
            </a:fld>
            <a:endParaRPr lang="en-GB"/>
          </a:p>
        </p:txBody>
      </p:sp>
      <p:sp>
        <p:nvSpPr>
          <p:cNvPr id="5" name="Date Placeholder 4"/>
          <p:cNvSpPr>
            <a:spLocks noGrp="1"/>
          </p:cNvSpPr>
          <p:nvPr>
            <p:ph type="dt" sz="half" idx="10"/>
          </p:nvPr>
        </p:nvSpPr>
        <p:spPr/>
        <p:txBody>
          <a:bodyPr/>
          <a:lstStyle/>
          <a:p>
            <a:fld id="{1A97CEF6-F7D2-4137-ABF5-C83874B9B97E}" type="datetimeFigureOut">
              <a:rPr lang="en-GB" smtClean="0"/>
              <a:t>26/06/2019</a:t>
            </a:fld>
            <a:endParaRPr lang="en-GB"/>
          </a:p>
        </p:txBody>
      </p:sp>
    </p:spTree>
    <p:extLst>
      <p:ext uri="{BB962C8B-B14F-4D97-AF65-F5344CB8AC3E}">
        <p14:creationId xmlns:p14="http://schemas.microsoft.com/office/powerpoint/2010/main" val="28486315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A97CEF6-F7D2-4137-ABF5-C83874B9B97E}" type="datetimeFigureOut">
              <a:rPr lang="en-GB" smtClean="0"/>
              <a:t>26/06/2019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412419-D88F-4CC0-A6F2-5858E82B3C99}" type="slidenum">
              <a:rPr lang="en-GB" smtClean="0"/>
              <a:t>‹#›</a:t>
            </a:fld>
            <a:endParaRPr lang="en-GB"/>
          </a:p>
        </p:txBody>
      </p:sp>
    </p:spTree>
    <p:extLst>
      <p:ext uri="{BB962C8B-B14F-4D97-AF65-F5344CB8AC3E}">
        <p14:creationId xmlns:p14="http://schemas.microsoft.com/office/powerpoint/2010/main" val="11280741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A97CEF6-F7D2-4137-ABF5-C83874B9B97E}" type="datetimeFigureOut">
              <a:rPr lang="en-GB" smtClean="0"/>
              <a:t>26/06/2019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412419-D88F-4CC0-A6F2-5858E82B3C99}"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1668478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A97CEF6-F7D2-4137-ABF5-C83874B9B97E}" type="datetimeFigureOut">
              <a:rPr lang="en-GB" smtClean="0"/>
              <a:t>26/06/2019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412419-D88F-4CC0-A6F2-5858E82B3C99}" type="slidenum">
              <a:rPr lang="en-GB" smtClean="0"/>
              <a:t>‹#›</a:t>
            </a:fld>
            <a:endParaRPr lang="en-GB"/>
          </a:p>
        </p:txBody>
      </p:sp>
    </p:spTree>
    <p:extLst>
      <p:ext uri="{BB962C8B-B14F-4D97-AF65-F5344CB8AC3E}">
        <p14:creationId xmlns:p14="http://schemas.microsoft.com/office/powerpoint/2010/main" val="32029447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A97CEF6-F7D2-4137-ABF5-C83874B9B97E}" type="datetimeFigureOut">
              <a:rPr lang="en-GB" smtClean="0"/>
              <a:t>26/06/2019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412419-D88F-4CC0-A6F2-5858E82B3C99}"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4489250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A97CEF6-F7D2-4137-ABF5-C83874B9B97E}" type="datetimeFigureOut">
              <a:rPr lang="en-GB" smtClean="0"/>
              <a:t>26/06/2019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412419-D88F-4CC0-A6F2-5858E82B3C99}" type="slidenum">
              <a:rPr lang="en-GB" smtClean="0"/>
              <a:t>‹#›</a:t>
            </a:fld>
            <a:endParaRPr lang="en-GB"/>
          </a:p>
        </p:txBody>
      </p:sp>
    </p:spTree>
    <p:extLst>
      <p:ext uri="{BB962C8B-B14F-4D97-AF65-F5344CB8AC3E}">
        <p14:creationId xmlns:p14="http://schemas.microsoft.com/office/powerpoint/2010/main" val="15711402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A97CEF6-F7D2-4137-ABF5-C83874B9B97E}" type="datetimeFigureOut">
              <a:rPr lang="en-GB" smtClean="0"/>
              <a:t>26/06/2019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412419-D88F-4CC0-A6F2-5858E82B3C99}" type="slidenum">
              <a:rPr lang="en-GB" smtClean="0"/>
              <a:t>‹#›</a:t>
            </a:fld>
            <a:endParaRPr lang="en-GB"/>
          </a:p>
        </p:txBody>
      </p:sp>
    </p:spTree>
    <p:extLst>
      <p:ext uri="{BB962C8B-B14F-4D97-AF65-F5344CB8AC3E}">
        <p14:creationId xmlns:p14="http://schemas.microsoft.com/office/powerpoint/2010/main" val="12170835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A97CEF6-F7D2-4137-ABF5-C83874B9B97E}" type="datetimeFigureOut">
              <a:rPr lang="en-GB" smtClean="0"/>
              <a:t>26/06/2019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412419-D88F-4CC0-A6F2-5858E82B3C99}" type="slidenum">
              <a:rPr lang="en-GB" smtClean="0"/>
              <a:t>‹#›</a:t>
            </a:fld>
            <a:endParaRPr lang="en-GB"/>
          </a:p>
        </p:txBody>
      </p:sp>
    </p:spTree>
    <p:extLst>
      <p:ext uri="{BB962C8B-B14F-4D97-AF65-F5344CB8AC3E}">
        <p14:creationId xmlns:p14="http://schemas.microsoft.com/office/powerpoint/2010/main" val="19174892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A97CEF6-F7D2-4137-ABF5-C83874B9B97E}" type="datetimeFigureOut">
              <a:rPr lang="en-GB" smtClean="0"/>
              <a:t>26/06/2019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F3412419-D88F-4CC0-A6F2-5858E82B3C99}" type="slidenum">
              <a:rPr lang="en-GB" smtClean="0"/>
              <a:t>‹#›</a:t>
            </a:fld>
            <a:endParaRPr lang="en-GB"/>
          </a:p>
        </p:txBody>
      </p:sp>
    </p:spTree>
    <p:extLst>
      <p:ext uri="{BB962C8B-B14F-4D97-AF65-F5344CB8AC3E}">
        <p14:creationId xmlns:p14="http://schemas.microsoft.com/office/powerpoint/2010/main" val="3897611463"/>
      </p:ext>
    </p:extLst>
  </p:cSld>
  <p:clrMap bg1="lt1" tx1="dk1" bg2="lt2" tx2="dk2" accent1="accent1" accent2="accent2" accent3="accent3" accent4="accent4" accent5="accent5" accent6="accent6" hlink="hlink" folHlink="folHlink"/>
  <p:sldLayoutIdLst>
    <p:sldLayoutId id="2147484012" r:id="rId1"/>
    <p:sldLayoutId id="2147484013" r:id="rId2"/>
    <p:sldLayoutId id="2147484014" r:id="rId3"/>
    <p:sldLayoutId id="2147484015" r:id="rId4"/>
    <p:sldLayoutId id="2147484016" r:id="rId5"/>
    <p:sldLayoutId id="2147484017" r:id="rId6"/>
    <p:sldLayoutId id="2147484018" r:id="rId7"/>
    <p:sldLayoutId id="2147484019" r:id="rId8"/>
    <p:sldLayoutId id="2147484020" r:id="rId9"/>
    <p:sldLayoutId id="2147484021" r:id="rId10"/>
    <p:sldLayoutId id="2147484022" r:id="rId11"/>
    <p:sldLayoutId id="2147484023" r:id="rId12"/>
    <p:sldLayoutId id="2147484024" r:id="rId13"/>
    <p:sldLayoutId id="2147484025" r:id="rId14"/>
    <p:sldLayoutId id="2147484026" r:id="rId15"/>
    <p:sldLayoutId id="2147484027"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Motivation </a:t>
            </a:r>
            <a:endParaRPr lang="en-GB" dirty="0"/>
          </a:p>
        </p:txBody>
      </p:sp>
      <p:sp>
        <p:nvSpPr>
          <p:cNvPr id="3" name="Subtitle 2"/>
          <p:cNvSpPr>
            <a:spLocks noGrp="1"/>
          </p:cNvSpPr>
          <p:nvPr>
            <p:ph type="subTitle" idx="1"/>
          </p:nvPr>
        </p:nvSpPr>
        <p:spPr/>
        <p:txBody>
          <a:bodyPr/>
          <a:lstStyle/>
          <a:p>
            <a:r>
              <a:rPr lang="en-GB" dirty="0" smtClean="0"/>
              <a:t>Momena(1711893), Hassan(1711173) Easmin(1711689 &amp; Rubeenaz(1709395) </a:t>
            </a:r>
            <a:endParaRPr lang="en-GB" dirty="0"/>
          </a:p>
        </p:txBody>
      </p:sp>
    </p:spTree>
    <p:extLst>
      <p:ext uri="{BB962C8B-B14F-4D97-AF65-F5344CB8AC3E}">
        <p14:creationId xmlns:p14="http://schemas.microsoft.com/office/powerpoint/2010/main" val="31908918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NDA-Developing a motivated workforce</a:t>
            </a:r>
            <a:endParaRPr lang="en-GB" dirty="0"/>
          </a:p>
        </p:txBody>
      </p:sp>
      <p:sp>
        <p:nvSpPr>
          <p:cNvPr id="3" name="Content Placeholder 2"/>
          <p:cNvSpPr>
            <a:spLocks noGrp="1"/>
          </p:cNvSpPr>
          <p:nvPr>
            <p:ph idx="1"/>
          </p:nvPr>
        </p:nvSpPr>
        <p:spPr>
          <a:xfrm>
            <a:off x="677334" y="1814287"/>
            <a:ext cx="8596668" cy="4227076"/>
          </a:xfrm>
        </p:spPr>
        <p:txBody>
          <a:bodyPr>
            <a:normAutofit/>
          </a:bodyPr>
          <a:lstStyle/>
          <a:p>
            <a:r>
              <a:rPr lang="en-GB" sz="3200" dirty="0" smtClean="0"/>
              <a:t>What is motivation?</a:t>
            </a:r>
          </a:p>
          <a:p>
            <a:pPr marL="0" indent="0">
              <a:buNone/>
            </a:pPr>
            <a:r>
              <a:rPr lang="en-GB" sz="3200" dirty="0" smtClean="0"/>
              <a:t>Motivation is the reason for peoples actions, willingness and goal.</a:t>
            </a:r>
          </a:p>
          <a:p>
            <a:pPr marL="0" indent="0">
              <a:buNone/>
            </a:pPr>
            <a:r>
              <a:rPr lang="en-GB" sz="3200" dirty="0" smtClean="0"/>
              <a:t>By developing a motivated workforce NDA believe they will be able to deliver a safe and maintainable environment to clean up waste management.   </a:t>
            </a:r>
            <a:endParaRPr lang="en-GB" sz="3200" dirty="0"/>
          </a:p>
        </p:txBody>
      </p:sp>
    </p:spTree>
    <p:extLst>
      <p:ext uri="{BB962C8B-B14F-4D97-AF65-F5344CB8AC3E}">
        <p14:creationId xmlns:p14="http://schemas.microsoft.com/office/powerpoint/2010/main" val="12620733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444136"/>
            <a:ext cx="8596668" cy="1486263"/>
          </a:xfrm>
        </p:spPr>
        <p:txBody>
          <a:bodyPr>
            <a:normAutofit fontScale="90000"/>
          </a:bodyPr>
          <a:lstStyle/>
          <a:p>
            <a:r>
              <a:rPr lang="en-GB" dirty="0" smtClean="0"/>
              <a:t>How would you describe NDA’s style of people management? On what assumptions about employees is this based. </a:t>
            </a:r>
            <a:endParaRPr lang="en-GB" dirty="0"/>
          </a:p>
        </p:txBody>
      </p:sp>
      <p:sp>
        <p:nvSpPr>
          <p:cNvPr id="3" name="Content Placeholder 2"/>
          <p:cNvSpPr>
            <a:spLocks noGrp="1"/>
          </p:cNvSpPr>
          <p:nvPr>
            <p:ph idx="1"/>
          </p:nvPr>
        </p:nvSpPr>
        <p:spPr/>
        <p:txBody>
          <a:bodyPr>
            <a:normAutofit lnSpcReduction="10000"/>
          </a:bodyPr>
          <a:lstStyle/>
          <a:p>
            <a:pPr algn="just"/>
            <a:r>
              <a:rPr lang="en-GB" dirty="0" smtClean="0"/>
              <a:t>The way in which we would describe NDA’s style of people management is that they work hard to meet the needs of the employees through its human resource. </a:t>
            </a:r>
          </a:p>
          <a:p>
            <a:pPr algn="just"/>
            <a:r>
              <a:rPr lang="en-GB" dirty="0" smtClean="0"/>
              <a:t>The concept of NDA’s people management is that they understand their employees needs and how they need to be self directed in their work. As well as expecting high levels of responsibilities from their employees.</a:t>
            </a:r>
          </a:p>
          <a:p>
            <a:pPr algn="just"/>
            <a:r>
              <a:rPr lang="en-GB" dirty="0" smtClean="0"/>
              <a:t>The main priority of NDA is to attract staff who are well skilled and retain them in the long term. </a:t>
            </a:r>
          </a:p>
          <a:p>
            <a:pPr algn="just"/>
            <a:r>
              <a:rPr lang="en-GB" dirty="0" smtClean="0"/>
              <a:t>The assumptions which are based about the employees are linked to a distinctive style of management. Douglas McGregor [1960] described that there are two styles theory X and theory Y. In this case NDA’s assumptions about the employees are based on theory Y where the employees need to be self-motivated and have the desire to express themselves.     </a:t>
            </a:r>
          </a:p>
          <a:p>
            <a:endParaRPr lang="en-GB" dirty="0"/>
          </a:p>
        </p:txBody>
      </p:sp>
    </p:spTree>
    <p:extLst>
      <p:ext uri="{BB962C8B-B14F-4D97-AF65-F5344CB8AC3E}">
        <p14:creationId xmlns:p14="http://schemas.microsoft.com/office/powerpoint/2010/main" val="17549583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does NDA apply theory to practice in the management of staff motivation?</a:t>
            </a:r>
            <a:endParaRPr lang="en-GB" dirty="0"/>
          </a:p>
        </p:txBody>
      </p:sp>
      <p:sp>
        <p:nvSpPr>
          <p:cNvPr id="3" name="Content Placeholder 2"/>
          <p:cNvSpPr>
            <a:spLocks noGrp="1"/>
          </p:cNvSpPr>
          <p:nvPr>
            <p:ph idx="1"/>
          </p:nvPr>
        </p:nvSpPr>
        <p:spPr>
          <a:xfrm>
            <a:off x="677334" y="1930401"/>
            <a:ext cx="8596668" cy="4470400"/>
          </a:xfrm>
        </p:spPr>
        <p:txBody>
          <a:bodyPr>
            <a:normAutofit fontScale="92500" lnSpcReduction="20000"/>
          </a:bodyPr>
          <a:lstStyle/>
          <a:p>
            <a:pPr algn="just"/>
            <a:r>
              <a:rPr lang="en-GB" dirty="0" smtClean="0"/>
              <a:t>At NDA motivation is very important as it is not only about working hard but working at a faster and more effective pace.  NDA also have a policy to help staff find an effective work life balance. One way in which they do this is by providing assistance when employees are appointment or related. This is big factor of staff motivation as this gives them the opportunity concentrate on their job and doing well. </a:t>
            </a:r>
          </a:p>
          <a:p>
            <a:pPr algn="just"/>
            <a:r>
              <a:rPr lang="en-GB" dirty="0" smtClean="0"/>
              <a:t>There are many ways in which NDA applies theory to practice such as demonstrating its values which include always acting safely and responsible. Being open and transparent, delivering what NDA promise and learning from experience.</a:t>
            </a:r>
          </a:p>
          <a:p>
            <a:pPr algn="just"/>
            <a:r>
              <a:rPr lang="en-GB" dirty="0" smtClean="0"/>
              <a:t>Another way in which NDA apply theory to practice in the management of staff motivation is by offering pay that are in line with similar private sector industries. By doing this gives them the opportunity to hire qualified talented staff. There are three theories within this case study which apply to NDA and how they put it into practice.  </a:t>
            </a:r>
          </a:p>
          <a:p>
            <a:pPr algn="just"/>
            <a:r>
              <a:rPr lang="en-GB" dirty="0" smtClean="0"/>
              <a:t>Theory 1- Fredrick Taylor</a:t>
            </a:r>
          </a:p>
          <a:p>
            <a:pPr algn="just"/>
            <a:r>
              <a:rPr lang="en-GB" dirty="0" smtClean="0"/>
              <a:t>Theory 2- Abraham Maslow</a:t>
            </a:r>
          </a:p>
          <a:p>
            <a:pPr algn="just"/>
            <a:r>
              <a:rPr lang="en-GB" dirty="0" smtClean="0"/>
              <a:t>Theory 3- Douglas McGregor  </a:t>
            </a:r>
          </a:p>
          <a:p>
            <a:pPr marL="0" indent="0" algn="just">
              <a:buNone/>
            </a:pPr>
            <a:endParaRPr lang="en-GB" dirty="0" smtClean="0"/>
          </a:p>
        </p:txBody>
      </p:sp>
    </p:spTree>
    <p:extLst>
      <p:ext uri="{BB962C8B-B14F-4D97-AF65-F5344CB8AC3E}">
        <p14:creationId xmlns:p14="http://schemas.microsoft.com/office/powerpoint/2010/main" val="29717080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Theory 1- Fredrick Taylor</a:t>
            </a:r>
            <a:endParaRPr lang="en-GB" dirty="0"/>
          </a:p>
        </p:txBody>
      </p:sp>
      <p:sp>
        <p:nvSpPr>
          <p:cNvPr id="3" name="Content Placeholder 2"/>
          <p:cNvSpPr>
            <a:spLocks noGrp="1"/>
          </p:cNvSpPr>
          <p:nvPr>
            <p:ph idx="1"/>
          </p:nvPr>
        </p:nvSpPr>
        <p:spPr>
          <a:xfrm>
            <a:off x="5510888" y="1575200"/>
            <a:ext cx="3633111" cy="4694971"/>
          </a:xfrm>
        </p:spPr>
        <p:txBody>
          <a:bodyPr>
            <a:normAutofit lnSpcReduction="10000"/>
          </a:bodyPr>
          <a:lstStyle/>
          <a:p>
            <a:pPr algn="just"/>
            <a:r>
              <a:rPr lang="en-GB" dirty="0" smtClean="0"/>
              <a:t>Fredrick Taylor saw a need for scientific approach to improve productivity, which led employers to break down into simple repetitive tasks and pay workers by results. Although it was successful in mass production, it wasn’t effective in knowledge based industry. </a:t>
            </a:r>
            <a:r>
              <a:rPr lang="en-GB" dirty="0"/>
              <a:t>NDA applies theory 1 into practice in the management of staff </a:t>
            </a:r>
            <a:r>
              <a:rPr lang="en-GB" dirty="0" smtClean="0"/>
              <a:t>motivation by requiring commitment from individuals which include their ideas and innovation, and they don’t hire staff as a pair of hands. </a:t>
            </a:r>
          </a:p>
        </p:txBody>
      </p:sp>
      <p:pic>
        <p:nvPicPr>
          <p:cNvPr id="1026" name="Picture 2" descr="Image result for frederick taylor motivation"/>
          <p:cNvPicPr>
            <a:picLocks noChangeAspect="1" noChangeArrowheads="1"/>
          </p:cNvPicPr>
          <p:nvPr/>
        </p:nvPicPr>
        <p:blipFill rotWithShape="1">
          <a:blip r:embed="rId2">
            <a:extLst>
              <a:ext uri="{28A0092B-C50C-407E-A947-70E740481C1C}">
                <a14:useLocalDpi xmlns:a14="http://schemas.microsoft.com/office/drawing/2010/main" val="0"/>
              </a:ext>
            </a:extLst>
          </a:blip>
          <a:srcRect l="-44048" t="-96609" r="44048" b="119352"/>
          <a:stretch/>
        </p:blipFill>
        <p:spPr bwMode="auto">
          <a:xfrm>
            <a:off x="155575" y="-2286000"/>
            <a:ext cx="6096000" cy="3679371"/>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e result for frederick taylor motivation"/>
          <p:cNvPicPr>
            <a:picLocks noChangeAspect="1" noChangeArrowheads="1"/>
          </p:cNvPicPr>
          <p:nvPr/>
        </p:nvPicPr>
        <p:blipFill rotWithShape="1">
          <a:blip r:embed="rId2">
            <a:extLst>
              <a:ext uri="{28A0092B-C50C-407E-A947-70E740481C1C}">
                <a14:useLocalDpi xmlns:a14="http://schemas.microsoft.com/office/drawing/2010/main" val="0"/>
              </a:ext>
            </a:extLst>
          </a:blip>
          <a:srcRect t="1" b="23465"/>
          <a:stretch/>
        </p:blipFill>
        <p:spPr bwMode="auto">
          <a:xfrm>
            <a:off x="420617" y="1575201"/>
            <a:ext cx="4833554" cy="40563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631823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Theory 2- Abraham Maslow </a:t>
            </a:r>
            <a:endParaRPr lang="en-GB" dirty="0"/>
          </a:p>
        </p:txBody>
      </p:sp>
      <p:sp>
        <p:nvSpPr>
          <p:cNvPr id="3" name="Content Placeholder 2"/>
          <p:cNvSpPr>
            <a:spLocks noGrp="1"/>
          </p:cNvSpPr>
          <p:nvPr>
            <p:ph idx="1"/>
          </p:nvPr>
        </p:nvSpPr>
        <p:spPr>
          <a:xfrm>
            <a:off x="5370286" y="1422400"/>
            <a:ext cx="3788228" cy="4354286"/>
          </a:xfrm>
        </p:spPr>
        <p:txBody>
          <a:bodyPr/>
          <a:lstStyle/>
          <a:p>
            <a:pPr algn="just"/>
            <a:r>
              <a:rPr lang="en-GB" dirty="0" smtClean="0"/>
              <a:t>NDA agree with Maslow’s theory that people are motivated by different things. It has been recognised by NDA that this takes place through leaders and management. A few of the examples are listed below:</a:t>
            </a:r>
          </a:p>
          <a:p>
            <a:pPr algn="just"/>
            <a:r>
              <a:rPr lang="en-GB" dirty="0" smtClean="0"/>
              <a:t>Pension</a:t>
            </a:r>
            <a:r>
              <a:rPr lang="en-GB" dirty="0"/>
              <a:t> </a:t>
            </a:r>
            <a:r>
              <a:rPr lang="en-GB" dirty="0" smtClean="0"/>
              <a:t>scheme</a:t>
            </a:r>
          </a:p>
          <a:p>
            <a:pPr algn="just"/>
            <a:r>
              <a:rPr lang="en-GB" dirty="0" smtClean="0"/>
              <a:t>Help to meet safety needs</a:t>
            </a:r>
          </a:p>
          <a:p>
            <a:pPr algn="just"/>
            <a:r>
              <a:rPr lang="en-GB" dirty="0" smtClean="0"/>
              <a:t>Development programme, one put in place to allow employees to reach their full potential. </a:t>
            </a:r>
          </a:p>
          <a:p>
            <a:pPr algn="just"/>
            <a:endParaRPr lang="en-GB" dirty="0" smtClean="0"/>
          </a:p>
        </p:txBody>
      </p:sp>
      <p:pic>
        <p:nvPicPr>
          <p:cNvPr id="2050" name="Picture 2" descr="Image result for abraham maslow's theory of motivation"/>
          <p:cNvPicPr>
            <a:picLocks noChangeAspect="1" noChangeArrowheads="1"/>
          </p:cNvPicPr>
          <p:nvPr/>
        </p:nvPicPr>
        <p:blipFill rotWithShape="1">
          <a:blip r:embed="rId2">
            <a:extLst>
              <a:ext uri="{28A0092B-C50C-407E-A947-70E740481C1C}">
                <a14:useLocalDpi xmlns:a14="http://schemas.microsoft.com/office/drawing/2010/main" val="0"/>
              </a:ext>
            </a:extLst>
          </a:blip>
          <a:srcRect l="10968" t="9325" r="11807" b="5422"/>
          <a:stretch/>
        </p:blipFill>
        <p:spPr bwMode="auto">
          <a:xfrm>
            <a:off x="406400" y="1422400"/>
            <a:ext cx="5081586" cy="4470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683988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Theory 3- Douglas McGregor</a:t>
            </a:r>
            <a:endParaRPr lang="en-GB" dirty="0"/>
          </a:p>
        </p:txBody>
      </p:sp>
      <p:sp>
        <p:nvSpPr>
          <p:cNvPr id="3" name="Content Placeholder 2"/>
          <p:cNvSpPr>
            <a:spLocks noGrp="1"/>
          </p:cNvSpPr>
          <p:nvPr>
            <p:ph idx="1"/>
          </p:nvPr>
        </p:nvSpPr>
        <p:spPr>
          <a:xfrm>
            <a:off x="5573485" y="1525815"/>
            <a:ext cx="3439886" cy="4816928"/>
          </a:xfrm>
        </p:spPr>
        <p:txBody>
          <a:bodyPr>
            <a:normAutofit/>
          </a:bodyPr>
          <a:lstStyle/>
          <a:p>
            <a:pPr algn="just"/>
            <a:r>
              <a:rPr lang="en-GB" sz="2000" dirty="0" smtClean="0"/>
              <a:t>The reason to why NDA support theory Y is due to wanting employees who are willing to be fully responsible and self directed in their work. By doing this enables staff to feel self motivated about themselves as they are given the satisfaction when they are employed by NDA as they have the qualities that are required. </a:t>
            </a:r>
            <a:endParaRPr lang="en-GB" sz="2000" dirty="0"/>
          </a:p>
        </p:txBody>
      </p:sp>
      <p:pic>
        <p:nvPicPr>
          <p:cNvPr id="3074" name="Picture 2" descr="Image result for douglas mcgregor theory of motivati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7804" y="1525815"/>
            <a:ext cx="5040539" cy="4048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00653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378823"/>
            <a:ext cx="8596668" cy="1551577"/>
          </a:xfrm>
        </p:spPr>
        <p:txBody>
          <a:bodyPr>
            <a:normAutofit fontScale="90000"/>
          </a:bodyPr>
          <a:lstStyle/>
          <a:p>
            <a:r>
              <a:rPr lang="en-GB" dirty="0" smtClean="0"/>
              <a:t>Analyse why firms attempt job enrichment? What problems might they experience in the process?</a:t>
            </a:r>
            <a:endParaRPr lang="en-GB" dirty="0"/>
          </a:p>
        </p:txBody>
      </p:sp>
      <p:sp>
        <p:nvSpPr>
          <p:cNvPr id="3" name="Content Placeholder 2"/>
          <p:cNvSpPr>
            <a:spLocks noGrp="1"/>
          </p:cNvSpPr>
          <p:nvPr>
            <p:ph idx="1"/>
          </p:nvPr>
        </p:nvSpPr>
        <p:spPr/>
        <p:txBody>
          <a:bodyPr>
            <a:normAutofit/>
          </a:bodyPr>
          <a:lstStyle/>
          <a:p>
            <a:pPr algn="just"/>
            <a:r>
              <a:rPr lang="en-GB" sz="2000" dirty="0" smtClean="0"/>
              <a:t>Firms attempt job enrichments to give you the range of complexity of tasks and the necessary authority however in other firms they make their own decisions. </a:t>
            </a:r>
          </a:p>
          <a:p>
            <a:pPr marL="0" indent="0" algn="just">
              <a:buNone/>
            </a:pPr>
            <a:r>
              <a:rPr lang="en-GB" sz="2000" dirty="0" smtClean="0"/>
              <a:t>Few problems that firms may experience through the process are as followed: </a:t>
            </a:r>
          </a:p>
          <a:p>
            <a:pPr algn="just"/>
            <a:r>
              <a:rPr lang="en-GB" sz="2000" dirty="0" smtClean="0"/>
              <a:t>Lack of training, </a:t>
            </a:r>
          </a:p>
          <a:p>
            <a:pPr algn="just"/>
            <a:r>
              <a:rPr lang="en-GB" sz="2000" dirty="0" smtClean="0"/>
              <a:t>Increased work load</a:t>
            </a:r>
          </a:p>
          <a:p>
            <a:pPr algn="just"/>
            <a:r>
              <a:rPr lang="en-GB" sz="2000" dirty="0" smtClean="0"/>
              <a:t>Conflict with non participants</a:t>
            </a:r>
          </a:p>
          <a:p>
            <a:pPr algn="just"/>
            <a:r>
              <a:rPr lang="en-GB" sz="2000" dirty="0" smtClean="0"/>
              <a:t>Poor performance </a:t>
            </a:r>
            <a:endParaRPr lang="en-GB" sz="2000" dirty="0"/>
          </a:p>
        </p:txBody>
      </p:sp>
    </p:spTree>
    <p:extLst>
      <p:ext uri="{BB962C8B-B14F-4D97-AF65-F5344CB8AC3E}">
        <p14:creationId xmlns:p14="http://schemas.microsoft.com/office/powerpoint/2010/main" val="23167009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418011"/>
            <a:ext cx="8596668" cy="1512389"/>
          </a:xfrm>
        </p:spPr>
        <p:txBody>
          <a:bodyPr>
            <a:normAutofit fontScale="90000"/>
          </a:bodyPr>
          <a:lstStyle/>
          <a:p>
            <a:r>
              <a:rPr lang="en-GB" dirty="0" smtClean="0"/>
              <a:t>To what extent do you think motivation can form the basis of competitive advantage in attracting future employees?</a:t>
            </a:r>
            <a:endParaRPr lang="en-GB" dirty="0"/>
          </a:p>
        </p:txBody>
      </p:sp>
      <p:sp>
        <p:nvSpPr>
          <p:cNvPr id="3" name="Content Placeholder 2"/>
          <p:cNvSpPr>
            <a:spLocks noGrp="1"/>
          </p:cNvSpPr>
          <p:nvPr>
            <p:ph idx="1"/>
          </p:nvPr>
        </p:nvSpPr>
        <p:spPr/>
        <p:txBody>
          <a:bodyPr>
            <a:normAutofit fontScale="92500"/>
          </a:bodyPr>
          <a:lstStyle/>
          <a:p>
            <a:pPr algn="just"/>
            <a:r>
              <a:rPr lang="en-GB" dirty="0" smtClean="0"/>
              <a:t>Motivation is one of the main key points of keeping any organisation alive as this affects every aspect of a business.</a:t>
            </a:r>
          </a:p>
          <a:p>
            <a:pPr algn="just"/>
            <a:r>
              <a:rPr lang="en-GB" dirty="0" smtClean="0"/>
              <a:t>Motivation can also increase output and drive down cost. This also helps to build teams with common goals who will achieve greater goals in the long run. </a:t>
            </a:r>
          </a:p>
          <a:p>
            <a:pPr marL="0" indent="0" algn="just">
              <a:buNone/>
            </a:pPr>
            <a:r>
              <a:rPr lang="en-GB" dirty="0" smtClean="0"/>
              <a:t>Motivation can form the basis of competitive </a:t>
            </a:r>
            <a:r>
              <a:rPr lang="en-GB" dirty="0" err="1" smtClean="0"/>
              <a:t>advanatages</a:t>
            </a:r>
            <a:r>
              <a:rPr lang="en-GB" dirty="0" smtClean="0"/>
              <a:t> in attracting future </a:t>
            </a:r>
            <a:r>
              <a:rPr lang="en-GB" dirty="0" err="1" smtClean="0"/>
              <a:t>employess</a:t>
            </a:r>
            <a:r>
              <a:rPr lang="en-GB" dirty="0" smtClean="0"/>
              <a:t> by offering services such as the following:</a:t>
            </a:r>
          </a:p>
          <a:p>
            <a:pPr algn="just"/>
            <a:r>
              <a:rPr lang="en-GB" dirty="0" smtClean="0"/>
              <a:t>Flexible hours</a:t>
            </a:r>
          </a:p>
          <a:p>
            <a:pPr algn="just"/>
            <a:r>
              <a:rPr lang="en-GB" dirty="0" smtClean="0"/>
              <a:t>Health insurance</a:t>
            </a:r>
          </a:p>
          <a:p>
            <a:pPr algn="just"/>
            <a:r>
              <a:rPr lang="en-GB" dirty="0" smtClean="0"/>
              <a:t>Pension scheme</a:t>
            </a:r>
          </a:p>
          <a:p>
            <a:pPr algn="just"/>
            <a:r>
              <a:rPr lang="en-GB" dirty="0" smtClean="0"/>
              <a:t>Wellness programme </a:t>
            </a:r>
          </a:p>
          <a:p>
            <a:pPr marL="0" indent="0" algn="just">
              <a:buNone/>
            </a:pPr>
            <a:r>
              <a:rPr lang="en-GB" dirty="0" smtClean="0"/>
              <a:t>Competitive perks can be enough to sway employees from higher paying jobs. </a:t>
            </a:r>
          </a:p>
          <a:p>
            <a:pPr marL="0" indent="0">
              <a:buNone/>
            </a:pPr>
            <a:endParaRPr lang="en-GB" dirty="0"/>
          </a:p>
        </p:txBody>
      </p:sp>
    </p:spTree>
    <p:extLst>
      <p:ext uri="{BB962C8B-B14F-4D97-AF65-F5344CB8AC3E}">
        <p14:creationId xmlns:p14="http://schemas.microsoft.com/office/powerpoint/2010/main" val="36270758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 </a:t>
            </a:r>
            <a:endParaRPr lang="en-GB" dirty="0"/>
          </a:p>
        </p:txBody>
      </p:sp>
      <p:sp>
        <p:nvSpPr>
          <p:cNvPr id="3" name="Content Placeholder 2"/>
          <p:cNvSpPr>
            <a:spLocks noGrp="1"/>
          </p:cNvSpPr>
          <p:nvPr>
            <p:ph idx="1"/>
          </p:nvPr>
        </p:nvSpPr>
        <p:spPr>
          <a:xfrm>
            <a:off x="677334" y="1930401"/>
            <a:ext cx="8596668" cy="4110962"/>
          </a:xfrm>
        </p:spPr>
        <p:txBody>
          <a:bodyPr>
            <a:normAutofit fontScale="85000" lnSpcReduction="20000"/>
          </a:bodyPr>
          <a:lstStyle/>
          <a:p>
            <a:pPr algn="just"/>
            <a:r>
              <a:rPr lang="en-GB" sz="3200" dirty="0" smtClean="0"/>
              <a:t>Over all motivation is very important in all organisations and work industries as it can have a great impact on the company reaching greater heights or going out of business. Therefore motivation is essential in any business as it is the back bone of enabling them to make profit and make the business bloom.  </a:t>
            </a:r>
          </a:p>
          <a:p>
            <a:endParaRPr lang="en-GB" dirty="0"/>
          </a:p>
          <a:p>
            <a:pPr marL="0" indent="0" algn="ctr">
              <a:buNone/>
            </a:pPr>
            <a:r>
              <a:rPr lang="en-GB" sz="8600" dirty="0"/>
              <a:t>Thank you </a:t>
            </a:r>
          </a:p>
          <a:p>
            <a:endParaRPr lang="en-GB" dirty="0" smtClean="0"/>
          </a:p>
        </p:txBody>
      </p:sp>
    </p:spTree>
    <p:extLst>
      <p:ext uri="{BB962C8B-B14F-4D97-AF65-F5344CB8AC3E}">
        <p14:creationId xmlns:p14="http://schemas.microsoft.com/office/powerpoint/2010/main" val="23616632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Facet</Template>
  <TotalTime>133</TotalTime>
  <Words>874</Words>
  <Application>Microsoft Office PowerPoint</Application>
  <PresentationFormat>Widescreen</PresentationFormat>
  <Paragraphs>47</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Trebuchet MS</vt:lpstr>
      <vt:lpstr>Wingdings 3</vt:lpstr>
      <vt:lpstr>Facet</vt:lpstr>
      <vt:lpstr>Motivation </vt:lpstr>
      <vt:lpstr>NDA-Developing a motivated workforce</vt:lpstr>
      <vt:lpstr>How would you describe NDA’s style of people management? On what assumptions about employees is this based. </vt:lpstr>
      <vt:lpstr>How does NDA apply theory to practice in the management of staff motivation?</vt:lpstr>
      <vt:lpstr>Theory 1- Fredrick Taylor</vt:lpstr>
      <vt:lpstr>Theory 2- Abraham Maslow </vt:lpstr>
      <vt:lpstr>Theory 3- Douglas McGregor</vt:lpstr>
      <vt:lpstr>Analyse why firms attempt job enrichment? What problems might they experience in the process?</vt:lpstr>
      <vt:lpstr>To what extent do you think motivation can form the basis of competitive advantage in attracting future employees?</vt:lpstr>
      <vt:lpstr>Conclusion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Motivation</dc:title>
  <dc:creator>UWTSD</dc:creator>
  <cp:lastModifiedBy>UWTSD</cp:lastModifiedBy>
  <cp:revision>3</cp:revision>
  <dcterms:created xsi:type="dcterms:W3CDTF">2019-06-26T13:16:55Z</dcterms:created>
  <dcterms:modified xsi:type="dcterms:W3CDTF">2019-06-26T15:30:18Z</dcterms:modified>
</cp:coreProperties>
</file>