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activeX/activeX4.xml" ContentType="application/vnd.ms-office.activeX+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activeX/activeX2.xml" ContentType="application/vnd.ms-office.activeX+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ms-office.activeX"/>
  <Override PartName="/ppt/activeX/activeX5.xml" ContentType="application/vnd.ms-office.activeX+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activeX/activeX3.xml" ContentType="application/vnd.ms-office.activeX+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Override PartName="/ppt/activeX/activeX1.xml" ContentType="application/vnd.ms-office.activeX+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3" r:id="rId1"/>
  </p:sldMasterIdLst>
  <p:handoutMasterIdLst>
    <p:handoutMasterId r:id="rId45"/>
  </p:handoutMasterIdLst>
  <p:sldIdLst>
    <p:sldId id="256" r:id="rId2"/>
    <p:sldId id="257" r:id="rId3"/>
    <p:sldId id="272" r:id="rId4"/>
    <p:sldId id="270" r:id="rId5"/>
    <p:sldId id="271" r:id="rId6"/>
    <p:sldId id="273" r:id="rId7"/>
    <p:sldId id="274" r:id="rId8"/>
    <p:sldId id="259" r:id="rId9"/>
    <p:sldId id="260" r:id="rId10"/>
    <p:sldId id="261" r:id="rId11"/>
    <p:sldId id="322" r:id="rId12"/>
    <p:sldId id="275" r:id="rId13"/>
    <p:sldId id="276" r:id="rId14"/>
    <p:sldId id="277" r:id="rId15"/>
    <p:sldId id="278" r:id="rId16"/>
    <p:sldId id="279" r:id="rId17"/>
    <p:sldId id="280" r:id="rId18"/>
    <p:sldId id="281" r:id="rId19"/>
    <p:sldId id="282" r:id="rId20"/>
    <p:sldId id="283" r:id="rId21"/>
    <p:sldId id="284" r:id="rId22"/>
    <p:sldId id="285" r:id="rId23"/>
    <p:sldId id="287" r:id="rId24"/>
    <p:sldId id="288" r:id="rId25"/>
    <p:sldId id="291" r:id="rId26"/>
    <p:sldId id="292" r:id="rId27"/>
    <p:sldId id="293" r:id="rId28"/>
    <p:sldId id="294" r:id="rId29"/>
    <p:sldId id="295" r:id="rId30"/>
    <p:sldId id="296" r:id="rId31"/>
    <p:sldId id="297" r:id="rId32"/>
    <p:sldId id="298" r:id="rId33"/>
    <p:sldId id="299" r:id="rId34"/>
    <p:sldId id="300" r:id="rId35"/>
    <p:sldId id="301" r:id="rId36"/>
    <p:sldId id="302" r:id="rId37"/>
    <p:sldId id="263" r:id="rId38"/>
    <p:sldId id="264" r:id="rId39"/>
    <p:sldId id="265" r:id="rId40"/>
    <p:sldId id="266" r:id="rId41"/>
    <p:sldId id="267" r:id="rId42"/>
    <p:sldId id="268" r:id="rId43"/>
    <p:sldId id="269" r:id="rId4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33"/>
    <a:srgbClr val="FF00FF"/>
    <a:srgbClr val="33CC33"/>
    <a:srgbClr val="FFFF00"/>
    <a:srgbClr val="FF3300"/>
    <a:srgbClr val="CC66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6" d="100"/>
          <a:sy n="66" d="100"/>
        </p:scale>
        <p:origin x="-456" y="-11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activeX/_rels/activeX1.xml.rels><?xml version="1.0" encoding="UTF-8" standalone="yes"?>
<Relationships xmlns="http://schemas.openxmlformats.org/package/2006/relationships"><Relationship Id="rId1" Type="http://schemas.microsoft.com/office/2006/relationships/activeXControlBinary" Target="activeX1.bin"/></Relationships>
</file>

<file path=ppt/activeX/_rels/activeX2.xml.rels><?xml version="1.0" encoding="UTF-8" standalone="yes"?>
<Relationships xmlns="http://schemas.openxmlformats.org/package/2006/relationships"><Relationship Id="rId1" Type="http://schemas.microsoft.com/office/2006/relationships/activeXControlBinary" Target="activeX2.bin"/></Relationships>
</file>

<file path=ppt/activeX/_rels/activeX3.xml.rels><?xml version="1.0" encoding="UTF-8" standalone="yes"?>
<Relationships xmlns="http://schemas.openxmlformats.org/package/2006/relationships"><Relationship Id="rId1" Type="http://schemas.microsoft.com/office/2006/relationships/activeXControlBinary" Target="activeX3.bin"/></Relationships>
</file>

<file path=ppt/activeX/_rels/activeX4.xml.rels><?xml version="1.0" encoding="UTF-8" standalone="yes"?>
<Relationships xmlns="http://schemas.openxmlformats.org/package/2006/relationships"><Relationship Id="rId1" Type="http://schemas.microsoft.com/office/2006/relationships/activeXControlBinary" Target="activeX4.bin"/></Relationships>
</file>

<file path=ppt/activeX/_rels/activeX5.xml.rels><?xml version="1.0" encoding="UTF-8" standalone="yes"?>
<Relationships xmlns="http://schemas.openxmlformats.org/package/2006/relationships"><Relationship Id="rId1" Type="http://schemas.microsoft.com/office/2006/relationships/activeXControlBinary" Target="activeX5.bin"/></Relationships>
</file>

<file path=ppt/activeX/activeX1.xml><?xml version="1.0" encoding="utf-8"?>
<ax:ocx xmlns:ax="http://schemas.microsoft.com/office/2006/activeX" xmlns:r="http://schemas.openxmlformats.org/officeDocument/2006/relationships" ax:classid="{5512D11C-5CC6-11CF-8D67-00AA00BDCE1D}" ax:persistence="persistStream" r:id="rId1"/>
</file>

<file path=ppt/activeX/activeX2.xml><?xml version="1.0" encoding="utf-8"?>
<ax:ocx xmlns:ax="http://schemas.microsoft.com/office/2006/activeX" xmlns:r="http://schemas.openxmlformats.org/officeDocument/2006/relationships" ax:classid="{5512D11C-5CC6-11CF-8D67-00AA00BDCE1D}" ax:persistence="persistStream" r:id="rId1"/>
</file>

<file path=ppt/activeX/activeX3.xml><?xml version="1.0" encoding="utf-8"?>
<ax:ocx xmlns:ax="http://schemas.microsoft.com/office/2006/activeX" xmlns:r="http://schemas.openxmlformats.org/officeDocument/2006/relationships" ax:classid="{5512D11C-5CC6-11CF-8D67-00AA00BDCE1D}" ax:persistence="persistStream" r:id="rId1"/>
</file>

<file path=ppt/activeX/activeX4.xml><?xml version="1.0" encoding="utf-8"?>
<ax:ocx xmlns:ax="http://schemas.microsoft.com/office/2006/activeX" xmlns:r="http://schemas.openxmlformats.org/officeDocument/2006/relationships" ax:classid="{5512D11A-5CC6-11CF-8D67-00AA00BDCE1D}" ax:persistence="persistStream" r:id="rId1"/>
</file>

<file path=ppt/activeX/activeX5.xml><?xml version="1.0" encoding="utf-8"?>
<ax:ocx xmlns:ax="http://schemas.microsoft.com/office/2006/activeX" xmlns:r="http://schemas.openxmlformats.org/officeDocument/2006/relationships" ax:classid="{5512D122-5CC6-11CF-8D67-00AA00BDCE1D}" ax:persistence="persistStream" r:id="rId1"/>
</file>

<file path=ppt/drawings/_rels/vmlDrawing1.v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image" Target="../media/image7.wmf"/><Relationship Id="rId5" Type="http://schemas.openxmlformats.org/officeDocument/2006/relationships/image" Target="../media/image11.wmf"/><Relationship Id="rId4" Type="http://schemas.openxmlformats.org/officeDocument/2006/relationships/image" Target="../media/image10.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6018"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pPr>
              <a:defRPr/>
            </a:pPr>
            <a:endParaRPr lang="en-GB" altLang="en-US"/>
          </a:p>
        </p:txBody>
      </p:sp>
      <p:sp>
        <p:nvSpPr>
          <p:cNvPr id="86019" name="Rectangle 3"/>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6020" name="Rectangle 4"/>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pPr>
              <a:defRPr/>
            </a:pPr>
            <a:endParaRPr lang="en-GB" altLang="en-US"/>
          </a:p>
        </p:txBody>
      </p:sp>
      <p:sp>
        <p:nvSpPr>
          <p:cNvPr id="86021" name="Rectangle 5"/>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pPr>
              <a:defRPr/>
            </a:pPr>
            <a:fld id="{31C55B5B-4D8D-4676-A783-BB44077532B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hidden">
            <a:xfrm>
              <a:off x="0" y="0"/>
              <a:ext cx="2208" cy="4320"/>
            </a:xfrm>
            <a:prstGeom prst="rect">
              <a:avLst/>
            </a:prstGeom>
            <a:gradFill rotWithShape="0">
              <a:gsLst>
                <a:gs pos="0">
                  <a:schemeClr val="folHlink"/>
                </a:gs>
                <a:gs pos="100000">
                  <a:schemeClr val="bg1"/>
                </a:gs>
              </a:gsLst>
              <a:lin ang="0" scaled="1"/>
            </a:gra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endParaRPr lang="en-US" altLang="en-US" sz="2400" smtClean="0">
                <a:latin typeface="Times New Roman" pitchFamily="18" charset="0"/>
              </a:endParaRPr>
            </a:p>
          </p:txBody>
        </p:sp>
        <p:sp>
          <p:nvSpPr>
            <p:cNvPr id="6" name="Rectangle 4"/>
            <p:cNvSpPr>
              <a:spLocks noChangeArrowheads="1"/>
            </p:cNvSpPr>
            <p:nvPr/>
          </p:nvSpPr>
          <p:spPr bwMode="hidden">
            <a:xfrm>
              <a:off x="1081" y="1065"/>
              <a:ext cx="4679" cy="1596"/>
            </a:xfrm>
            <a:prstGeom prst="rect">
              <a:avLst/>
            </a:prstGeom>
            <a:solidFill>
              <a:schemeClr val="bg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z="2400" smtClean="0">
                <a:latin typeface="Times New Roman" pitchFamily="18" charset="0"/>
              </a:endParaRPr>
            </a:p>
          </p:txBody>
        </p:sp>
        <p:grpSp>
          <p:nvGrpSpPr>
            <p:cNvPr id="7" name="Group 5"/>
            <p:cNvGrpSpPr>
              <a:grpSpLocks/>
            </p:cNvGrpSpPr>
            <p:nvPr/>
          </p:nvGrpSpPr>
          <p:grpSpPr bwMode="auto">
            <a:xfrm>
              <a:off x="0" y="672"/>
              <a:ext cx="1806" cy="1989"/>
              <a:chOff x="0" y="672"/>
              <a:chExt cx="1806" cy="1989"/>
            </a:xfrm>
          </p:grpSpPr>
          <p:sp>
            <p:nvSpPr>
              <p:cNvPr id="8" name="Rectangle 6"/>
              <p:cNvSpPr>
                <a:spLocks noChangeArrowheads="1"/>
              </p:cNvSpPr>
              <p:nvPr userDrawn="1"/>
            </p:nvSpPr>
            <p:spPr bwMode="auto">
              <a:xfrm>
                <a:off x="361" y="2257"/>
                <a:ext cx="363" cy="404"/>
              </a:xfrm>
              <a:prstGeom prst="rect">
                <a:avLst/>
              </a:prstGeom>
              <a:solidFill>
                <a:schemeClr val="accent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z="2400" smtClean="0">
                  <a:latin typeface="Times New Roman" pitchFamily="18" charset="0"/>
                </a:endParaRPr>
              </a:p>
            </p:txBody>
          </p:sp>
          <p:sp>
            <p:nvSpPr>
              <p:cNvPr id="9" name="Rectangle 7"/>
              <p:cNvSpPr>
                <a:spLocks noChangeArrowheads="1"/>
              </p:cNvSpPr>
              <p:nvPr userDrawn="1"/>
            </p:nvSpPr>
            <p:spPr bwMode="auto">
              <a:xfrm>
                <a:off x="1081" y="1065"/>
                <a:ext cx="362" cy="405"/>
              </a:xfrm>
              <a:prstGeom prst="rect">
                <a:avLst/>
              </a:prstGeom>
              <a:solidFill>
                <a:schemeClr val="folHlink"/>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z="2400" smtClean="0">
                  <a:latin typeface="Times New Roman" pitchFamily="18" charset="0"/>
                </a:endParaRPr>
              </a:p>
            </p:txBody>
          </p:sp>
          <p:sp>
            <p:nvSpPr>
              <p:cNvPr id="10" name="Rectangle 8"/>
              <p:cNvSpPr>
                <a:spLocks noChangeArrowheads="1"/>
              </p:cNvSpPr>
              <p:nvPr userDrawn="1"/>
            </p:nvSpPr>
            <p:spPr bwMode="auto">
              <a:xfrm>
                <a:off x="1437" y="672"/>
                <a:ext cx="369" cy="400"/>
              </a:xfrm>
              <a:prstGeom prst="rect">
                <a:avLst/>
              </a:prstGeom>
              <a:solidFill>
                <a:schemeClr val="folHlink"/>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z="2400" smtClean="0">
                  <a:latin typeface="Times New Roman" pitchFamily="18" charset="0"/>
                </a:endParaRPr>
              </a:p>
            </p:txBody>
          </p:sp>
          <p:sp>
            <p:nvSpPr>
              <p:cNvPr id="11" name="Rectangle 9"/>
              <p:cNvSpPr>
                <a:spLocks noChangeArrowheads="1"/>
              </p:cNvSpPr>
              <p:nvPr userDrawn="1"/>
            </p:nvSpPr>
            <p:spPr bwMode="auto">
              <a:xfrm>
                <a:off x="719" y="2257"/>
                <a:ext cx="368" cy="404"/>
              </a:xfrm>
              <a:prstGeom prst="rect">
                <a:avLst/>
              </a:prstGeom>
              <a:solidFill>
                <a:schemeClr val="bg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z="2400" smtClean="0">
                  <a:latin typeface="Times New Roman" pitchFamily="18" charset="0"/>
                </a:endParaRPr>
              </a:p>
            </p:txBody>
          </p:sp>
          <p:sp>
            <p:nvSpPr>
              <p:cNvPr id="12" name="Rectangle 10"/>
              <p:cNvSpPr>
                <a:spLocks noChangeArrowheads="1"/>
              </p:cNvSpPr>
              <p:nvPr userDrawn="1"/>
            </p:nvSpPr>
            <p:spPr bwMode="auto">
              <a:xfrm>
                <a:off x="1437" y="1065"/>
                <a:ext cx="369" cy="405"/>
              </a:xfrm>
              <a:prstGeom prst="rect">
                <a:avLst/>
              </a:prstGeom>
              <a:solidFill>
                <a:schemeClr val="accent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z="2400" smtClean="0">
                  <a:latin typeface="Times New Roman" pitchFamily="18" charset="0"/>
                </a:endParaRPr>
              </a:p>
            </p:txBody>
          </p:sp>
          <p:sp>
            <p:nvSpPr>
              <p:cNvPr id="13" name="Rectangle 11"/>
              <p:cNvSpPr>
                <a:spLocks noChangeArrowheads="1"/>
              </p:cNvSpPr>
              <p:nvPr userDrawn="1"/>
            </p:nvSpPr>
            <p:spPr bwMode="auto">
              <a:xfrm>
                <a:off x="719" y="1464"/>
                <a:ext cx="368" cy="399"/>
              </a:xfrm>
              <a:prstGeom prst="rect">
                <a:avLst/>
              </a:prstGeom>
              <a:solidFill>
                <a:schemeClr val="folHlink"/>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z="2400" smtClean="0">
                  <a:latin typeface="Times New Roman" pitchFamily="18" charset="0"/>
                </a:endParaRPr>
              </a:p>
            </p:txBody>
          </p:sp>
          <p:sp>
            <p:nvSpPr>
              <p:cNvPr id="14" name="Rectangle 12"/>
              <p:cNvSpPr>
                <a:spLocks noChangeArrowheads="1"/>
              </p:cNvSpPr>
              <p:nvPr userDrawn="1"/>
            </p:nvSpPr>
            <p:spPr bwMode="auto">
              <a:xfrm>
                <a:off x="0" y="1464"/>
                <a:ext cx="367" cy="399"/>
              </a:xfrm>
              <a:prstGeom prst="rect">
                <a:avLst/>
              </a:prstGeom>
              <a:solidFill>
                <a:schemeClr val="bg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z="2400" smtClean="0">
                  <a:latin typeface="Times New Roman" pitchFamily="18" charset="0"/>
                </a:endParaRPr>
              </a:p>
            </p:txBody>
          </p:sp>
          <p:sp>
            <p:nvSpPr>
              <p:cNvPr id="15" name="Rectangle 13"/>
              <p:cNvSpPr>
                <a:spLocks noChangeArrowheads="1"/>
              </p:cNvSpPr>
              <p:nvPr userDrawn="1"/>
            </p:nvSpPr>
            <p:spPr bwMode="auto">
              <a:xfrm>
                <a:off x="1081" y="1464"/>
                <a:ext cx="362" cy="399"/>
              </a:xfrm>
              <a:prstGeom prst="rect">
                <a:avLst/>
              </a:prstGeom>
              <a:solidFill>
                <a:schemeClr val="accent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z="2400" smtClean="0">
                  <a:latin typeface="Times New Roman" pitchFamily="18" charset="0"/>
                </a:endParaRPr>
              </a:p>
            </p:txBody>
          </p:sp>
          <p:sp>
            <p:nvSpPr>
              <p:cNvPr id="16" name="Rectangle 14"/>
              <p:cNvSpPr>
                <a:spLocks noChangeArrowheads="1"/>
              </p:cNvSpPr>
              <p:nvPr userDrawn="1"/>
            </p:nvSpPr>
            <p:spPr bwMode="auto">
              <a:xfrm>
                <a:off x="361" y="1857"/>
                <a:ext cx="363" cy="406"/>
              </a:xfrm>
              <a:prstGeom prst="rect">
                <a:avLst/>
              </a:prstGeom>
              <a:solidFill>
                <a:schemeClr val="folHlink"/>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z="2400" smtClean="0">
                  <a:latin typeface="Times New Roman" pitchFamily="18" charset="0"/>
                </a:endParaRPr>
              </a:p>
            </p:txBody>
          </p:sp>
          <p:sp>
            <p:nvSpPr>
              <p:cNvPr id="17" name="Rectangle 15"/>
              <p:cNvSpPr>
                <a:spLocks noChangeArrowheads="1"/>
              </p:cNvSpPr>
              <p:nvPr userDrawn="1"/>
            </p:nvSpPr>
            <p:spPr bwMode="auto">
              <a:xfrm>
                <a:off x="719" y="1857"/>
                <a:ext cx="368" cy="406"/>
              </a:xfrm>
              <a:prstGeom prst="rect">
                <a:avLst/>
              </a:prstGeom>
              <a:solidFill>
                <a:schemeClr val="accent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z="2400" smtClean="0">
                  <a:latin typeface="Times New Roman" pitchFamily="18" charset="0"/>
                </a:endParaRPr>
              </a:p>
            </p:txBody>
          </p:sp>
        </p:grpSp>
      </p:grpSp>
      <p:sp>
        <p:nvSpPr>
          <p:cNvPr id="9235" name="Rectangle 19"/>
          <p:cNvSpPr>
            <a:spLocks noGrp="1" noChangeArrowheads="1"/>
          </p:cNvSpPr>
          <p:nvPr>
            <p:ph type="ctrTitle"/>
          </p:nvPr>
        </p:nvSpPr>
        <p:spPr>
          <a:xfrm>
            <a:off x="2971800" y="1828800"/>
            <a:ext cx="6019800" cy="2209800"/>
          </a:xfrm>
        </p:spPr>
        <p:txBody>
          <a:bodyPr/>
          <a:lstStyle>
            <a:lvl1pPr>
              <a:defRPr sz="5000">
                <a:solidFill>
                  <a:srgbClr val="FFFFFF"/>
                </a:solidFill>
              </a:defRPr>
            </a:lvl1pPr>
          </a:lstStyle>
          <a:p>
            <a:pPr lvl="0"/>
            <a:r>
              <a:rPr lang="en-GB" altLang="en-US" noProof="0" smtClean="0"/>
              <a:t>Click to edit Master title style</a:t>
            </a:r>
          </a:p>
        </p:txBody>
      </p:sp>
      <p:sp>
        <p:nvSpPr>
          <p:cNvPr id="9236" name="Rectangle 20"/>
          <p:cNvSpPr>
            <a:spLocks noGrp="1" noChangeArrowheads="1"/>
          </p:cNvSpPr>
          <p:nvPr>
            <p:ph type="subTitle" idx="1"/>
          </p:nvPr>
        </p:nvSpPr>
        <p:spPr>
          <a:xfrm>
            <a:off x="2971800" y="4267200"/>
            <a:ext cx="6019800" cy="1752600"/>
          </a:xfrm>
        </p:spPr>
        <p:txBody>
          <a:bodyPr/>
          <a:lstStyle>
            <a:lvl1pPr marL="0" indent="0">
              <a:buFont typeface="Wingdings" pitchFamily="2" charset="2"/>
              <a:buNone/>
              <a:defRPr sz="3400"/>
            </a:lvl1pPr>
          </a:lstStyle>
          <a:p>
            <a:pPr lvl="0"/>
            <a:r>
              <a:rPr lang="en-GB" altLang="en-US" noProof="0" smtClean="0"/>
              <a:t>Click to edit Master subtitle style</a:t>
            </a:r>
          </a:p>
        </p:txBody>
      </p:sp>
      <p:sp>
        <p:nvSpPr>
          <p:cNvPr id="18" name="Rectangle 16"/>
          <p:cNvSpPr>
            <a:spLocks noGrp="1" noChangeArrowheads="1"/>
          </p:cNvSpPr>
          <p:nvPr>
            <p:ph type="dt" sz="half" idx="10"/>
          </p:nvPr>
        </p:nvSpPr>
        <p:spPr>
          <a:xfrm>
            <a:off x="457200" y="6248400"/>
            <a:ext cx="2133600" cy="457200"/>
          </a:xfrm>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lvl1pPr>
              <a:defRPr/>
            </a:lvl1pPr>
          </a:lstStyle>
          <a:p>
            <a:pPr>
              <a:defRPr/>
            </a:pPr>
            <a:endParaRPr lang="en-GB" altLang="en-US"/>
          </a:p>
        </p:txBody>
      </p:sp>
      <p:sp>
        <p:nvSpPr>
          <p:cNvPr id="19" name="Rectangle 17"/>
          <p:cNvSpPr>
            <a:spLocks noGrp="1" noChangeArrowheads="1"/>
          </p:cNvSpPr>
          <p:nvPr>
            <p:ph type="ftr" sz="quarter" idx="11"/>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lvl1pPr>
              <a:defRPr/>
            </a:lvl1pPr>
          </a:lstStyle>
          <a:p>
            <a:pPr>
              <a:defRPr/>
            </a:pPr>
            <a:endParaRPr lang="en-GB" altLang="en-US"/>
          </a:p>
        </p:txBody>
      </p:sp>
      <p:sp>
        <p:nvSpPr>
          <p:cNvPr id="20" name="Rectangle 18"/>
          <p:cNvSpPr>
            <a:spLocks noGrp="1" noChangeArrowheads="1"/>
          </p:cNvSpPr>
          <p:nvPr>
            <p:ph type="sldNum" sz="quarter" idx="12"/>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lvl1pPr>
              <a:defRPr/>
            </a:lvl1pPr>
          </a:lstStyle>
          <a:p>
            <a:pPr>
              <a:defRPr/>
            </a:pPr>
            <a:fld id="{246E0397-66BE-4A58-8917-99BEA7A1670B}" type="slidenum">
              <a:rPr lang="en-GB" altLang="en-US"/>
              <a:pPr>
                <a:defRPr/>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2"/>
          <p:cNvSpPr>
            <a:spLocks noGrp="1" noChangeArrowheads="1"/>
          </p:cNvSpPr>
          <p:nvPr>
            <p:ph type="ftr" sz="quarter" idx="10"/>
          </p:nvPr>
        </p:nvSpPr>
        <p:spPr>
          <a:ln/>
        </p:spPr>
        <p:txBody>
          <a:bodyPr/>
          <a:lstStyle>
            <a:lvl1pPr>
              <a:defRPr/>
            </a:lvl1pPr>
          </a:lstStyle>
          <a:p>
            <a:pPr>
              <a:defRPr/>
            </a:pPr>
            <a:endParaRPr lang="en-GB" altLang="en-US"/>
          </a:p>
        </p:txBody>
      </p:sp>
      <p:sp>
        <p:nvSpPr>
          <p:cNvPr id="5" name="Rectangle 3"/>
          <p:cNvSpPr>
            <a:spLocks noGrp="1" noChangeArrowheads="1"/>
          </p:cNvSpPr>
          <p:nvPr>
            <p:ph type="sldNum" sz="quarter" idx="11"/>
          </p:nvPr>
        </p:nvSpPr>
        <p:spPr>
          <a:ln/>
        </p:spPr>
        <p:txBody>
          <a:bodyPr/>
          <a:lstStyle>
            <a:lvl1pPr>
              <a:defRPr/>
            </a:lvl1pPr>
          </a:lstStyle>
          <a:p>
            <a:pPr>
              <a:defRPr/>
            </a:pPr>
            <a:fld id="{AA92C4AF-C255-4E50-8216-87352A1AE37E}" type="slidenum">
              <a:rPr lang="en-GB" altLang="en-US"/>
              <a:pPr>
                <a:defRPr/>
              </a:pPr>
              <a:t>‹#›</a:t>
            </a:fld>
            <a:endParaRPr lang="en-GB" altLang="en-US"/>
          </a:p>
        </p:txBody>
      </p:sp>
      <p:sp>
        <p:nvSpPr>
          <p:cNvPr id="6" name="Rectangle 16"/>
          <p:cNvSpPr>
            <a:spLocks noGrp="1" noChangeArrowheads="1"/>
          </p:cNvSpPr>
          <p:nvPr>
            <p:ph type="dt" sz="half" idx="12"/>
          </p:nvPr>
        </p:nvSpPr>
        <p:spPr>
          <a:ln/>
        </p:spPr>
        <p:txBody>
          <a:bodyPr/>
          <a:lstStyle>
            <a:lvl1pPr>
              <a:defRPr/>
            </a:lvl1pPr>
          </a:lstStyle>
          <a:p>
            <a:pPr>
              <a:defRPr/>
            </a:pPr>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2"/>
          <p:cNvSpPr>
            <a:spLocks noGrp="1" noChangeArrowheads="1"/>
          </p:cNvSpPr>
          <p:nvPr>
            <p:ph type="ftr" sz="quarter" idx="10"/>
          </p:nvPr>
        </p:nvSpPr>
        <p:spPr>
          <a:ln/>
        </p:spPr>
        <p:txBody>
          <a:bodyPr/>
          <a:lstStyle>
            <a:lvl1pPr>
              <a:defRPr/>
            </a:lvl1pPr>
          </a:lstStyle>
          <a:p>
            <a:pPr>
              <a:defRPr/>
            </a:pPr>
            <a:endParaRPr lang="en-GB" altLang="en-US"/>
          </a:p>
        </p:txBody>
      </p:sp>
      <p:sp>
        <p:nvSpPr>
          <p:cNvPr id="5" name="Rectangle 3"/>
          <p:cNvSpPr>
            <a:spLocks noGrp="1" noChangeArrowheads="1"/>
          </p:cNvSpPr>
          <p:nvPr>
            <p:ph type="sldNum" sz="quarter" idx="11"/>
          </p:nvPr>
        </p:nvSpPr>
        <p:spPr>
          <a:ln/>
        </p:spPr>
        <p:txBody>
          <a:bodyPr/>
          <a:lstStyle>
            <a:lvl1pPr>
              <a:defRPr/>
            </a:lvl1pPr>
          </a:lstStyle>
          <a:p>
            <a:pPr>
              <a:defRPr/>
            </a:pPr>
            <a:fld id="{3B6CBD76-BFFE-4AB8-A523-F2504CE472B9}" type="slidenum">
              <a:rPr lang="en-GB" altLang="en-US"/>
              <a:pPr>
                <a:defRPr/>
              </a:pPr>
              <a:t>‹#›</a:t>
            </a:fld>
            <a:endParaRPr lang="en-GB" altLang="en-US"/>
          </a:p>
        </p:txBody>
      </p:sp>
      <p:sp>
        <p:nvSpPr>
          <p:cNvPr id="6" name="Rectangle 16"/>
          <p:cNvSpPr>
            <a:spLocks noGrp="1" noChangeArrowheads="1"/>
          </p:cNvSpPr>
          <p:nvPr>
            <p:ph type="dt" sz="half" idx="12"/>
          </p:nvPr>
        </p:nvSpPr>
        <p:spPr>
          <a:ln/>
        </p:spPr>
        <p:txBody>
          <a:bodyPr/>
          <a:lstStyle>
            <a:lvl1pPr>
              <a:defRPr/>
            </a:lvl1pPr>
          </a:lstStyle>
          <a:p>
            <a:pPr>
              <a:defRPr/>
            </a:pPr>
            <a:endParaRPr lang="en-GB"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2"/>
          <p:cNvSpPr>
            <a:spLocks noGrp="1" noChangeArrowheads="1"/>
          </p:cNvSpPr>
          <p:nvPr>
            <p:ph type="ftr" sz="quarter" idx="10"/>
          </p:nvPr>
        </p:nvSpPr>
        <p:spPr>
          <a:ln/>
        </p:spPr>
        <p:txBody>
          <a:bodyPr/>
          <a:lstStyle>
            <a:lvl1pPr>
              <a:defRPr/>
            </a:lvl1pPr>
          </a:lstStyle>
          <a:p>
            <a:pPr>
              <a:defRPr/>
            </a:pPr>
            <a:endParaRPr lang="en-GB" altLang="en-US"/>
          </a:p>
        </p:txBody>
      </p:sp>
      <p:sp>
        <p:nvSpPr>
          <p:cNvPr id="6" name="Rectangle 3"/>
          <p:cNvSpPr>
            <a:spLocks noGrp="1" noChangeArrowheads="1"/>
          </p:cNvSpPr>
          <p:nvPr>
            <p:ph type="sldNum" sz="quarter" idx="11"/>
          </p:nvPr>
        </p:nvSpPr>
        <p:spPr>
          <a:ln/>
        </p:spPr>
        <p:txBody>
          <a:bodyPr/>
          <a:lstStyle>
            <a:lvl1pPr>
              <a:defRPr/>
            </a:lvl1pPr>
          </a:lstStyle>
          <a:p>
            <a:pPr>
              <a:defRPr/>
            </a:pPr>
            <a:fld id="{A5A4585D-9765-4864-9E94-9C3EE1CB9438}" type="slidenum">
              <a:rPr lang="en-GB" altLang="en-US"/>
              <a:pPr>
                <a:defRPr/>
              </a:pPr>
              <a:t>‹#›</a:t>
            </a:fld>
            <a:endParaRPr lang="en-GB" altLang="en-US"/>
          </a:p>
        </p:txBody>
      </p:sp>
      <p:sp>
        <p:nvSpPr>
          <p:cNvPr id="7" name="Rectangle 16"/>
          <p:cNvSpPr>
            <a:spLocks noGrp="1" noChangeArrowheads="1"/>
          </p:cNvSpPr>
          <p:nvPr>
            <p:ph type="dt" sz="half" idx="12"/>
          </p:nvPr>
        </p:nvSpPr>
        <p:spPr>
          <a:ln/>
        </p:spPr>
        <p:txBody>
          <a:bodyPr/>
          <a:lstStyle>
            <a:lvl1pPr>
              <a:defRPr/>
            </a:lvl1pPr>
          </a:lstStyle>
          <a:p>
            <a:pPr>
              <a:defRPr/>
            </a:pPr>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2"/>
          <p:cNvSpPr>
            <a:spLocks noGrp="1" noChangeArrowheads="1"/>
          </p:cNvSpPr>
          <p:nvPr>
            <p:ph type="ftr" sz="quarter" idx="10"/>
          </p:nvPr>
        </p:nvSpPr>
        <p:spPr>
          <a:ln/>
        </p:spPr>
        <p:txBody>
          <a:bodyPr/>
          <a:lstStyle>
            <a:lvl1pPr>
              <a:defRPr/>
            </a:lvl1pPr>
          </a:lstStyle>
          <a:p>
            <a:pPr>
              <a:defRPr/>
            </a:pPr>
            <a:endParaRPr lang="en-GB" altLang="en-US"/>
          </a:p>
        </p:txBody>
      </p:sp>
      <p:sp>
        <p:nvSpPr>
          <p:cNvPr id="8" name="Rectangle 3"/>
          <p:cNvSpPr>
            <a:spLocks noGrp="1" noChangeArrowheads="1"/>
          </p:cNvSpPr>
          <p:nvPr>
            <p:ph type="sldNum" sz="quarter" idx="11"/>
          </p:nvPr>
        </p:nvSpPr>
        <p:spPr>
          <a:ln/>
        </p:spPr>
        <p:txBody>
          <a:bodyPr/>
          <a:lstStyle>
            <a:lvl1pPr>
              <a:defRPr/>
            </a:lvl1pPr>
          </a:lstStyle>
          <a:p>
            <a:pPr>
              <a:defRPr/>
            </a:pPr>
            <a:fld id="{97F0A4BB-7A1A-4BDB-A12E-39E57D26B136}" type="slidenum">
              <a:rPr lang="en-GB" altLang="en-US"/>
              <a:pPr>
                <a:defRPr/>
              </a:pPr>
              <a:t>‹#›</a:t>
            </a:fld>
            <a:endParaRPr lang="en-GB" altLang="en-US"/>
          </a:p>
        </p:txBody>
      </p:sp>
      <p:sp>
        <p:nvSpPr>
          <p:cNvPr id="9" name="Rectangle 16"/>
          <p:cNvSpPr>
            <a:spLocks noGrp="1" noChangeArrowheads="1"/>
          </p:cNvSpPr>
          <p:nvPr>
            <p:ph type="dt" sz="half" idx="12"/>
          </p:nvPr>
        </p:nvSpPr>
        <p:spPr>
          <a:ln/>
        </p:spPr>
        <p:txBody>
          <a:bodyPr/>
          <a:lstStyle>
            <a:lvl1pPr>
              <a:defRPr/>
            </a:lvl1pPr>
          </a:lstStyle>
          <a:p>
            <a:pPr>
              <a:defRPr/>
            </a:pPr>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2"/>
          <p:cNvSpPr>
            <a:spLocks noGrp="1" noChangeArrowheads="1"/>
          </p:cNvSpPr>
          <p:nvPr>
            <p:ph type="ftr" sz="quarter" idx="10"/>
          </p:nvPr>
        </p:nvSpPr>
        <p:spPr>
          <a:ln/>
        </p:spPr>
        <p:txBody>
          <a:bodyPr/>
          <a:lstStyle>
            <a:lvl1pPr>
              <a:defRPr/>
            </a:lvl1pPr>
          </a:lstStyle>
          <a:p>
            <a:pPr>
              <a:defRPr/>
            </a:pPr>
            <a:endParaRPr lang="en-GB" altLang="en-US"/>
          </a:p>
        </p:txBody>
      </p:sp>
      <p:sp>
        <p:nvSpPr>
          <p:cNvPr id="4" name="Rectangle 3"/>
          <p:cNvSpPr>
            <a:spLocks noGrp="1" noChangeArrowheads="1"/>
          </p:cNvSpPr>
          <p:nvPr>
            <p:ph type="sldNum" sz="quarter" idx="11"/>
          </p:nvPr>
        </p:nvSpPr>
        <p:spPr>
          <a:ln/>
        </p:spPr>
        <p:txBody>
          <a:bodyPr/>
          <a:lstStyle>
            <a:lvl1pPr>
              <a:defRPr/>
            </a:lvl1pPr>
          </a:lstStyle>
          <a:p>
            <a:pPr>
              <a:defRPr/>
            </a:pPr>
            <a:fld id="{E113596A-B105-4DCE-861D-F2D5F6A4F3E6}" type="slidenum">
              <a:rPr lang="en-GB" altLang="en-US"/>
              <a:pPr>
                <a:defRPr/>
              </a:pPr>
              <a:t>‹#›</a:t>
            </a:fld>
            <a:endParaRPr lang="en-GB" altLang="en-US"/>
          </a:p>
        </p:txBody>
      </p:sp>
      <p:sp>
        <p:nvSpPr>
          <p:cNvPr id="5" name="Rectangle 16"/>
          <p:cNvSpPr>
            <a:spLocks noGrp="1" noChangeArrowheads="1"/>
          </p:cNvSpPr>
          <p:nvPr>
            <p:ph type="dt" sz="half" idx="12"/>
          </p:nvPr>
        </p:nvSpPr>
        <p:spPr>
          <a:ln/>
        </p:spPr>
        <p:txBody>
          <a:bodyPr/>
          <a:lstStyle>
            <a:lvl1pPr>
              <a:defRPr/>
            </a:lvl1pPr>
          </a:lstStyle>
          <a:p>
            <a:pPr>
              <a:defRPr/>
            </a:pPr>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ftr" sz="quarter" idx="10"/>
          </p:nvPr>
        </p:nvSpPr>
        <p:spPr>
          <a:ln/>
        </p:spPr>
        <p:txBody>
          <a:bodyPr/>
          <a:lstStyle>
            <a:lvl1pPr>
              <a:defRPr/>
            </a:lvl1pPr>
          </a:lstStyle>
          <a:p>
            <a:pPr>
              <a:defRPr/>
            </a:pPr>
            <a:endParaRPr lang="en-GB" altLang="en-US"/>
          </a:p>
        </p:txBody>
      </p:sp>
      <p:sp>
        <p:nvSpPr>
          <p:cNvPr id="3" name="Rectangle 3"/>
          <p:cNvSpPr>
            <a:spLocks noGrp="1" noChangeArrowheads="1"/>
          </p:cNvSpPr>
          <p:nvPr>
            <p:ph type="sldNum" sz="quarter" idx="11"/>
          </p:nvPr>
        </p:nvSpPr>
        <p:spPr>
          <a:ln/>
        </p:spPr>
        <p:txBody>
          <a:bodyPr/>
          <a:lstStyle>
            <a:lvl1pPr>
              <a:defRPr/>
            </a:lvl1pPr>
          </a:lstStyle>
          <a:p>
            <a:pPr>
              <a:defRPr/>
            </a:pPr>
            <a:fld id="{D729B83D-998A-419D-BADA-A191A072DAE0}" type="slidenum">
              <a:rPr lang="en-GB" altLang="en-US"/>
              <a:pPr>
                <a:defRPr/>
              </a:pPr>
              <a:t>‹#›</a:t>
            </a:fld>
            <a:endParaRPr lang="en-GB" altLang="en-US"/>
          </a:p>
        </p:txBody>
      </p:sp>
      <p:sp>
        <p:nvSpPr>
          <p:cNvPr id="4" name="Rectangle 16"/>
          <p:cNvSpPr>
            <a:spLocks noGrp="1" noChangeArrowheads="1"/>
          </p:cNvSpPr>
          <p:nvPr>
            <p:ph type="dt" sz="half" idx="12"/>
          </p:nvPr>
        </p:nvSpPr>
        <p:spPr>
          <a:ln/>
        </p:spPr>
        <p:txBody>
          <a:bodyPr/>
          <a:lstStyle>
            <a:lvl1pPr>
              <a:defRPr/>
            </a:lvl1pPr>
          </a:lstStyle>
          <a:p>
            <a:pPr>
              <a:defRPr/>
            </a:pPr>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2"/>
          <p:cNvSpPr>
            <a:spLocks noGrp="1" noChangeArrowheads="1"/>
          </p:cNvSpPr>
          <p:nvPr>
            <p:ph type="ftr" sz="quarter" idx="10"/>
          </p:nvPr>
        </p:nvSpPr>
        <p:spPr>
          <a:ln/>
        </p:spPr>
        <p:txBody>
          <a:bodyPr/>
          <a:lstStyle>
            <a:lvl1pPr>
              <a:defRPr/>
            </a:lvl1pPr>
          </a:lstStyle>
          <a:p>
            <a:pPr>
              <a:defRPr/>
            </a:pPr>
            <a:endParaRPr lang="en-GB" altLang="en-US"/>
          </a:p>
        </p:txBody>
      </p:sp>
      <p:sp>
        <p:nvSpPr>
          <p:cNvPr id="6" name="Rectangle 3"/>
          <p:cNvSpPr>
            <a:spLocks noGrp="1" noChangeArrowheads="1"/>
          </p:cNvSpPr>
          <p:nvPr>
            <p:ph type="sldNum" sz="quarter" idx="11"/>
          </p:nvPr>
        </p:nvSpPr>
        <p:spPr>
          <a:ln/>
        </p:spPr>
        <p:txBody>
          <a:bodyPr/>
          <a:lstStyle>
            <a:lvl1pPr>
              <a:defRPr/>
            </a:lvl1pPr>
          </a:lstStyle>
          <a:p>
            <a:pPr>
              <a:defRPr/>
            </a:pPr>
            <a:fld id="{14D1B858-A080-412F-B925-0CDCFBE1575C}" type="slidenum">
              <a:rPr lang="en-GB" altLang="en-US"/>
              <a:pPr>
                <a:defRPr/>
              </a:pPr>
              <a:t>‹#›</a:t>
            </a:fld>
            <a:endParaRPr lang="en-GB" altLang="en-US"/>
          </a:p>
        </p:txBody>
      </p:sp>
      <p:sp>
        <p:nvSpPr>
          <p:cNvPr id="7" name="Rectangle 16"/>
          <p:cNvSpPr>
            <a:spLocks noGrp="1" noChangeArrowheads="1"/>
          </p:cNvSpPr>
          <p:nvPr>
            <p:ph type="dt" sz="half" idx="12"/>
          </p:nvPr>
        </p:nvSpPr>
        <p:spPr>
          <a:ln/>
        </p:spPr>
        <p:txBody>
          <a:bodyPr/>
          <a:lstStyle>
            <a:lvl1pPr>
              <a:defRPr/>
            </a:lvl1pPr>
          </a:lstStyle>
          <a:p>
            <a:pPr>
              <a:defRPr/>
            </a:pPr>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2"/>
          <p:cNvSpPr>
            <a:spLocks noGrp="1" noChangeArrowheads="1"/>
          </p:cNvSpPr>
          <p:nvPr>
            <p:ph type="ftr" sz="quarter" idx="10"/>
          </p:nvPr>
        </p:nvSpPr>
        <p:spPr>
          <a:ln/>
        </p:spPr>
        <p:txBody>
          <a:bodyPr/>
          <a:lstStyle>
            <a:lvl1pPr>
              <a:defRPr/>
            </a:lvl1pPr>
          </a:lstStyle>
          <a:p>
            <a:pPr>
              <a:defRPr/>
            </a:pPr>
            <a:endParaRPr lang="en-GB" altLang="en-US"/>
          </a:p>
        </p:txBody>
      </p:sp>
      <p:sp>
        <p:nvSpPr>
          <p:cNvPr id="6" name="Rectangle 3"/>
          <p:cNvSpPr>
            <a:spLocks noGrp="1" noChangeArrowheads="1"/>
          </p:cNvSpPr>
          <p:nvPr>
            <p:ph type="sldNum" sz="quarter" idx="11"/>
          </p:nvPr>
        </p:nvSpPr>
        <p:spPr>
          <a:ln/>
        </p:spPr>
        <p:txBody>
          <a:bodyPr/>
          <a:lstStyle>
            <a:lvl1pPr>
              <a:defRPr/>
            </a:lvl1pPr>
          </a:lstStyle>
          <a:p>
            <a:pPr>
              <a:defRPr/>
            </a:pPr>
            <a:fld id="{A292ADA1-5A73-4A44-8686-09237AAEACD6}" type="slidenum">
              <a:rPr lang="en-GB" altLang="en-US"/>
              <a:pPr>
                <a:defRPr/>
              </a:pPr>
              <a:t>‹#›</a:t>
            </a:fld>
            <a:endParaRPr lang="en-GB" altLang="en-US"/>
          </a:p>
        </p:txBody>
      </p:sp>
      <p:sp>
        <p:nvSpPr>
          <p:cNvPr id="7" name="Rectangle 16"/>
          <p:cNvSpPr>
            <a:spLocks noGrp="1" noChangeArrowheads="1"/>
          </p:cNvSpPr>
          <p:nvPr>
            <p:ph type="dt" sz="half" idx="12"/>
          </p:nvPr>
        </p:nvSpPr>
        <p:spPr>
          <a:ln/>
        </p:spPr>
        <p:txBody>
          <a:bodyPr/>
          <a:lstStyle>
            <a:lvl1pPr>
              <a:defRPr/>
            </a:lvl1pPr>
          </a:lstStyle>
          <a:p>
            <a:pPr>
              <a:defRPr/>
            </a:pPr>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2"/>
          <p:cNvSpPr>
            <a:spLocks noGrp="1" noChangeArrowheads="1"/>
          </p:cNvSpPr>
          <p:nvPr>
            <p:ph type="ftr" sz="quarter" idx="10"/>
          </p:nvPr>
        </p:nvSpPr>
        <p:spPr>
          <a:ln/>
        </p:spPr>
        <p:txBody>
          <a:bodyPr/>
          <a:lstStyle>
            <a:lvl1pPr>
              <a:defRPr/>
            </a:lvl1pPr>
          </a:lstStyle>
          <a:p>
            <a:pPr>
              <a:defRPr/>
            </a:pPr>
            <a:endParaRPr lang="en-GB" altLang="en-US"/>
          </a:p>
        </p:txBody>
      </p:sp>
      <p:sp>
        <p:nvSpPr>
          <p:cNvPr id="5" name="Rectangle 3"/>
          <p:cNvSpPr>
            <a:spLocks noGrp="1" noChangeArrowheads="1"/>
          </p:cNvSpPr>
          <p:nvPr>
            <p:ph type="sldNum" sz="quarter" idx="11"/>
          </p:nvPr>
        </p:nvSpPr>
        <p:spPr>
          <a:ln/>
        </p:spPr>
        <p:txBody>
          <a:bodyPr/>
          <a:lstStyle>
            <a:lvl1pPr>
              <a:defRPr/>
            </a:lvl1pPr>
          </a:lstStyle>
          <a:p>
            <a:pPr>
              <a:defRPr/>
            </a:pPr>
            <a:fld id="{C0157FD3-4E3A-4AE4-A599-5181B23744E4}" type="slidenum">
              <a:rPr lang="en-GB" altLang="en-US"/>
              <a:pPr>
                <a:defRPr/>
              </a:pPr>
              <a:t>‹#›</a:t>
            </a:fld>
            <a:endParaRPr lang="en-GB" altLang="en-US"/>
          </a:p>
        </p:txBody>
      </p:sp>
      <p:sp>
        <p:nvSpPr>
          <p:cNvPr id="6" name="Rectangle 16"/>
          <p:cNvSpPr>
            <a:spLocks noGrp="1" noChangeArrowheads="1"/>
          </p:cNvSpPr>
          <p:nvPr>
            <p:ph type="dt" sz="half" idx="12"/>
          </p:nvPr>
        </p:nvSpPr>
        <p:spPr>
          <a:ln/>
        </p:spPr>
        <p:txBody>
          <a:bodyPr/>
          <a:lstStyle>
            <a:lvl1pPr>
              <a:defRPr/>
            </a:lvl1pPr>
          </a:lstStyle>
          <a:p>
            <a:pPr>
              <a:defRPr/>
            </a:pPr>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457200"/>
            <a:ext cx="2057400" cy="54102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457200"/>
            <a:ext cx="60198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2"/>
          <p:cNvSpPr>
            <a:spLocks noGrp="1" noChangeArrowheads="1"/>
          </p:cNvSpPr>
          <p:nvPr>
            <p:ph type="ftr" sz="quarter" idx="10"/>
          </p:nvPr>
        </p:nvSpPr>
        <p:spPr>
          <a:ln/>
        </p:spPr>
        <p:txBody>
          <a:bodyPr/>
          <a:lstStyle>
            <a:lvl1pPr>
              <a:defRPr/>
            </a:lvl1pPr>
          </a:lstStyle>
          <a:p>
            <a:pPr>
              <a:defRPr/>
            </a:pPr>
            <a:endParaRPr lang="en-GB" altLang="en-US"/>
          </a:p>
        </p:txBody>
      </p:sp>
      <p:sp>
        <p:nvSpPr>
          <p:cNvPr id="5" name="Rectangle 3"/>
          <p:cNvSpPr>
            <a:spLocks noGrp="1" noChangeArrowheads="1"/>
          </p:cNvSpPr>
          <p:nvPr>
            <p:ph type="sldNum" sz="quarter" idx="11"/>
          </p:nvPr>
        </p:nvSpPr>
        <p:spPr>
          <a:ln/>
        </p:spPr>
        <p:txBody>
          <a:bodyPr/>
          <a:lstStyle>
            <a:lvl1pPr>
              <a:defRPr/>
            </a:lvl1pPr>
          </a:lstStyle>
          <a:p>
            <a:pPr>
              <a:defRPr/>
            </a:pPr>
            <a:fld id="{E3B8649F-8269-4AFB-A0D7-8EE3325E34EA}" type="slidenum">
              <a:rPr lang="en-GB" altLang="en-US"/>
              <a:pPr>
                <a:defRPr/>
              </a:pPr>
              <a:t>‹#›</a:t>
            </a:fld>
            <a:endParaRPr lang="en-GB" altLang="en-US"/>
          </a:p>
        </p:txBody>
      </p:sp>
      <p:sp>
        <p:nvSpPr>
          <p:cNvPr id="6" name="Rectangle 16"/>
          <p:cNvSpPr>
            <a:spLocks noGrp="1" noChangeArrowheads="1"/>
          </p:cNvSpPr>
          <p:nvPr>
            <p:ph type="dt" sz="half" idx="12"/>
          </p:nvPr>
        </p:nvSpPr>
        <p:spPr>
          <a:ln/>
        </p:spPr>
        <p:txBody>
          <a:bodyPr/>
          <a:lstStyle>
            <a:lvl1pPr>
              <a:defRPr/>
            </a:lvl1pPr>
          </a:lstStyle>
          <a:p>
            <a:pPr>
              <a:defRPr/>
            </a:pPr>
            <a:endParaRPr lang="en-GB"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3716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2"/>
          <p:cNvSpPr>
            <a:spLocks noGrp="1" noChangeArrowheads="1"/>
          </p:cNvSpPr>
          <p:nvPr>
            <p:ph type="ftr" sz="quarter" idx="10"/>
          </p:nvPr>
        </p:nvSpPr>
        <p:spPr>
          <a:ln/>
        </p:spPr>
        <p:txBody>
          <a:bodyPr/>
          <a:lstStyle>
            <a:lvl1pPr>
              <a:defRPr/>
            </a:lvl1pPr>
          </a:lstStyle>
          <a:p>
            <a:pPr>
              <a:defRPr/>
            </a:pPr>
            <a:endParaRPr lang="en-GB" altLang="en-US"/>
          </a:p>
        </p:txBody>
      </p:sp>
      <p:sp>
        <p:nvSpPr>
          <p:cNvPr id="6" name="Rectangle 3"/>
          <p:cNvSpPr>
            <a:spLocks noGrp="1" noChangeArrowheads="1"/>
          </p:cNvSpPr>
          <p:nvPr>
            <p:ph type="sldNum" sz="quarter" idx="11"/>
          </p:nvPr>
        </p:nvSpPr>
        <p:spPr>
          <a:ln/>
        </p:spPr>
        <p:txBody>
          <a:bodyPr/>
          <a:lstStyle>
            <a:lvl1pPr>
              <a:defRPr/>
            </a:lvl1pPr>
          </a:lstStyle>
          <a:p>
            <a:pPr>
              <a:defRPr/>
            </a:pPr>
            <a:fld id="{D82CCF45-F6E5-408A-9C4A-FB2525E53757}" type="slidenum">
              <a:rPr lang="en-GB" altLang="en-US"/>
              <a:pPr>
                <a:defRPr/>
              </a:pPr>
              <a:t>‹#›</a:t>
            </a:fld>
            <a:endParaRPr lang="en-GB" altLang="en-US"/>
          </a:p>
        </p:txBody>
      </p:sp>
      <p:sp>
        <p:nvSpPr>
          <p:cNvPr id="7" name="Rectangle 16"/>
          <p:cNvSpPr>
            <a:spLocks noGrp="1" noChangeArrowheads="1"/>
          </p:cNvSpPr>
          <p:nvPr>
            <p:ph type="dt" sz="half" idx="12"/>
          </p:nvPr>
        </p:nvSpPr>
        <p:spPr>
          <a:ln/>
        </p:spPr>
        <p:txBody>
          <a:bodyPr/>
          <a:lstStyle>
            <a:lvl1pPr>
              <a:defRPr/>
            </a:lvl1pPr>
          </a:lstStyle>
          <a:p>
            <a:pPr>
              <a:defRPr/>
            </a:pPr>
            <a:endParaRPr lang="en-GB"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Media" preserve="1">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3716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Media Placeholder 3"/>
          <p:cNvSpPr>
            <a:spLocks noGrp="1"/>
          </p:cNvSpPr>
          <p:nvPr>
            <p:ph type="media" sz="half" idx="2"/>
          </p:nvPr>
        </p:nvSpPr>
        <p:spPr>
          <a:xfrm>
            <a:off x="4648200" y="1981200"/>
            <a:ext cx="4038600" cy="3886200"/>
          </a:xfrm>
        </p:spPr>
        <p:txBody>
          <a:bodyPr/>
          <a:lstStyle/>
          <a:p>
            <a:pPr lvl="0"/>
            <a:endParaRPr lang="en-GB" noProof="0" smtClean="0"/>
          </a:p>
        </p:txBody>
      </p:sp>
      <p:sp>
        <p:nvSpPr>
          <p:cNvPr id="5" name="Rectangle 2"/>
          <p:cNvSpPr>
            <a:spLocks noGrp="1" noChangeArrowheads="1"/>
          </p:cNvSpPr>
          <p:nvPr>
            <p:ph type="ftr" sz="quarter" idx="10"/>
          </p:nvPr>
        </p:nvSpPr>
        <p:spPr>
          <a:ln/>
        </p:spPr>
        <p:txBody>
          <a:bodyPr/>
          <a:lstStyle>
            <a:lvl1pPr>
              <a:defRPr/>
            </a:lvl1pPr>
          </a:lstStyle>
          <a:p>
            <a:pPr>
              <a:defRPr/>
            </a:pPr>
            <a:endParaRPr lang="en-GB" altLang="en-US"/>
          </a:p>
        </p:txBody>
      </p:sp>
      <p:sp>
        <p:nvSpPr>
          <p:cNvPr id="6" name="Rectangle 3"/>
          <p:cNvSpPr>
            <a:spLocks noGrp="1" noChangeArrowheads="1"/>
          </p:cNvSpPr>
          <p:nvPr>
            <p:ph type="sldNum" sz="quarter" idx="11"/>
          </p:nvPr>
        </p:nvSpPr>
        <p:spPr>
          <a:ln/>
        </p:spPr>
        <p:txBody>
          <a:bodyPr/>
          <a:lstStyle>
            <a:lvl1pPr>
              <a:defRPr/>
            </a:lvl1pPr>
          </a:lstStyle>
          <a:p>
            <a:pPr>
              <a:defRPr/>
            </a:pPr>
            <a:fld id="{AE644917-FCB9-4ED8-8644-4E3156324711}" type="slidenum">
              <a:rPr lang="en-GB" altLang="en-US"/>
              <a:pPr>
                <a:defRPr/>
              </a:pPr>
              <a:t>‹#›</a:t>
            </a:fld>
            <a:endParaRPr lang="en-GB" altLang="en-US"/>
          </a:p>
        </p:txBody>
      </p:sp>
      <p:sp>
        <p:nvSpPr>
          <p:cNvPr id="7" name="Rectangle 16"/>
          <p:cNvSpPr>
            <a:spLocks noGrp="1" noChangeArrowheads="1"/>
          </p:cNvSpPr>
          <p:nvPr>
            <p:ph type="dt" sz="half" idx="12"/>
          </p:nvPr>
        </p:nvSpPr>
        <p:spPr>
          <a:ln/>
        </p:spPr>
        <p:txBody>
          <a:bodyPr/>
          <a:lstStyle>
            <a:lvl1pPr>
              <a:defRPr/>
            </a:lvl1pPr>
          </a:lstStyle>
          <a:p>
            <a:pPr>
              <a:defRPr/>
            </a:pPr>
            <a:endParaRPr lang="en-GB"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3716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4038600" cy="18669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000500"/>
            <a:ext cx="4038600" cy="18669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2"/>
          <p:cNvSpPr>
            <a:spLocks noGrp="1" noChangeArrowheads="1"/>
          </p:cNvSpPr>
          <p:nvPr>
            <p:ph type="ftr" sz="quarter" idx="10"/>
          </p:nvPr>
        </p:nvSpPr>
        <p:spPr>
          <a:ln/>
        </p:spPr>
        <p:txBody>
          <a:bodyPr/>
          <a:lstStyle>
            <a:lvl1pPr>
              <a:defRPr/>
            </a:lvl1pPr>
          </a:lstStyle>
          <a:p>
            <a:pPr>
              <a:defRPr/>
            </a:pPr>
            <a:endParaRPr lang="en-GB" altLang="en-US"/>
          </a:p>
        </p:txBody>
      </p:sp>
      <p:sp>
        <p:nvSpPr>
          <p:cNvPr id="7" name="Rectangle 3"/>
          <p:cNvSpPr>
            <a:spLocks noGrp="1" noChangeArrowheads="1"/>
          </p:cNvSpPr>
          <p:nvPr>
            <p:ph type="sldNum" sz="quarter" idx="11"/>
          </p:nvPr>
        </p:nvSpPr>
        <p:spPr>
          <a:ln/>
        </p:spPr>
        <p:txBody>
          <a:bodyPr/>
          <a:lstStyle>
            <a:lvl1pPr>
              <a:defRPr/>
            </a:lvl1pPr>
          </a:lstStyle>
          <a:p>
            <a:pPr>
              <a:defRPr/>
            </a:pPr>
            <a:fld id="{054F06B9-3228-47D7-91C8-5F7606F08536}" type="slidenum">
              <a:rPr lang="en-GB" altLang="en-US"/>
              <a:pPr>
                <a:defRPr/>
              </a:pPr>
              <a:t>‹#›</a:t>
            </a:fld>
            <a:endParaRPr lang="en-GB" altLang="en-US"/>
          </a:p>
        </p:txBody>
      </p:sp>
      <p:sp>
        <p:nvSpPr>
          <p:cNvPr id="8" name="Rectangle 16"/>
          <p:cNvSpPr>
            <a:spLocks noGrp="1" noChangeArrowheads="1"/>
          </p:cNvSpPr>
          <p:nvPr>
            <p:ph type="dt" sz="half" idx="12"/>
          </p:nvPr>
        </p:nvSpPr>
        <p:spPr>
          <a:ln/>
        </p:spPr>
        <p:txBody>
          <a:bodyPr/>
          <a:lstStyle>
            <a:lvl1pPr>
              <a:defRPr/>
            </a:lvl1pPr>
          </a:lstStyle>
          <a:p>
            <a:pPr>
              <a:defRPr/>
            </a:pPr>
            <a:endParaRPr lang="en-GB"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3716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457200" y="1981200"/>
            <a:ext cx="8229600" cy="3886200"/>
          </a:xfrm>
        </p:spPr>
        <p:txBody>
          <a:bodyPr/>
          <a:lstStyle/>
          <a:p>
            <a:pPr lvl="0"/>
            <a:endParaRPr lang="en-GB" noProof="0" smtClean="0"/>
          </a:p>
        </p:txBody>
      </p:sp>
      <p:sp>
        <p:nvSpPr>
          <p:cNvPr id="4" name="Rectangle 2"/>
          <p:cNvSpPr>
            <a:spLocks noGrp="1" noChangeArrowheads="1"/>
          </p:cNvSpPr>
          <p:nvPr>
            <p:ph type="ftr" sz="quarter" idx="10"/>
          </p:nvPr>
        </p:nvSpPr>
        <p:spPr>
          <a:ln/>
        </p:spPr>
        <p:txBody>
          <a:bodyPr/>
          <a:lstStyle>
            <a:lvl1pPr>
              <a:defRPr/>
            </a:lvl1pPr>
          </a:lstStyle>
          <a:p>
            <a:pPr>
              <a:defRPr/>
            </a:pPr>
            <a:endParaRPr lang="en-GB" altLang="en-US"/>
          </a:p>
        </p:txBody>
      </p:sp>
      <p:sp>
        <p:nvSpPr>
          <p:cNvPr id="5" name="Rectangle 3"/>
          <p:cNvSpPr>
            <a:spLocks noGrp="1" noChangeArrowheads="1"/>
          </p:cNvSpPr>
          <p:nvPr>
            <p:ph type="sldNum" sz="quarter" idx="11"/>
          </p:nvPr>
        </p:nvSpPr>
        <p:spPr>
          <a:ln/>
        </p:spPr>
        <p:txBody>
          <a:bodyPr/>
          <a:lstStyle>
            <a:lvl1pPr>
              <a:defRPr/>
            </a:lvl1pPr>
          </a:lstStyle>
          <a:p>
            <a:pPr>
              <a:defRPr/>
            </a:pPr>
            <a:fld id="{45A52E3E-3DA5-49AB-A27D-FB9938850121}" type="slidenum">
              <a:rPr lang="en-GB" altLang="en-US"/>
              <a:pPr>
                <a:defRPr/>
              </a:pPr>
              <a:t>‹#›</a:t>
            </a:fld>
            <a:endParaRPr lang="en-GB" altLang="en-US"/>
          </a:p>
        </p:txBody>
      </p:sp>
      <p:sp>
        <p:nvSpPr>
          <p:cNvPr id="6" name="Rectangle 16"/>
          <p:cNvSpPr>
            <a:spLocks noGrp="1" noChangeArrowheads="1"/>
          </p:cNvSpPr>
          <p:nvPr>
            <p:ph type="dt" sz="half" idx="12"/>
          </p:nvPr>
        </p:nvSpPr>
        <p:spPr>
          <a:ln/>
        </p:spPr>
        <p:txBody>
          <a:bodyPr/>
          <a:lstStyle>
            <a:lvl1pPr>
              <a:defRPr/>
            </a:lvl1pPr>
          </a:lstStyle>
          <a:p>
            <a:pPr>
              <a:defRPr/>
            </a:pPr>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200"/>
            </a:lvl1pPr>
          </a:lstStyle>
          <a:p>
            <a:pPr>
              <a:defRPr/>
            </a:pPr>
            <a:endParaRPr lang="en-GB" altLang="en-US"/>
          </a:p>
        </p:txBody>
      </p:sp>
      <p:sp>
        <p:nvSpPr>
          <p:cNvPr id="8195" name="Rectangle 3"/>
          <p:cNvSpPr>
            <a:spLocks noGrp="1" noChangeArrowheads="1"/>
          </p:cNvSpPr>
          <p:nvPr>
            <p:ph type="sldNum" sz="quarter" idx="4"/>
          </p:nvPr>
        </p:nvSpPr>
        <p:spPr bwMode="auto">
          <a:xfrm>
            <a:off x="6553200" y="6248400"/>
            <a:ext cx="21336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atin typeface="Arial Black" pitchFamily="34" charset="0"/>
              </a:defRPr>
            </a:lvl1pPr>
          </a:lstStyle>
          <a:p>
            <a:pPr>
              <a:defRPr/>
            </a:pPr>
            <a:fld id="{AFC90F40-DB01-4D4F-B6CC-6C3027668DDD}" type="slidenum">
              <a:rPr lang="en-GB" altLang="en-US"/>
              <a:pPr>
                <a:defRPr/>
              </a:pPr>
              <a:t>‹#›</a:t>
            </a:fld>
            <a:endParaRPr lang="en-GB" altLang="en-US"/>
          </a:p>
        </p:txBody>
      </p:sp>
      <p:grpSp>
        <p:nvGrpSpPr>
          <p:cNvPr id="2052" name="Group 4"/>
          <p:cNvGrpSpPr>
            <a:grpSpLocks/>
          </p:cNvGrpSpPr>
          <p:nvPr/>
        </p:nvGrpSpPr>
        <p:grpSpPr bwMode="auto">
          <a:xfrm>
            <a:off x="0" y="0"/>
            <a:ext cx="9144000" cy="546100"/>
            <a:chOff x="0" y="0"/>
            <a:chExt cx="5760" cy="344"/>
          </a:xfrm>
        </p:grpSpPr>
        <p:sp>
          <p:nvSpPr>
            <p:cNvPr id="2056" name="Rectangle 5"/>
            <p:cNvSpPr>
              <a:spLocks noChangeArrowheads="1"/>
            </p:cNvSpPr>
            <p:nvPr/>
          </p:nvSpPr>
          <p:spPr bwMode="auto">
            <a:xfrm>
              <a:off x="0" y="0"/>
              <a:ext cx="180" cy="336"/>
            </a:xfrm>
            <a:prstGeom prst="rect">
              <a:avLst/>
            </a:prstGeom>
            <a:gradFill rotWithShape="0">
              <a:gsLst>
                <a:gs pos="0">
                  <a:schemeClr val="folHlink"/>
                </a:gs>
                <a:gs pos="100000">
                  <a:schemeClr val="bg1"/>
                </a:gs>
              </a:gsLst>
              <a:lin ang="0" scaled="1"/>
            </a:gra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endParaRPr lang="en-US" altLang="en-US" sz="2400" smtClean="0">
                <a:latin typeface="Times New Roman" pitchFamily="18" charset="0"/>
              </a:endParaRPr>
            </a:p>
          </p:txBody>
        </p:sp>
        <p:sp>
          <p:nvSpPr>
            <p:cNvPr id="2057" name="Rectangle 6"/>
            <p:cNvSpPr>
              <a:spLocks noChangeArrowheads="1"/>
            </p:cNvSpPr>
            <p:nvPr/>
          </p:nvSpPr>
          <p:spPr bwMode="auto">
            <a:xfrm>
              <a:off x="260" y="85"/>
              <a:ext cx="5500" cy="173"/>
            </a:xfrm>
            <a:prstGeom prst="rect">
              <a:avLst/>
            </a:prstGeom>
            <a:gradFill rotWithShape="0">
              <a:gsLst>
                <a:gs pos="0">
                  <a:schemeClr val="bg2"/>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z="2400" smtClean="0">
                <a:latin typeface="Times New Roman" pitchFamily="18" charset="0"/>
              </a:endParaRPr>
            </a:p>
          </p:txBody>
        </p:sp>
        <p:sp>
          <p:nvSpPr>
            <p:cNvPr id="2058" name="Rectangle 7"/>
            <p:cNvSpPr>
              <a:spLocks noChangeArrowheads="1"/>
            </p:cNvSpPr>
            <p:nvPr/>
          </p:nvSpPr>
          <p:spPr bwMode="auto">
            <a:xfrm>
              <a:off x="258" y="85"/>
              <a:ext cx="87" cy="89"/>
            </a:xfrm>
            <a:prstGeom prst="rect">
              <a:avLst/>
            </a:prstGeom>
            <a:solidFill>
              <a:schemeClr val="folHlink"/>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mtClean="0">
                <a:solidFill>
                  <a:schemeClr val="hlink"/>
                </a:solidFill>
              </a:endParaRPr>
            </a:p>
          </p:txBody>
        </p:sp>
        <p:sp>
          <p:nvSpPr>
            <p:cNvPr id="2059" name="Rectangle 8"/>
            <p:cNvSpPr>
              <a:spLocks noChangeArrowheads="1"/>
            </p:cNvSpPr>
            <p:nvPr/>
          </p:nvSpPr>
          <p:spPr bwMode="auto">
            <a:xfrm>
              <a:off x="345" y="0"/>
              <a:ext cx="88" cy="87"/>
            </a:xfrm>
            <a:prstGeom prst="rect">
              <a:avLst/>
            </a:prstGeom>
            <a:solidFill>
              <a:schemeClr val="folHlink"/>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mtClean="0">
                <a:solidFill>
                  <a:schemeClr val="hlink"/>
                </a:solidFill>
              </a:endParaRPr>
            </a:p>
          </p:txBody>
        </p:sp>
        <p:sp>
          <p:nvSpPr>
            <p:cNvPr id="2060" name="Rectangle 9"/>
            <p:cNvSpPr>
              <a:spLocks noChangeArrowheads="1"/>
            </p:cNvSpPr>
            <p:nvPr/>
          </p:nvSpPr>
          <p:spPr bwMode="auto">
            <a:xfrm>
              <a:off x="345" y="85"/>
              <a:ext cx="88" cy="89"/>
            </a:xfrm>
            <a:prstGeom prst="rect">
              <a:avLst/>
            </a:prstGeom>
            <a:solidFill>
              <a:schemeClr val="accent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mtClean="0">
                <a:solidFill>
                  <a:schemeClr val="accent2"/>
                </a:solidFill>
              </a:endParaRPr>
            </a:p>
          </p:txBody>
        </p:sp>
        <p:sp>
          <p:nvSpPr>
            <p:cNvPr id="2061" name="Rectangle 10"/>
            <p:cNvSpPr>
              <a:spLocks noChangeArrowheads="1"/>
            </p:cNvSpPr>
            <p:nvPr/>
          </p:nvSpPr>
          <p:spPr bwMode="auto">
            <a:xfrm>
              <a:off x="173" y="173"/>
              <a:ext cx="86" cy="87"/>
            </a:xfrm>
            <a:prstGeom prst="rect">
              <a:avLst/>
            </a:prstGeom>
            <a:solidFill>
              <a:schemeClr val="folHlink"/>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mtClean="0">
                <a:solidFill>
                  <a:schemeClr val="hlink"/>
                </a:solidFill>
              </a:endParaRPr>
            </a:p>
          </p:txBody>
        </p:sp>
        <p:sp>
          <p:nvSpPr>
            <p:cNvPr id="2062" name="Rectangle 11"/>
            <p:cNvSpPr>
              <a:spLocks noChangeArrowheads="1"/>
            </p:cNvSpPr>
            <p:nvPr/>
          </p:nvSpPr>
          <p:spPr bwMode="auto">
            <a:xfrm>
              <a:off x="83" y="86"/>
              <a:ext cx="89" cy="87"/>
            </a:xfrm>
            <a:prstGeom prst="rect">
              <a:avLst/>
            </a:prstGeom>
            <a:solidFill>
              <a:schemeClr val="bg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z="2400" smtClean="0">
                <a:latin typeface="Times New Roman" pitchFamily="18" charset="0"/>
              </a:endParaRPr>
            </a:p>
          </p:txBody>
        </p:sp>
        <p:sp>
          <p:nvSpPr>
            <p:cNvPr id="2063" name="Rectangle 12"/>
            <p:cNvSpPr>
              <a:spLocks noChangeArrowheads="1"/>
            </p:cNvSpPr>
            <p:nvPr/>
          </p:nvSpPr>
          <p:spPr bwMode="auto">
            <a:xfrm>
              <a:off x="258" y="171"/>
              <a:ext cx="87" cy="87"/>
            </a:xfrm>
            <a:prstGeom prst="rect">
              <a:avLst/>
            </a:prstGeom>
            <a:solidFill>
              <a:schemeClr val="accent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mtClean="0">
                <a:solidFill>
                  <a:schemeClr val="accent2"/>
                </a:solidFill>
              </a:endParaRPr>
            </a:p>
          </p:txBody>
        </p:sp>
        <p:sp>
          <p:nvSpPr>
            <p:cNvPr id="2064" name="Rectangle 13"/>
            <p:cNvSpPr>
              <a:spLocks noChangeArrowheads="1"/>
            </p:cNvSpPr>
            <p:nvPr/>
          </p:nvSpPr>
          <p:spPr bwMode="auto">
            <a:xfrm>
              <a:off x="173" y="258"/>
              <a:ext cx="86" cy="86"/>
            </a:xfrm>
            <a:prstGeom prst="rect">
              <a:avLst/>
            </a:prstGeom>
            <a:solidFill>
              <a:schemeClr val="accent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US" altLang="en-US" smtClean="0">
                <a:solidFill>
                  <a:schemeClr val="accent2"/>
                </a:solidFill>
              </a:endParaRPr>
            </a:p>
          </p:txBody>
        </p:sp>
      </p:grpSp>
      <p:sp>
        <p:nvSpPr>
          <p:cNvPr id="2053" name="Rectangle 14"/>
          <p:cNvSpPr>
            <a:spLocks noGrp="1" noChangeArrowheads="1"/>
          </p:cNvSpPr>
          <p:nvPr>
            <p:ph type="title"/>
          </p:nvPr>
        </p:nvSpPr>
        <p:spPr bwMode="auto">
          <a:xfrm>
            <a:off x="457200" y="457200"/>
            <a:ext cx="8229600" cy="1371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2054" name="Rectangle 15"/>
          <p:cNvSpPr>
            <a:spLocks noGrp="1" noChangeArrowheads="1"/>
          </p:cNvSpPr>
          <p:nvPr>
            <p:ph type="body" idx="1"/>
          </p:nvPr>
        </p:nvSpPr>
        <p:spPr bwMode="auto">
          <a:xfrm>
            <a:off x="457200" y="1981200"/>
            <a:ext cx="8229600" cy="3886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8208" name="Rectangle 16"/>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pPr>
              <a:defRPr/>
            </a:pPr>
            <a:endParaRPr lang="en-GB" altLang="en-US"/>
          </a:p>
        </p:txBody>
      </p:sp>
    </p:spTree>
  </p:cSld>
  <p:clrMap bg1="lt1" tx1="dk1" bg2="lt2" tx2="dk2" accent1="accent1" accent2="accent2" accent3="accent3" accent4="accent4" accent5="accent5" accent6="accent6" hlink="hlink" folHlink="folHlink"/>
  <p:sldLayoutIdLst>
    <p:sldLayoutId id="2147483700"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Lst>
  <p:txStyles>
    <p:title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defRPr>
      </a:lvl2pPr>
      <a:lvl3pPr algn="l" rtl="0" eaLnBrk="0" fontAlgn="base" hangingPunct="0">
        <a:spcBef>
          <a:spcPct val="0"/>
        </a:spcBef>
        <a:spcAft>
          <a:spcPct val="0"/>
        </a:spcAft>
        <a:defRPr sz="4400">
          <a:solidFill>
            <a:schemeClr val="tx1"/>
          </a:solidFill>
          <a:latin typeface="Arial" charset="0"/>
        </a:defRPr>
      </a:lvl3pPr>
      <a:lvl4pPr algn="l" rtl="0" eaLnBrk="0" fontAlgn="base" hangingPunct="0">
        <a:spcBef>
          <a:spcPct val="0"/>
        </a:spcBef>
        <a:spcAft>
          <a:spcPct val="0"/>
        </a:spcAft>
        <a:defRPr sz="4400">
          <a:solidFill>
            <a:schemeClr val="tx1"/>
          </a:solidFill>
          <a:latin typeface="Arial" charset="0"/>
        </a:defRPr>
      </a:lvl4pPr>
      <a:lvl5pPr algn="l" rtl="0" eaLnBrk="0" fontAlgn="base" hangingPunct="0">
        <a:spcBef>
          <a:spcPct val="0"/>
        </a:spcBef>
        <a:spcAft>
          <a:spcPct val="0"/>
        </a:spcAft>
        <a:defRPr sz="4400">
          <a:solidFill>
            <a:schemeClr val="tx1"/>
          </a:solidFill>
          <a:latin typeface="Arial" charset="0"/>
        </a:defRPr>
      </a:lvl5pPr>
      <a:lvl6pPr marL="457200" algn="l" rtl="0" fontAlgn="base">
        <a:spcBef>
          <a:spcPct val="0"/>
        </a:spcBef>
        <a:spcAft>
          <a:spcPct val="0"/>
        </a:spcAft>
        <a:defRPr sz="4400">
          <a:solidFill>
            <a:schemeClr val="tx1"/>
          </a:solidFill>
          <a:latin typeface="Arial" charset="0"/>
        </a:defRPr>
      </a:lvl6pPr>
      <a:lvl7pPr marL="914400" algn="l" rtl="0" fontAlgn="base">
        <a:spcBef>
          <a:spcPct val="0"/>
        </a:spcBef>
        <a:spcAft>
          <a:spcPct val="0"/>
        </a:spcAft>
        <a:defRPr sz="4400">
          <a:solidFill>
            <a:schemeClr val="tx1"/>
          </a:solidFill>
          <a:latin typeface="Arial" charset="0"/>
        </a:defRPr>
      </a:lvl7pPr>
      <a:lvl8pPr marL="1371600" algn="l" rtl="0" fontAlgn="base">
        <a:spcBef>
          <a:spcPct val="0"/>
        </a:spcBef>
        <a:spcAft>
          <a:spcPct val="0"/>
        </a:spcAft>
        <a:defRPr sz="4400">
          <a:solidFill>
            <a:schemeClr val="tx1"/>
          </a:solidFill>
          <a:latin typeface="Arial" charset="0"/>
        </a:defRPr>
      </a:lvl8pPr>
      <a:lvl9pPr marL="1828800" algn="l" rtl="0" fontAlgn="base">
        <a:spcBef>
          <a:spcPct val="0"/>
        </a:spcBef>
        <a:spcAft>
          <a:spcPct val="0"/>
        </a:spcAft>
        <a:defRPr sz="4400">
          <a:solidFill>
            <a:schemeClr val="tx1"/>
          </a:solidFill>
          <a:latin typeface="Arial"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80000"/>
        <a:buFont typeface="Wingdings" pitchFamily="2" charset="2"/>
        <a:buChar char="¨"/>
        <a:defRPr sz="2800">
          <a:solidFill>
            <a:schemeClr val="tx1"/>
          </a:solidFill>
          <a:latin typeface="+mn-lt"/>
        </a:defRPr>
      </a:lvl2pPr>
      <a:lvl3pPr marL="1143000" indent="-228600" algn="l" rtl="0" eaLnBrk="0" fontAlgn="base" hangingPunct="0">
        <a:spcBef>
          <a:spcPct val="20000"/>
        </a:spcBef>
        <a:spcAft>
          <a:spcPct val="0"/>
        </a:spcAft>
        <a:buClr>
          <a:schemeClr val="bg2"/>
        </a:buClr>
        <a:buSzPct val="65000"/>
        <a:buFont typeface="Wingding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bg2"/>
        </a:buClr>
        <a:buFont typeface="Wingdings" pitchFamily="2" charset="2"/>
        <a:buChar char="§"/>
        <a:defRPr sz="2000">
          <a:solidFill>
            <a:schemeClr val="tx1"/>
          </a:solidFill>
          <a:latin typeface="+mn-lt"/>
        </a:defRPr>
      </a:lvl6pPr>
      <a:lvl7pPr marL="2971800" indent="-228600" algn="l" rtl="0" fontAlgn="base">
        <a:spcBef>
          <a:spcPct val="20000"/>
        </a:spcBef>
        <a:spcAft>
          <a:spcPct val="0"/>
        </a:spcAft>
        <a:buClr>
          <a:schemeClr val="bg2"/>
        </a:buClr>
        <a:buFont typeface="Wingdings" pitchFamily="2" charset="2"/>
        <a:buChar char="§"/>
        <a:defRPr sz="2000">
          <a:solidFill>
            <a:schemeClr val="tx1"/>
          </a:solidFill>
          <a:latin typeface="+mn-lt"/>
        </a:defRPr>
      </a:lvl7pPr>
      <a:lvl8pPr marL="3429000" indent="-228600" algn="l" rtl="0" fontAlgn="base">
        <a:spcBef>
          <a:spcPct val="20000"/>
        </a:spcBef>
        <a:spcAft>
          <a:spcPct val="0"/>
        </a:spcAft>
        <a:buClr>
          <a:schemeClr val="bg2"/>
        </a:buClr>
        <a:buFont typeface="Wingdings" pitchFamily="2" charset="2"/>
        <a:buChar char="§"/>
        <a:defRPr sz="2000">
          <a:solidFill>
            <a:schemeClr val="tx1"/>
          </a:solidFill>
          <a:latin typeface="+mn-lt"/>
        </a:defRPr>
      </a:lvl8pPr>
      <a:lvl9pPr marL="3886200" indent="-228600" algn="l" rtl="0" fontAlgn="base">
        <a:spcBef>
          <a:spcPct val="20000"/>
        </a:spcBef>
        <a:spcAft>
          <a:spcPct val="0"/>
        </a:spcAft>
        <a:buClr>
          <a:schemeClr val="bg2"/>
        </a:buClr>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wm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12.jpeg"/><Relationship Id="rId13" Type="http://schemas.openxmlformats.org/officeDocument/2006/relationships/hyperlink" Target="http://www.environment-agency.gov.uk/ourviews/?lang=_e" TargetMode="External"/><Relationship Id="rId18" Type="http://schemas.openxmlformats.org/officeDocument/2006/relationships/hyperlink" Target="http://www.environment-agency.gov.uk/business/444304/502508/" TargetMode="External"/><Relationship Id="rId26" Type="http://schemas.openxmlformats.org/officeDocument/2006/relationships/hyperlink" Target="http://www.environment-agency.gov.uk/regions/northwest/" TargetMode="External"/><Relationship Id="rId3" Type="http://schemas.openxmlformats.org/officeDocument/2006/relationships/control" Target="../activeX/activeX2.xml"/><Relationship Id="rId21" Type="http://schemas.openxmlformats.org/officeDocument/2006/relationships/hyperlink" Target="http://www.environment-agency.gov.uk/themes/reducingfloodrisk/?lang=_e&amp;region=" TargetMode="External"/><Relationship Id="rId34" Type="http://schemas.openxmlformats.org/officeDocument/2006/relationships/image" Target="../media/image14.png"/><Relationship Id="rId7" Type="http://schemas.openxmlformats.org/officeDocument/2006/relationships/slideLayout" Target="../slideLayouts/slideLayout14.xml"/><Relationship Id="rId12" Type="http://schemas.openxmlformats.org/officeDocument/2006/relationships/hyperlink" Target="http://www.environment-agency.gov.uk/contactus/?lang=_e" TargetMode="External"/><Relationship Id="rId17" Type="http://schemas.openxmlformats.org/officeDocument/2006/relationships/hyperlink" Target="http://www.environment-agency.gov.uk/business/444304/" TargetMode="External"/><Relationship Id="rId25" Type="http://schemas.openxmlformats.org/officeDocument/2006/relationships/hyperlink" Target="http://www.environment-agency.gov.uk/regions/northeast/" TargetMode="External"/><Relationship Id="rId33" Type="http://schemas.openxmlformats.org/officeDocument/2006/relationships/image" Target="../media/image13.png"/><Relationship Id="rId2" Type="http://schemas.openxmlformats.org/officeDocument/2006/relationships/control" Target="../activeX/activeX1.xml"/><Relationship Id="rId16" Type="http://schemas.openxmlformats.org/officeDocument/2006/relationships/hyperlink" Target="http://www.environment-agency.gov.uk/business/" TargetMode="External"/><Relationship Id="rId20" Type="http://schemas.openxmlformats.org/officeDocument/2006/relationships/hyperlink" Target="http://www.environment-agency.gov.uk/themes/waters/?lang=_e&amp;region=" TargetMode="External"/><Relationship Id="rId29" Type="http://schemas.openxmlformats.org/officeDocument/2006/relationships/hyperlink" Target="http://www.environment-agency.gov.uk/regions/thames/" TargetMode="External"/><Relationship Id="rId1" Type="http://schemas.openxmlformats.org/officeDocument/2006/relationships/vmlDrawing" Target="../drawings/vmlDrawing1.vml"/><Relationship Id="rId6" Type="http://schemas.openxmlformats.org/officeDocument/2006/relationships/control" Target="../activeX/activeX5.xml"/><Relationship Id="rId11" Type="http://schemas.openxmlformats.org/officeDocument/2006/relationships/hyperlink" Target="http://www.environment-agency.gov.uk/other/help/?lang=_e" TargetMode="External"/><Relationship Id="rId24" Type="http://schemas.openxmlformats.org/officeDocument/2006/relationships/hyperlink" Target="http://www.environment-agency.gov.uk/regions/midlands/" TargetMode="External"/><Relationship Id="rId32" Type="http://schemas.openxmlformats.org/officeDocument/2006/relationships/hyperlink" Target="mailto:enquiries@environment-agency.gov.uk" TargetMode="External"/><Relationship Id="rId5" Type="http://schemas.openxmlformats.org/officeDocument/2006/relationships/control" Target="../activeX/activeX4.xml"/><Relationship Id="rId15" Type="http://schemas.openxmlformats.org/officeDocument/2006/relationships/hyperlink" Target="http://www.environment-agency.gov.uk/?lang=_e" TargetMode="External"/><Relationship Id="rId23" Type="http://schemas.openxmlformats.org/officeDocument/2006/relationships/hyperlink" Target="http://www.environment-agency.gov.uk/regions/anglian/" TargetMode="External"/><Relationship Id="rId28" Type="http://schemas.openxmlformats.org/officeDocument/2006/relationships/hyperlink" Target="http://www.environment-agency.gov.uk/regions/southern/" TargetMode="External"/><Relationship Id="rId10" Type="http://schemas.openxmlformats.org/officeDocument/2006/relationships/hyperlink" Target="http://www.environment-agency.gov.uk/commondata/103196/472801?referrer=/business/444304/502508/464710/&amp;lang=_w" TargetMode="External"/><Relationship Id="rId19" Type="http://schemas.openxmlformats.org/officeDocument/2006/relationships/hyperlink" Target="http://www.environment-agency.gov.uk/business/444304/502508/464710/" TargetMode="External"/><Relationship Id="rId31" Type="http://schemas.openxmlformats.org/officeDocument/2006/relationships/hyperlink" Target="http://www.environment-agency.gov.uk/other/help/196646/" TargetMode="External"/><Relationship Id="rId4" Type="http://schemas.openxmlformats.org/officeDocument/2006/relationships/control" Target="../activeX/activeX3.xml"/><Relationship Id="rId9" Type="http://schemas.openxmlformats.org/officeDocument/2006/relationships/hyperlink" Target="http://www.environment-agency.gov.uk/commondata/103196/472801?lang=_e&amp;referrer=/business/444304/502508/464710/&amp;textonly=on" TargetMode="External"/><Relationship Id="rId14" Type="http://schemas.openxmlformats.org/officeDocument/2006/relationships/hyperlink" Target="http://www.environment-agency.gov.uk/aboutus/?lang=_e" TargetMode="External"/><Relationship Id="rId22" Type="http://schemas.openxmlformats.org/officeDocument/2006/relationships/hyperlink" Target="http://www.environment-agency.gov.uk/themes/naturalresources/?lang=_e&amp;region=" TargetMode="External"/><Relationship Id="rId27" Type="http://schemas.openxmlformats.org/officeDocument/2006/relationships/hyperlink" Target="http://www.environment-agency.gov.uk/regions/southwest/" TargetMode="External"/><Relationship Id="rId30" Type="http://schemas.openxmlformats.org/officeDocument/2006/relationships/hyperlink" Target="http://www.environment-agency.gov.uk/regions/wales/"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p:txBody>
          <a:bodyPr/>
          <a:lstStyle/>
          <a:p>
            <a:pPr eaLnBrk="1" hangingPunct="1"/>
            <a:r>
              <a:rPr lang="en-GB" altLang="en-US" smtClean="0"/>
              <a:t>Greening the metropolis. </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z="3600" smtClean="0"/>
              <a:t>Sustainable construction.</a:t>
            </a:r>
          </a:p>
        </p:txBody>
      </p:sp>
      <p:sp>
        <p:nvSpPr>
          <p:cNvPr id="5124" name="Text Box 6"/>
          <p:cNvSpPr txBox="1">
            <a:spLocks noChangeArrowheads="1"/>
          </p:cNvSpPr>
          <p:nvPr/>
        </p:nvSpPr>
        <p:spPr bwMode="auto">
          <a:xfrm>
            <a:off x="755650" y="2492375"/>
            <a:ext cx="8064500" cy="4079875"/>
          </a:xfrm>
          <a:prstGeom prst="rect">
            <a:avLst/>
          </a:prstGeom>
          <a:noFill/>
          <a:ln w="9525">
            <a:noFill/>
            <a:miter lim="800000"/>
            <a:headEnd/>
            <a:tailEnd/>
          </a:ln>
          <a:effectLst/>
        </p:spPr>
        <p:txBody>
          <a:bodyPr>
            <a:spAutoFit/>
          </a:bodyPr>
          <a:lstStyle/>
          <a:p>
            <a:pPr>
              <a:spcBef>
                <a:spcPct val="50000"/>
              </a:spcBef>
              <a:buFont typeface="Wingdings" pitchFamily="2" charset="2"/>
              <a:buNone/>
            </a:pPr>
            <a:r>
              <a:rPr lang="en-GB" altLang="en-US"/>
              <a:t>A definition: “ it is conducting  business in a way that meets environmental and social responsibilities whilst at the same time improving profitability.”</a:t>
            </a:r>
          </a:p>
          <a:p>
            <a:pPr>
              <a:spcBef>
                <a:spcPct val="50000"/>
              </a:spcBef>
              <a:buFont typeface="Wingdings" pitchFamily="2" charset="2"/>
              <a:buNone/>
            </a:pPr>
            <a:r>
              <a:rPr lang="en-GB" altLang="en-US"/>
              <a:t>Construction Best Practice Programme.</a:t>
            </a:r>
          </a:p>
          <a:p>
            <a:pPr>
              <a:spcBef>
                <a:spcPct val="50000"/>
              </a:spcBef>
              <a:buFont typeface="Wingdings" pitchFamily="2" charset="2"/>
              <a:buNone/>
            </a:pPr>
            <a:r>
              <a:rPr lang="en-GB" altLang="en-US"/>
              <a:t>The Government proposes that the industry can contribute to the achievement of SD by:</a:t>
            </a:r>
          </a:p>
          <a:p>
            <a:pPr>
              <a:spcBef>
                <a:spcPct val="50000"/>
              </a:spcBef>
              <a:buFont typeface="Wingdings" pitchFamily="2" charset="2"/>
              <a:buChar char="Ø"/>
            </a:pPr>
            <a:r>
              <a:rPr lang="en-GB" altLang="en-US"/>
              <a:t>Being more profitable and competitive.</a:t>
            </a:r>
          </a:p>
          <a:p>
            <a:pPr>
              <a:spcBef>
                <a:spcPct val="50000"/>
              </a:spcBef>
              <a:buFont typeface="Wingdings" pitchFamily="2" charset="2"/>
              <a:buChar char="Ø"/>
            </a:pPr>
            <a:r>
              <a:rPr lang="en-GB" altLang="en-US"/>
              <a:t>Delivering buildings and structures that provide greater satisfaction, well being and value to the customer.</a:t>
            </a:r>
          </a:p>
          <a:p>
            <a:pPr>
              <a:spcBef>
                <a:spcPct val="50000"/>
              </a:spcBef>
              <a:buFont typeface="Wingdings" pitchFamily="2" charset="2"/>
              <a:buNone/>
            </a:pPr>
            <a:endParaRPr lang="en-GB" altLang="en-US"/>
          </a:p>
          <a:p>
            <a:pPr>
              <a:spcBef>
                <a:spcPct val="50000"/>
              </a:spcBef>
              <a:buFont typeface="Wingdings" pitchFamily="2" charset="2"/>
              <a:buNone/>
            </a:pPr>
            <a:endParaRPr lang="en-GB" altLang="en-US"/>
          </a:p>
          <a:p>
            <a:pPr lvl="4">
              <a:spcBef>
                <a:spcPct val="50000"/>
              </a:spcBef>
              <a:buFont typeface="Wingdings" pitchFamily="2" charset="2"/>
              <a:buChar char="Ø"/>
            </a:pPr>
            <a:endParaRPr lang="en-GB" altLang="en-US"/>
          </a:p>
        </p:txBody>
      </p:sp>
      <p:sp>
        <p:nvSpPr>
          <p:cNvPr id="5" name="Content Placeholder 4"/>
          <p:cNvSpPr>
            <a:spLocks noGrp="1"/>
          </p:cNvSpPr>
          <p:nvPr>
            <p:ph idx="1"/>
          </p:nvPr>
        </p:nvSpPr>
        <p:spPr/>
        <p:txBody>
          <a:bodyPr/>
          <a:lstStyle/>
          <a:p>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z="3600" smtClean="0"/>
              <a:t>Sustainable construction. </a:t>
            </a:r>
            <a:r>
              <a:rPr lang="en-GB" altLang="en-US" baseline="30000" smtClean="0"/>
              <a:t>Continued.</a:t>
            </a:r>
          </a:p>
        </p:txBody>
      </p:sp>
      <p:sp>
        <p:nvSpPr>
          <p:cNvPr id="6147" name="Rectangle 3"/>
          <p:cNvSpPr>
            <a:spLocks noGrp="1" noChangeArrowheads="1"/>
          </p:cNvSpPr>
          <p:nvPr>
            <p:ph type="body" idx="1"/>
          </p:nvPr>
        </p:nvSpPr>
        <p:spPr/>
        <p:txBody>
          <a:bodyPr/>
          <a:lstStyle/>
          <a:p>
            <a:pPr eaLnBrk="1" hangingPunct="1">
              <a:buFont typeface="Wingdings" pitchFamily="2" charset="2"/>
              <a:buNone/>
            </a:pPr>
            <a:r>
              <a:rPr lang="en-GB" altLang="en-US" sz="2800" smtClean="0"/>
              <a:t>A better definition would be:</a:t>
            </a:r>
          </a:p>
          <a:p>
            <a:pPr eaLnBrk="1" hangingPunct="1">
              <a:buFont typeface="Wingdings" pitchFamily="2" charset="2"/>
              <a:buChar char="Ø"/>
            </a:pPr>
            <a:r>
              <a:rPr lang="en-GB" altLang="en-US" sz="2800" smtClean="0"/>
              <a:t>Respecting and treating all stakeholders more fairly.</a:t>
            </a:r>
          </a:p>
          <a:p>
            <a:pPr eaLnBrk="1" hangingPunct="1">
              <a:buFont typeface="Wingdings" pitchFamily="2" charset="2"/>
              <a:buChar char="Ø"/>
            </a:pPr>
            <a:r>
              <a:rPr lang="en-GB" altLang="en-US" sz="2800" smtClean="0"/>
              <a:t>Enhancing and better protecting the natural environment,</a:t>
            </a:r>
          </a:p>
          <a:p>
            <a:pPr eaLnBrk="1" hangingPunct="1">
              <a:buFont typeface="Wingdings" pitchFamily="2" charset="2"/>
              <a:buChar char="Ø"/>
            </a:pPr>
            <a:r>
              <a:rPr lang="en-GB" altLang="en-US" sz="2800" smtClean="0"/>
              <a:t>Minimising its impact on consumption of energy and natural resources.</a:t>
            </a:r>
          </a:p>
          <a:p>
            <a:pPr eaLnBrk="1" hangingPunct="1">
              <a:buFont typeface="Wingdings" pitchFamily="2" charset="2"/>
              <a:buNone/>
            </a:pPr>
            <a:r>
              <a:rPr lang="en-GB" altLang="en-US" sz="2800" smtClean="0"/>
              <a:t>Mike Cullis, 2003</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z="4000" smtClean="0"/>
              <a:t>Sustainable construction: UK Government Strategy.</a:t>
            </a:r>
          </a:p>
        </p:txBody>
      </p:sp>
      <p:sp>
        <p:nvSpPr>
          <p:cNvPr id="7171" name="Rectangle 3"/>
          <p:cNvSpPr>
            <a:spLocks noGrp="1" noChangeArrowheads="1"/>
          </p:cNvSpPr>
          <p:nvPr>
            <p:ph type="body" idx="1"/>
          </p:nvPr>
        </p:nvSpPr>
        <p:spPr/>
        <p:txBody>
          <a:bodyPr/>
          <a:lstStyle/>
          <a:p>
            <a:pPr eaLnBrk="1" hangingPunct="1">
              <a:lnSpc>
                <a:spcPct val="80000"/>
              </a:lnSpc>
            </a:pPr>
            <a:r>
              <a:rPr lang="en-GB" altLang="en-US" sz="2800" smtClean="0"/>
              <a:t>The UK Government states its commitment to the principles of sustainable development. As one of the UK’s leading industries, responsible for 8% of GDP and employing 1.5 million people, construction can lead the way in considering sustainable  development in all of its activities. </a:t>
            </a:r>
          </a:p>
          <a:p>
            <a:pPr eaLnBrk="1" hangingPunct="1">
              <a:lnSpc>
                <a:spcPct val="80000"/>
              </a:lnSpc>
            </a:pPr>
            <a:r>
              <a:rPr lang="en-GB" altLang="en-US" sz="2800" smtClean="0"/>
              <a:t>In </a:t>
            </a:r>
            <a:r>
              <a:rPr lang="en-GB" altLang="en-US" sz="2800" b="1" smtClean="0"/>
              <a:t>2000</a:t>
            </a:r>
            <a:r>
              <a:rPr lang="en-GB" altLang="en-US" sz="2800" smtClean="0"/>
              <a:t>, the Government published its first Strategy for Construction, “Building A Better Quality of Life” which presented a way forward for Government and industry</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z="4000" smtClean="0"/>
              <a:t> UK Government Strategy.</a:t>
            </a:r>
          </a:p>
        </p:txBody>
      </p:sp>
      <p:sp>
        <p:nvSpPr>
          <p:cNvPr id="8195" name="Rectangle 3"/>
          <p:cNvSpPr>
            <a:spLocks noGrp="1" noChangeArrowheads="1"/>
          </p:cNvSpPr>
          <p:nvPr>
            <p:ph type="body" idx="1"/>
          </p:nvPr>
        </p:nvSpPr>
        <p:spPr/>
        <p:txBody>
          <a:bodyPr/>
          <a:lstStyle/>
          <a:p>
            <a:pPr eaLnBrk="1" hangingPunct="1">
              <a:lnSpc>
                <a:spcPct val="90000"/>
              </a:lnSpc>
            </a:pPr>
            <a:r>
              <a:rPr lang="en-GB" altLang="en-US" sz="2400" smtClean="0"/>
              <a:t>The strategy identifies four shared priorities across the </a:t>
            </a:r>
            <a:r>
              <a:rPr lang="en-GB" altLang="en-US" sz="2400" b="1" smtClean="0"/>
              <a:t>UK</a:t>
            </a:r>
            <a:r>
              <a:rPr lang="en-GB" altLang="en-US" sz="2400" smtClean="0"/>
              <a:t> that have strong resonance within the sustainable construction agenda. They are:</a:t>
            </a:r>
            <a:endParaRPr lang="en-GB" altLang="en-US" sz="2400" b="1" smtClean="0"/>
          </a:p>
          <a:p>
            <a:pPr eaLnBrk="1" hangingPunct="1">
              <a:lnSpc>
                <a:spcPct val="90000"/>
              </a:lnSpc>
            </a:pPr>
            <a:r>
              <a:rPr lang="en-GB" altLang="en-US" sz="2400" smtClean="0"/>
              <a:t>Sustainable Consumption and Production; </a:t>
            </a:r>
          </a:p>
          <a:p>
            <a:pPr eaLnBrk="1" hangingPunct="1">
              <a:lnSpc>
                <a:spcPct val="90000"/>
              </a:lnSpc>
            </a:pPr>
            <a:r>
              <a:rPr lang="en-GB" altLang="en-US" sz="2400" smtClean="0"/>
              <a:t>Climate Change and Energy;</a:t>
            </a:r>
          </a:p>
          <a:p>
            <a:pPr eaLnBrk="1" hangingPunct="1">
              <a:lnSpc>
                <a:spcPct val="90000"/>
              </a:lnSpc>
            </a:pPr>
            <a:r>
              <a:rPr lang="en-GB" altLang="en-US" sz="2400" smtClean="0"/>
              <a:t>Natural Resource Protection and Environmental Enhancement; </a:t>
            </a:r>
            <a:endParaRPr lang="en-GB" altLang="en-US" sz="2400" b="1" smtClean="0"/>
          </a:p>
          <a:p>
            <a:pPr eaLnBrk="1" hangingPunct="1">
              <a:lnSpc>
                <a:spcPct val="90000"/>
              </a:lnSpc>
            </a:pPr>
            <a:r>
              <a:rPr lang="en-GB" altLang="en-US" sz="2400" smtClean="0"/>
              <a:t>Sustainable Communities. </a:t>
            </a:r>
          </a:p>
          <a:p>
            <a:pPr eaLnBrk="1" hangingPunct="1">
              <a:lnSpc>
                <a:spcPct val="90000"/>
              </a:lnSpc>
            </a:pPr>
            <a:r>
              <a:rPr lang="en-GB" altLang="en-US" sz="2400" smtClean="0"/>
              <a:t>It is these priorities that have shaped the </a:t>
            </a:r>
            <a:r>
              <a:rPr lang="en-GB" altLang="en-US" sz="2400" b="1" smtClean="0"/>
              <a:t>development</a:t>
            </a:r>
            <a:r>
              <a:rPr lang="en-GB" altLang="en-US" sz="2400" smtClean="0"/>
              <a:t> of this proposed Strategy for </a:t>
            </a:r>
            <a:r>
              <a:rPr lang="en-GB" altLang="en-US" sz="2400" b="1" smtClean="0"/>
              <a:t>Sustainable</a:t>
            </a:r>
            <a:r>
              <a:rPr lang="en-GB" altLang="en-US" sz="2400" smtClean="0"/>
              <a:t> Construction</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z="4000" smtClean="0"/>
              <a:t>Progress via legislation and strategies.</a:t>
            </a:r>
          </a:p>
        </p:txBody>
      </p:sp>
      <p:sp>
        <p:nvSpPr>
          <p:cNvPr id="9219" name="Rectangle 3"/>
          <p:cNvSpPr>
            <a:spLocks noGrp="1" noChangeArrowheads="1"/>
          </p:cNvSpPr>
          <p:nvPr>
            <p:ph type="body" idx="1"/>
          </p:nvPr>
        </p:nvSpPr>
        <p:spPr/>
        <p:txBody>
          <a:bodyPr/>
          <a:lstStyle/>
          <a:p>
            <a:pPr eaLnBrk="1" hangingPunct="1">
              <a:lnSpc>
                <a:spcPct val="80000"/>
              </a:lnSpc>
              <a:buFont typeface="Wingdings" pitchFamily="2" charset="2"/>
              <a:buNone/>
            </a:pPr>
            <a:r>
              <a:rPr lang="en-GB" altLang="en-US" sz="2400" smtClean="0"/>
              <a:t>• UK Climate Change Programme;</a:t>
            </a:r>
          </a:p>
          <a:p>
            <a:pPr eaLnBrk="1" hangingPunct="1">
              <a:lnSpc>
                <a:spcPct val="80000"/>
              </a:lnSpc>
              <a:buFont typeface="Wingdings" pitchFamily="2" charset="2"/>
              <a:buNone/>
            </a:pPr>
            <a:r>
              <a:rPr lang="en-GB" altLang="en-US" sz="2400" smtClean="0"/>
              <a:t>• Aggregates Levy and Landfill Tax;</a:t>
            </a:r>
          </a:p>
          <a:p>
            <a:pPr eaLnBrk="1" hangingPunct="1">
              <a:lnSpc>
                <a:spcPct val="80000"/>
              </a:lnSpc>
              <a:buFont typeface="Wingdings" pitchFamily="2" charset="2"/>
              <a:buNone/>
            </a:pPr>
            <a:r>
              <a:rPr lang="en-GB" altLang="en-US" sz="2400" smtClean="0"/>
              <a:t>• Formation of Sector Skills Councils: Construction Skills,      	Asset Skills and Summit Skills;</a:t>
            </a:r>
          </a:p>
          <a:p>
            <a:pPr eaLnBrk="1" hangingPunct="1">
              <a:lnSpc>
                <a:spcPct val="80000"/>
              </a:lnSpc>
              <a:buFont typeface="Wingdings" pitchFamily="2" charset="2"/>
              <a:buNone/>
            </a:pPr>
            <a:r>
              <a:rPr lang="en-GB" altLang="en-US" sz="2400" smtClean="0"/>
              <a:t>• Health and Safety: the incidence rates for fatal major and over-three-day injuries for 2003/04 were the lowest since current records began;</a:t>
            </a:r>
          </a:p>
          <a:p>
            <a:pPr eaLnBrk="1" hangingPunct="1">
              <a:lnSpc>
                <a:spcPct val="80000"/>
              </a:lnSpc>
              <a:buFont typeface="Wingdings" pitchFamily="2" charset="2"/>
              <a:buNone/>
            </a:pPr>
            <a:r>
              <a:rPr lang="en-GB" altLang="en-US" sz="2400" smtClean="0"/>
              <a:t>• Launch of Respect for People Code of Good Working Health and Safety Practices – 350 organisations have signed up so far;</a:t>
            </a:r>
          </a:p>
          <a:p>
            <a:pPr eaLnBrk="1" hangingPunct="1">
              <a:lnSpc>
                <a:spcPct val="80000"/>
              </a:lnSpc>
              <a:buFont typeface="Wingdings" pitchFamily="2" charset="2"/>
              <a:buNone/>
            </a:pPr>
            <a:r>
              <a:rPr lang="en-GB" altLang="en-US" sz="2400" smtClean="0"/>
              <a:t>• Formation of Constructing Excellence;</a:t>
            </a:r>
          </a:p>
          <a:p>
            <a:pPr eaLnBrk="1" hangingPunct="1">
              <a:lnSpc>
                <a:spcPct val="80000"/>
              </a:lnSpc>
              <a:buFont typeface="Wingdings" pitchFamily="2" charset="2"/>
              <a:buNone/>
            </a:pPr>
            <a:endParaRPr lang="en-GB" altLang="en-US" sz="2400" b="1"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z="4000" smtClean="0"/>
              <a:t>Progress via legislation and strategies. (Continued)</a:t>
            </a:r>
          </a:p>
        </p:txBody>
      </p:sp>
      <p:sp>
        <p:nvSpPr>
          <p:cNvPr id="10243" name="Rectangle 3"/>
          <p:cNvSpPr>
            <a:spLocks noGrp="1" noChangeArrowheads="1"/>
          </p:cNvSpPr>
          <p:nvPr>
            <p:ph type="body" idx="1"/>
          </p:nvPr>
        </p:nvSpPr>
        <p:spPr/>
        <p:txBody>
          <a:bodyPr/>
          <a:lstStyle/>
          <a:p>
            <a:pPr eaLnBrk="1" hangingPunct="1">
              <a:lnSpc>
                <a:spcPct val="80000"/>
              </a:lnSpc>
              <a:buFont typeface="Wingdings" pitchFamily="2" charset="2"/>
              <a:buNone/>
            </a:pPr>
            <a:r>
              <a:rPr lang="en-GB" altLang="en-US" sz="2000" smtClean="0"/>
              <a:t>* Energy White Paper 2003;</a:t>
            </a:r>
          </a:p>
          <a:p>
            <a:pPr eaLnBrk="1" hangingPunct="1">
              <a:lnSpc>
                <a:spcPct val="80000"/>
              </a:lnSpc>
              <a:buFont typeface="Wingdings" pitchFamily="2" charset="2"/>
              <a:buNone/>
            </a:pPr>
            <a:r>
              <a:rPr lang="en-GB" altLang="en-US" sz="2000" smtClean="0"/>
              <a:t>• Energy Efficiency Action Plan 2004;</a:t>
            </a:r>
          </a:p>
          <a:p>
            <a:pPr eaLnBrk="1" hangingPunct="1">
              <a:lnSpc>
                <a:spcPct val="80000"/>
              </a:lnSpc>
              <a:buFont typeface="Wingdings" pitchFamily="2" charset="2"/>
              <a:buNone/>
            </a:pPr>
            <a:r>
              <a:rPr lang="en-GB" altLang="en-US" sz="2000" smtClean="0"/>
              <a:t>• Revision to Part L of the Building Regulations ;Part LB2 2007</a:t>
            </a:r>
          </a:p>
          <a:p>
            <a:pPr eaLnBrk="1" hangingPunct="1">
              <a:lnSpc>
                <a:spcPct val="80000"/>
              </a:lnSpc>
              <a:buFont typeface="Wingdings" pitchFamily="2" charset="2"/>
              <a:buNone/>
            </a:pPr>
            <a:r>
              <a:rPr lang="en-GB" altLang="en-US" sz="2000" smtClean="0"/>
              <a:t>• Code for Sustainable Homes;</a:t>
            </a:r>
          </a:p>
          <a:p>
            <a:pPr eaLnBrk="1" hangingPunct="1">
              <a:lnSpc>
                <a:spcPct val="80000"/>
              </a:lnSpc>
              <a:buFont typeface="Wingdings" pitchFamily="2" charset="2"/>
              <a:buNone/>
            </a:pPr>
            <a:r>
              <a:rPr lang="en-GB" altLang="en-US" sz="2000" smtClean="0"/>
              <a:t>• Site Waste Management Plans 2004;</a:t>
            </a:r>
          </a:p>
          <a:p>
            <a:pPr eaLnBrk="1" hangingPunct="1">
              <a:lnSpc>
                <a:spcPct val="80000"/>
              </a:lnSpc>
              <a:buFont typeface="Wingdings" pitchFamily="2" charset="2"/>
              <a:buNone/>
            </a:pPr>
            <a:r>
              <a:rPr lang="en-GB" altLang="en-US" sz="2000" smtClean="0"/>
              <a:t>• Planning Policy developments;</a:t>
            </a:r>
          </a:p>
          <a:p>
            <a:pPr eaLnBrk="1" hangingPunct="1">
              <a:lnSpc>
                <a:spcPct val="80000"/>
              </a:lnSpc>
              <a:buFont typeface="Wingdings" pitchFamily="2" charset="2"/>
              <a:buNone/>
            </a:pPr>
            <a:r>
              <a:rPr lang="en-GB" altLang="en-US" sz="2000" smtClean="0"/>
              <a:t>• The Sustainable and Secure Buildings Act;</a:t>
            </a:r>
          </a:p>
          <a:p>
            <a:pPr eaLnBrk="1" hangingPunct="1">
              <a:lnSpc>
                <a:spcPct val="80000"/>
              </a:lnSpc>
              <a:buFont typeface="Wingdings" pitchFamily="2" charset="2"/>
              <a:buNone/>
            </a:pPr>
            <a:r>
              <a:rPr lang="en-GB" altLang="en-US" sz="2000" smtClean="0"/>
              <a:t>• Design for Manufacture.</a:t>
            </a:r>
          </a:p>
          <a:p>
            <a:pPr eaLnBrk="1" hangingPunct="1">
              <a:lnSpc>
                <a:spcPct val="80000"/>
              </a:lnSpc>
              <a:buFont typeface="Wingdings" pitchFamily="2" charset="2"/>
              <a:buNone/>
            </a:pPr>
            <a:endParaRPr lang="en-GB" altLang="en-US" sz="2000" b="1" smtClean="0"/>
          </a:p>
          <a:p>
            <a:pPr lvl="1" eaLnBrk="1" hangingPunct="1">
              <a:lnSpc>
                <a:spcPct val="80000"/>
              </a:lnSpc>
              <a:buFont typeface="Wingdings" pitchFamily="2" charset="2"/>
              <a:buNone/>
            </a:pPr>
            <a:r>
              <a:rPr lang="en-GB" altLang="en-US" sz="1800" smtClean="0"/>
              <a:t>First published January 2006. Department of Trade and Industry. www.dti.gov.uk” Crown Copyright. URN 06/730</a:t>
            </a:r>
          </a:p>
          <a:p>
            <a:pPr eaLnBrk="1" hangingPunct="1">
              <a:lnSpc>
                <a:spcPct val="80000"/>
              </a:lnSpc>
            </a:pPr>
            <a:endParaRPr lang="en-GB" altLang="en-US" sz="200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3600" smtClean="0"/>
              <a:t>Sustainable construction: How could this be achieved?</a:t>
            </a:r>
          </a:p>
        </p:txBody>
      </p:sp>
      <p:sp>
        <p:nvSpPr>
          <p:cNvPr id="11267" name="Rectangle 3"/>
          <p:cNvSpPr>
            <a:spLocks noGrp="1" noChangeArrowheads="1"/>
          </p:cNvSpPr>
          <p:nvPr>
            <p:ph type="body" sz="half" idx="1"/>
          </p:nvPr>
        </p:nvSpPr>
        <p:spPr>
          <a:xfrm>
            <a:off x="457200" y="1981200"/>
            <a:ext cx="6491288" cy="3886200"/>
          </a:xfrm>
        </p:spPr>
        <p:txBody>
          <a:bodyPr/>
          <a:lstStyle/>
          <a:p>
            <a:pPr eaLnBrk="1" hangingPunct="1">
              <a:lnSpc>
                <a:spcPct val="80000"/>
              </a:lnSpc>
            </a:pPr>
            <a:r>
              <a:rPr lang="en-GB" altLang="en-US" sz="1600" smtClean="0"/>
              <a:t>Minimise the ecological impact of development, maximising the enhancement of sites for both new and existing buildings.</a:t>
            </a:r>
          </a:p>
          <a:p>
            <a:pPr eaLnBrk="1" hangingPunct="1">
              <a:lnSpc>
                <a:spcPct val="80000"/>
              </a:lnSpc>
            </a:pPr>
            <a:r>
              <a:rPr lang="en-GB" altLang="en-US" sz="1600" smtClean="0"/>
              <a:t>Limit urban sprawl and use of green field sites. </a:t>
            </a:r>
          </a:p>
          <a:p>
            <a:pPr eaLnBrk="1" hangingPunct="1">
              <a:lnSpc>
                <a:spcPct val="80000"/>
              </a:lnSpc>
            </a:pPr>
            <a:r>
              <a:rPr lang="en-GB" altLang="en-US" sz="1600" smtClean="0"/>
              <a:t>Granting planning permission for construction in Rural areas to provide low cost housing for local young adults.</a:t>
            </a:r>
          </a:p>
          <a:p>
            <a:pPr eaLnBrk="1" hangingPunct="1">
              <a:lnSpc>
                <a:spcPct val="80000"/>
              </a:lnSpc>
            </a:pPr>
            <a:r>
              <a:rPr lang="en-GB" altLang="en-US" sz="1600" smtClean="0"/>
              <a:t>Reduce the amount of construction and demolition materials and other construction waste going to landfill sites. ( Waste Taxes, etc.)</a:t>
            </a:r>
          </a:p>
          <a:p>
            <a:pPr eaLnBrk="1" hangingPunct="1">
              <a:lnSpc>
                <a:spcPct val="80000"/>
              </a:lnSpc>
            </a:pPr>
            <a:r>
              <a:rPr lang="en-GB" altLang="en-US" sz="1600" smtClean="0"/>
              <a:t>Reduce CO2 emissions. (in construction materials and within the household.)</a:t>
            </a:r>
          </a:p>
          <a:p>
            <a:pPr eaLnBrk="1" hangingPunct="1">
              <a:lnSpc>
                <a:spcPct val="80000"/>
              </a:lnSpc>
            </a:pPr>
            <a:r>
              <a:rPr lang="en-GB" altLang="en-US" sz="1600" smtClean="0"/>
              <a:t>Reduce consumption and leakages of potable water, both in construction and during habitation or use period.</a:t>
            </a:r>
          </a:p>
          <a:p>
            <a:pPr eaLnBrk="1" hangingPunct="1">
              <a:lnSpc>
                <a:spcPct val="80000"/>
              </a:lnSpc>
            </a:pPr>
            <a:r>
              <a:rPr lang="en-GB" altLang="en-US" sz="1600" smtClean="0"/>
              <a:t>Reduce the amount of materials extracted from the land. ( Sand, clay, aggregates. Etc.)</a:t>
            </a:r>
          </a:p>
          <a:p>
            <a:pPr eaLnBrk="1" hangingPunct="1">
              <a:lnSpc>
                <a:spcPct val="80000"/>
              </a:lnSpc>
            </a:pPr>
            <a:r>
              <a:rPr lang="en-GB" altLang="en-US" sz="1600" smtClean="0"/>
              <a:t>Maximise energy efficiency in new builds and renovations.</a:t>
            </a:r>
          </a:p>
        </p:txBody>
      </p:sp>
      <p:sp>
        <p:nvSpPr>
          <p:cNvPr id="5" name="Content Placeholder 4"/>
          <p:cNvSpPr>
            <a:spLocks noGrp="1"/>
          </p:cNvSpPr>
          <p:nvPr>
            <p:ph sz="half" idx="2"/>
          </p:nvPr>
        </p:nvSpPr>
        <p:spPr/>
        <p:txBody>
          <a:bodyPr/>
          <a:lstStyle/>
          <a:p>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Construction facts:</a:t>
            </a:r>
          </a:p>
        </p:txBody>
      </p:sp>
      <p:sp>
        <p:nvSpPr>
          <p:cNvPr id="12291" name="Rectangle 3"/>
          <p:cNvSpPr>
            <a:spLocks noGrp="1" noChangeArrowheads="1"/>
          </p:cNvSpPr>
          <p:nvPr>
            <p:ph type="body" idx="1"/>
          </p:nvPr>
        </p:nvSpPr>
        <p:spPr/>
        <p:txBody>
          <a:bodyPr/>
          <a:lstStyle/>
          <a:p>
            <a:pPr eaLnBrk="1" hangingPunct="1">
              <a:lnSpc>
                <a:spcPct val="80000"/>
              </a:lnSpc>
            </a:pPr>
            <a:r>
              <a:rPr lang="en-GB" altLang="en-US" sz="2000" smtClean="0"/>
              <a:t>Approx. 50% of the UK’s CO</a:t>
            </a:r>
            <a:r>
              <a:rPr lang="en-GB" altLang="en-US" sz="2000" baseline="-25000" smtClean="0"/>
              <a:t>2 </a:t>
            </a:r>
            <a:r>
              <a:rPr lang="en-GB" altLang="en-US" sz="2000" smtClean="0"/>
              <a:t>emissions is from the energy used to heat, cool and light buildings.</a:t>
            </a:r>
          </a:p>
          <a:p>
            <a:pPr eaLnBrk="1" hangingPunct="1">
              <a:lnSpc>
                <a:spcPct val="80000"/>
              </a:lnSpc>
            </a:pPr>
            <a:r>
              <a:rPr lang="en-GB" altLang="en-US" sz="2000" smtClean="0"/>
              <a:t>Approx. 24% of all UK energy is consumed in manufacturing and transporting building materials.</a:t>
            </a:r>
          </a:p>
          <a:p>
            <a:pPr eaLnBrk="1" hangingPunct="1">
              <a:lnSpc>
                <a:spcPct val="80000"/>
              </a:lnSpc>
            </a:pPr>
            <a:r>
              <a:rPr lang="en-GB" altLang="en-US" sz="2000" smtClean="0"/>
              <a:t>Approx. 22% of CO</a:t>
            </a:r>
            <a:r>
              <a:rPr lang="en-GB" altLang="en-US" sz="2000" baseline="-25000" smtClean="0"/>
              <a:t>2 </a:t>
            </a:r>
            <a:r>
              <a:rPr lang="en-GB" altLang="en-US" sz="2000" smtClean="0"/>
              <a:t>results from the energy used by building occupants travelling between buildings.</a:t>
            </a:r>
          </a:p>
          <a:p>
            <a:pPr eaLnBrk="1" hangingPunct="1">
              <a:lnSpc>
                <a:spcPct val="80000"/>
              </a:lnSpc>
            </a:pPr>
            <a:r>
              <a:rPr lang="en-GB" altLang="en-US" sz="2000" smtClean="0"/>
              <a:t>The construction industry accounts for approx. 29% of all the UK controlled waste per annum. (70 million tonnes of construction and demolition waste per annum.)</a:t>
            </a:r>
          </a:p>
          <a:p>
            <a:pPr eaLnBrk="1" hangingPunct="1">
              <a:lnSpc>
                <a:spcPct val="80000"/>
              </a:lnSpc>
            </a:pPr>
            <a:r>
              <a:rPr lang="en-GB" altLang="en-US" sz="2000" smtClean="0"/>
              <a:t>Approx. 17% of landfill waste is directly related to construction. (This does not include waste from quarrying and other sources associated.)</a:t>
            </a:r>
          </a:p>
          <a:p>
            <a:pPr eaLnBrk="1" hangingPunct="1">
              <a:lnSpc>
                <a:spcPct val="80000"/>
              </a:lnSpc>
            </a:pPr>
            <a:r>
              <a:rPr lang="en-GB" altLang="en-US" sz="2000" smtClean="0"/>
              <a:t>(Figures from DEFRA.)</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z="4000" smtClean="0"/>
              <a:t>Why do we need sustainable Construction  :</a:t>
            </a:r>
          </a:p>
        </p:txBody>
      </p:sp>
      <p:sp>
        <p:nvSpPr>
          <p:cNvPr id="13315" name="Rectangle 3"/>
          <p:cNvSpPr>
            <a:spLocks noGrp="1" noChangeArrowheads="1"/>
          </p:cNvSpPr>
          <p:nvPr>
            <p:ph type="body" sz="half" idx="1"/>
          </p:nvPr>
        </p:nvSpPr>
        <p:spPr>
          <a:xfrm>
            <a:off x="457200" y="1981200"/>
            <a:ext cx="5554663" cy="3886200"/>
          </a:xfrm>
        </p:spPr>
        <p:txBody>
          <a:bodyPr/>
          <a:lstStyle/>
          <a:p>
            <a:pPr eaLnBrk="1" hangingPunct="1">
              <a:lnSpc>
                <a:spcPct val="90000"/>
              </a:lnSpc>
            </a:pPr>
            <a:r>
              <a:rPr lang="en-GB" altLang="en-US" sz="2000" smtClean="0"/>
              <a:t>Water consumption has risen in the UK, by 70% over the last 30 years. In excess of 30% of potable water used in buildings could be saved using technical and management options.</a:t>
            </a:r>
          </a:p>
          <a:p>
            <a:pPr eaLnBrk="1" hangingPunct="1">
              <a:lnSpc>
                <a:spcPct val="90000"/>
              </a:lnSpc>
            </a:pPr>
            <a:r>
              <a:rPr lang="en-GB" altLang="en-US" sz="2000" smtClean="0"/>
              <a:t>Risk to local ecology/ natural environment.</a:t>
            </a:r>
          </a:p>
          <a:p>
            <a:pPr eaLnBrk="1" hangingPunct="1">
              <a:lnSpc>
                <a:spcPct val="90000"/>
              </a:lnSpc>
            </a:pPr>
            <a:r>
              <a:rPr lang="en-GB" altLang="en-US" sz="2000" smtClean="0"/>
              <a:t>Reduction in human quality of life.</a:t>
            </a:r>
          </a:p>
          <a:p>
            <a:pPr eaLnBrk="1" hangingPunct="1">
              <a:lnSpc>
                <a:spcPct val="90000"/>
              </a:lnSpc>
            </a:pPr>
            <a:r>
              <a:rPr lang="en-GB" altLang="en-US" sz="2000" smtClean="0"/>
              <a:t>In 1910 10% of England was urban. It is predicted that 80% will be urban by the end 2010. (SDC,2008)</a:t>
            </a:r>
          </a:p>
          <a:p>
            <a:pPr eaLnBrk="1" hangingPunct="1">
              <a:lnSpc>
                <a:spcPct val="90000"/>
              </a:lnSpc>
            </a:pPr>
            <a:r>
              <a:rPr lang="en-GB" altLang="en-US" sz="2000" smtClean="0"/>
              <a:t>260 million tonnes of minerals are used by the UK construction industry each year.</a:t>
            </a:r>
          </a:p>
        </p:txBody>
      </p:sp>
      <p:sp>
        <p:nvSpPr>
          <p:cNvPr id="5" name="Media Placeholder 4"/>
          <p:cNvSpPr>
            <a:spLocks noGrp="1"/>
          </p:cNvSpPr>
          <p:nvPr>
            <p:ph type="media" sz="half" idx="2"/>
          </p:nvPr>
        </p:nvSpPr>
        <p:spPr/>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One solution</a:t>
            </a:r>
          </a:p>
        </p:txBody>
      </p:sp>
      <p:sp>
        <p:nvSpPr>
          <p:cNvPr id="14339" name="Rectangle 3"/>
          <p:cNvSpPr>
            <a:spLocks noGrp="1" noChangeArrowheads="1"/>
          </p:cNvSpPr>
          <p:nvPr>
            <p:ph type="body" idx="1"/>
          </p:nvPr>
        </p:nvSpPr>
        <p:spPr/>
        <p:txBody>
          <a:bodyPr/>
          <a:lstStyle/>
          <a:p>
            <a:pPr eaLnBrk="1" hangingPunct="1">
              <a:lnSpc>
                <a:spcPct val="90000"/>
              </a:lnSpc>
            </a:pPr>
            <a:r>
              <a:rPr lang="en-GB" altLang="en-US" smtClean="0"/>
              <a:t>In order to reduce the impact of the increasing  size of urban populations, basic construction methods need to be considered.</a:t>
            </a:r>
          </a:p>
          <a:p>
            <a:pPr eaLnBrk="1" hangingPunct="1">
              <a:lnSpc>
                <a:spcPct val="90000"/>
              </a:lnSpc>
            </a:pPr>
            <a:r>
              <a:rPr lang="en-GB" altLang="en-US" smtClean="0"/>
              <a:t>Three such methods include rain water harvesting, sustainable urban drainage systems (SUDS), and green roofs.</a:t>
            </a:r>
          </a:p>
          <a:p>
            <a:pPr eaLnBrk="1" hangingPunct="1">
              <a:lnSpc>
                <a:spcPct val="90000"/>
              </a:lnSpc>
            </a:pPr>
            <a:r>
              <a:rPr lang="en-GB" altLang="en-US" smtClean="0"/>
              <a:t>The former two will now be examined.</a:t>
            </a:r>
          </a:p>
          <a:p>
            <a:pPr eaLnBrk="1" hangingPunct="1">
              <a:lnSpc>
                <a:spcPct val="90000"/>
              </a:lnSpc>
            </a:pPr>
            <a:endParaRPr lang="en-GB" altLang="en-US"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p:nvPr>
        </p:nvSpPr>
        <p:spPr/>
        <p:txBody>
          <a:bodyPr/>
          <a:lstStyle/>
          <a:p>
            <a:pPr eaLnBrk="1" hangingPunct="1"/>
            <a:r>
              <a:rPr lang="en-GB" altLang="en-US" sz="4600" smtClean="0"/>
              <a:t>Sustainable urban drainage systems: A surface water management solution. </a:t>
            </a:r>
          </a:p>
        </p:txBody>
      </p:sp>
      <p:sp>
        <p:nvSpPr>
          <p:cNvPr id="15363" name="Rectangle 3"/>
          <p:cNvSpPr>
            <a:spLocks noGrp="1" noChangeArrowheads="1"/>
          </p:cNvSpPr>
          <p:nvPr>
            <p:ph type="subTitle" idx="1"/>
          </p:nvPr>
        </p:nvSpPr>
        <p:spPr/>
        <p:txBody>
          <a:bodyPr/>
          <a:lstStyle/>
          <a:p>
            <a:pPr eaLnBrk="1" hangingPunct="1"/>
            <a:r>
              <a:rPr lang="en-GB" altLang="en-US" smtClean="0"/>
              <a:t>By </a:t>
            </a:r>
          </a:p>
          <a:p>
            <a:pPr eaLnBrk="1" hangingPunct="1"/>
            <a:r>
              <a:rPr lang="en-GB" altLang="en-US" smtClean="0"/>
              <a:t>Linda Rudd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What makes SUDS important?</a:t>
            </a:r>
          </a:p>
        </p:txBody>
      </p:sp>
      <p:sp>
        <p:nvSpPr>
          <p:cNvPr id="16387" name="Rectangle 3"/>
          <p:cNvSpPr>
            <a:spLocks noGrp="1" noChangeArrowheads="1"/>
          </p:cNvSpPr>
          <p:nvPr>
            <p:ph type="body" idx="1"/>
          </p:nvPr>
        </p:nvSpPr>
        <p:spPr>
          <a:xfrm>
            <a:off x="457200" y="1412875"/>
            <a:ext cx="8229600" cy="4606925"/>
          </a:xfrm>
        </p:spPr>
        <p:txBody>
          <a:bodyPr/>
          <a:lstStyle/>
          <a:p>
            <a:pPr eaLnBrk="1" hangingPunct="1"/>
            <a:r>
              <a:rPr lang="en-GB" altLang="en-US" sz="2800" smtClean="0"/>
              <a:t>There is less rainfall per capita per annum in the South East of the UK than in Iran. (The Independent, June 2006)</a:t>
            </a:r>
          </a:p>
          <a:p>
            <a:pPr eaLnBrk="1" hangingPunct="1"/>
            <a:r>
              <a:rPr lang="en-GB" altLang="en-US" sz="2800" smtClean="0"/>
              <a:t>Climate Change may well contribute to wetter warmer weather in the UK winter, but overall rainfall is forecast to be reduced during periods of greatest demand.</a:t>
            </a:r>
          </a:p>
          <a:p>
            <a:pPr eaLnBrk="1" hangingPunct="1"/>
            <a:r>
              <a:rPr lang="en-GB" altLang="en-US" sz="2800" smtClean="0"/>
              <a:t>Flooding will become more prevalent, a situation which will be exacerbated by sea-level rise.</a:t>
            </a:r>
          </a:p>
          <a:p>
            <a:pPr eaLnBrk="1" hangingPunct="1">
              <a:buFont typeface="Wingdings" pitchFamily="2" charset="2"/>
              <a:buNone/>
            </a:pPr>
            <a:endParaRPr lang="en-GB" altLang="en-US" sz="280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mtClean="0"/>
              <a:t>The problems.</a:t>
            </a:r>
          </a:p>
        </p:txBody>
      </p:sp>
      <p:sp>
        <p:nvSpPr>
          <p:cNvPr id="17411" name="Rectangle 3"/>
          <p:cNvSpPr>
            <a:spLocks noGrp="1" noChangeArrowheads="1"/>
          </p:cNvSpPr>
          <p:nvPr>
            <p:ph type="body" idx="1"/>
          </p:nvPr>
        </p:nvSpPr>
        <p:spPr>
          <a:xfrm>
            <a:off x="457200" y="1268413"/>
            <a:ext cx="8229600" cy="5256212"/>
          </a:xfrm>
        </p:spPr>
        <p:txBody>
          <a:bodyPr/>
          <a:lstStyle/>
          <a:p>
            <a:pPr eaLnBrk="1" hangingPunct="1">
              <a:lnSpc>
                <a:spcPct val="90000"/>
              </a:lnSpc>
            </a:pPr>
            <a:r>
              <a:rPr lang="en-GB" altLang="en-US" sz="2800" smtClean="0"/>
              <a:t>Decreased rainfall during longer hotter summers.</a:t>
            </a:r>
          </a:p>
          <a:p>
            <a:pPr eaLnBrk="1" hangingPunct="1">
              <a:lnSpc>
                <a:spcPct val="90000"/>
              </a:lnSpc>
            </a:pPr>
            <a:r>
              <a:rPr lang="en-GB" altLang="en-US" sz="2800" smtClean="0"/>
              <a:t>Increased flooding.</a:t>
            </a:r>
          </a:p>
          <a:p>
            <a:pPr eaLnBrk="1" hangingPunct="1">
              <a:lnSpc>
                <a:spcPct val="90000"/>
              </a:lnSpc>
            </a:pPr>
            <a:r>
              <a:rPr lang="en-GB" altLang="en-US" sz="2800" smtClean="0"/>
              <a:t>Greater numbers of polluted aquifers.</a:t>
            </a:r>
          </a:p>
          <a:p>
            <a:pPr eaLnBrk="1" hangingPunct="1">
              <a:lnSpc>
                <a:spcPct val="90000"/>
              </a:lnSpc>
            </a:pPr>
            <a:r>
              <a:rPr lang="en-GB" altLang="en-US" sz="2800" smtClean="0"/>
              <a:t>Greater demand.</a:t>
            </a:r>
          </a:p>
          <a:p>
            <a:pPr eaLnBrk="1" hangingPunct="1">
              <a:lnSpc>
                <a:spcPct val="90000"/>
              </a:lnSpc>
            </a:pPr>
            <a:r>
              <a:rPr lang="en-GB" altLang="en-US" sz="2800" smtClean="0"/>
              <a:t>Soil erosion.</a:t>
            </a:r>
          </a:p>
          <a:p>
            <a:pPr eaLnBrk="1" hangingPunct="1">
              <a:lnSpc>
                <a:spcPct val="90000"/>
              </a:lnSpc>
            </a:pPr>
            <a:r>
              <a:rPr lang="en-GB" altLang="en-US" sz="2800" smtClean="0"/>
              <a:t>Eutrophifaction of rivers.</a:t>
            </a:r>
          </a:p>
          <a:p>
            <a:pPr eaLnBrk="1" hangingPunct="1">
              <a:lnSpc>
                <a:spcPct val="90000"/>
              </a:lnSpc>
            </a:pPr>
            <a:r>
              <a:rPr lang="en-GB" altLang="en-US" sz="2800" smtClean="0"/>
              <a:t>Marine pollution.</a:t>
            </a:r>
          </a:p>
          <a:p>
            <a:pPr eaLnBrk="1" hangingPunct="1">
              <a:lnSpc>
                <a:spcPct val="90000"/>
              </a:lnSpc>
            </a:pPr>
            <a:r>
              <a:rPr lang="en-GB" altLang="en-US" sz="2800" smtClean="0"/>
              <a:t>Larger concentration of urban conurbations and infrastructure, causing increased run-off times.</a:t>
            </a:r>
          </a:p>
          <a:p>
            <a:pPr eaLnBrk="1" hangingPunct="1">
              <a:lnSpc>
                <a:spcPct val="90000"/>
              </a:lnSpc>
            </a:pPr>
            <a:r>
              <a:rPr lang="en-GB" altLang="en-US" sz="2800" smtClean="0"/>
              <a:t>Environmental degradation.</a:t>
            </a:r>
          </a:p>
          <a:p>
            <a:pPr eaLnBrk="1" hangingPunct="1">
              <a:lnSpc>
                <a:spcPct val="90000"/>
              </a:lnSpc>
              <a:buFont typeface="Wingdings" pitchFamily="2" charset="2"/>
              <a:buNone/>
            </a:pPr>
            <a:r>
              <a:rPr lang="en-GB" altLang="en-US" sz="2400" smtClean="0"/>
              <a: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Conventional Methods</a:t>
            </a:r>
          </a:p>
        </p:txBody>
      </p:sp>
      <p:sp>
        <p:nvSpPr>
          <p:cNvPr id="18435" name="Rectangle 3"/>
          <p:cNvSpPr>
            <a:spLocks noGrp="1" noChangeArrowheads="1"/>
          </p:cNvSpPr>
          <p:nvPr>
            <p:ph type="body" idx="1"/>
          </p:nvPr>
        </p:nvSpPr>
        <p:spPr/>
        <p:txBody>
          <a:bodyPr/>
          <a:lstStyle/>
          <a:p>
            <a:pPr eaLnBrk="1" hangingPunct="1"/>
            <a:r>
              <a:rPr lang="en-GB" altLang="en-US" b="1" smtClean="0"/>
              <a:t>Traditional drainage practice is designed to move rainwater as rapidly as possible from the point at which it has fallen to a discharge point, either a watercourse.</a:t>
            </a:r>
          </a:p>
          <a:p>
            <a:pPr eaLnBrk="1" hangingPunct="1"/>
            <a:r>
              <a:rPr lang="en-GB" altLang="en-US" b="1" smtClean="0"/>
              <a:t>This causes numerous problems, during deluge episodes.</a:t>
            </a:r>
          </a:p>
          <a:p>
            <a:pPr eaLnBrk="1" hangingPunct="1"/>
            <a:endParaRPr lang="en-GB" altLang="en-US" b="1"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smtClean="0"/>
              <a:t>Conventional methods (continued)</a:t>
            </a:r>
          </a:p>
        </p:txBody>
      </p:sp>
      <p:sp>
        <p:nvSpPr>
          <p:cNvPr id="19459" name="Rectangle 3"/>
          <p:cNvSpPr>
            <a:spLocks noGrp="1" noChangeArrowheads="1"/>
          </p:cNvSpPr>
          <p:nvPr>
            <p:ph type="body" idx="1"/>
          </p:nvPr>
        </p:nvSpPr>
        <p:spPr>
          <a:xfrm>
            <a:off x="457200" y="1412875"/>
            <a:ext cx="8229600" cy="4606925"/>
          </a:xfrm>
        </p:spPr>
        <p:txBody>
          <a:bodyPr/>
          <a:lstStyle/>
          <a:p>
            <a:pPr eaLnBrk="1" hangingPunct="1">
              <a:buFont typeface="Wingdings" pitchFamily="2" charset="2"/>
              <a:buNone/>
            </a:pPr>
            <a:endParaRPr lang="en-GB" altLang="en-US" sz="2800" smtClean="0"/>
          </a:p>
          <a:p>
            <a:pPr eaLnBrk="1" hangingPunct="1"/>
            <a:r>
              <a:rPr lang="en-GB" altLang="en-US" sz="2800" b="1" smtClean="0"/>
              <a:t>Run-off from hard paving and roofing can increase the risk of flooding downstream, as well as causing sudden rises in water levels and flow rates in watercourses, which can also erode river banks and deposit large amounts of soil into the sea.</a:t>
            </a:r>
          </a:p>
          <a:p>
            <a:pPr eaLnBrk="1" hangingPunct="1"/>
            <a:r>
              <a:rPr lang="en-GB" altLang="en-US" sz="2800" b="1" smtClean="0"/>
              <a:t>Surface water run-off can contain contaminants such as oil, organic matter and toxic metals.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Problems (continued)</a:t>
            </a:r>
          </a:p>
        </p:txBody>
      </p:sp>
      <p:sp>
        <p:nvSpPr>
          <p:cNvPr id="20483" name="Rectangle 3"/>
          <p:cNvSpPr>
            <a:spLocks noGrp="1" noChangeArrowheads="1"/>
          </p:cNvSpPr>
          <p:nvPr>
            <p:ph type="body" idx="1"/>
          </p:nvPr>
        </p:nvSpPr>
        <p:spPr/>
        <p:txBody>
          <a:bodyPr/>
          <a:lstStyle/>
          <a:p>
            <a:pPr eaLnBrk="1" hangingPunct="1"/>
            <a:r>
              <a:rPr lang="en-GB" altLang="en-US" b="1" smtClean="0"/>
              <a:t>Although often at low levels, cumulatively they can result in poor water quality in rivers and groundwater, affecting biodiversity, amenity value and potential water abstraction.</a:t>
            </a:r>
          </a:p>
          <a:p>
            <a:pPr eaLnBrk="1" hangingPunct="1"/>
            <a:endParaRPr lang="en-GB" altLang="en-US"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mtClean="0"/>
              <a:t>Problems (continued)</a:t>
            </a:r>
          </a:p>
        </p:txBody>
      </p:sp>
      <p:sp>
        <p:nvSpPr>
          <p:cNvPr id="21507" name="Rectangle 3"/>
          <p:cNvSpPr>
            <a:spLocks noGrp="1" noChangeArrowheads="1"/>
          </p:cNvSpPr>
          <p:nvPr>
            <p:ph type="body" idx="1"/>
          </p:nvPr>
        </p:nvSpPr>
        <p:spPr/>
        <p:txBody>
          <a:bodyPr/>
          <a:lstStyle/>
          <a:p>
            <a:pPr eaLnBrk="1" hangingPunct="1"/>
            <a:r>
              <a:rPr lang="en-GB" altLang="en-US" sz="2800" b="1" smtClean="0"/>
              <a:t>After heavy rain, the first flush is often highly polluting by diverting rainfall to piped systems, the amount of water infiltrating the ground is reduced, depleting ground water and reducing flows in watercourses in dry weather</a:t>
            </a:r>
          </a:p>
          <a:p>
            <a:pPr eaLnBrk="1" hangingPunct="1"/>
            <a:r>
              <a:rPr lang="en-GB" altLang="en-US" sz="2800" b="1" smtClean="0"/>
              <a:t>As a result, many urban watercourses are lifeless and unattractive, and are often hidden in culverts under the ground.</a:t>
            </a:r>
            <a:r>
              <a:rPr lang="en-GB" altLang="en-US" sz="2800" smtClean="0"/>
              <a:t> </a:t>
            </a:r>
          </a:p>
          <a:p>
            <a:pPr eaLnBrk="1" hangingPunct="1"/>
            <a:endParaRPr lang="en-GB" altLang="en-US" sz="2800"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mtClean="0"/>
              <a:t>The solution.</a:t>
            </a:r>
          </a:p>
        </p:txBody>
      </p:sp>
      <p:sp>
        <p:nvSpPr>
          <p:cNvPr id="22531" name="Rectangle 3"/>
          <p:cNvSpPr>
            <a:spLocks noGrp="1" noChangeArrowheads="1"/>
          </p:cNvSpPr>
          <p:nvPr>
            <p:ph type="body" idx="1"/>
          </p:nvPr>
        </p:nvSpPr>
        <p:spPr>
          <a:xfrm>
            <a:off x="395288" y="1916113"/>
            <a:ext cx="8229600" cy="4678362"/>
          </a:xfrm>
        </p:spPr>
        <p:txBody>
          <a:bodyPr/>
          <a:lstStyle/>
          <a:p>
            <a:pPr eaLnBrk="1" hangingPunct="1"/>
            <a:r>
              <a:rPr lang="en-GB" altLang="en-US" smtClean="0"/>
              <a:t>An holistic approach to this situation, delivers benefits to :</a:t>
            </a:r>
          </a:p>
          <a:p>
            <a:pPr lvl="1" eaLnBrk="1" hangingPunct="1"/>
            <a:r>
              <a:rPr lang="en-GB" altLang="en-US" smtClean="0"/>
              <a:t>The Economy</a:t>
            </a:r>
          </a:p>
          <a:p>
            <a:pPr lvl="1" eaLnBrk="1" hangingPunct="1"/>
            <a:r>
              <a:rPr lang="en-GB" altLang="en-US" smtClean="0"/>
              <a:t>Society.</a:t>
            </a:r>
          </a:p>
          <a:p>
            <a:pPr lvl="1" eaLnBrk="1" hangingPunct="1"/>
            <a:r>
              <a:rPr lang="en-GB" altLang="en-US" smtClean="0"/>
              <a:t>The Environment.</a:t>
            </a:r>
          </a:p>
          <a:p>
            <a:pPr eaLnBrk="1" hangingPunct="1"/>
            <a:r>
              <a:rPr lang="en-GB" altLang="en-US" smtClean="0"/>
              <a:t>This solution is reliant on the three tenets of sustainability, it is sustainable urban drainage.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mtClean="0"/>
              <a:t>So what is SUDS?</a:t>
            </a:r>
          </a:p>
        </p:txBody>
      </p:sp>
      <p:sp>
        <p:nvSpPr>
          <p:cNvPr id="23555" name="Rectangle 3"/>
          <p:cNvSpPr>
            <a:spLocks noGrp="1" noChangeArrowheads="1"/>
          </p:cNvSpPr>
          <p:nvPr>
            <p:ph type="body" idx="1"/>
          </p:nvPr>
        </p:nvSpPr>
        <p:spPr/>
        <p:txBody>
          <a:bodyPr/>
          <a:lstStyle/>
          <a:p>
            <a:pPr eaLnBrk="1" hangingPunct="1"/>
            <a:r>
              <a:rPr lang="en-GB" altLang="en-US" smtClean="0"/>
              <a:t>Sustainable urban drainage is a system which helps relieve the problems that non-porous surfaces cause, by reducing run-off times and enhancing the environment.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mtClean="0"/>
              <a:t>So what is SUDS?</a:t>
            </a:r>
          </a:p>
        </p:txBody>
      </p:sp>
      <p:sp>
        <p:nvSpPr>
          <p:cNvPr id="24579" name="Rectangle 3"/>
          <p:cNvSpPr>
            <a:spLocks noGrp="1" noChangeArrowheads="1"/>
          </p:cNvSpPr>
          <p:nvPr>
            <p:ph type="body" idx="1"/>
          </p:nvPr>
        </p:nvSpPr>
        <p:spPr/>
        <p:txBody>
          <a:bodyPr/>
          <a:lstStyle/>
          <a:p>
            <a:pPr eaLnBrk="1" hangingPunct="1"/>
            <a:r>
              <a:rPr lang="en-GB" altLang="en-US" smtClean="0"/>
              <a:t>The system can be further be enhanced if it is integrated into a rainwater harvesting system.</a:t>
            </a:r>
          </a:p>
          <a:p>
            <a:pPr eaLnBrk="1" hangingPunct="1"/>
            <a:r>
              <a:rPr lang="en-GB" altLang="en-US" smtClean="0"/>
              <a:t>Systems can be introduced which utilise grey water, this holistic approach can then reduce the problems, identified earlier.</a:t>
            </a:r>
          </a:p>
          <a:p>
            <a:pPr eaLnBrk="1" hangingPunct="1">
              <a:buFont typeface="Wingdings" pitchFamily="2" charset="2"/>
              <a:buNone/>
            </a:pPr>
            <a:endParaRPr lang="en-GB" altLang="en-US"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z="4000" smtClean="0"/>
              <a:t>Water gardens: Reducing run-off to storm drains.</a:t>
            </a:r>
          </a:p>
        </p:txBody>
      </p:sp>
      <p:pic>
        <p:nvPicPr>
          <p:cNvPr id="25603" name="Picture 3"/>
          <p:cNvPicPr>
            <a:picLocks noChangeAspect="1" noChangeArrowheads="1"/>
          </p:cNvPicPr>
          <p:nvPr>
            <p:ph idx="1"/>
          </p:nvPr>
        </p:nvPicPr>
        <p:blipFill>
          <a:blip r:embed="rId2" cstate="print"/>
          <a:srcRect/>
          <a:stretch>
            <a:fillRect/>
          </a:stretch>
        </p:blipFill>
        <p:spPr>
          <a:xfrm>
            <a:off x="1828800" y="1981200"/>
            <a:ext cx="5486400" cy="3886200"/>
          </a:xfr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sz="4000" smtClean="0"/>
              <a:t>This is Pwllheli!</a:t>
            </a:r>
            <a:br>
              <a:rPr lang="en-GB" altLang="en-US" sz="4000" smtClean="0"/>
            </a:br>
            <a:endParaRPr lang="en-GB" altLang="en-US" sz="4000" smtClean="0"/>
          </a:p>
        </p:txBody>
      </p:sp>
      <p:pic>
        <p:nvPicPr>
          <p:cNvPr id="27651" name="Picture 3"/>
          <p:cNvPicPr>
            <a:picLocks noChangeAspect="1" noChangeArrowheads="1"/>
          </p:cNvPicPr>
          <p:nvPr>
            <p:ph sz="half" idx="1"/>
          </p:nvPr>
        </p:nvPicPr>
        <p:blipFill>
          <a:blip r:embed="rId2"/>
          <a:srcRect/>
          <a:stretch>
            <a:fillRect/>
          </a:stretch>
        </p:blipFill>
        <p:spPr>
          <a:xfrm>
            <a:off x="539750" y="1773238"/>
            <a:ext cx="4038600" cy="2690812"/>
          </a:xfrm>
          <a:noFill/>
        </p:spPr>
      </p:pic>
      <p:pic>
        <p:nvPicPr>
          <p:cNvPr id="27652" name="Picture 4"/>
          <p:cNvPicPr>
            <a:picLocks noChangeAspect="1" noChangeArrowheads="1"/>
          </p:cNvPicPr>
          <p:nvPr>
            <p:ph sz="half" idx="2"/>
          </p:nvPr>
        </p:nvPicPr>
        <p:blipFill>
          <a:blip r:embed="rId3"/>
          <a:srcRect/>
          <a:stretch>
            <a:fillRect/>
          </a:stretch>
        </p:blipFill>
        <p:spPr>
          <a:xfrm>
            <a:off x="4643438" y="3789363"/>
            <a:ext cx="4038600" cy="2700337"/>
          </a:xfrm>
          <a:noFill/>
        </p:spPr>
      </p:pic>
      <p:sp>
        <p:nvSpPr>
          <p:cNvPr id="27653" name="Text Box 5"/>
          <p:cNvSpPr txBox="1">
            <a:spLocks noChangeArrowheads="1"/>
          </p:cNvSpPr>
          <p:nvPr/>
        </p:nvSpPr>
        <p:spPr bwMode="auto">
          <a:xfrm>
            <a:off x="808038" y="4811713"/>
            <a:ext cx="3043237" cy="2014537"/>
          </a:xfrm>
          <a:prstGeom prst="rect">
            <a:avLst/>
          </a:prstGeom>
          <a:noFill/>
          <a:ln w="9525">
            <a:noFill/>
            <a:miter lim="800000"/>
            <a:headEnd/>
            <a:tailEnd/>
          </a:ln>
          <a:effectLst/>
        </p:spPr>
        <p:txBody>
          <a:bodyPr>
            <a:spAutoFit/>
          </a:bodyPr>
          <a:lstStyle/>
          <a:p>
            <a:r>
              <a:rPr lang="en-GB" altLang="en-US">
                <a:latin typeface="Tahoma" pitchFamily="34" charset="0"/>
              </a:rPr>
              <a:t>How do we make it</a:t>
            </a:r>
          </a:p>
          <a:p>
            <a:r>
              <a:rPr lang="en-GB" altLang="en-US">
                <a:latin typeface="Tahoma" pitchFamily="34" charset="0"/>
              </a:rPr>
              <a:t>happen here?</a:t>
            </a:r>
          </a:p>
          <a:p>
            <a:r>
              <a:rPr lang="en-GB" altLang="en-US">
                <a:latin typeface="Tahoma" pitchFamily="34" charset="0"/>
              </a:rPr>
              <a:t>100% of this runoff</a:t>
            </a:r>
          </a:p>
          <a:p>
            <a:r>
              <a:rPr lang="en-GB" altLang="en-US">
                <a:latin typeface="Tahoma" pitchFamily="34" charset="0"/>
              </a:rPr>
              <a:t>goes to the combined</a:t>
            </a:r>
          </a:p>
          <a:p>
            <a:r>
              <a:rPr lang="en-GB" altLang="en-US">
                <a:latin typeface="Tahoma" pitchFamily="34" charset="0"/>
              </a:rPr>
              <a:t>sewer and 100% of it</a:t>
            </a:r>
          </a:p>
          <a:p>
            <a:r>
              <a:rPr lang="en-GB" altLang="en-US">
                <a:latin typeface="Tahoma" pitchFamily="34" charset="0"/>
              </a:rPr>
              <a:t>is then pumped!</a:t>
            </a:r>
          </a:p>
          <a:p>
            <a:endParaRPr lang="en-GB" altLang="en-US">
              <a:latin typeface="Tahoma"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srcRect/>
          <a:stretch>
            <a:fillRect/>
          </a:stretch>
        </p:blipFill>
        <p:spPr bwMode="auto">
          <a:xfrm>
            <a:off x="611188" y="1700213"/>
            <a:ext cx="4032250" cy="3022600"/>
          </a:xfrm>
          <a:prstGeom prst="rect">
            <a:avLst/>
          </a:prstGeom>
          <a:noFill/>
          <a:ln w="9525">
            <a:noFill/>
            <a:miter lim="800000"/>
            <a:headEnd/>
            <a:tailEnd/>
          </a:ln>
          <a:effectLst/>
        </p:spPr>
      </p:pic>
      <p:pic>
        <p:nvPicPr>
          <p:cNvPr id="28675" name="Picture 3"/>
          <p:cNvPicPr>
            <a:picLocks noChangeAspect="1" noChangeArrowheads="1"/>
          </p:cNvPicPr>
          <p:nvPr/>
        </p:nvPicPr>
        <p:blipFill>
          <a:blip r:embed="rId3"/>
          <a:srcRect/>
          <a:stretch>
            <a:fillRect/>
          </a:stretch>
        </p:blipFill>
        <p:spPr bwMode="auto">
          <a:xfrm>
            <a:off x="4140200" y="3068638"/>
            <a:ext cx="4681538" cy="3503612"/>
          </a:xfrm>
          <a:prstGeom prst="rect">
            <a:avLst/>
          </a:prstGeom>
          <a:noFill/>
          <a:ln w="9525">
            <a:noFill/>
            <a:miter lim="800000"/>
            <a:headEnd/>
            <a:tailEnd/>
          </a:ln>
          <a:effectLst/>
        </p:spPr>
      </p:pic>
      <p:sp>
        <p:nvSpPr>
          <p:cNvPr id="28676" name="Rectangle 4"/>
          <p:cNvSpPr>
            <a:spLocks noGrp="1" noChangeArrowheads="1"/>
          </p:cNvSpPr>
          <p:nvPr>
            <p:ph type="title"/>
          </p:nvPr>
        </p:nvSpPr>
        <p:spPr/>
        <p:txBody>
          <a:bodyPr/>
          <a:lstStyle/>
          <a:p>
            <a:pPr eaLnBrk="1" hangingPunct="1"/>
            <a:r>
              <a:rPr lang="en-GB" altLang="en-US" smtClean="0"/>
              <a:t>Car Parks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sz="4000" smtClean="0"/>
              <a:t>Glencoe Elementary School Raingarden</a:t>
            </a:r>
            <a:br>
              <a:rPr lang="en-GB" altLang="en-US" sz="4000" smtClean="0"/>
            </a:br>
            <a:endParaRPr lang="en-GB" altLang="en-US" sz="4000" smtClean="0"/>
          </a:p>
        </p:txBody>
      </p:sp>
      <p:pic>
        <p:nvPicPr>
          <p:cNvPr id="31747" name="Picture 3"/>
          <p:cNvPicPr>
            <a:picLocks noChangeAspect="1" noChangeArrowheads="1"/>
          </p:cNvPicPr>
          <p:nvPr>
            <p:ph idx="1"/>
          </p:nvPr>
        </p:nvPicPr>
        <p:blipFill>
          <a:blip r:embed="rId2" cstate="print"/>
          <a:srcRect/>
          <a:stretch>
            <a:fillRect/>
          </a:stretch>
        </p:blipFill>
        <p:spPr>
          <a:xfrm>
            <a:off x="1743075" y="1981200"/>
            <a:ext cx="5657850" cy="3886200"/>
          </a:xfr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Rectangle 2"/>
          <p:cNvSpPr>
            <a:spLocks noGrp="1" noChangeArrowheads="1"/>
          </p:cNvSpPr>
          <p:nvPr>
            <p:ph type="title"/>
          </p:nvPr>
        </p:nvSpPr>
        <p:spPr/>
        <p:txBody>
          <a:bodyPr/>
          <a:lstStyle/>
          <a:p>
            <a:pPr eaLnBrk="1" hangingPunct="1"/>
            <a:r>
              <a:rPr lang="en-GB" altLang="en-US" smtClean="0"/>
              <a:t>Examples of Suds systems</a:t>
            </a:r>
          </a:p>
        </p:txBody>
      </p:sp>
      <p:sp>
        <p:nvSpPr>
          <p:cNvPr id="1032" name="Rectangle 3"/>
          <p:cNvSpPr>
            <a:spLocks noGrp="1" noChangeArrowheads="1"/>
          </p:cNvSpPr>
          <p:nvPr>
            <p:ph type="body" sz="half" idx="1"/>
          </p:nvPr>
        </p:nvSpPr>
        <p:spPr/>
        <p:txBody>
          <a:bodyPr/>
          <a:lstStyle/>
          <a:p>
            <a:pPr eaLnBrk="1" hangingPunct="1"/>
            <a:r>
              <a:rPr lang="en-GB" altLang="en-US" sz="2800" smtClean="0"/>
              <a:t>  </a:t>
            </a:r>
            <a:endParaRPr lang="en-GB" altLang="en-US" sz="2800" b="1" smtClean="0"/>
          </a:p>
        </p:txBody>
      </p:sp>
      <p:pic>
        <p:nvPicPr>
          <p:cNvPr id="1033" name="Picture 4" descr="redir?src=image&amp;clickedItemURN=http%3A%2F%2Fwww"/>
          <p:cNvPicPr>
            <a:picLocks noChangeAspect="1" noChangeArrowheads="1"/>
          </p:cNvPicPr>
          <p:nvPr>
            <p:ph sz="quarter" idx="2"/>
          </p:nvPr>
        </p:nvPicPr>
        <p:blipFill>
          <a:blip r:embed="rId8"/>
          <a:srcRect/>
          <a:stretch>
            <a:fillRect/>
          </a:stretch>
        </p:blipFill>
        <p:spPr>
          <a:xfrm>
            <a:off x="539750" y="1700213"/>
            <a:ext cx="4108450" cy="4679950"/>
          </a:xfrm>
          <a:noFill/>
        </p:spPr>
      </p:pic>
      <p:sp>
        <p:nvSpPr>
          <p:cNvPr id="1034" name="AutoShape 5" descr="redir?src=image&amp;clickedItemURN=http%3A%2F%2Fwww"/>
          <p:cNvSpPr>
            <a:spLocks noChangeAspect="1" noChangeArrowheads="1"/>
          </p:cNvSpPr>
          <p:nvPr/>
        </p:nvSpPr>
        <p:spPr bwMode="auto">
          <a:xfrm>
            <a:off x="155575" y="46038"/>
            <a:ext cx="304800" cy="304800"/>
          </a:xfrm>
          <a:prstGeom prst="rect">
            <a:avLst/>
          </a:prstGeom>
          <a:noFill/>
          <a:ln w="9525">
            <a:noFill/>
            <a:miter lim="800000"/>
            <a:headEnd/>
            <a:tailEnd/>
          </a:ln>
        </p:spPr>
        <p:txBody>
          <a:bodyPr/>
          <a:lstStyle/>
          <a:p>
            <a:endParaRPr lang="en-US" altLang="en-US"/>
          </a:p>
        </p:txBody>
      </p:sp>
      <p:sp>
        <p:nvSpPr>
          <p:cNvPr id="1035" name="Rectangle 6"/>
          <p:cNvSpPr>
            <a:spLocks noChangeArrowheads="1"/>
          </p:cNvSpPr>
          <p:nvPr/>
        </p:nvSpPr>
        <p:spPr bwMode="auto">
          <a:xfrm>
            <a:off x="0" y="-2963863"/>
            <a:ext cx="9144000" cy="0"/>
          </a:xfrm>
          <a:prstGeom prst="rect">
            <a:avLst/>
          </a:prstGeom>
          <a:solidFill>
            <a:srgbClr val="ECF5D9"/>
          </a:solidFill>
          <a:ln w="9525">
            <a:noFill/>
            <a:miter lim="800000"/>
            <a:headEnd/>
            <a:tailEnd/>
          </a:ln>
          <a:effectLst/>
        </p:spPr>
        <p:txBody>
          <a:bodyPr wrap="none" lIns="0" tIns="0" rIns="0" bIns="0" anchor="ctr">
            <a:spAutoFit/>
          </a:bodyPr>
          <a:lstStyle/>
          <a:p>
            <a:endParaRPr lang="en-US" altLang="en-US"/>
          </a:p>
        </p:txBody>
      </p:sp>
      <p:sp>
        <p:nvSpPr>
          <p:cNvPr id="1036" name="Rectangle 7"/>
          <p:cNvSpPr>
            <a:spLocks noChangeArrowheads="1"/>
          </p:cNvSpPr>
          <p:nvPr/>
        </p:nvSpPr>
        <p:spPr bwMode="auto">
          <a:xfrm>
            <a:off x="0" y="-2963863"/>
            <a:ext cx="9144000" cy="15875"/>
          </a:xfrm>
          <a:prstGeom prst="rect">
            <a:avLst/>
          </a:prstGeom>
          <a:solidFill>
            <a:srgbClr val="000000"/>
          </a:solidFill>
          <a:ln w="9525">
            <a:solidFill>
              <a:schemeClr val="tx1"/>
            </a:solidFill>
            <a:miter lim="800000"/>
            <a:headEnd/>
            <a:tailEnd/>
          </a:ln>
          <a:effectLst/>
        </p:spPr>
        <p:txBody>
          <a:bodyPr wrap="none" anchor="ctr">
            <a:spAutoFit/>
          </a:bodyPr>
          <a:lstStyle/>
          <a:p>
            <a:endParaRPr lang="en-US" altLang="en-US"/>
          </a:p>
        </p:txBody>
      </p:sp>
      <p:sp>
        <p:nvSpPr>
          <p:cNvPr id="1037" name="Rectangle 8"/>
          <p:cNvSpPr>
            <a:spLocks noChangeArrowheads="1"/>
          </p:cNvSpPr>
          <p:nvPr/>
        </p:nvSpPr>
        <p:spPr bwMode="auto">
          <a:xfrm>
            <a:off x="0" y="-2947988"/>
            <a:ext cx="7756525" cy="1041400"/>
          </a:xfrm>
          <a:prstGeom prst="rect">
            <a:avLst/>
          </a:prstGeom>
          <a:noFill/>
          <a:ln w="9525">
            <a:noFill/>
            <a:miter lim="800000"/>
            <a:headEnd/>
            <a:tailEnd/>
          </a:ln>
          <a:effectLst/>
        </p:spPr>
        <p:txBody>
          <a:bodyPr wrap="none" lIns="0" tIns="0" rIns="0" bIns="0" anchor="ctr">
            <a:spAutoFit/>
          </a:bodyPr>
          <a:lstStyle/>
          <a:p>
            <a:endParaRPr lang="en-GB" altLang="en-US" sz="1000">
              <a:cs typeface="Arial" charset="0"/>
            </a:endParaRPr>
          </a:p>
          <a:p>
            <a:pPr eaLnBrk="0" fontAlgn="b" hangingPunct="0">
              <a:buFontTx/>
              <a:buChar char="•"/>
            </a:pPr>
            <a:r>
              <a:rPr lang="en-GB" altLang="en-US" sz="100" b="1">
                <a:cs typeface="Arial" charset="0"/>
                <a:hlinkClick r:id="rId9" tooltip="Text only version of page"/>
              </a:rPr>
              <a:t>Text Only</a:t>
            </a:r>
            <a:r>
              <a:rPr lang="en-GB" altLang="en-US" sz="100" b="1">
                <a:cs typeface="Arial" charset="0"/>
              </a:rPr>
              <a:t> </a:t>
            </a:r>
          </a:p>
          <a:p>
            <a:pPr eaLnBrk="0" fontAlgn="b" hangingPunct="0">
              <a:buFontTx/>
              <a:buChar char="•"/>
            </a:pPr>
            <a:r>
              <a:rPr lang="en-GB" altLang="en-US" sz="100" b="1">
                <a:cs typeface="Arial" charset="0"/>
                <a:hlinkClick r:id="rId10" tooltip="Welsh language"/>
              </a:rPr>
              <a:t>Cymraeg</a:t>
            </a:r>
            <a:r>
              <a:rPr lang="en-GB" altLang="en-US" sz="100" b="1">
                <a:cs typeface="Arial" charset="0"/>
              </a:rPr>
              <a:t> </a:t>
            </a:r>
          </a:p>
          <a:p>
            <a:pPr eaLnBrk="0" hangingPunct="0"/>
            <a:r>
              <a:rPr lang="en-GB" altLang="en-US" sz="100" b="1">
                <a:solidFill>
                  <a:srgbClr val="636363"/>
                </a:solidFill>
                <a:cs typeface="Arial" charset="0"/>
              </a:rPr>
              <a:t>26 March 2008</a:t>
            </a:r>
            <a:endParaRPr lang="en-GB" altLang="en-US" sz="1000">
              <a:cs typeface="Arial" charset="0"/>
            </a:endParaRPr>
          </a:p>
          <a:p>
            <a:pPr eaLnBrk="0" fontAlgn="b" hangingPunct="0">
              <a:buFontTx/>
              <a:buChar char="•"/>
            </a:pPr>
            <a:r>
              <a:rPr lang="en-GB" altLang="en-US" sz="100" b="1">
                <a:cs typeface="Arial" charset="0"/>
                <a:hlinkClick r:id="rId11"/>
              </a:rPr>
              <a:t>Help</a:t>
            </a:r>
            <a:r>
              <a:rPr lang="en-GB" altLang="en-US" sz="100" b="1">
                <a:cs typeface="Arial" charset="0"/>
              </a:rPr>
              <a:t> </a:t>
            </a:r>
          </a:p>
          <a:p>
            <a:pPr eaLnBrk="0" fontAlgn="b" hangingPunct="0">
              <a:buFontTx/>
              <a:buChar char="•"/>
            </a:pPr>
            <a:r>
              <a:rPr lang="en-GB" altLang="en-US" sz="100" b="1">
                <a:cs typeface="Arial" charset="0"/>
                <a:hlinkClick r:id="rId12"/>
              </a:rPr>
              <a:t>Contact us</a:t>
            </a:r>
            <a:r>
              <a:rPr lang="en-GB" altLang="en-US" sz="100" b="1">
                <a:cs typeface="Arial" charset="0"/>
              </a:rPr>
              <a:t> </a:t>
            </a:r>
          </a:p>
          <a:p>
            <a:pPr eaLnBrk="0" fontAlgn="b" hangingPunct="0">
              <a:buFontTx/>
              <a:buChar char="•"/>
            </a:pPr>
            <a:r>
              <a:rPr lang="en-GB" altLang="en-US" sz="100" b="1">
                <a:cs typeface="Arial" charset="0"/>
                <a:hlinkClick r:id="rId13"/>
              </a:rPr>
              <a:t>Our views</a:t>
            </a:r>
            <a:r>
              <a:rPr lang="en-GB" altLang="en-US" sz="100" b="1">
                <a:cs typeface="Arial" charset="0"/>
              </a:rPr>
              <a:t> </a:t>
            </a:r>
          </a:p>
          <a:p>
            <a:pPr eaLnBrk="0" fontAlgn="b" hangingPunct="0">
              <a:buFontTx/>
              <a:buChar char="•"/>
            </a:pPr>
            <a:r>
              <a:rPr lang="en-GB" altLang="en-US" sz="100" b="1">
                <a:cs typeface="Arial" charset="0"/>
                <a:hlinkClick r:id="rId14"/>
              </a:rPr>
              <a:t>About us</a:t>
            </a:r>
            <a:r>
              <a:rPr lang="en-GB" altLang="en-US" sz="100" b="1">
                <a:cs typeface="Arial" charset="0"/>
              </a:rPr>
              <a:t> </a:t>
            </a:r>
          </a:p>
          <a:p>
            <a:pPr eaLnBrk="0" fontAlgn="b" hangingPunct="0">
              <a:buFontTx/>
              <a:buChar char="•"/>
            </a:pPr>
            <a:r>
              <a:rPr lang="en-GB" altLang="en-US" sz="100" b="1">
                <a:cs typeface="Arial" charset="0"/>
                <a:hlinkClick r:id="rId15"/>
              </a:rPr>
              <a:t>Home</a:t>
            </a:r>
            <a:r>
              <a:rPr lang="en-GB" altLang="en-US" sz="100" b="1">
                <a:cs typeface="Arial" charset="0"/>
              </a:rPr>
              <a:t> </a:t>
            </a:r>
          </a:p>
          <a:p>
            <a:pPr eaLnBrk="0" fontAlgn="b" hangingPunct="0"/>
            <a:r>
              <a:rPr lang="en-GB" altLang="en-US" sz="1000">
                <a:cs typeface="Arial" charset="0"/>
                <a:hlinkClick r:id="rId15" tooltip="Environment Agency"/>
              </a:rPr>
              <a:t>  </a:t>
            </a:r>
            <a:r>
              <a:rPr lang="en-GB" altLang="en-US" sz="4000">
                <a:cs typeface="Arial" charset="0"/>
              </a:rPr>
              <a:t> </a:t>
            </a:r>
            <a:r>
              <a:rPr lang="en-GB" altLang="en-US" sz="1000">
                <a:cs typeface="Arial" charset="0"/>
              </a:rPr>
              <a:t>                                                                         </a:t>
            </a:r>
            <a:r>
              <a:rPr lang="en-GB" altLang="en-US" sz="4000">
                <a:cs typeface="Arial" charset="0"/>
              </a:rPr>
              <a:t> </a:t>
            </a:r>
            <a:r>
              <a:rPr lang="en-GB" altLang="en-US" sz="1000">
                <a:cs typeface="Arial" charset="0"/>
              </a:rPr>
              <a:t>                                                                                                                                           </a:t>
            </a:r>
          </a:p>
          <a:p>
            <a:pPr eaLnBrk="0" hangingPunct="0"/>
            <a:endParaRPr lang="en-GB" altLang="en-US" sz="1000">
              <a:cs typeface="Arial" charset="0"/>
            </a:endParaRPr>
          </a:p>
        </p:txBody>
      </p:sp>
      <p:sp>
        <p:nvSpPr>
          <p:cNvPr id="1038" name="Rectangle 15"/>
          <p:cNvSpPr>
            <a:spLocks noChangeArrowheads="1"/>
          </p:cNvSpPr>
          <p:nvPr/>
        </p:nvSpPr>
        <p:spPr bwMode="auto">
          <a:xfrm>
            <a:off x="0" y="-1906588"/>
            <a:ext cx="9144000" cy="15875"/>
          </a:xfrm>
          <a:prstGeom prst="rect">
            <a:avLst/>
          </a:prstGeom>
          <a:solidFill>
            <a:srgbClr val="000000"/>
          </a:solidFill>
          <a:ln w="9525">
            <a:solidFill>
              <a:schemeClr val="tx1"/>
            </a:solidFill>
            <a:miter lim="800000"/>
            <a:headEnd/>
            <a:tailEnd/>
          </a:ln>
          <a:effectLst/>
        </p:spPr>
        <p:txBody>
          <a:bodyPr wrap="none" anchor="ctr">
            <a:spAutoFit/>
          </a:bodyPr>
          <a:lstStyle/>
          <a:p>
            <a:endParaRPr lang="en-US" altLang="en-US"/>
          </a:p>
        </p:txBody>
      </p:sp>
      <p:sp>
        <p:nvSpPr>
          <p:cNvPr id="1039" name="Rectangle 16"/>
          <p:cNvSpPr>
            <a:spLocks noChangeArrowheads="1"/>
          </p:cNvSpPr>
          <p:nvPr/>
        </p:nvSpPr>
        <p:spPr bwMode="auto">
          <a:xfrm>
            <a:off x="0" y="-1890713"/>
            <a:ext cx="669925" cy="15875"/>
          </a:xfrm>
          <a:prstGeom prst="rect">
            <a:avLst/>
          </a:prstGeom>
          <a:solidFill>
            <a:srgbClr val="ECF5D9"/>
          </a:solidFill>
          <a:ln w="9525">
            <a:noFill/>
            <a:miter lim="800000"/>
            <a:headEnd/>
            <a:tailEnd/>
          </a:ln>
          <a:effectLst/>
        </p:spPr>
        <p:txBody>
          <a:bodyPr wrap="none" lIns="0" tIns="0" rIns="0" bIns="0" anchor="ctr">
            <a:spAutoFit/>
          </a:bodyPr>
          <a:lstStyle/>
          <a:p>
            <a:pPr algn="ctr"/>
            <a:r>
              <a:rPr lang="en-GB" altLang="en-US" sz="100" b="1">
                <a:solidFill>
                  <a:srgbClr val="636363"/>
                </a:solidFill>
                <a:cs typeface="Arial" charset="0"/>
              </a:rPr>
              <a:t>You are in: </a:t>
            </a:r>
            <a:r>
              <a:rPr lang="en-GB" altLang="en-US" sz="100" b="1">
                <a:solidFill>
                  <a:srgbClr val="636363"/>
                </a:solidFill>
                <a:cs typeface="Arial" charset="0"/>
                <a:hlinkClick r:id="rId16"/>
              </a:rPr>
              <a:t>Business</a:t>
            </a:r>
            <a:r>
              <a:rPr lang="en-GB" altLang="en-US" sz="100" b="1">
                <a:solidFill>
                  <a:srgbClr val="636363"/>
                </a:solidFill>
                <a:cs typeface="Arial" charset="0"/>
              </a:rPr>
              <a:t> &gt; </a:t>
            </a:r>
            <a:r>
              <a:rPr lang="en-GB" altLang="en-US" sz="100" b="1">
                <a:solidFill>
                  <a:srgbClr val="636363"/>
                </a:solidFill>
                <a:cs typeface="Arial" charset="0"/>
                <a:hlinkClick r:id="rId17"/>
              </a:rPr>
              <a:t>Business sectors</a:t>
            </a:r>
            <a:r>
              <a:rPr lang="en-GB" altLang="en-US" sz="100" b="1">
                <a:solidFill>
                  <a:srgbClr val="636363"/>
                </a:solidFill>
                <a:cs typeface="Arial" charset="0"/>
              </a:rPr>
              <a:t> &gt; </a:t>
            </a:r>
            <a:r>
              <a:rPr lang="en-GB" altLang="en-US" sz="100" b="1">
                <a:solidFill>
                  <a:srgbClr val="636363"/>
                </a:solidFill>
                <a:cs typeface="Arial" charset="0"/>
                <a:hlinkClick r:id="rId18"/>
              </a:rPr>
              <a:t>Construction</a:t>
            </a:r>
            <a:r>
              <a:rPr lang="en-GB" altLang="en-US" sz="100" b="1">
                <a:solidFill>
                  <a:srgbClr val="636363"/>
                </a:solidFill>
                <a:cs typeface="Arial" charset="0"/>
              </a:rPr>
              <a:t> &gt; </a:t>
            </a:r>
            <a:r>
              <a:rPr lang="en-GB" altLang="en-US" sz="100" b="1">
                <a:solidFill>
                  <a:srgbClr val="636363"/>
                </a:solidFill>
                <a:cs typeface="Arial" charset="0"/>
                <a:hlinkClick r:id="rId19"/>
              </a:rPr>
              <a:t>Sustainable Drainage Systems</a:t>
            </a:r>
            <a:r>
              <a:rPr lang="en-GB" altLang="en-US" sz="100" b="1">
                <a:solidFill>
                  <a:srgbClr val="636363"/>
                </a:solidFill>
                <a:cs typeface="Arial" charset="0"/>
              </a:rPr>
              <a:t> &gt; M40 services, Wheatley </a:t>
            </a:r>
            <a:endParaRPr lang="en-GB" altLang="en-US"/>
          </a:p>
        </p:txBody>
      </p:sp>
      <p:sp>
        <p:nvSpPr>
          <p:cNvPr id="1040" name="Rectangle 17"/>
          <p:cNvSpPr>
            <a:spLocks noChangeArrowheads="1"/>
          </p:cNvSpPr>
          <p:nvPr/>
        </p:nvSpPr>
        <p:spPr bwMode="auto">
          <a:xfrm>
            <a:off x="0" y="-1874838"/>
            <a:ext cx="9144000" cy="15875"/>
          </a:xfrm>
          <a:prstGeom prst="rect">
            <a:avLst/>
          </a:prstGeom>
          <a:solidFill>
            <a:srgbClr val="000000"/>
          </a:solidFill>
          <a:ln w="9525">
            <a:solidFill>
              <a:schemeClr val="tx1"/>
            </a:solidFill>
            <a:miter lim="800000"/>
            <a:headEnd/>
            <a:tailEnd/>
          </a:ln>
          <a:effectLst/>
        </p:spPr>
        <p:txBody>
          <a:bodyPr wrap="none" anchor="ctr">
            <a:spAutoFit/>
          </a:bodyPr>
          <a:lstStyle/>
          <a:p>
            <a:endParaRPr lang="en-US" altLang="en-US"/>
          </a:p>
        </p:txBody>
      </p:sp>
      <p:sp>
        <p:nvSpPr>
          <p:cNvPr id="1041" name="Rectangle 18"/>
          <p:cNvSpPr>
            <a:spLocks noChangeArrowheads="1"/>
          </p:cNvSpPr>
          <p:nvPr/>
        </p:nvSpPr>
        <p:spPr bwMode="auto">
          <a:xfrm>
            <a:off x="0" y="-1858963"/>
            <a:ext cx="989013" cy="1620838"/>
          </a:xfrm>
          <a:prstGeom prst="rect">
            <a:avLst/>
          </a:prstGeom>
          <a:noFill/>
          <a:ln w="9525">
            <a:noFill/>
            <a:miter lim="800000"/>
            <a:headEnd/>
            <a:tailEnd/>
          </a:ln>
          <a:effectLst/>
        </p:spPr>
        <p:txBody>
          <a:bodyPr wrap="none" lIns="0" tIns="0" rIns="0" bIns="0" anchor="ctr">
            <a:spAutoFit/>
          </a:bodyPr>
          <a:lstStyle/>
          <a:p>
            <a:endParaRPr lang="en-GB" altLang="en-US" sz="2000" b="1">
              <a:cs typeface="Arial" charset="0"/>
            </a:endParaRPr>
          </a:p>
          <a:p>
            <a:pPr eaLnBrk="0" hangingPunct="0"/>
            <a:r>
              <a:rPr lang="en-GB" altLang="en-US" sz="1000">
                <a:cs typeface="Arial" charset="0"/>
              </a:rPr>
              <a:t> </a:t>
            </a:r>
          </a:p>
          <a:p>
            <a:pPr eaLnBrk="0" fontAlgn="b" hangingPunct="0">
              <a:buFontTx/>
              <a:buChar char="•"/>
            </a:pPr>
            <a:r>
              <a:rPr lang="en-GB" altLang="en-US" sz="100" b="1">
                <a:cs typeface="Arial" charset="0"/>
              </a:rPr>
              <a:t>Go back </a:t>
            </a:r>
          </a:p>
          <a:p>
            <a:pPr eaLnBrk="0" hangingPunct="0"/>
            <a:r>
              <a:rPr lang="en-GB" altLang="en-US" sz="1000">
                <a:cs typeface="Arial" charset="0"/>
              </a:rPr>
              <a:t/>
            </a:r>
            <a:br>
              <a:rPr lang="en-GB" altLang="en-US" sz="1000">
                <a:cs typeface="Arial" charset="0"/>
              </a:rPr>
            </a:br>
            <a:endParaRPr lang="en-GB" altLang="en-US" sz="100" b="1">
              <a:solidFill>
                <a:srgbClr val="336633"/>
              </a:solidFill>
              <a:cs typeface="Arial" charset="0"/>
            </a:endParaRPr>
          </a:p>
          <a:p>
            <a:pPr eaLnBrk="0" hangingPunct="0"/>
            <a:r>
              <a:rPr lang="en-GB" altLang="en-US" sz="100" b="1">
                <a:solidFill>
                  <a:srgbClr val="336633"/>
                </a:solidFill>
                <a:cs typeface="Arial" charset="0"/>
              </a:rPr>
              <a:t>See also...</a:t>
            </a:r>
          </a:p>
          <a:p>
            <a:pPr eaLnBrk="0" hangingPunct="0"/>
            <a:r>
              <a:rPr lang="en-GB" altLang="en-US" sz="100" b="1">
                <a:solidFill>
                  <a:srgbClr val="636363"/>
                </a:solidFill>
                <a:cs typeface="Arial" charset="0"/>
              </a:rPr>
              <a:t>This page has the following themes:</a:t>
            </a:r>
            <a:br>
              <a:rPr lang="en-GB" altLang="en-US" sz="100" b="1">
                <a:solidFill>
                  <a:srgbClr val="636363"/>
                </a:solidFill>
                <a:cs typeface="Arial" charset="0"/>
              </a:rPr>
            </a:br>
            <a:r>
              <a:rPr lang="en-GB" altLang="en-US" sz="100" b="1">
                <a:solidFill>
                  <a:srgbClr val="636363"/>
                </a:solidFill>
                <a:cs typeface="Arial" charset="0"/>
                <a:hlinkClick r:id="rId20"/>
              </a:rPr>
              <a:t>Better waters</a:t>
            </a:r>
            <a:r>
              <a:rPr lang="en-GB" altLang="en-US" sz="100" b="1">
                <a:solidFill>
                  <a:srgbClr val="636363"/>
                </a:solidFill>
                <a:cs typeface="Arial" charset="0"/>
              </a:rPr>
              <a:t> | </a:t>
            </a:r>
            <a:r>
              <a:rPr lang="en-GB" altLang="en-US" sz="100" b="1">
                <a:solidFill>
                  <a:srgbClr val="636363"/>
                </a:solidFill>
                <a:cs typeface="Arial" charset="0"/>
                <a:hlinkClick r:id="rId21"/>
              </a:rPr>
              <a:t>Flood risk</a:t>
            </a:r>
            <a:r>
              <a:rPr lang="en-GB" altLang="en-US" sz="100" b="1">
                <a:solidFill>
                  <a:srgbClr val="636363"/>
                </a:solidFill>
                <a:cs typeface="Arial" charset="0"/>
              </a:rPr>
              <a:t> | </a:t>
            </a:r>
            <a:r>
              <a:rPr lang="en-GB" altLang="en-US" sz="100" b="1">
                <a:solidFill>
                  <a:srgbClr val="636363"/>
                </a:solidFill>
                <a:cs typeface="Arial" charset="0"/>
                <a:hlinkClick r:id="rId22"/>
              </a:rPr>
              <a:t>Sustainability</a:t>
            </a:r>
            <a:endParaRPr lang="en-GB" altLang="en-US" sz="1000">
              <a:cs typeface="Arial" charset="0"/>
            </a:endParaRPr>
          </a:p>
          <a:p>
            <a:pPr eaLnBrk="0" hangingPunct="0"/>
            <a:endParaRPr lang="en-GB" altLang="en-US" sz="1000">
              <a:cs typeface="Arial" charset="0"/>
            </a:endParaRPr>
          </a:p>
          <a:p>
            <a:pPr eaLnBrk="0" hangingPunct="0"/>
            <a:r>
              <a:rPr lang="en-GB" altLang="en-US" sz="1000">
                <a:cs typeface="Arial" charset="0"/>
              </a:rPr>
              <a:t/>
            </a:r>
            <a:br>
              <a:rPr lang="en-GB" altLang="en-US" sz="1000">
                <a:cs typeface="Arial" charset="0"/>
              </a:rPr>
            </a:br>
            <a:r>
              <a:rPr lang="en-GB" altLang="en-US" sz="1000">
                <a:cs typeface="Arial" charset="0"/>
              </a:rPr>
              <a:t/>
            </a:r>
            <a:br>
              <a:rPr lang="en-GB" altLang="en-US" sz="1000">
                <a:cs typeface="Arial" charset="0"/>
              </a:rPr>
            </a:br>
            <a:r>
              <a:rPr lang="en-GB" altLang="en-US" sz="1000">
                <a:cs typeface="Arial" charset="0"/>
              </a:rPr>
              <a:t/>
            </a:r>
            <a:br>
              <a:rPr lang="en-GB" altLang="en-US" sz="1000">
                <a:cs typeface="Arial" charset="0"/>
              </a:rPr>
            </a:br>
            <a:endParaRPr lang="en-GB" altLang="en-US" sz="100" b="1">
              <a:solidFill>
                <a:srgbClr val="636363"/>
              </a:solidFill>
              <a:cs typeface="Arial" charset="0"/>
            </a:endParaRPr>
          </a:p>
          <a:p>
            <a:pPr eaLnBrk="0" hangingPunct="0"/>
            <a:r>
              <a:rPr lang="en-GB" altLang="en-US" sz="100" b="1">
                <a:solidFill>
                  <a:srgbClr val="636363"/>
                </a:solidFill>
                <a:cs typeface="Arial" charset="0"/>
              </a:rPr>
              <a:t>We are not responsible for the content of other web sites.</a:t>
            </a:r>
            <a:endParaRPr lang="en-GB" altLang="en-US" sz="1000">
              <a:cs typeface="Arial" charset="0"/>
            </a:endParaRPr>
          </a:p>
          <a:p>
            <a:pPr eaLnBrk="0" hangingPunct="0"/>
            <a:r>
              <a:rPr lang="en-GB" altLang="en-US" sz="100" b="1">
                <a:solidFill>
                  <a:srgbClr val="636363"/>
                </a:solidFill>
                <a:cs typeface="Arial" charset="0"/>
              </a:rPr>
              <a:t>The M40 Service Area at Wheatley uses a wide range of SUDS techniques in managing surface water on site. This photo shows the attractive water feature at the entrance.</a:t>
            </a:r>
            <a:endParaRPr lang="en-GB" altLang="en-US" sz="1000">
              <a:cs typeface="Arial" charset="0"/>
            </a:endParaRPr>
          </a:p>
          <a:p>
            <a:pPr eaLnBrk="0" hangingPunct="0"/>
            <a:endParaRPr lang="en-GB" altLang="en-US"/>
          </a:p>
        </p:txBody>
      </p:sp>
      <p:sp>
        <p:nvSpPr>
          <p:cNvPr id="1042" name="Rectangle 19"/>
          <p:cNvSpPr>
            <a:spLocks noChangeArrowheads="1"/>
          </p:cNvSpPr>
          <p:nvPr/>
        </p:nvSpPr>
        <p:spPr bwMode="auto">
          <a:xfrm>
            <a:off x="0" y="8613775"/>
            <a:ext cx="989013" cy="290513"/>
          </a:xfrm>
          <a:prstGeom prst="rect">
            <a:avLst/>
          </a:prstGeom>
          <a:noFill/>
          <a:ln w="9525">
            <a:noFill/>
            <a:miter lim="800000"/>
            <a:headEnd/>
            <a:tailEnd/>
          </a:ln>
          <a:effectLst/>
        </p:spPr>
        <p:txBody>
          <a:bodyPr wrap="none" lIns="0" tIns="0" rIns="0" bIns="0" anchor="ctr">
            <a:spAutoFit/>
          </a:bodyPr>
          <a:lstStyle/>
          <a:p>
            <a:r>
              <a:rPr lang="en-GB" altLang="en-US" sz="100" b="1">
                <a:solidFill>
                  <a:srgbClr val="636363"/>
                </a:solidFill>
                <a:cs typeface="Arial" charset="0"/>
              </a:rPr>
              <a:t>The M40 Service Area at Wheatley uses a wide range of SUDS techniques in managing surface water on site. This photo shows the attractive water feature at the entrance.</a:t>
            </a:r>
            <a:endParaRPr lang="en-GB" altLang="en-US" sz="1000">
              <a:cs typeface="Arial" charset="0"/>
            </a:endParaRPr>
          </a:p>
          <a:p>
            <a:pPr eaLnBrk="0" hangingPunct="0"/>
            <a:endParaRPr lang="en-GB" altLang="en-US"/>
          </a:p>
        </p:txBody>
      </p:sp>
      <p:sp>
        <p:nvSpPr>
          <p:cNvPr id="1043" name="Rectangle 20"/>
          <p:cNvSpPr>
            <a:spLocks noChangeArrowheads="1"/>
          </p:cNvSpPr>
          <p:nvPr/>
        </p:nvSpPr>
        <p:spPr bwMode="auto">
          <a:xfrm>
            <a:off x="0" y="8904288"/>
            <a:ext cx="9144000" cy="15875"/>
          </a:xfrm>
          <a:prstGeom prst="rect">
            <a:avLst/>
          </a:prstGeom>
          <a:solidFill>
            <a:srgbClr val="000000"/>
          </a:solidFill>
          <a:ln w="9525">
            <a:solidFill>
              <a:schemeClr val="tx1"/>
            </a:solidFill>
            <a:miter lim="800000"/>
            <a:headEnd/>
            <a:tailEnd/>
          </a:ln>
          <a:effectLst/>
        </p:spPr>
        <p:txBody>
          <a:bodyPr wrap="none" anchor="ctr">
            <a:spAutoFit/>
          </a:bodyPr>
          <a:lstStyle/>
          <a:p>
            <a:endParaRPr lang="en-US" altLang="en-US"/>
          </a:p>
        </p:txBody>
      </p:sp>
      <p:sp>
        <p:nvSpPr>
          <p:cNvPr id="1044" name="Rectangle 21"/>
          <p:cNvSpPr>
            <a:spLocks noChangeArrowheads="1"/>
          </p:cNvSpPr>
          <p:nvPr/>
        </p:nvSpPr>
        <p:spPr bwMode="auto">
          <a:xfrm>
            <a:off x="4144963" y="8920163"/>
            <a:ext cx="854075" cy="685800"/>
          </a:xfrm>
          <a:prstGeom prst="rect">
            <a:avLst/>
          </a:prstGeom>
          <a:noFill/>
          <a:ln w="9525">
            <a:noFill/>
            <a:miter lim="800000"/>
            <a:headEnd/>
            <a:tailEnd/>
          </a:ln>
          <a:effectLst/>
        </p:spPr>
        <p:txBody>
          <a:bodyPr wrap="none" lIns="0" tIns="0" rIns="0" bIns="0" anchor="ctr">
            <a:spAutoFit/>
          </a:bodyPr>
          <a:lstStyle/>
          <a:p>
            <a:pPr algn="ctr" fontAlgn="b"/>
            <a:r>
              <a:rPr lang="en-GB" altLang="en-US" sz="1000">
                <a:cs typeface="Arial" charset="0"/>
              </a:rPr>
              <a:t>  </a:t>
            </a:r>
            <a:r>
              <a:rPr lang="en-GB" altLang="en-US" sz="4400">
                <a:cs typeface="Arial" charset="0"/>
              </a:rPr>
              <a:t> </a:t>
            </a:r>
            <a:r>
              <a:rPr lang="en-GB" altLang="en-US" sz="1000">
                <a:cs typeface="Arial" charset="0"/>
              </a:rPr>
              <a:t>                  </a:t>
            </a:r>
          </a:p>
          <a:p>
            <a:pPr algn="ctr" eaLnBrk="0" hangingPunct="0"/>
            <a:r>
              <a:rPr lang="en-GB" altLang="en-US" sz="100" b="1">
                <a:solidFill>
                  <a:srgbClr val="636363"/>
                </a:solidFill>
                <a:cs typeface="Arial" charset="0"/>
                <a:hlinkClick r:id="rId23"/>
              </a:rPr>
              <a:t>Anglian</a:t>
            </a:r>
            <a:r>
              <a:rPr lang="en-GB" altLang="en-US" sz="100" b="1">
                <a:solidFill>
                  <a:srgbClr val="636363"/>
                </a:solidFill>
                <a:cs typeface="Arial" charset="0"/>
              </a:rPr>
              <a:t> | </a:t>
            </a:r>
            <a:r>
              <a:rPr lang="en-GB" altLang="en-US" sz="100" b="1">
                <a:solidFill>
                  <a:srgbClr val="636363"/>
                </a:solidFill>
                <a:cs typeface="Arial" charset="0"/>
                <a:hlinkClick r:id="rId24"/>
              </a:rPr>
              <a:t>Midlands</a:t>
            </a:r>
            <a:r>
              <a:rPr lang="en-GB" altLang="en-US" sz="100" b="1">
                <a:solidFill>
                  <a:srgbClr val="636363"/>
                </a:solidFill>
                <a:cs typeface="Arial" charset="0"/>
              </a:rPr>
              <a:t> | </a:t>
            </a:r>
            <a:r>
              <a:rPr lang="en-GB" altLang="en-US" sz="100" b="1">
                <a:solidFill>
                  <a:srgbClr val="636363"/>
                </a:solidFill>
                <a:cs typeface="Arial" charset="0"/>
                <a:hlinkClick r:id="rId25"/>
              </a:rPr>
              <a:t>North East</a:t>
            </a:r>
            <a:r>
              <a:rPr lang="en-GB" altLang="en-US" sz="100" b="1">
                <a:solidFill>
                  <a:srgbClr val="636363"/>
                </a:solidFill>
                <a:cs typeface="Arial" charset="0"/>
              </a:rPr>
              <a:t> | </a:t>
            </a:r>
            <a:r>
              <a:rPr lang="en-GB" altLang="en-US" sz="100" b="1">
                <a:solidFill>
                  <a:srgbClr val="636363"/>
                </a:solidFill>
                <a:cs typeface="Arial" charset="0"/>
                <a:hlinkClick r:id="rId26"/>
              </a:rPr>
              <a:t>North West</a:t>
            </a:r>
            <a:r>
              <a:rPr lang="en-GB" altLang="en-US" sz="100" b="1">
                <a:solidFill>
                  <a:srgbClr val="636363"/>
                </a:solidFill>
                <a:cs typeface="Arial" charset="0"/>
              </a:rPr>
              <a:t> | </a:t>
            </a:r>
            <a:r>
              <a:rPr lang="en-GB" altLang="en-US" sz="100" b="1">
                <a:solidFill>
                  <a:srgbClr val="636363"/>
                </a:solidFill>
                <a:cs typeface="Arial" charset="0"/>
                <a:hlinkClick r:id="rId27"/>
              </a:rPr>
              <a:t>South West</a:t>
            </a:r>
            <a:r>
              <a:rPr lang="en-GB" altLang="en-US" sz="100" b="1">
                <a:solidFill>
                  <a:srgbClr val="636363"/>
                </a:solidFill>
                <a:cs typeface="Arial" charset="0"/>
              </a:rPr>
              <a:t> | </a:t>
            </a:r>
            <a:r>
              <a:rPr lang="en-GB" altLang="en-US" sz="100" b="1">
                <a:solidFill>
                  <a:srgbClr val="636363"/>
                </a:solidFill>
                <a:cs typeface="Arial" charset="0"/>
                <a:hlinkClick r:id="rId28"/>
              </a:rPr>
              <a:t>Southern</a:t>
            </a:r>
            <a:r>
              <a:rPr lang="en-GB" altLang="en-US" sz="100" b="1">
                <a:solidFill>
                  <a:srgbClr val="636363"/>
                </a:solidFill>
                <a:cs typeface="Arial" charset="0"/>
              </a:rPr>
              <a:t> | </a:t>
            </a:r>
            <a:r>
              <a:rPr lang="en-GB" altLang="en-US" sz="100" b="1">
                <a:solidFill>
                  <a:srgbClr val="636363"/>
                </a:solidFill>
                <a:cs typeface="Arial" charset="0"/>
                <a:hlinkClick r:id="rId29"/>
              </a:rPr>
              <a:t>Thames</a:t>
            </a:r>
            <a:r>
              <a:rPr lang="en-GB" altLang="en-US" sz="100" b="1">
                <a:solidFill>
                  <a:srgbClr val="636363"/>
                </a:solidFill>
                <a:cs typeface="Arial" charset="0"/>
              </a:rPr>
              <a:t> | </a:t>
            </a:r>
            <a:r>
              <a:rPr lang="en-GB" altLang="en-US" sz="100" b="1">
                <a:solidFill>
                  <a:srgbClr val="636363"/>
                </a:solidFill>
                <a:cs typeface="Arial" charset="0"/>
                <a:hlinkClick r:id="rId30"/>
              </a:rPr>
              <a:t>Wales</a:t>
            </a:r>
            <a:endParaRPr lang="en-GB" altLang="en-US" sz="1000">
              <a:cs typeface="Arial" charset="0"/>
            </a:endParaRPr>
          </a:p>
        </p:txBody>
      </p:sp>
      <p:sp>
        <p:nvSpPr>
          <p:cNvPr id="1045" name="Rectangle 22"/>
          <p:cNvSpPr>
            <a:spLocks noChangeArrowheads="1"/>
          </p:cNvSpPr>
          <p:nvPr/>
        </p:nvSpPr>
        <p:spPr bwMode="auto">
          <a:xfrm>
            <a:off x="0" y="9605963"/>
            <a:ext cx="9144000" cy="15875"/>
          </a:xfrm>
          <a:prstGeom prst="rect">
            <a:avLst/>
          </a:prstGeom>
          <a:solidFill>
            <a:srgbClr val="000000"/>
          </a:solidFill>
          <a:ln w="9525">
            <a:solidFill>
              <a:schemeClr val="tx1"/>
            </a:solidFill>
            <a:miter lim="800000"/>
            <a:headEnd/>
            <a:tailEnd/>
          </a:ln>
          <a:effectLst/>
        </p:spPr>
        <p:txBody>
          <a:bodyPr wrap="none" anchor="ctr">
            <a:spAutoFit/>
          </a:bodyPr>
          <a:lstStyle/>
          <a:p>
            <a:endParaRPr lang="en-US" altLang="en-US"/>
          </a:p>
        </p:txBody>
      </p:sp>
      <p:sp>
        <p:nvSpPr>
          <p:cNvPr id="1046" name="Rectangle 23"/>
          <p:cNvSpPr>
            <a:spLocks noChangeArrowheads="1"/>
          </p:cNvSpPr>
          <p:nvPr/>
        </p:nvSpPr>
        <p:spPr bwMode="auto">
          <a:xfrm>
            <a:off x="0" y="9621838"/>
            <a:ext cx="369888" cy="200025"/>
          </a:xfrm>
          <a:prstGeom prst="rect">
            <a:avLst/>
          </a:prstGeom>
          <a:solidFill>
            <a:srgbClr val="ECF5D9"/>
          </a:solidFill>
          <a:ln w="9525">
            <a:noFill/>
            <a:miter lim="800000"/>
            <a:headEnd/>
            <a:tailEnd/>
          </a:ln>
          <a:effectLst/>
        </p:spPr>
        <p:txBody>
          <a:bodyPr wrap="none" lIns="0" tIns="0" rIns="0" bIns="0" anchor="ctr">
            <a:spAutoFit/>
          </a:bodyPr>
          <a:lstStyle/>
          <a:p>
            <a:r>
              <a:rPr lang="en-GB" altLang="en-US" sz="100" b="1">
                <a:solidFill>
                  <a:srgbClr val="636363"/>
                </a:solidFill>
                <a:cs typeface="Arial" charset="0"/>
              </a:rPr>
              <a:t>©The Environment Agency 2008</a:t>
            </a:r>
            <a:br>
              <a:rPr lang="en-GB" altLang="en-US" sz="100" b="1">
                <a:solidFill>
                  <a:srgbClr val="636363"/>
                </a:solidFill>
                <a:cs typeface="Arial" charset="0"/>
              </a:rPr>
            </a:br>
            <a:r>
              <a:rPr lang="en-GB" altLang="en-US" sz="100" b="1">
                <a:solidFill>
                  <a:srgbClr val="636363"/>
                </a:solidFill>
                <a:cs typeface="Arial" charset="0"/>
                <a:hlinkClick r:id="rId31"/>
              </a:rPr>
              <a:t>Privacy Policy</a:t>
            </a:r>
            <a:endParaRPr lang="en-GB" altLang="en-US" sz="1000">
              <a:cs typeface="Arial" charset="0"/>
            </a:endParaRPr>
          </a:p>
          <a:p>
            <a:pPr eaLnBrk="0" hangingPunct="0"/>
            <a:r>
              <a:rPr lang="en-GB" altLang="en-US" sz="100" b="1">
                <a:solidFill>
                  <a:srgbClr val="636363"/>
                </a:solidFill>
                <a:cs typeface="Arial" charset="0"/>
              </a:rPr>
              <a:t>Author: Phil Chatfield | </a:t>
            </a:r>
            <a:r>
              <a:rPr lang="en-GB" altLang="en-US" sz="100" b="1">
                <a:solidFill>
                  <a:srgbClr val="636363"/>
                </a:solidFill>
                <a:cs typeface="Arial" charset="0"/>
                <a:hlinkClick r:id="rId32"/>
              </a:rPr>
              <a:t>enquiries@environment-agency.gov.uk</a:t>
            </a:r>
            <a:endParaRPr lang="en-GB" altLang="en-US" sz="1000">
              <a:cs typeface="Arial" charset="0"/>
            </a:endParaRPr>
          </a:p>
          <a:p>
            <a:pPr eaLnBrk="0" fontAlgn="b" hangingPunct="0"/>
            <a:r>
              <a:rPr lang="en-GB" altLang="en-US" sz="1000">
                <a:cs typeface="Arial" charset="0"/>
              </a:rPr>
              <a:t>  </a:t>
            </a:r>
            <a:r>
              <a:rPr lang="en-GB" altLang="en-US">
                <a:cs typeface="Arial" charset="0"/>
              </a:rPr>
              <a:t> </a:t>
            </a:r>
            <a:endParaRPr lang="en-GB" altLang="en-US" sz="1000">
              <a:cs typeface="Arial" charset="0"/>
            </a:endParaRPr>
          </a:p>
        </p:txBody>
      </p:sp>
      <p:sp>
        <p:nvSpPr>
          <p:cNvPr id="1047" name="AutoShape 24" descr="Environment Agency">
            <a:hlinkClick r:id="rId15" tooltip="Environment Agency"/>
          </p:cNvPr>
          <p:cNvSpPr>
            <a:spLocks noChangeAspect="1" noChangeArrowheads="1"/>
          </p:cNvSpPr>
          <p:nvPr/>
        </p:nvSpPr>
        <p:spPr bwMode="auto">
          <a:xfrm>
            <a:off x="34925" y="-2668588"/>
            <a:ext cx="2524125" cy="647700"/>
          </a:xfrm>
          <a:prstGeom prst="rect">
            <a:avLst/>
          </a:prstGeom>
          <a:noFill/>
          <a:ln w="9525">
            <a:noFill/>
            <a:miter lim="800000"/>
            <a:headEnd/>
            <a:tailEnd/>
          </a:ln>
        </p:spPr>
        <p:txBody>
          <a:bodyPr/>
          <a:lstStyle/>
          <a:p>
            <a:endParaRPr lang="en-US" altLang="en-US"/>
          </a:p>
        </p:txBody>
      </p:sp>
      <p:sp>
        <p:nvSpPr>
          <p:cNvPr id="1048" name="AutoShape 25" descr="Banner"/>
          <p:cNvSpPr>
            <a:spLocks noChangeAspect="1" noChangeArrowheads="1"/>
          </p:cNvSpPr>
          <p:nvPr/>
        </p:nvSpPr>
        <p:spPr bwMode="auto">
          <a:xfrm>
            <a:off x="2725738" y="-2668588"/>
            <a:ext cx="4857750" cy="647700"/>
          </a:xfrm>
          <a:prstGeom prst="rect">
            <a:avLst/>
          </a:prstGeom>
          <a:noFill/>
          <a:ln w="9525">
            <a:noFill/>
            <a:miter lim="800000"/>
            <a:headEnd/>
            <a:tailEnd/>
          </a:ln>
        </p:spPr>
        <p:txBody>
          <a:bodyPr/>
          <a:lstStyle/>
          <a:p>
            <a:endParaRPr lang="en-US" altLang="en-US"/>
          </a:p>
        </p:txBody>
      </p:sp>
      <p:sp>
        <p:nvSpPr>
          <p:cNvPr id="1049" name="AutoShape 26" descr="The M40 Service Area at Wheatley uses a range of SUDS techniques"/>
          <p:cNvSpPr>
            <a:spLocks noChangeAspect="1" noChangeArrowheads="1"/>
          </p:cNvSpPr>
          <p:nvPr/>
        </p:nvSpPr>
        <p:spPr bwMode="auto">
          <a:xfrm>
            <a:off x="123825" y="-192088"/>
            <a:ext cx="5715000" cy="8486776"/>
          </a:xfrm>
          <a:prstGeom prst="rect">
            <a:avLst/>
          </a:prstGeom>
          <a:noFill/>
          <a:ln w="9525">
            <a:noFill/>
            <a:miter lim="800000"/>
            <a:headEnd/>
            <a:tailEnd/>
          </a:ln>
        </p:spPr>
        <p:txBody>
          <a:bodyPr/>
          <a:lstStyle/>
          <a:p>
            <a:endParaRPr lang="en-US" altLang="en-US"/>
          </a:p>
        </p:txBody>
      </p:sp>
      <p:pic>
        <p:nvPicPr>
          <p:cNvPr id="1050" name="Picture 27" descr="uk"/>
          <p:cNvPicPr>
            <a:picLocks noChangeAspect="1" noChangeArrowheads="1"/>
          </p:cNvPicPr>
          <p:nvPr/>
        </p:nvPicPr>
        <p:blipFill>
          <a:blip r:embed="rId33"/>
          <a:srcRect/>
          <a:stretch>
            <a:fillRect/>
          </a:stretch>
        </p:blipFill>
        <p:spPr bwMode="auto">
          <a:xfrm>
            <a:off x="4179888" y="8920163"/>
            <a:ext cx="657225" cy="704850"/>
          </a:xfrm>
          <a:prstGeom prst="rect">
            <a:avLst/>
          </a:prstGeom>
          <a:noFill/>
          <a:ln w="9525">
            <a:noFill/>
            <a:miter lim="800000"/>
            <a:headEnd/>
            <a:tailEnd/>
          </a:ln>
        </p:spPr>
      </p:pic>
      <p:pic>
        <p:nvPicPr>
          <p:cNvPr id="1051" name="Picture 28" descr="%3Fversion%3D1%26lang%3D_e"/>
          <p:cNvPicPr>
            <a:picLocks noChangeAspect="1" noChangeArrowheads="1"/>
          </p:cNvPicPr>
          <p:nvPr/>
        </p:nvPicPr>
        <p:blipFill>
          <a:blip r:embed="rId34"/>
          <a:srcRect/>
          <a:stretch>
            <a:fillRect/>
          </a:stretch>
        </p:blipFill>
        <p:spPr bwMode="auto">
          <a:xfrm>
            <a:off x="34925" y="9669463"/>
            <a:ext cx="9525" cy="9525"/>
          </a:xfrm>
          <a:prstGeom prst="rect">
            <a:avLst/>
          </a:prstGeom>
          <a:noFill/>
          <a:ln w="9525">
            <a:noFill/>
            <a:miter lim="800000"/>
            <a:headEnd/>
            <a:tailEnd/>
          </a:ln>
        </p:spPr>
      </p:pic>
      <p:sp>
        <p:nvSpPr>
          <p:cNvPr id="1052" name="AutoShape 29" descr="redir?src=image&amp;clickedItemURN=http%3A%2F%2Fwww"/>
          <p:cNvSpPr>
            <a:spLocks noChangeAspect="1" noChangeArrowheads="1"/>
          </p:cNvSpPr>
          <p:nvPr/>
        </p:nvSpPr>
        <p:spPr bwMode="auto">
          <a:xfrm>
            <a:off x="4419600" y="3276600"/>
            <a:ext cx="304800" cy="304800"/>
          </a:xfrm>
          <a:prstGeom prst="rect">
            <a:avLst/>
          </a:prstGeom>
          <a:noFill/>
          <a:ln w="9525">
            <a:noFill/>
            <a:miter lim="800000"/>
            <a:headEnd/>
            <a:tailEnd/>
          </a:ln>
        </p:spPr>
        <p:txBody>
          <a:bodyPr/>
          <a:lstStyle/>
          <a:p>
            <a:endParaRPr lang="en-US" altLang="en-US"/>
          </a:p>
        </p:txBody>
      </p:sp>
      <p:sp>
        <p:nvSpPr>
          <p:cNvPr id="1053" name="AutoShape 30" descr="redir?src=image&amp;clickedItemURN=http%3A%2F%2Fwww"/>
          <p:cNvSpPr>
            <a:spLocks noChangeAspect="1" noChangeArrowheads="1"/>
          </p:cNvSpPr>
          <p:nvPr/>
        </p:nvSpPr>
        <p:spPr bwMode="auto">
          <a:xfrm>
            <a:off x="4419600" y="3276600"/>
            <a:ext cx="304800" cy="304800"/>
          </a:xfrm>
          <a:prstGeom prst="rect">
            <a:avLst/>
          </a:prstGeom>
          <a:noFill/>
          <a:ln w="9525">
            <a:noFill/>
            <a:miter lim="800000"/>
            <a:headEnd/>
            <a:tailEnd/>
          </a:ln>
        </p:spPr>
        <p:txBody>
          <a:bodyPr/>
          <a:lstStyle/>
          <a:p>
            <a:endParaRPr lang="en-US" altLang="en-US"/>
          </a:p>
        </p:txBody>
      </p:sp>
      <p:graphicFrame>
        <p:nvGraphicFramePr>
          <p:cNvPr id="54303" name="Group 31"/>
          <p:cNvGraphicFramePr>
            <a:graphicFrameLocks noGrp="1"/>
          </p:cNvGraphicFramePr>
          <p:nvPr>
            <p:ph sz="quarter" idx="3"/>
          </p:nvPr>
        </p:nvGraphicFramePr>
        <p:xfrm>
          <a:off x="4859338" y="1484313"/>
          <a:ext cx="4038600" cy="4480548"/>
        </p:xfrm>
        <a:graphic>
          <a:graphicData uri="http://schemas.openxmlformats.org/drawingml/2006/table">
            <a:tbl>
              <a:tblPr/>
              <a:tblGrid>
                <a:gridCol w="4038600"/>
              </a:tblGrid>
              <a:tr h="4479925">
                <a:tc>
                  <a:txBody>
                    <a:bodyPr/>
                    <a:lstStyle>
                      <a:lvl1pPr marL="342900" indent="-342900">
                        <a:spcBef>
                          <a:spcPct val="20000"/>
                        </a:spcBef>
                        <a:buClr>
                          <a:schemeClr val="bg2"/>
                        </a:buClr>
                        <a:buSzPct val="75000"/>
                        <a:buFont typeface="Wingdings" pitchFamily="2" charset="2"/>
                        <a:defRPr sz="2800">
                          <a:solidFill>
                            <a:schemeClr val="tx1"/>
                          </a:solidFill>
                          <a:latin typeface="Arial" charset="0"/>
                        </a:defRPr>
                      </a:lvl1pPr>
                      <a:lvl2pPr marL="742950" indent="-285750">
                        <a:spcBef>
                          <a:spcPct val="20000"/>
                        </a:spcBef>
                        <a:buClr>
                          <a:schemeClr val="accent2"/>
                        </a:buClr>
                        <a:buSzPct val="80000"/>
                        <a:buFont typeface="Wingdings" pitchFamily="2" charset="2"/>
                        <a:defRPr sz="2400">
                          <a:solidFill>
                            <a:schemeClr val="tx1"/>
                          </a:solidFill>
                          <a:latin typeface="Arial" charset="0"/>
                        </a:defRPr>
                      </a:lvl2pPr>
                      <a:lvl3pPr marL="1143000" indent="-228600">
                        <a:spcBef>
                          <a:spcPct val="20000"/>
                        </a:spcBef>
                        <a:buClr>
                          <a:schemeClr val="bg2"/>
                        </a:buClr>
                        <a:buSzPct val="65000"/>
                        <a:buFont typeface="Wingdings" pitchFamily="2" charset="2"/>
                        <a:defRPr sz="2000">
                          <a:solidFill>
                            <a:schemeClr val="tx1"/>
                          </a:solidFill>
                          <a:latin typeface="Arial" charset="0"/>
                        </a:defRPr>
                      </a:lvl3pPr>
                      <a:lvl4pPr marL="1600200" indent="-228600">
                        <a:spcBef>
                          <a:spcPct val="20000"/>
                        </a:spcBef>
                        <a:buClr>
                          <a:schemeClr val="accent2"/>
                        </a:buClr>
                        <a:buSzPct val="70000"/>
                        <a:buFont typeface="Wingdings" pitchFamily="2" charset="2"/>
                        <a:defRPr>
                          <a:solidFill>
                            <a:schemeClr val="tx1"/>
                          </a:solidFill>
                          <a:latin typeface="Arial" charset="0"/>
                        </a:defRPr>
                      </a:lvl4pPr>
                      <a:lvl5pPr marL="2057400" indent="-228600">
                        <a:spcBef>
                          <a:spcPct val="20000"/>
                        </a:spcBef>
                        <a:buClr>
                          <a:schemeClr val="bg2"/>
                        </a:buClr>
                        <a:buFont typeface="Wingdings" pitchFamily="2" charset="2"/>
                        <a:defRPr>
                          <a:solidFill>
                            <a:schemeClr val="tx1"/>
                          </a:solidFill>
                          <a:latin typeface="Arial" charset="0"/>
                        </a:defRPr>
                      </a:lvl5pPr>
                      <a:lvl6pPr marL="2514600" indent="-228600" fontAlgn="base">
                        <a:spcBef>
                          <a:spcPct val="20000"/>
                        </a:spcBef>
                        <a:spcAft>
                          <a:spcPct val="0"/>
                        </a:spcAft>
                        <a:buClr>
                          <a:schemeClr val="bg2"/>
                        </a:buClr>
                        <a:buFont typeface="Wingdings" pitchFamily="2" charset="2"/>
                        <a:defRPr>
                          <a:solidFill>
                            <a:schemeClr val="tx1"/>
                          </a:solidFill>
                          <a:latin typeface="Arial" charset="0"/>
                        </a:defRPr>
                      </a:lvl6pPr>
                      <a:lvl7pPr marL="2971800" indent="-228600" fontAlgn="base">
                        <a:spcBef>
                          <a:spcPct val="20000"/>
                        </a:spcBef>
                        <a:spcAft>
                          <a:spcPct val="0"/>
                        </a:spcAft>
                        <a:buClr>
                          <a:schemeClr val="bg2"/>
                        </a:buClr>
                        <a:buFont typeface="Wingdings" pitchFamily="2" charset="2"/>
                        <a:defRPr>
                          <a:solidFill>
                            <a:schemeClr val="tx1"/>
                          </a:solidFill>
                          <a:latin typeface="Arial" charset="0"/>
                        </a:defRPr>
                      </a:lvl7pPr>
                      <a:lvl8pPr marL="3429000" indent="-228600" fontAlgn="base">
                        <a:spcBef>
                          <a:spcPct val="20000"/>
                        </a:spcBef>
                        <a:spcAft>
                          <a:spcPct val="0"/>
                        </a:spcAft>
                        <a:buClr>
                          <a:schemeClr val="bg2"/>
                        </a:buClr>
                        <a:buFont typeface="Wingdings" pitchFamily="2" charset="2"/>
                        <a:defRPr>
                          <a:solidFill>
                            <a:schemeClr val="tx1"/>
                          </a:solidFill>
                          <a:latin typeface="Arial" charset="0"/>
                        </a:defRPr>
                      </a:lvl8pPr>
                      <a:lvl9pPr marL="3886200" indent="-228600" fontAlgn="base">
                        <a:spcBef>
                          <a:spcPct val="20000"/>
                        </a:spcBef>
                        <a:spcAft>
                          <a:spcPct val="0"/>
                        </a:spcAft>
                        <a:buClr>
                          <a:schemeClr val="bg2"/>
                        </a:buClr>
                        <a:buFont typeface="Wingdings" pitchFamily="2" charset="2"/>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en-GB" altLang="en-US" sz="2400" b="1" i="0" u="none" strike="noStrike" cap="none" normalizeH="0" baseline="0" smtClean="0">
                          <a:ln>
                            <a:noFill/>
                          </a:ln>
                          <a:solidFill>
                            <a:schemeClr val="tx1"/>
                          </a:solidFill>
                          <a:effectLst/>
                          <a:latin typeface="Arial" charset="0"/>
                          <a:ea typeface="Times New Roman" pitchFamily="18" charset="0"/>
                          <a:cs typeface="Arial" charset="0"/>
                        </a:rPr>
                        <a:t>Copa® SuDs - Sustainable Urban Drainage Systems</a:t>
                      </a:r>
                      <a:r>
                        <a:rPr kumimoji="0" lang="en-GB" altLang="en-US" sz="2400" b="0" i="0" u="none" strike="noStrike" cap="none" normalizeH="0" baseline="0" smtClean="0">
                          <a:ln>
                            <a:noFill/>
                          </a:ln>
                          <a:solidFill>
                            <a:schemeClr val="tx1"/>
                          </a:solidFill>
                          <a:effectLst/>
                          <a:latin typeface="Arial" charset="0"/>
                          <a:ea typeface="Times New Roman" pitchFamily="18" charset="0"/>
                          <a:cs typeface="Arial" charset="0"/>
                        </a:rPr>
                        <a:t>:</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en-GB" altLang="en-US" sz="2400" b="0" i="0" u="none" strike="noStrike" cap="none" normalizeH="0" baseline="0" smtClean="0">
                          <a:ln>
                            <a:noFill/>
                          </a:ln>
                          <a:solidFill>
                            <a:schemeClr val="tx1"/>
                          </a:solidFill>
                          <a:effectLst/>
                          <a:latin typeface="Arial" charset="0"/>
                          <a:ea typeface="Times New Roman" pitchFamily="18" charset="0"/>
                          <a:cs typeface="Arial" charset="0"/>
                        </a:rPr>
                        <a:t>This channels run-off into a filtration apparatus, the water is then allowed to enter a retention pond.</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en-GB" altLang="en-US" sz="2400" b="0" i="0" u="none" strike="noStrike" cap="none" normalizeH="0" baseline="0" smtClean="0">
                          <a:ln>
                            <a:noFill/>
                          </a:ln>
                          <a:solidFill>
                            <a:schemeClr val="tx1"/>
                          </a:solidFill>
                          <a:effectLst/>
                          <a:latin typeface="Arial" charset="0"/>
                          <a:ea typeface="Times New Roman" pitchFamily="18" charset="0"/>
                          <a:cs typeface="Arial" charset="0"/>
                        </a:rPr>
                        <a:t>This system creates new habitats, and prevents the storm drains from becoming overwhelmed during deluge situations.</a:t>
                      </a:r>
                    </a:p>
                  </a:txBody>
                  <a:tcPr marT="45714" marB="45714" horzOverflow="overflow">
                    <a:lnL cap="flat">
                      <a:noFill/>
                    </a:lnL>
                    <a:lnR cap="flat">
                      <a:noFill/>
                    </a:lnR>
                    <a:lnT cap="flat">
                      <a:noFill/>
                    </a:lnT>
                    <a:lnB cap="flat">
                      <a:noFill/>
                    </a:lnB>
                    <a:lnTlToBr>
                      <a:noFill/>
                    </a:lnTlToBr>
                    <a:lnBlToTr>
                      <a:noFill/>
                    </a:lnBlToTr>
                    <a:noFill/>
                  </a:tcPr>
                </a:tc>
              </a:tr>
            </a:tbl>
          </a:graphicData>
        </a:graphic>
      </p:graphicFrame>
    </p:spTree>
    <p:controls>
      <p:control spid="1026" name="DefaultOcx" r:id="rId2" imgW="914400" imgH="228600"/>
      <p:control spid="1027" name="HTMLHidden1" r:id="rId3" imgW="914400" imgH="228600"/>
      <p:control spid="1028" name="HTMLHidden2" r:id="rId4" imgW="914400" imgH="228600"/>
      <p:control spid="1029" name="HTMLText1" r:id="rId5" imgW="914400" imgH="228600"/>
      <p:control spid="1030" name="HTMLSelect1" r:id="rId6" imgW="2476440" imgH="228600"/>
    </p:controls>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smtClean="0"/>
              <a:t>D-Raintank</a:t>
            </a:r>
          </a:p>
        </p:txBody>
      </p:sp>
      <p:pic>
        <p:nvPicPr>
          <p:cNvPr id="32771" name="Picture 3" descr="untitledsuds2"/>
          <p:cNvPicPr>
            <a:picLocks noChangeAspect="1" noChangeArrowheads="1"/>
          </p:cNvPicPr>
          <p:nvPr>
            <p:ph idx="1"/>
          </p:nvPr>
        </p:nvPicPr>
        <p:blipFill>
          <a:blip r:embed="rId2"/>
          <a:srcRect/>
          <a:stretch>
            <a:fillRect/>
          </a:stretch>
        </p:blipFill>
        <p:spPr>
          <a:xfrm>
            <a:off x="971550" y="1989138"/>
            <a:ext cx="6553200" cy="4040187"/>
          </a:xfr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smtClean="0"/>
              <a:t>Paving systems</a:t>
            </a:r>
          </a:p>
        </p:txBody>
      </p:sp>
      <p:sp>
        <p:nvSpPr>
          <p:cNvPr id="33795" name="Rectangle 3"/>
          <p:cNvSpPr>
            <a:spLocks noGrp="1" noChangeArrowheads="1"/>
          </p:cNvSpPr>
          <p:nvPr>
            <p:ph type="body" idx="1"/>
          </p:nvPr>
        </p:nvSpPr>
        <p:spPr/>
        <p:txBody>
          <a:bodyPr/>
          <a:lstStyle/>
          <a:p>
            <a:pPr eaLnBrk="1" hangingPunct="1">
              <a:lnSpc>
                <a:spcPct val="90000"/>
              </a:lnSpc>
            </a:pPr>
            <a:r>
              <a:rPr lang="en-GB" altLang="en-US" sz="2400" b="1" smtClean="0"/>
              <a:t>Formpave are acknowledged as a world authority in the field of sustainable urban drainage systems (SUDS), and they first introduced permeable paving to the British market 12 years ago. </a:t>
            </a:r>
          </a:p>
          <a:p>
            <a:pPr eaLnBrk="1" hangingPunct="1">
              <a:lnSpc>
                <a:spcPct val="90000"/>
              </a:lnSpc>
            </a:pPr>
            <a:r>
              <a:rPr lang="en-GB" altLang="en-US" sz="2400" b="1" smtClean="0"/>
              <a:t>Through an extensive R&amp;D programme of engineering and technology innovation Formpave continues to pioneer this technology both in Britain and around the world via a number of licensees who manufacture the Formpave patented permeable paving products in various countries.</a:t>
            </a:r>
            <a:r>
              <a:rPr lang="en-GB" altLang="en-US" sz="2400" smtClean="0"/>
              <a:t> </a:t>
            </a:r>
          </a:p>
        </p:txBody>
      </p:sp>
      <p:sp>
        <p:nvSpPr>
          <p:cNvPr id="33796" name="AutoShape 4" descr="redir?src=image&amp;clickedItemURN=http%3A%2F%2Fwww"/>
          <p:cNvSpPr>
            <a:spLocks noChangeAspect="1" noChangeArrowheads="1"/>
          </p:cNvSpPr>
          <p:nvPr/>
        </p:nvSpPr>
        <p:spPr bwMode="auto">
          <a:xfrm>
            <a:off x="155575" y="46038"/>
            <a:ext cx="304800" cy="304800"/>
          </a:xfrm>
          <a:prstGeom prst="rect">
            <a:avLst/>
          </a:prstGeom>
          <a:noFill/>
          <a:ln w="9525">
            <a:noFill/>
            <a:miter lim="800000"/>
            <a:headEnd/>
            <a:tailEnd/>
          </a:ln>
        </p:spPr>
        <p:txBody>
          <a:bodyPr/>
          <a:lstStyle/>
          <a:p>
            <a:endParaRPr lang="en-US"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untitledsuds"/>
          <p:cNvPicPr>
            <a:picLocks noChangeAspect="1" noChangeArrowheads="1"/>
          </p:cNvPicPr>
          <p:nvPr/>
        </p:nvPicPr>
        <p:blipFill>
          <a:blip r:embed="rId2"/>
          <a:srcRect/>
          <a:stretch>
            <a:fillRect/>
          </a:stretch>
        </p:blipFill>
        <p:spPr bwMode="auto">
          <a:xfrm>
            <a:off x="827088" y="2205038"/>
            <a:ext cx="7129462" cy="4000500"/>
          </a:xfrm>
          <a:prstGeom prst="rect">
            <a:avLst/>
          </a:prstGeom>
          <a:noFill/>
          <a:ln w="9525">
            <a:noFill/>
            <a:miter lim="800000"/>
            <a:headEnd/>
            <a:tailEnd/>
          </a:ln>
        </p:spPr>
      </p:pic>
      <p:sp>
        <p:nvSpPr>
          <p:cNvPr id="34819" name="Rectangle 3"/>
          <p:cNvSpPr>
            <a:spLocks noGrp="1" noChangeArrowheads="1"/>
          </p:cNvSpPr>
          <p:nvPr>
            <p:ph type="title"/>
          </p:nvPr>
        </p:nvSpPr>
        <p:spPr/>
        <p:txBody>
          <a:bodyPr/>
          <a:lstStyle/>
          <a:p>
            <a:pPr eaLnBrk="1" hangingPunct="1"/>
            <a:r>
              <a:rPr lang="en-GB" altLang="en-US" smtClean="0"/>
              <a:t>Permeable pavement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smtClean="0"/>
              <a:t>Soakaways</a:t>
            </a:r>
          </a:p>
        </p:txBody>
      </p:sp>
      <p:sp>
        <p:nvSpPr>
          <p:cNvPr id="35843" name="Rectangle 3"/>
          <p:cNvSpPr>
            <a:spLocks noGrp="1" noChangeArrowheads="1"/>
          </p:cNvSpPr>
          <p:nvPr>
            <p:ph type="body" idx="1"/>
          </p:nvPr>
        </p:nvSpPr>
        <p:spPr>
          <a:xfrm>
            <a:off x="457200" y="1196975"/>
            <a:ext cx="8229600" cy="5327650"/>
          </a:xfrm>
        </p:spPr>
        <p:txBody>
          <a:bodyPr/>
          <a:lstStyle/>
          <a:p>
            <a:pPr eaLnBrk="1" hangingPunct="1">
              <a:lnSpc>
                <a:spcPct val="80000"/>
              </a:lnSpc>
              <a:buFont typeface="Wingdings" pitchFamily="2" charset="2"/>
              <a:buNone/>
            </a:pPr>
            <a:endParaRPr lang="en-GB" altLang="en-US" sz="2800" b="1" smtClean="0"/>
          </a:p>
          <a:p>
            <a:pPr eaLnBrk="1" hangingPunct="1">
              <a:lnSpc>
                <a:spcPct val="80000"/>
              </a:lnSpc>
            </a:pPr>
            <a:r>
              <a:rPr lang="en-GB" altLang="en-US" sz="3600" b="1" smtClean="0"/>
              <a:t>Soakaways are one type of "Infiltration Device", a simple way of dispersing surface and storm water in situations where connection to a sewer system is impractical or unwarranted. </a:t>
            </a:r>
          </a:p>
          <a:p>
            <a:pPr eaLnBrk="1" hangingPunct="1">
              <a:lnSpc>
                <a:spcPct val="80000"/>
              </a:lnSpc>
            </a:pPr>
            <a:r>
              <a:rPr lang="en-GB" altLang="en-US" sz="3600" b="1" smtClean="0"/>
              <a:t>The basic principle is that of a 'reverse well' i.e. a 'hole-in-the-ground' that loses water rather than collecting water.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smtClean="0"/>
              <a:t>Soakaways</a:t>
            </a:r>
          </a:p>
        </p:txBody>
      </p:sp>
      <p:sp>
        <p:nvSpPr>
          <p:cNvPr id="36867" name="Rectangle 3"/>
          <p:cNvSpPr>
            <a:spLocks noGrp="1" noChangeArrowheads="1"/>
          </p:cNvSpPr>
          <p:nvPr>
            <p:ph type="body" idx="1"/>
          </p:nvPr>
        </p:nvSpPr>
        <p:spPr/>
        <p:txBody>
          <a:bodyPr/>
          <a:lstStyle/>
          <a:p>
            <a:pPr eaLnBrk="1" hangingPunct="1">
              <a:lnSpc>
                <a:spcPct val="80000"/>
              </a:lnSpc>
            </a:pPr>
            <a:r>
              <a:rPr lang="en-GB" altLang="en-US" b="1" smtClean="0"/>
              <a:t>Soakaways are one of the key technologies for SUDS - Sustainable Urban Drainage Systems. </a:t>
            </a:r>
          </a:p>
          <a:p>
            <a:pPr eaLnBrk="1" hangingPunct="1">
              <a:lnSpc>
                <a:spcPct val="80000"/>
              </a:lnSpc>
            </a:pPr>
            <a:r>
              <a:rPr lang="en-GB" altLang="en-US" b="1" smtClean="0"/>
              <a:t>They enable storm water to be dealt with "at source" rather than being diverted into our over-burdened sewer systems. </a:t>
            </a:r>
          </a:p>
          <a:p>
            <a:pPr eaLnBrk="1" hangingPunct="1">
              <a:lnSpc>
                <a:spcPct val="80000"/>
              </a:lnSpc>
            </a:pPr>
            <a:r>
              <a:rPr lang="en-GB" altLang="en-US" b="1" smtClean="0"/>
              <a:t>It should be noted that soakaways rarely work on heavy clay soils. </a:t>
            </a:r>
            <a:r>
              <a:rPr lang="en-GB" altLang="en-US" smtClean="0"/>
              <a:t> </a:t>
            </a:r>
          </a:p>
          <a:p>
            <a:pPr eaLnBrk="1" hangingPunct="1">
              <a:lnSpc>
                <a:spcPct val="80000"/>
              </a:lnSpc>
            </a:pPr>
            <a:endParaRPr lang="en-GB" altLang="en-US" sz="2400" smtClean="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ltLang="en-US" sz="4000" smtClean="0"/>
              <a:t>Factors affecting soakaway success</a:t>
            </a:r>
          </a:p>
        </p:txBody>
      </p:sp>
      <p:sp>
        <p:nvSpPr>
          <p:cNvPr id="37891" name="Rectangle 3"/>
          <p:cNvSpPr>
            <a:spLocks noGrp="1" noChangeArrowheads="1"/>
          </p:cNvSpPr>
          <p:nvPr>
            <p:ph type="body" idx="1"/>
          </p:nvPr>
        </p:nvSpPr>
        <p:spPr/>
        <p:txBody>
          <a:bodyPr/>
          <a:lstStyle/>
          <a:p>
            <a:pPr eaLnBrk="1" hangingPunct="1">
              <a:lnSpc>
                <a:spcPct val="80000"/>
              </a:lnSpc>
            </a:pPr>
            <a:r>
              <a:rPr lang="en-GB" altLang="en-US" sz="2800" b="1" smtClean="0"/>
              <a:t>The two determining factors for soakaway success are the size of the area (or volume of water) to be drained and the percolation rate of the soil/sub-soil (or, in some sites, the depth to the water table). </a:t>
            </a:r>
          </a:p>
          <a:p>
            <a:pPr eaLnBrk="1" hangingPunct="1">
              <a:lnSpc>
                <a:spcPct val="80000"/>
              </a:lnSpc>
            </a:pPr>
            <a:r>
              <a:rPr lang="en-GB" altLang="en-US" sz="2800" b="1" smtClean="0"/>
              <a:t>One of the first things to consider when choosing a site for a soakaway is the water table (aka saturation line). This is defined as upper level of the groundwater that is naturally held within the soil, sub-soil or bedrock.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altLang="en-US" sz="4000" smtClean="0"/>
              <a:t>Factors affecting soakaway success</a:t>
            </a:r>
          </a:p>
        </p:txBody>
      </p:sp>
      <p:sp>
        <p:nvSpPr>
          <p:cNvPr id="38915" name="Rectangle 3"/>
          <p:cNvSpPr>
            <a:spLocks noGrp="1" noChangeArrowheads="1"/>
          </p:cNvSpPr>
          <p:nvPr>
            <p:ph type="body" idx="1"/>
          </p:nvPr>
        </p:nvSpPr>
        <p:spPr/>
        <p:txBody>
          <a:bodyPr/>
          <a:lstStyle/>
          <a:p>
            <a:pPr eaLnBrk="1" hangingPunct="1">
              <a:lnSpc>
                <a:spcPct val="90000"/>
              </a:lnSpc>
            </a:pPr>
            <a:r>
              <a:rPr lang="en-GB" altLang="en-US" sz="2400" b="1" smtClean="0"/>
              <a:t>It is not uncommon for the water table to rise during the wet months of winter and to fall during the allegedly drier summer months.</a:t>
            </a:r>
            <a:r>
              <a:rPr lang="en-GB" altLang="en-US" sz="2400" smtClean="0"/>
              <a:t> </a:t>
            </a:r>
          </a:p>
          <a:p>
            <a:pPr eaLnBrk="1" hangingPunct="1">
              <a:lnSpc>
                <a:spcPct val="90000"/>
              </a:lnSpc>
            </a:pPr>
            <a:r>
              <a:rPr lang="en-GB" altLang="en-US" sz="2400" b="1" smtClean="0"/>
              <a:t>In waterlogged sites, it is often found that the water table is exceptionally high (ie, near the surface). </a:t>
            </a:r>
          </a:p>
          <a:p>
            <a:pPr eaLnBrk="1" hangingPunct="1">
              <a:lnSpc>
                <a:spcPct val="90000"/>
              </a:lnSpc>
            </a:pPr>
            <a:r>
              <a:rPr lang="en-GB" altLang="en-US" sz="2400" b="1" smtClean="0"/>
              <a:t>In cases such as this, a soakaway is just not going to work: </a:t>
            </a:r>
          </a:p>
          <a:p>
            <a:pPr eaLnBrk="1" hangingPunct="1">
              <a:lnSpc>
                <a:spcPct val="90000"/>
              </a:lnSpc>
            </a:pPr>
            <a:r>
              <a:rPr lang="en-GB" altLang="en-US" sz="2400" b="1" smtClean="0"/>
              <a:t> The 'soakaway' in this situation is not a soakaway at all; it's a hole full of water, otherwise known as a sump.</a:t>
            </a:r>
            <a:r>
              <a:rPr lang="en-GB" altLang="en-US" sz="2400" smtClean="0"/>
              <a:t> </a:t>
            </a:r>
          </a:p>
          <a:p>
            <a:pPr eaLnBrk="1" hangingPunct="1">
              <a:lnSpc>
                <a:spcPct val="90000"/>
              </a:lnSpc>
            </a:pPr>
            <a:endParaRPr lang="en-GB" altLang="en-US" sz="2400" smtClean="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ltLang="en-US" smtClean="0"/>
              <a:t>Water-logged sites.</a:t>
            </a:r>
          </a:p>
        </p:txBody>
      </p:sp>
      <p:sp>
        <p:nvSpPr>
          <p:cNvPr id="39939" name="Rectangle 3"/>
          <p:cNvSpPr>
            <a:spLocks noGrp="1" noChangeArrowheads="1"/>
          </p:cNvSpPr>
          <p:nvPr>
            <p:ph type="body" idx="1"/>
          </p:nvPr>
        </p:nvSpPr>
        <p:spPr/>
        <p:txBody>
          <a:bodyPr/>
          <a:lstStyle/>
          <a:p>
            <a:pPr eaLnBrk="1" hangingPunct="1">
              <a:lnSpc>
                <a:spcPct val="80000"/>
              </a:lnSpc>
            </a:pPr>
            <a:r>
              <a:rPr lang="en-GB" altLang="en-US" sz="2400" b="1" smtClean="0"/>
              <a:t>There are some sites where the water table is high, because there is a layer of impermeable clay overlying a deeper strata that might be porous. In such cases, digging through the clay cap and into the porous sub-strata will render a soakaway feasible, assuming that the depth to the porous strata is not prohibitive. </a:t>
            </a:r>
          </a:p>
          <a:p>
            <a:pPr eaLnBrk="1" hangingPunct="1">
              <a:lnSpc>
                <a:spcPct val="80000"/>
              </a:lnSpc>
            </a:pPr>
            <a:endParaRPr lang="en-GB" altLang="en-US" sz="2400" b="1" smtClean="0"/>
          </a:p>
          <a:p>
            <a:pPr eaLnBrk="1" hangingPunct="1">
              <a:lnSpc>
                <a:spcPct val="80000"/>
              </a:lnSpc>
            </a:pPr>
            <a:r>
              <a:rPr lang="en-GB" altLang="en-US" sz="2400" b="1" smtClean="0"/>
              <a:t>So, we can see that it is the underlying geology that determines how effective a soakaway can be, and therefore the first step is to determine whether the proposed site(s) for the soakaway(s) is suitable. </a:t>
            </a:r>
            <a:br>
              <a:rPr lang="en-GB" altLang="en-US" sz="2400" b="1" smtClean="0"/>
            </a:br>
            <a:r>
              <a:rPr lang="en-GB" altLang="en-US" sz="2400" b="1" smtClean="0"/>
              <a:t/>
            </a:r>
            <a:br>
              <a:rPr lang="en-GB" altLang="en-US" sz="2400" b="1" smtClean="0"/>
            </a:br>
            <a:endParaRPr lang="en-GB" altLang="en-US" sz="2400" b="1" smtClean="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smtClean="0"/>
              <a:t>Site requirements</a:t>
            </a:r>
          </a:p>
        </p:txBody>
      </p:sp>
      <p:sp>
        <p:nvSpPr>
          <p:cNvPr id="40963" name="Rectangle 3"/>
          <p:cNvSpPr>
            <a:spLocks noGrp="1" noChangeArrowheads="1"/>
          </p:cNvSpPr>
          <p:nvPr>
            <p:ph type="body" idx="1"/>
          </p:nvPr>
        </p:nvSpPr>
        <p:spPr/>
        <p:txBody>
          <a:bodyPr/>
          <a:lstStyle/>
          <a:p>
            <a:pPr eaLnBrk="1" hangingPunct="1"/>
            <a:r>
              <a:rPr lang="en-GB" altLang="en-US" b="1" smtClean="0"/>
              <a:t>Other than having a suitable geology, the site of a soakaway must also....... </a:t>
            </a:r>
            <a:endParaRPr lang="en-GB" altLang="en-US" smtClean="0"/>
          </a:p>
          <a:p>
            <a:pPr lvl="1" eaLnBrk="1" hangingPunct="1"/>
            <a:r>
              <a:rPr lang="en-GB" altLang="en-US" b="1" smtClean="0"/>
              <a:t>be in a spot lower than the area being drained </a:t>
            </a:r>
            <a:endParaRPr lang="en-GB" altLang="en-US" smtClean="0"/>
          </a:p>
          <a:p>
            <a:pPr lvl="1" eaLnBrk="1" hangingPunct="1"/>
            <a:r>
              <a:rPr lang="en-GB" altLang="en-US" b="1" smtClean="0"/>
              <a:t>be at least 5 metres away from any building (BS 8301) </a:t>
            </a:r>
            <a:endParaRPr lang="en-GB" altLang="en-US" smtClean="0"/>
          </a:p>
          <a:p>
            <a:pPr lvl="1" eaLnBrk="1" hangingPunct="1"/>
            <a:r>
              <a:rPr lang="en-GB" altLang="en-US" b="1" smtClean="0"/>
              <a:t>be sited so that it will not saturate the foundations of any structure </a:t>
            </a:r>
            <a:endParaRPr lang="en-GB" altLang="en-US" smtClean="0"/>
          </a:p>
          <a:p>
            <a:pPr eaLnBrk="1" hangingPunct="1"/>
            <a:endParaRPr lang="en-GB" altLang="en-US" smtClean="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smtClean="0"/>
              <a:t>Site requirements (continued)</a:t>
            </a:r>
          </a:p>
        </p:txBody>
      </p:sp>
      <p:sp>
        <p:nvSpPr>
          <p:cNvPr id="41987" name="Rectangle 3"/>
          <p:cNvSpPr>
            <a:spLocks noGrp="1" noChangeArrowheads="1"/>
          </p:cNvSpPr>
          <p:nvPr>
            <p:ph type="body" idx="1"/>
          </p:nvPr>
        </p:nvSpPr>
        <p:spPr/>
        <p:txBody>
          <a:bodyPr/>
          <a:lstStyle/>
          <a:p>
            <a:pPr lvl="1" eaLnBrk="1" hangingPunct="1"/>
            <a:r>
              <a:rPr lang="en-GB" altLang="en-US" b="1" smtClean="0"/>
              <a:t>be sited so that the base of the soakaway/infiltration device is permanently above the water table </a:t>
            </a:r>
            <a:endParaRPr lang="en-GB" altLang="en-US" smtClean="0"/>
          </a:p>
          <a:p>
            <a:pPr lvl="1" eaLnBrk="1" hangingPunct="1"/>
            <a:r>
              <a:rPr lang="en-GB" altLang="en-US" b="1" smtClean="0"/>
              <a:t>be sited far enough away from other Infiltration Devices to ensure the capacity of those devices, and the ground itself, is not impaired </a:t>
            </a:r>
            <a:endParaRPr lang="en-GB" altLang="en-US" smtClean="0"/>
          </a:p>
          <a:p>
            <a:pPr lvl="1" eaLnBrk="1" hangingPunct="1"/>
            <a:r>
              <a:rPr lang="en-GB" altLang="en-US" b="1" smtClean="0"/>
              <a:t>be sited so that there is no risk of contamination from pollutants </a:t>
            </a:r>
            <a:endParaRPr lang="en-GB" altLang="en-US" smtClean="0"/>
          </a:p>
          <a:p>
            <a:pPr eaLnBrk="1" hangingPunct="1"/>
            <a:endParaRPr lang="en-GB" altLang="en-US" smtClean="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sz="4000" smtClean="0"/>
              <a:t>Greening the urban environment.</a:t>
            </a:r>
          </a:p>
        </p:txBody>
      </p:sp>
      <p:sp>
        <p:nvSpPr>
          <p:cNvPr id="43012" name="Text Box 6"/>
          <p:cNvSpPr txBox="1">
            <a:spLocks noChangeArrowheads="1"/>
          </p:cNvSpPr>
          <p:nvPr/>
        </p:nvSpPr>
        <p:spPr bwMode="auto">
          <a:xfrm>
            <a:off x="971550" y="2565400"/>
            <a:ext cx="5545138" cy="366713"/>
          </a:xfrm>
          <a:prstGeom prst="rect">
            <a:avLst/>
          </a:prstGeom>
          <a:noFill/>
          <a:ln w="9525">
            <a:noFill/>
            <a:miter lim="800000"/>
            <a:headEnd/>
            <a:tailEnd/>
          </a:ln>
          <a:effectLst/>
        </p:spPr>
        <p:txBody>
          <a:bodyPr>
            <a:spAutoFit/>
          </a:bodyPr>
          <a:lstStyle/>
          <a:p>
            <a:pPr>
              <a:spcBef>
                <a:spcPct val="50000"/>
              </a:spcBef>
            </a:pPr>
            <a:endParaRPr lang="en-US" altLang="en-US"/>
          </a:p>
        </p:txBody>
      </p:sp>
      <p:sp>
        <p:nvSpPr>
          <p:cNvPr id="43013" name="Text Box 7"/>
          <p:cNvSpPr txBox="1">
            <a:spLocks noChangeArrowheads="1"/>
          </p:cNvSpPr>
          <p:nvPr/>
        </p:nvSpPr>
        <p:spPr bwMode="auto">
          <a:xfrm>
            <a:off x="900113" y="1484313"/>
            <a:ext cx="5688012" cy="4660900"/>
          </a:xfrm>
          <a:prstGeom prst="rect">
            <a:avLst/>
          </a:prstGeom>
          <a:noFill/>
          <a:ln w="9525">
            <a:noFill/>
            <a:miter lim="800000"/>
            <a:headEnd/>
            <a:tailEnd/>
          </a:ln>
          <a:effectLst/>
        </p:spPr>
        <p:txBody>
          <a:bodyPr>
            <a:spAutoFit/>
          </a:bodyPr>
          <a:lstStyle/>
          <a:p>
            <a:pPr>
              <a:spcBef>
                <a:spcPct val="50000"/>
              </a:spcBef>
            </a:pPr>
            <a:r>
              <a:rPr lang="en-GB" altLang="en-US" sz="1600"/>
              <a:t>The addition of trees to an urban environment can benefit not just wild life, but also the human population:</a:t>
            </a:r>
          </a:p>
          <a:p>
            <a:pPr>
              <a:spcBef>
                <a:spcPct val="50000"/>
              </a:spcBef>
            </a:pPr>
            <a:r>
              <a:rPr lang="en-GB" altLang="en-US" sz="1600"/>
              <a:t>Professor Ulrich, has researched the effects of green spaces on the human psyche, he found:</a:t>
            </a:r>
          </a:p>
          <a:p>
            <a:pPr>
              <a:spcBef>
                <a:spcPct val="50000"/>
              </a:spcBef>
              <a:buFontTx/>
              <a:buBlip>
                <a:blip r:embed="rId2"/>
              </a:buBlip>
            </a:pPr>
            <a:r>
              <a:rPr lang="en-GB" altLang="en-US" sz="1600"/>
              <a:t> Patients in hospital make more rapid post operative recoveries.</a:t>
            </a:r>
          </a:p>
          <a:p>
            <a:pPr>
              <a:spcBef>
                <a:spcPct val="50000"/>
              </a:spcBef>
              <a:buFontTx/>
              <a:buBlip>
                <a:blip r:embed="rId2"/>
              </a:buBlip>
            </a:pPr>
            <a:r>
              <a:rPr lang="en-GB" altLang="en-US" sz="1600"/>
              <a:t>Patients require lower levels of medication.</a:t>
            </a:r>
          </a:p>
          <a:p>
            <a:pPr>
              <a:spcBef>
                <a:spcPct val="50000"/>
              </a:spcBef>
              <a:buFontTx/>
              <a:buBlip>
                <a:blip r:embed="rId2"/>
              </a:buBlip>
            </a:pPr>
            <a:r>
              <a:rPr lang="en-GB" altLang="en-US" sz="1600"/>
              <a:t>And are more amenable,</a:t>
            </a:r>
          </a:p>
          <a:p>
            <a:pPr>
              <a:spcBef>
                <a:spcPct val="50000"/>
              </a:spcBef>
            </a:pPr>
            <a:r>
              <a:rPr lang="en-GB" altLang="en-US" sz="1600"/>
              <a:t>If they can see a green space from their hospital beds.</a:t>
            </a:r>
          </a:p>
          <a:p>
            <a:pPr>
              <a:spcBef>
                <a:spcPct val="50000"/>
              </a:spcBef>
              <a:buFontTx/>
              <a:buBlip>
                <a:blip r:embed="rId2"/>
              </a:buBlip>
            </a:pPr>
            <a:r>
              <a:rPr lang="en-GB" altLang="en-US" sz="1600"/>
              <a:t> He found motorists showed sustained improvements in performance at work.</a:t>
            </a:r>
          </a:p>
          <a:p>
            <a:pPr>
              <a:spcBef>
                <a:spcPct val="50000"/>
              </a:spcBef>
              <a:buFontTx/>
              <a:buBlip>
                <a:blip r:embed="rId2"/>
              </a:buBlip>
            </a:pPr>
            <a:r>
              <a:rPr lang="en-GB" altLang="en-US" sz="1600"/>
              <a:t>Lower stress levels,</a:t>
            </a:r>
          </a:p>
          <a:p>
            <a:pPr>
              <a:spcBef>
                <a:spcPct val="50000"/>
              </a:spcBef>
              <a:buFontTx/>
              <a:buBlip>
                <a:blip r:embed="rId2"/>
              </a:buBlip>
            </a:pPr>
            <a:r>
              <a:rPr lang="en-GB" altLang="en-US" sz="1600"/>
              <a:t>Less aggressive behaviour in the domestic lives.</a:t>
            </a:r>
          </a:p>
          <a:p>
            <a:pPr>
              <a:spcBef>
                <a:spcPct val="50000"/>
              </a:spcBef>
            </a:pPr>
            <a:r>
              <a:rPr lang="en-GB" altLang="en-US" sz="1600"/>
              <a:t>As a result of driving along leafy streets</a:t>
            </a:r>
            <a:r>
              <a:rPr lang="en-GB" altLang="en-US"/>
              <a:t>.</a:t>
            </a:r>
          </a:p>
        </p:txBody>
      </p:sp>
      <p:sp>
        <p:nvSpPr>
          <p:cNvPr id="6" name="Content Placeholder 5"/>
          <p:cNvSpPr>
            <a:spLocks noGrp="1"/>
          </p:cNvSpPr>
          <p:nvPr>
            <p:ph idx="1"/>
          </p:nvPr>
        </p:nvSpPr>
        <p:spPr/>
        <p:txBody>
          <a:bodyPr/>
          <a:lstStyle/>
          <a:p>
            <a:endParaRPr lang="en-GB"/>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457200"/>
            <a:ext cx="5410200" cy="1747838"/>
          </a:xfrm>
        </p:spPr>
        <p:txBody>
          <a:bodyPr/>
          <a:lstStyle/>
          <a:p>
            <a:pPr eaLnBrk="1" hangingPunct="1"/>
            <a:r>
              <a:rPr lang="en-GB" altLang="en-US" sz="3600" smtClean="0"/>
              <a:t>The environmental benefits of greening the city.</a:t>
            </a:r>
          </a:p>
        </p:txBody>
      </p:sp>
      <p:sp>
        <p:nvSpPr>
          <p:cNvPr id="44036" name="Text Box 6"/>
          <p:cNvSpPr txBox="1">
            <a:spLocks noChangeArrowheads="1"/>
          </p:cNvSpPr>
          <p:nvPr/>
        </p:nvSpPr>
        <p:spPr bwMode="auto">
          <a:xfrm>
            <a:off x="611188" y="2636838"/>
            <a:ext cx="8137525" cy="3940175"/>
          </a:xfrm>
          <a:prstGeom prst="rect">
            <a:avLst/>
          </a:prstGeom>
          <a:noFill/>
          <a:ln w="9525">
            <a:noFill/>
            <a:miter lim="800000"/>
            <a:headEnd/>
            <a:tailEnd/>
          </a:ln>
          <a:effectLst/>
        </p:spPr>
        <p:txBody>
          <a:bodyPr>
            <a:spAutoFit/>
          </a:bodyPr>
          <a:lstStyle/>
          <a:p>
            <a:pPr>
              <a:spcBef>
                <a:spcPct val="50000"/>
              </a:spcBef>
              <a:buFontTx/>
              <a:buBlip>
                <a:blip r:embed="rId2"/>
              </a:buBlip>
            </a:pPr>
            <a:r>
              <a:rPr lang="en-GB" altLang="en-US"/>
              <a:t> Air pollution exacerbates asthma, streets that are lined with mature healthy trees can filter out up to as much as 90% of the pollutants found on streets with no trees.</a:t>
            </a:r>
          </a:p>
          <a:p>
            <a:pPr>
              <a:spcBef>
                <a:spcPct val="50000"/>
              </a:spcBef>
              <a:buFontTx/>
              <a:buBlip>
                <a:blip r:embed="rId2"/>
              </a:buBlip>
            </a:pPr>
            <a:r>
              <a:rPr lang="en-GB" altLang="en-US"/>
              <a:t> Green areas provide safe environments for many species of birds, animals, and insects.</a:t>
            </a:r>
          </a:p>
          <a:p>
            <a:pPr>
              <a:spcBef>
                <a:spcPct val="50000"/>
              </a:spcBef>
              <a:buFontTx/>
              <a:buBlip>
                <a:blip r:embed="rId2"/>
              </a:buBlip>
            </a:pPr>
            <a:r>
              <a:rPr lang="en-GB" altLang="en-US"/>
              <a:t> These green areas can act as wild life corridors, which can provide routes for translocation, as climate change begins to alter the local ecosystems.</a:t>
            </a:r>
          </a:p>
          <a:p>
            <a:pPr>
              <a:spcBef>
                <a:spcPct val="50000"/>
              </a:spcBef>
              <a:buFontTx/>
              <a:buBlip>
                <a:blip r:embed="rId2"/>
              </a:buBlip>
            </a:pPr>
            <a:r>
              <a:rPr lang="en-GB" altLang="en-US"/>
              <a:t> City farms may provide a valuable learning environment for urban children, they can also promote a healthy immune system.</a:t>
            </a:r>
          </a:p>
          <a:p>
            <a:pPr>
              <a:spcBef>
                <a:spcPct val="50000"/>
              </a:spcBef>
              <a:buFontTx/>
              <a:buBlip>
                <a:blip r:embed="rId2"/>
              </a:buBlip>
            </a:pPr>
            <a:r>
              <a:rPr lang="en-GB" altLang="en-US"/>
              <a:t> Trees can be an effective sun screen: An individual tree can provide a Sun protection factor of between 6-10, a dense woodland can provide an SPF of up to a 100. (Baines, 2000)</a:t>
            </a:r>
          </a:p>
        </p:txBody>
      </p:sp>
      <p:sp>
        <p:nvSpPr>
          <p:cNvPr id="5" name="Content Placeholder 4"/>
          <p:cNvSpPr>
            <a:spLocks noGrp="1"/>
          </p:cNvSpPr>
          <p:nvPr>
            <p:ph idx="1"/>
          </p:nvPr>
        </p:nvSpPr>
        <p:spPr/>
        <p:txBody>
          <a:bodyPr/>
          <a:lstStyle/>
          <a:p>
            <a:endParaRPr lang="en-GB"/>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ltLang="en-US" smtClean="0"/>
              <a:t>City Facts:</a:t>
            </a:r>
          </a:p>
        </p:txBody>
      </p:sp>
      <p:sp>
        <p:nvSpPr>
          <p:cNvPr id="45060" name="Text Box 6"/>
          <p:cNvSpPr txBox="1">
            <a:spLocks noChangeArrowheads="1"/>
          </p:cNvSpPr>
          <p:nvPr/>
        </p:nvSpPr>
        <p:spPr bwMode="auto">
          <a:xfrm>
            <a:off x="1042988" y="2349500"/>
            <a:ext cx="7705725" cy="4216400"/>
          </a:xfrm>
          <a:prstGeom prst="rect">
            <a:avLst/>
          </a:prstGeom>
          <a:noFill/>
          <a:ln w="9525">
            <a:noFill/>
            <a:miter lim="800000"/>
            <a:headEnd/>
            <a:tailEnd/>
          </a:ln>
          <a:effectLst/>
        </p:spPr>
        <p:txBody>
          <a:bodyPr>
            <a:spAutoFit/>
          </a:bodyPr>
          <a:lstStyle/>
          <a:p>
            <a:pPr>
              <a:spcBef>
                <a:spcPct val="50000"/>
              </a:spcBef>
              <a:buFontTx/>
              <a:buBlip>
                <a:blip r:embed="rId2"/>
              </a:buBlip>
            </a:pPr>
            <a:r>
              <a:rPr lang="en-GB" altLang="en-US" dirty="0"/>
              <a:t>Between 1950 and 1990 the global urban population increased from 200 million to 2 billion, this figure is continuing to increase.</a:t>
            </a:r>
          </a:p>
          <a:p>
            <a:pPr>
              <a:spcBef>
                <a:spcPct val="50000"/>
              </a:spcBef>
              <a:buFontTx/>
              <a:buBlip>
                <a:blip r:embed="rId2"/>
              </a:buBlip>
            </a:pPr>
            <a:r>
              <a:rPr lang="en-GB" altLang="en-US" dirty="0"/>
              <a:t>In 1990 there were 35 cities on the planet, each with a population of more than 5 million- 22 of these were in the developing world.</a:t>
            </a:r>
          </a:p>
          <a:p>
            <a:pPr>
              <a:spcBef>
                <a:spcPct val="50000"/>
              </a:spcBef>
              <a:buFontTx/>
              <a:buBlip>
                <a:blip r:embed="rId2"/>
              </a:buBlip>
            </a:pPr>
            <a:r>
              <a:rPr lang="en-GB" altLang="en-US" dirty="0"/>
              <a:t>It is estimated that today 57 cities are home to more than 5 million people- 44 in the developing world.</a:t>
            </a:r>
          </a:p>
          <a:p>
            <a:pPr>
              <a:spcBef>
                <a:spcPct val="50000"/>
              </a:spcBef>
              <a:buFontTx/>
              <a:buBlip>
                <a:blip r:embed="rId2"/>
              </a:buBlip>
            </a:pPr>
            <a:r>
              <a:rPr lang="en-GB" altLang="en-US" dirty="0"/>
              <a:t>There are 19 cities in the world with a population of 10 million or more.</a:t>
            </a:r>
          </a:p>
          <a:p>
            <a:pPr>
              <a:spcBef>
                <a:spcPct val="50000"/>
              </a:spcBef>
              <a:buFontTx/>
              <a:buBlip>
                <a:blip r:embed="rId2"/>
              </a:buBlip>
            </a:pPr>
            <a:r>
              <a:rPr lang="en-GB" altLang="en-US" dirty="0"/>
              <a:t>Cities consume more than 75% of the world’s energy, and produce at least 75% of global pollution.</a:t>
            </a:r>
          </a:p>
          <a:p>
            <a:pPr>
              <a:spcBef>
                <a:spcPct val="50000"/>
              </a:spcBef>
              <a:buFontTx/>
              <a:buBlip>
                <a:blip r:embed="rId2"/>
              </a:buBlip>
            </a:pPr>
            <a:r>
              <a:rPr lang="en-GB" altLang="en-US" dirty="0"/>
              <a:t>At least 6000 million people live in life threatening urban environments.</a:t>
            </a:r>
          </a:p>
          <a:p>
            <a:pPr>
              <a:spcBef>
                <a:spcPct val="50000"/>
              </a:spcBef>
              <a:buFontTx/>
              <a:buBlip>
                <a:blip r:embed="rId2"/>
              </a:buBlip>
            </a:pPr>
            <a:r>
              <a:rPr lang="en-GB" altLang="en-US" dirty="0"/>
              <a:t>By 2030 a further 2 billion people are expected to migrate to cities in the developing world.</a:t>
            </a:r>
          </a:p>
        </p:txBody>
      </p:sp>
      <p:sp>
        <p:nvSpPr>
          <p:cNvPr id="5" name="Content Placeholder 4"/>
          <p:cNvSpPr>
            <a:spLocks noGrp="1"/>
          </p:cNvSpPr>
          <p:nvPr>
            <p:ph idx="1"/>
          </p:nvPr>
        </p:nvSpPr>
        <p:spPr/>
        <p:txBody>
          <a:bodyPr/>
          <a:lstStyle/>
          <a:p>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ltLang="en-US" smtClean="0"/>
              <a:t>What is a sustainable city?</a:t>
            </a:r>
          </a:p>
        </p:txBody>
      </p:sp>
      <p:sp>
        <p:nvSpPr>
          <p:cNvPr id="46083" name="Rectangle 3"/>
          <p:cNvSpPr>
            <a:spLocks noGrp="1" noChangeArrowheads="1"/>
          </p:cNvSpPr>
          <p:nvPr>
            <p:ph type="body" idx="1"/>
          </p:nvPr>
        </p:nvSpPr>
        <p:spPr/>
        <p:txBody>
          <a:bodyPr/>
          <a:lstStyle/>
          <a:p>
            <a:pPr eaLnBrk="1" hangingPunct="1">
              <a:lnSpc>
                <a:spcPct val="90000"/>
              </a:lnSpc>
              <a:buFont typeface="Wingdings" pitchFamily="2" charset="2"/>
              <a:buNone/>
            </a:pPr>
            <a:r>
              <a:rPr lang="en-GB" altLang="en-US" sz="2400" smtClean="0"/>
              <a:t>Definitions:</a:t>
            </a:r>
          </a:p>
          <a:p>
            <a:pPr eaLnBrk="1" hangingPunct="1">
              <a:lnSpc>
                <a:spcPct val="90000"/>
              </a:lnSpc>
              <a:buFont typeface="Wingdings" pitchFamily="2" charset="2"/>
              <a:buNone/>
            </a:pPr>
            <a:r>
              <a:rPr lang="en-GB" altLang="en-US" sz="2400" smtClean="0"/>
              <a:t>    “…are compact cities- dense and socially diverse where economic and social activities overlap and where communities are focused around neighbourhoods.” </a:t>
            </a:r>
            <a:r>
              <a:rPr lang="en-GB" altLang="en-US" sz="2400" i="1" smtClean="0"/>
              <a:t>Richard Rogers</a:t>
            </a:r>
            <a:r>
              <a:rPr lang="en-GB" altLang="en-US" sz="2400" smtClean="0"/>
              <a:t>.</a:t>
            </a:r>
          </a:p>
          <a:p>
            <a:pPr eaLnBrk="1" hangingPunct="1">
              <a:lnSpc>
                <a:spcPct val="90000"/>
              </a:lnSpc>
              <a:buFont typeface="Wingdings" pitchFamily="2" charset="2"/>
              <a:buNone/>
            </a:pPr>
            <a:endParaRPr lang="en-GB" altLang="en-US" sz="2400" smtClean="0"/>
          </a:p>
          <a:p>
            <a:pPr eaLnBrk="1" hangingPunct="1">
              <a:lnSpc>
                <a:spcPct val="90000"/>
              </a:lnSpc>
              <a:buFont typeface="Wingdings" pitchFamily="2" charset="2"/>
              <a:buNone/>
            </a:pPr>
            <a:r>
              <a:rPr lang="en-GB" altLang="en-US" sz="2400" smtClean="0"/>
              <a:t>    “A sustainable city is organised so as to enable all its citizens to meet their well being without damaging the natural world or endangering the living conditions of other people, now or in the future.” </a:t>
            </a:r>
            <a:r>
              <a:rPr lang="en-GB" altLang="en-US" sz="2400" i="1" smtClean="0"/>
              <a:t>Herbert Girurdet.</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13"/>
          <p:cNvSpPr>
            <a:spLocks noGrp="1" noChangeArrowheads="1"/>
          </p:cNvSpPr>
          <p:nvPr>
            <p:ph type="title"/>
          </p:nvPr>
        </p:nvSpPr>
        <p:spPr/>
        <p:txBody>
          <a:bodyPr/>
          <a:lstStyle/>
          <a:p>
            <a:pPr eaLnBrk="1" hangingPunct="1"/>
            <a:r>
              <a:rPr lang="en-GB" altLang="en-US" sz="4000" smtClean="0"/>
              <a:t>The metabolism of cities: Linear Metabolism</a:t>
            </a:r>
          </a:p>
        </p:txBody>
      </p:sp>
      <p:grpSp>
        <p:nvGrpSpPr>
          <p:cNvPr id="47107" name="Group 49"/>
          <p:cNvGrpSpPr>
            <a:grpSpLocks noChangeAspect="1"/>
          </p:cNvGrpSpPr>
          <p:nvPr/>
        </p:nvGrpSpPr>
        <p:grpSpPr bwMode="auto">
          <a:xfrm>
            <a:off x="2051050" y="2708275"/>
            <a:ext cx="5257800" cy="3086100"/>
            <a:chOff x="2355" y="1627"/>
            <a:chExt cx="7200" cy="4320"/>
          </a:xfrm>
        </p:grpSpPr>
        <p:sp>
          <p:nvSpPr>
            <p:cNvPr id="47114" name="AutoShape 50"/>
            <p:cNvSpPr>
              <a:spLocks noChangeAspect="1" noChangeArrowheads="1"/>
            </p:cNvSpPr>
            <p:nvPr/>
          </p:nvSpPr>
          <p:spPr bwMode="auto">
            <a:xfrm>
              <a:off x="2355" y="1627"/>
              <a:ext cx="7200" cy="4320"/>
            </a:xfrm>
            <a:prstGeom prst="rect">
              <a:avLst/>
            </a:prstGeom>
            <a:noFill/>
            <a:ln w="9525">
              <a:noFill/>
              <a:miter lim="800000"/>
              <a:headEnd/>
              <a:tailEnd/>
            </a:ln>
          </p:spPr>
          <p:txBody>
            <a:bodyPr/>
            <a:lstStyle/>
            <a:p>
              <a:endParaRPr lang="en-US" altLang="en-US"/>
            </a:p>
          </p:txBody>
        </p:sp>
        <p:sp>
          <p:nvSpPr>
            <p:cNvPr id="47115" name="AutoShape 51"/>
            <p:cNvSpPr>
              <a:spLocks noChangeArrowheads="1"/>
            </p:cNvSpPr>
            <p:nvPr/>
          </p:nvSpPr>
          <p:spPr bwMode="auto">
            <a:xfrm>
              <a:off x="3607" y="2107"/>
              <a:ext cx="1664" cy="1027"/>
            </a:xfrm>
            <a:prstGeom prst="curvedDownArrow">
              <a:avLst>
                <a:gd name="adj1" fmla="val 32405"/>
                <a:gd name="adj2" fmla="val 64810"/>
                <a:gd name="adj3" fmla="val 33333"/>
              </a:avLst>
            </a:prstGeom>
            <a:solidFill>
              <a:srgbClr val="FFFFFF"/>
            </a:solidFill>
            <a:ln w="9525">
              <a:solidFill>
                <a:srgbClr val="000000"/>
              </a:solidFill>
              <a:miter lim="800000"/>
              <a:headEnd/>
              <a:tailEnd/>
            </a:ln>
          </p:spPr>
          <p:txBody>
            <a:bodyPr/>
            <a:lstStyle/>
            <a:p>
              <a:endParaRPr lang="en-US" altLang="en-US"/>
            </a:p>
          </p:txBody>
        </p:sp>
        <p:sp>
          <p:nvSpPr>
            <p:cNvPr id="47116" name="AutoShape 52"/>
            <p:cNvSpPr>
              <a:spLocks noChangeArrowheads="1"/>
            </p:cNvSpPr>
            <p:nvPr/>
          </p:nvSpPr>
          <p:spPr bwMode="auto">
            <a:xfrm>
              <a:off x="3607" y="4347"/>
              <a:ext cx="1664" cy="1027"/>
            </a:xfrm>
            <a:prstGeom prst="curvedUpArrow">
              <a:avLst>
                <a:gd name="adj1" fmla="val 32405"/>
                <a:gd name="adj2" fmla="val 64810"/>
                <a:gd name="adj3" fmla="val 33333"/>
              </a:avLst>
            </a:prstGeom>
            <a:solidFill>
              <a:srgbClr val="FFFFFF"/>
            </a:solidFill>
            <a:ln w="9525">
              <a:solidFill>
                <a:srgbClr val="000000"/>
              </a:solidFill>
              <a:miter lim="800000"/>
              <a:headEnd/>
              <a:tailEnd/>
            </a:ln>
          </p:spPr>
          <p:txBody>
            <a:bodyPr/>
            <a:lstStyle/>
            <a:p>
              <a:endParaRPr lang="en-US" altLang="en-US"/>
            </a:p>
          </p:txBody>
        </p:sp>
        <p:sp>
          <p:nvSpPr>
            <p:cNvPr id="47117" name="AutoShape 53"/>
            <p:cNvSpPr>
              <a:spLocks noChangeArrowheads="1"/>
            </p:cNvSpPr>
            <p:nvPr/>
          </p:nvSpPr>
          <p:spPr bwMode="auto">
            <a:xfrm>
              <a:off x="4859" y="3067"/>
              <a:ext cx="1253" cy="1280"/>
            </a:xfrm>
            <a:prstGeom prst="octagon">
              <a:avLst>
                <a:gd name="adj" fmla="val 29287"/>
              </a:avLst>
            </a:prstGeom>
            <a:solidFill>
              <a:srgbClr val="FFFFFF"/>
            </a:solidFill>
            <a:ln w="9525">
              <a:solidFill>
                <a:srgbClr val="000000"/>
              </a:solidFill>
              <a:miter lim="800000"/>
              <a:headEnd/>
              <a:tailEnd/>
            </a:ln>
          </p:spPr>
          <p:txBody>
            <a:bodyPr/>
            <a:lstStyle/>
            <a:p>
              <a:endParaRPr lang="en-US" altLang="en-US"/>
            </a:p>
          </p:txBody>
        </p:sp>
        <p:sp>
          <p:nvSpPr>
            <p:cNvPr id="47118" name="Text Box 54"/>
            <p:cNvSpPr txBox="1">
              <a:spLocks noChangeArrowheads="1"/>
            </p:cNvSpPr>
            <p:nvPr/>
          </p:nvSpPr>
          <p:spPr bwMode="auto">
            <a:xfrm>
              <a:off x="5016" y="3387"/>
              <a:ext cx="782" cy="640"/>
            </a:xfrm>
            <a:prstGeom prst="rect">
              <a:avLst/>
            </a:prstGeom>
            <a:solidFill>
              <a:srgbClr val="FFFFFF"/>
            </a:solidFill>
            <a:ln w="9525">
              <a:solidFill>
                <a:srgbClr val="000000"/>
              </a:solidFill>
              <a:miter lim="800000"/>
              <a:headEnd/>
              <a:tailEnd/>
            </a:ln>
          </p:spPr>
          <p:txBody>
            <a:bodyPr/>
            <a:lstStyle/>
            <a:p>
              <a:r>
                <a:rPr lang="en-GB" altLang="en-US" sz="1200"/>
                <a:t>City</a:t>
              </a:r>
              <a:endParaRPr lang="en-GB" altLang="en-US"/>
            </a:p>
          </p:txBody>
        </p:sp>
        <p:sp>
          <p:nvSpPr>
            <p:cNvPr id="47119" name="AutoShape 55"/>
            <p:cNvSpPr>
              <a:spLocks noChangeArrowheads="1"/>
            </p:cNvSpPr>
            <p:nvPr/>
          </p:nvSpPr>
          <p:spPr bwMode="auto">
            <a:xfrm>
              <a:off x="3451" y="3387"/>
              <a:ext cx="1338" cy="680"/>
            </a:xfrm>
            <a:prstGeom prst="rightArrow">
              <a:avLst>
                <a:gd name="adj1" fmla="val 50000"/>
                <a:gd name="adj2" fmla="val 49191"/>
              </a:avLst>
            </a:prstGeom>
            <a:solidFill>
              <a:srgbClr val="FFFFFF"/>
            </a:solidFill>
            <a:ln w="9525">
              <a:solidFill>
                <a:srgbClr val="000000"/>
              </a:solidFill>
              <a:miter lim="800000"/>
              <a:headEnd/>
              <a:tailEnd/>
            </a:ln>
          </p:spPr>
          <p:txBody>
            <a:bodyPr/>
            <a:lstStyle/>
            <a:p>
              <a:endParaRPr lang="en-US" altLang="en-US"/>
            </a:p>
          </p:txBody>
        </p:sp>
        <p:sp>
          <p:nvSpPr>
            <p:cNvPr id="47120" name="AutoShape 56"/>
            <p:cNvSpPr>
              <a:spLocks noChangeArrowheads="1"/>
            </p:cNvSpPr>
            <p:nvPr/>
          </p:nvSpPr>
          <p:spPr bwMode="auto">
            <a:xfrm>
              <a:off x="6112" y="2107"/>
              <a:ext cx="1662" cy="1027"/>
            </a:xfrm>
            <a:prstGeom prst="curvedDownArrow">
              <a:avLst>
                <a:gd name="adj1" fmla="val 32366"/>
                <a:gd name="adj2" fmla="val 64732"/>
                <a:gd name="adj3" fmla="val 33333"/>
              </a:avLst>
            </a:prstGeom>
            <a:solidFill>
              <a:srgbClr val="FFFFFF"/>
            </a:solidFill>
            <a:ln w="9525">
              <a:solidFill>
                <a:srgbClr val="000000"/>
              </a:solidFill>
              <a:miter lim="800000"/>
              <a:headEnd/>
              <a:tailEnd/>
            </a:ln>
          </p:spPr>
          <p:txBody>
            <a:bodyPr/>
            <a:lstStyle/>
            <a:p>
              <a:endParaRPr lang="en-US" altLang="en-US"/>
            </a:p>
          </p:txBody>
        </p:sp>
        <p:sp>
          <p:nvSpPr>
            <p:cNvPr id="47121" name="AutoShape 57"/>
            <p:cNvSpPr>
              <a:spLocks noChangeArrowheads="1"/>
            </p:cNvSpPr>
            <p:nvPr/>
          </p:nvSpPr>
          <p:spPr bwMode="auto">
            <a:xfrm>
              <a:off x="6112" y="4347"/>
              <a:ext cx="1663" cy="1027"/>
            </a:xfrm>
            <a:prstGeom prst="curvedUpArrow">
              <a:avLst>
                <a:gd name="adj1" fmla="val 32386"/>
                <a:gd name="adj2" fmla="val 64771"/>
                <a:gd name="adj3" fmla="val 33333"/>
              </a:avLst>
            </a:prstGeom>
            <a:solidFill>
              <a:srgbClr val="FFFFFF"/>
            </a:solidFill>
            <a:ln w="9525">
              <a:solidFill>
                <a:srgbClr val="000000"/>
              </a:solidFill>
              <a:miter lim="800000"/>
              <a:headEnd/>
              <a:tailEnd/>
            </a:ln>
          </p:spPr>
          <p:txBody>
            <a:bodyPr/>
            <a:lstStyle/>
            <a:p>
              <a:endParaRPr lang="en-US" altLang="en-US"/>
            </a:p>
          </p:txBody>
        </p:sp>
        <p:sp>
          <p:nvSpPr>
            <p:cNvPr id="47122" name="AutoShape 58"/>
            <p:cNvSpPr>
              <a:spLocks noChangeArrowheads="1"/>
            </p:cNvSpPr>
            <p:nvPr/>
          </p:nvSpPr>
          <p:spPr bwMode="auto">
            <a:xfrm>
              <a:off x="6268" y="3387"/>
              <a:ext cx="1337" cy="680"/>
            </a:xfrm>
            <a:prstGeom prst="rightArrow">
              <a:avLst>
                <a:gd name="adj1" fmla="val 50000"/>
                <a:gd name="adj2" fmla="val 49154"/>
              </a:avLst>
            </a:prstGeom>
            <a:solidFill>
              <a:srgbClr val="FFFFFF"/>
            </a:solidFill>
            <a:ln w="9525">
              <a:solidFill>
                <a:srgbClr val="000000"/>
              </a:solidFill>
              <a:miter lim="800000"/>
              <a:headEnd/>
              <a:tailEnd/>
            </a:ln>
          </p:spPr>
          <p:txBody>
            <a:bodyPr/>
            <a:lstStyle/>
            <a:p>
              <a:endParaRPr lang="en-US" altLang="en-US"/>
            </a:p>
          </p:txBody>
        </p:sp>
      </p:grpSp>
      <p:sp>
        <p:nvSpPr>
          <p:cNvPr id="47108" name="Text Box 59"/>
          <p:cNvSpPr txBox="1">
            <a:spLocks noChangeArrowheads="1"/>
          </p:cNvSpPr>
          <p:nvPr/>
        </p:nvSpPr>
        <p:spPr bwMode="auto">
          <a:xfrm>
            <a:off x="5940425" y="2997200"/>
            <a:ext cx="1655763" cy="641350"/>
          </a:xfrm>
          <a:prstGeom prst="rect">
            <a:avLst/>
          </a:prstGeom>
          <a:noFill/>
          <a:ln w="9525">
            <a:noFill/>
            <a:miter lim="800000"/>
            <a:headEnd/>
            <a:tailEnd/>
          </a:ln>
          <a:effectLst/>
        </p:spPr>
        <p:txBody>
          <a:bodyPr>
            <a:spAutoFit/>
          </a:bodyPr>
          <a:lstStyle/>
          <a:p>
            <a:pPr>
              <a:spcBef>
                <a:spcPct val="50000"/>
              </a:spcBef>
            </a:pPr>
            <a:r>
              <a:rPr lang="en-GB" altLang="en-US"/>
              <a:t>Organic Waste</a:t>
            </a:r>
          </a:p>
        </p:txBody>
      </p:sp>
      <p:sp>
        <p:nvSpPr>
          <p:cNvPr id="47109" name="Text Box 61"/>
          <p:cNvSpPr txBox="1">
            <a:spLocks noChangeArrowheads="1"/>
          </p:cNvSpPr>
          <p:nvPr/>
        </p:nvSpPr>
        <p:spPr bwMode="auto">
          <a:xfrm>
            <a:off x="6011863" y="4868863"/>
            <a:ext cx="1223962" cy="641350"/>
          </a:xfrm>
          <a:prstGeom prst="rect">
            <a:avLst/>
          </a:prstGeom>
          <a:noFill/>
          <a:ln w="9525">
            <a:noFill/>
            <a:miter lim="800000"/>
            <a:headEnd/>
            <a:tailEnd/>
          </a:ln>
          <a:effectLst/>
        </p:spPr>
        <p:txBody>
          <a:bodyPr>
            <a:spAutoFit/>
          </a:bodyPr>
          <a:lstStyle/>
          <a:p>
            <a:pPr>
              <a:spcBef>
                <a:spcPct val="50000"/>
              </a:spcBef>
            </a:pPr>
            <a:r>
              <a:rPr lang="en-GB" altLang="en-US"/>
              <a:t>Inorganic Waste</a:t>
            </a:r>
          </a:p>
        </p:txBody>
      </p:sp>
      <p:sp>
        <p:nvSpPr>
          <p:cNvPr id="47110" name="Text Box 62"/>
          <p:cNvSpPr txBox="1">
            <a:spLocks noChangeArrowheads="1"/>
          </p:cNvSpPr>
          <p:nvPr/>
        </p:nvSpPr>
        <p:spPr bwMode="auto">
          <a:xfrm>
            <a:off x="6011863" y="3933825"/>
            <a:ext cx="1512887" cy="366713"/>
          </a:xfrm>
          <a:prstGeom prst="rect">
            <a:avLst/>
          </a:prstGeom>
          <a:noFill/>
          <a:ln w="9525">
            <a:noFill/>
            <a:miter lim="800000"/>
            <a:headEnd/>
            <a:tailEnd/>
          </a:ln>
          <a:effectLst/>
        </p:spPr>
        <p:txBody>
          <a:bodyPr>
            <a:spAutoFit/>
          </a:bodyPr>
          <a:lstStyle/>
          <a:p>
            <a:pPr>
              <a:spcBef>
                <a:spcPct val="50000"/>
              </a:spcBef>
            </a:pPr>
            <a:r>
              <a:rPr lang="en-GB" altLang="en-US"/>
              <a:t>Emissions</a:t>
            </a:r>
          </a:p>
        </p:txBody>
      </p:sp>
      <p:sp>
        <p:nvSpPr>
          <p:cNvPr id="47111" name="Text Box 63"/>
          <p:cNvSpPr txBox="1">
            <a:spLocks noChangeArrowheads="1"/>
          </p:cNvSpPr>
          <p:nvPr/>
        </p:nvSpPr>
        <p:spPr bwMode="auto">
          <a:xfrm>
            <a:off x="1403350" y="4149725"/>
            <a:ext cx="1296988" cy="366713"/>
          </a:xfrm>
          <a:prstGeom prst="rect">
            <a:avLst/>
          </a:prstGeom>
          <a:noFill/>
          <a:ln w="9525">
            <a:noFill/>
            <a:miter lim="800000"/>
            <a:headEnd/>
            <a:tailEnd/>
          </a:ln>
          <a:effectLst/>
        </p:spPr>
        <p:txBody>
          <a:bodyPr>
            <a:spAutoFit/>
          </a:bodyPr>
          <a:lstStyle/>
          <a:p>
            <a:pPr>
              <a:spcBef>
                <a:spcPct val="50000"/>
              </a:spcBef>
            </a:pPr>
            <a:r>
              <a:rPr lang="en-GB" altLang="en-US"/>
              <a:t>Energy</a:t>
            </a:r>
          </a:p>
        </p:txBody>
      </p:sp>
      <p:sp>
        <p:nvSpPr>
          <p:cNvPr id="47112" name="Text Box 64"/>
          <p:cNvSpPr txBox="1">
            <a:spLocks noChangeArrowheads="1"/>
          </p:cNvSpPr>
          <p:nvPr/>
        </p:nvSpPr>
        <p:spPr bwMode="auto">
          <a:xfrm>
            <a:off x="1979613" y="3141663"/>
            <a:ext cx="936625" cy="366712"/>
          </a:xfrm>
          <a:prstGeom prst="rect">
            <a:avLst/>
          </a:prstGeom>
          <a:noFill/>
          <a:ln w="9525">
            <a:noFill/>
            <a:miter lim="800000"/>
            <a:headEnd/>
            <a:tailEnd/>
          </a:ln>
          <a:effectLst/>
        </p:spPr>
        <p:txBody>
          <a:bodyPr>
            <a:spAutoFit/>
          </a:bodyPr>
          <a:lstStyle/>
          <a:p>
            <a:pPr>
              <a:spcBef>
                <a:spcPct val="50000"/>
              </a:spcBef>
            </a:pPr>
            <a:r>
              <a:rPr lang="en-GB" altLang="en-US"/>
              <a:t>Food</a:t>
            </a:r>
          </a:p>
        </p:txBody>
      </p:sp>
      <p:sp>
        <p:nvSpPr>
          <p:cNvPr id="47113" name="Text Box 66"/>
          <p:cNvSpPr txBox="1">
            <a:spLocks noChangeArrowheads="1"/>
          </p:cNvSpPr>
          <p:nvPr/>
        </p:nvSpPr>
        <p:spPr bwMode="auto">
          <a:xfrm>
            <a:off x="1692275" y="5013325"/>
            <a:ext cx="1150938" cy="366713"/>
          </a:xfrm>
          <a:prstGeom prst="rect">
            <a:avLst/>
          </a:prstGeom>
          <a:noFill/>
          <a:ln w="9525">
            <a:noFill/>
            <a:miter lim="800000"/>
            <a:headEnd/>
            <a:tailEnd/>
          </a:ln>
          <a:effectLst/>
        </p:spPr>
        <p:txBody>
          <a:bodyPr>
            <a:spAutoFit/>
          </a:bodyPr>
          <a:lstStyle/>
          <a:p>
            <a:pPr>
              <a:spcBef>
                <a:spcPct val="50000"/>
              </a:spcBef>
            </a:pPr>
            <a:r>
              <a:rPr lang="en-GB" altLang="en-US"/>
              <a:t>Goods</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ltLang="en-US" sz="4000" smtClean="0"/>
              <a:t>Metabolism of Cities: Circular metabolism</a:t>
            </a:r>
          </a:p>
        </p:txBody>
      </p:sp>
      <p:sp>
        <p:nvSpPr>
          <p:cNvPr id="48131" name="AutoShape 4"/>
          <p:cNvSpPr>
            <a:spLocks noChangeArrowheads="1"/>
          </p:cNvSpPr>
          <p:nvPr/>
        </p:nvSpPr>
        <p:spPr bwMode="auto">
          <a:xfrm>
            <a:off x="3851275" y="3573463"/>
            <a:ext cx="914400" cy="914400"/>
          </a:xfrm>
          <a:prstGeom prst="octagon">
            <a:avLst>
              <a:gd name="adj" fmla="val 29287"/>
            </a:avLst>
          </a:prstGeom>
          <a:solidFill>
            <a:schemeClr val="accent1"/>
          </a:solidFill>
          <a:ln w="9525">
            <a:solidFill>
              <a:schemeClr val="tx1"/>
            </a:solidFill>
            <a:miter lim="800000"/>
            <a:headEnd/>
            <a:tailEnd/>
          </a:ln>
          <a:effectLst/>
        </p:spPr>
        <p:txBody>
          <a:bodyPr wrap="none" anchor="ctr"/>
          <a:lstStyle/>
          <a:p>
            <a:endParaRPr lang="en-US" altLang="en-US"/>
          </a:p>
        </p:txBody>
      </p:sp>
      <p:sp>
        <p:nvSpPr>
          <p:cNvPr id="48132" name="Text Box 5"/>
          <p:cNvSpPr txBox="1">
            <a:spLocks noChangeArrowheads="1"/>
          </p:cNvSpPr>
          <p:nvPr/>
        </p:nvSpPr>
        <p:spPr bwMode="auto">
          <a:xfrm>
            <a:off x="3924300" y="3789363"/>
            <a:ext cx="792163" cy="366712"/>
          </a:xfrm>
          <a:prstGeom prst="rect">
            <a:avLst/>
          </a:prstGeom>
          <a:solidFill>
            <a:srgbClr val="33CC33"/>
          </a:solidFill>
          <a:ln w="9525">
            <a:noFill/>
            <a:miter lim="800000"/>
            <a:headEnd/>
            <a:tailEnd/>
          </a:ln>
          <a:effectLst/>
        </p:spPr>
        <p:txBody>
          <a:bodyPr>
            <a:spAutoFit/>
          </a:bodyPr>
          <a:lstStyle/>
          <a:p>
            <a:pPr>
              <a:spcBef>
                <a:spcPct val="50000"/>
              </a:spcBef>
            </a:pPr>
            <a:r>
              <a:rPr lang="en-GB" altLang="en-US"/>
              <a:t>City</a:t>
            </a:r>
          </a:p>
        </p:txBody>
      </p:sp>
      <p:sp>
        <p:nvSpPr>
          <p:cNvPr id="48133" name="AutoShape 6"/>
          <p:cNvSpPr>
            <a:spLocks noChangeArrowheads="1"/>
          </p:cNvSpPr>
          <p:nvPr/>
        </p:nvSpPr>
        <p:spPr bwMode="auto">
          <a:xfrm>
            <a:off x="4572000" y="4508500"/>
            <a:ext cx="733425" cy="1214438"/>
          </a:xfrm>
          <a:prstGeom prst="curvedLeftArrow">
            <a:avLst>
              <a:gd name="adj1" fmla="val 33117"/>
              <a:gd name="adj2" fmla="val 66234"/>
              <a:gd name="adj3" fmla="val 33333"/>
            </a:avLst>
          </a:prstGeom>
          <a:solidFill>
            <a:srgbClr val="FF00FF"/>
          </a:solidFill>
          <a:ln w="9525">
            <a:solidFill>
              <a:schemeClr val="tx1"/>
            </a:solidFill>
            <a:miter lim="800000"/>
            <a:headEnd/>
            <a:tailEnd/>
          </a:ln>
          <a:effectLst/>
        </p:spPr>
        <p:txBody>
          <a:bodyPr wrap="none" anchor="ctr"/>
          <a:lstStyle/>
          <a:p>
            <a:endParaRPr lang="en-US" altLang="en-US"/>
          </a:p>
        </p:txBody>
      </p:sp>
      <p:sp>
        <p:nvSpPr>
          <p:cNvPr id="48134" name="AutoShape 7"/>
          <p:cNvSpPr>
            <a:spLocks noChangeArrowheads="1"/>
          </p:cNvSpPr>
          <p:nvPr/>
        </p:nvSpPr>
        <p:spPr bwMode="auto">
          <a:xfrm>
            <a:off x="3348038" y="2349500"/>
            <a:ext cx="733425" cy="1214438"/>
          </a:xfrm>
          <a:prstGeom prst="curvedRightArrow">
            <a:avLst>
              <a:gd name="adj1" fmla="val 33117"/>
              <a:gd name="adj2" fmla="val 66234"/>
              <a:gd name="adj3" fmla="val 33333"/>
            </a:avLst>
          </a:prstGeom>
          <a:solidFill>
            <a:srgbClr val="33CC33"/>
          </a:solidFill>
          <a:ln w="9525">
            <a:solidFill>
              <a:schemeClr val="tx1"/>
            </a:solidFill>
            <a:miter lim="800000"/>
            <a:headEnd/>
            <a:tailEnd/>
          </a:ln>
          <a:effectLst/>
        </p:spPr>
        <p:txBody>
          <a:bodyPr wrap="none" anchor="ctr"/>
          <a:lstStyle/>
          <a:p>
            <a:endParaRPr lang="en-US" altLang="en-US"/>
          </a:p>
        </p:txBody>
      </p:sp>
      <p:sp>
        <p:nvSpPr>
          <p:cNvPr id="48135" name="AutoShape 10"/>
          <p:cNvSpPr>
            <a:spLocks noChangeArrowheads="1"/>
          </p:cNvSpPr>
          <p:nvPr/>
        </p:nvSpPr>
        <p:spPr bwMode="auto">
          <a:xfrm>
            <a:off x="2771775" y="3860800"/>
            <a:ext cx="976313" cy="485775"/>
          </a:xfrm>
          <a:prstGeom prst="rightArrow">
            <a:avLst>
              <a:gd name="adj1" fmla="val 50000"/>
              <a:gd name="adj2" fmla="val 50245"/>
            </a:avLst>
          </a:prstGeom>
          <a:solidFill>
            <a:srgbClr val="FF3300"/>
          </a:solidFill>
          <a:ln w="9525">
            <a:solidFill>
              <a:schemeClr val="tx1"/>
            </a:solidFill>
            <a:miter lim="800000"/>
            <a:headEnd/>
            <a:tailEnd/>
          </a:ln>
          <a:effectLst/>
        </p:spPr>
        <p:txBody>
          <a:bodyPr wrap="none" anchor="ctr"/>
          <a:lstStyle/>
          <a:p>
            <a:endParaRPr lang="en-US" altLang="en-US"/>
          </a:p>
        </p:txBody>
      </p:sp>
      <p:sp>
        <p:nvSpPr>
          <p:cNvPr id="48136" name="AutoShape 12"/>
          <p:cNvSpPr>
            <a:spLocks noChangeArrowheads="1"/>
          </p:cNvSpPr>
          <p:nvPr/>
        </p:nvSpPr>
        <p:spPr bwMode="auto">
          <a:xfrm>
            <a:off x="4859338" y="3860800"/>
            <a:ext cx="976312" cy="485775"/>
          </a:xfrm>
          <a:prstGeom prst="rightArrow">
            <a:avLst>
              <a:gd name="adj1" fmla="val 50000"/>
              <a:gd name="adj2" fmla="val 50245"/>
            </a:avLst>
          </a:prstGeom>
          <a:solidFill>
            <a:schemeClr val="accent1"/>
          </a:solidFill>
          <a:ln w="9525">
            <a:solidFill>
              <a:schemeClr val="tx1"/>
            </a:solidFill>
            <a:miter lim="800000"/>
            <a:headEnd/>
            <a:tailEnd/>
          </a:ln>
          <a:effectLst/>
        </p:spPr>
        <p:txBody>
          <a:bodyPr wrap="none" anchor="ctr"/>
          <a:lstStyle/>
          <a:p>
            <a:endParaRPr lang="en-US" altLang="en-US"/>
          </a:p>
        </p:txBody>
      </p:sp>
      <p:sp>
        <p:nvSpPr>
          <p:cNvPr id="48137" name="AutoShape 13"/>
          <p:cNvSpPr>
            <a:spLocks noChangeArrowheads="1"/>
          </p:cNvSpPr>
          <p:nvPr/>
        </p:nvSpPr>
        <p:spPr bwMode="auto">
          <a:xfrm>
            <a:off x="5940425" y="4581525"/>
            <a:ext cx="1871663" cy="647700"/>
          </a:xfrm>
          <a:prstGeom prst="curvedUpArrow">
            <a:avLst>
              <a:gd name="adj1" fmla="val 57794"/>
              <a:gd name="adj2" fmla="val 115588"/>
              <a:gd name="adj3" fmla="val 33333"/>
            </a:avLst>
          </a:prstGeom>
          <a:solidFill>
            <a:schemeClr val="accent1"/>
          </a:solidFill>
          <a:ln w="9525">
            <a:solidFill>
              <a:schemeClr val="tx1"/>
            </a:solidFill>
            <a:miter lim="800000"/>
            <a:headEnd/>
            <a:tailEnd/>
          </a:ln>
          <a:effectLst/>
        </p:spPr>
        <p:txBody>
          <a:bodyPr wrap="none" anchor="ctr"/>
          <a:lstStyle/>
          <a:p>
            <a:endParaRPr lang="en-US" altLang="en-US"/>
          </a:p>
        </p:txBody>
      </p:sp>
      <p:sp>
        <p:nvSpPr>
          <p:cNvPr id="48138" name="AutoShape 14"/>
          <p:cNvSpPr>
            <a:spLocks noChangeArrowheads="1"/>
          </p:cNvSpPr>
          <p:nvPr/>
        </p:nvSpPr>
        <p:spPr bwMode="auto">
          <a:xfrm>
            <a:off x="6011863" y="3068638"/>
            <a:ext cx="2016125" cy="720725"/>
          </a:xfrm>
          <a:prstGeom prst="curvedDownArrow">
            <a:avLst>
              <a:gd name="adj1" fmla="val 55947"/>
              <a:gd name="adj2" fmla="val 111894"/>
              <a:gd name="adj3" fmla="val 33333"/>
            </a:avLst>
          </a:prstGeom>
          <a:solidFill>
            <a:schemeClr val="accent1"/>
          </a:solidFill>
          <a:ln w="9525">
            <a:solidFill>
              <a:schemeClr val="tx1"/>
            </a:solidFill>
            <a:miter lim="800000"/>
            <a:headEnd/>
            <a:tailEnd/>
          </a:ln>
          <a:effectLst/>
        </p:spPr>
        <p:txBody>
          <a:bodyPr wrap="none" anchor="ctr"/>
          <a:lstStyle/>
          <a:p>
            <a:endParaRPr lang="en-US" altLang="en-US"/>
          </a:p>
        </p:txBody>
      </p:sp>
      <p:sp>
        <p:nvSpPr>
          <p:cNvPr id="48139" name="AutoShape 15"/>
          <p:cNvSpPr>
            <a:spLocks noChangeArrowheads="1"/>
          </p:cNvSpPr>
          <p:nvPr/>
        </p:nvSpPr>
        <p:spPr bwMode="auto">
          <a:xfrm rot="10800000">
            <a:off x="3348038" y="4437063"/>
            <a:ext cx="733425" cy="1214437"/>
          </a:xfrm>
          <a:prstGeom prst="curvedLeftArrow">
            <a:avLst>
              <a:gd name="adj1" fmla="val 33117"/>
              <a:gd name="adj2" fmla="val 66234"/>
              <a:gd name="adj3" fmla="val 33333"/>
            </a:avLst>
          </a:prstGeom>
          <a:solidFill>
            <a:srgbClr val="33CC33"/>
          </a:solidFill>
          <a:ln w="9525">
            <a:solidFill>
              <a:schemeClr val="tx1"/>
            </a:solidFill>
            <a:miter lim="800000"/>
            <a:headEnd/>
            <a:tailEnd/>
          </a:ln>
          <a:effectLst/>
        </p:spPr>
        <p:txBody>
          <a:bodyPr wrap="none" anchor="ctr"/>
          <a:lstStyle/>
          <a:p>
            <a:endParaRPr lang="en-US" altLang="en-US"/>
          </a:p>
        </p:txBody>
      </p:sp>
      <p:sp>
        <p:nvSpPr>
          <p:cNvPr id="48140" name="AutoShape 16"/>
          <p:cNvSpPr>
            <a:spLocks noChangeArrowheads="1"/>
          </p:cNvSpPr>
          <p:nvPr/>
        </p:nvSpPr>
        <p:spPr bwMode="auto">
          <a:xfrm rot="10800000">
            <a:off x="4572000" y="2205038"/>
            <a:ext cx="733425" cy="1214437"/>
          </a:xfrm>
          <a:prstGeom prst="curvedRightArrow">
            <a:avLst>
              <a:gd name="adj1" fmla="val 33117"/>
              <a:gd name="adj2" fmla="val 66234"/>
              <a:gd name="adj3" fmla="val 33333"/>
            </a:avLst>
          </a:prstGeom>
          <a:solidFill>
            <a:srgbClr val="660033"/>
          </a:solidFill>
          <a:ln w="9525">
            <a:solidFill>
              <a:schemeClr val="tx1"/>
            </a:solidFill>
            <a:miter lim="800000"/>
            <a:headEnd/>
            <a:tailEnd/>
          </a:ln>
          <a:effectLst/>
        </p:spPr>
        <p:txBody>
          <a:bodyPr wrap="none" anchor="ctr"/>
          <a:lstStyle/>
          <a:p>
            <a:endParaRPr lang="en-US" altLang="en-US"/>
          </a:p>
        </p:txBody>
      </p:sp>
      <p:sp>
        <p:nvSpPr>
          <p:cNvPr id="48141" name="AutoShape 19"/>
          <p:cNvSpPr>
            <a:spLocks noChangeArrowheads="1"/>
          </p:cNvSpPr>
          <p:nvPr/>
        </p:nvSpPr>
        <p:spPr bwMode="auto">
          <a:xfrm>
            <a:off x="1692275" y="4797425"/>
            <a:ext cx="1214438" cy="733425"/>
          </a:xfrm>
          <a:prstGeom prst="curvedUpArrow">
            <a:avLst>
              <a:gd name="adj1" fmla="val 33117"/>
              <a:gd name="adj2" fmla="val 66234"/>
              <a:gd name="adj3" fmla="val 33333"/>
            </a:avLst>
          </a:prstGeom>
          <a:solidFill>
            <a:srgbClr val="FFFF00"/>
          </a:solidFill>
          <a:ln w="9525">
            <a:solidFill>
              <a:schemeClr val="tx1"/>
            </a:solidFill>
            <a:miter lim="800000"/>
            <a:headEnd/>
            <a:tailEnd/>
          </a:ln>
          <a:effectLst/>
        </p:spPr>
        <p:txBody>
          <a:bodyPr wrap="none" anchor="ctr"/>
          <a:lstStyle/>
          <a:p>
            <a:endParaRPr lang="en-US" altLang="en-US"/>
          </a:p>
        </p:txBody>
      </p:sp>
      <p:sp>
        <p:nvSpPr>
          <p:cNvPr id="48142" name="AutoShape 20"/>
          <p:cNvSpPr>
            <a:spLocks noChangeArrowheads="1"/>
          </p:cNvSpPr>
          <p:nvPr/>
        </p:nvSpPr>
        <p:spPr bwMode="auto">
          <a:xfrm>
            <a:off x="1619250" y="2924175"/>
            <a:ext cx="1214438" cy="733425"/>
          </a:xfrm>
          <a:prstGeom prst="curvedDownArrow">
            <a:avLst>
              <a:gd name="adj1" fmla="val 33117"/>
              <a:gd name="adj2" fmla="val 66234"/>
              <a:gd name="adj3" fmla="val 33333"/>
            </a:avLst>
          </a:prstGeom>
          <a:solidFill>
            <a:srgbClr val="CC6600"/>
          </a:solidFill>
          <a:ln w="9525">
            <a:solidFill>
              <a:schemeClr val="tx1"/>
            </a:solidFill>
            <a:miter lim="800000"/>
            <a:headEnd/>
            <a:tailEnd/>
          </a:ln>
          <a:effectLst/>
        </p:spPr>
        <p:txBody>
          <a:bodyPr wrap="none" anchor="ctr"/>
          <a:lstStyle/>
          <a:p>
            <a:endParaRPr lang="en-US" altLang="en-US"/>
          </a:p>
        </p:txBody>
      </p:sp>
      <p:sp>
        <p:nvSpPr>
          <p:cNvPr id="48143" name="Text Box 21"/>
          <p:cNvSpPr txBox="1">
            <a:spLocks noChangeArrowheads="1"/>
          </p:cNvSpPr>
          <p:nvPr/>
        </p:nvSpPr>
        <p:spPr bwMode="auto">
          <a:xfrm>
            <a:off x="1476375" y="4067175"/>
            <a:ext cx="1295400" cy="366713"/>
          </a:xfrm>
          <a:prstGeom prst="rect">
            <a:avLst/>
          </a:prstGeom>
          <a:noFill/>
          <a:ln w="9525">
            <a:noFill/>
            <a:miter lim="800000"/>
            <a:headEnd/>
            <a:tailEnd/>
          </a:ln>
          <a:effectLst/>
        </p:spPr>
        <p:txBody>
          <a:bodyPr>
            <a:spAutoFit/>
          </a:bodyPr>
          <a:lstStyle/>
          <a:p>
            <a:pPr>
              <a:spcBef>
                <a:spcPct val="50000"/>
              </a:spcBef>
            </a:pPr>
            <a:endParaRPr lang="en-US" altLang="en-US"/>
          </a:p>
        </p:txBody>
      </p:sp>
      <p:sp>
        <p:nvSpPr>
          <p:cNvPr id="48144" name="AutoShape 22"/>
          <p:cNvSpPr>
            <a:spLocks noChangeArrowheads="1"/>
          </p:cNvSpPr>
          <p:nvPr/>
        </p:nvSpPr>
        <p:spPr bwMode="auto">
          <a:xfrm>
            <a:off x="900113" y="3860800"/>
            <a:ext cx="1223962" cy="576263"/>
          </a:xfrm>
          <a:prstGeom prst="rightArrow">
            <a:avLst>
              <a:gd name="adj1" fmla="val 50000"/>
              <a:gd name="adj2" fmla="val 53099"/>
            </a:avLst>
          </a:prstGeom>
          <a:solidFill>
            <a:srgbClr val="FF3300"/>
          </a:solidFill>
          <a:ln w="9525">
            <a:solidFill>
              <a:schemeClr val="tx1"/>
            </a:solidFill>
            <a:miter lim="800000"/>
            <a:headEnd/>
            <a:tailEnd/>
          </a:ln>
          <a:effectLst/>
        </p:spPr>
        <p:txBody>
          <a:bodyPr wrap="none" anchor="ctr"/>
          <a:lstStyle/>
          <a:p>
            <a:endParaRPr lang="en-US" altLang="en-US"/>
          </a:p>
        </p:txBody>
      </p:sp>
      <p:sp>
        <p:nvSpPr>
          <p:cNvPr id="48145" name="Text Box 23"/>
          <p:cNvSpPr txBox="1">
            <a:spLocks noChangeArrowheads="1"/>
          </p:cNvSpPr>
          <p:nvPr/>
        </p:nvSpPr>
        <p:spPr bwMode="auto">
          <a:xfrm>
            <a:off x="468313" y="4365625"/>
            <a:ext cx="1150937" cy="366713"/>
          </a:xfrm>
          <a:prstGeom prst="rect">
            <a:avLst/>
          </a:prstGeom>
          <a:noFill/>
          <a:ln w="9525">
            <a:noFill/>
            <a:miter lim="800000"/>
            <a:headEnd/>
            <a:tailEnd/>
          </a:ln>
          <a:effectLst/>
        </p:spPr>
        <p:txBody>
          <a:bodyPr>
            <a:spAutoFit/>
          </a:bodyPr>
          <a:lstStyle/>
          <a:p>
            <a:pPr>
              <a:spcBef>
                <a:spcPct val="50000"/>
              </a:spcBef>
            </a:pPr>
            <a:r>
              <a:rPr lang="en-GB" altLang="en-US"/>
              <a:t>Energy</a:t>
            </a:r>
          </a:p>
        </p:txBody>
      </p:sp>
      <p:sp>
        <p:nvSpPr>
          <p:cNvPr id="48146" name="Text Box 24"/>
          <p:cNvSpPr txBox="1">
            <a:spLocks noChangeArrowheads="1"/>
          </p:cNvSpPr>
          <p:nvPr/>
        </p:nvSpPr>
        <p:spPr bwMode="auto">
          <a:xfrm>
            <a:off x="1763713" y="5516563"/>
            <a:ext cx="1079500" cy="366712"/>
          </a:xfrm>
          <a:prstGeom prst="rect">
            <a:avLst/>
          </a:prstGeom>
          <a:noFill/>
          <a:ln w="9525">
            <a:noFill/>
            <a:miter lim="800000"/>
            <a:headEnd/>
            <a:tailEnd/>
          </a:ln>
          <a:effectLst/>
        </p:spPr>
        <p:txBody>
          <a:bodyPr>
            <a:spAutoFit/>
          </a:bodyPr>
          <a:lstStyle/>
          <a:p>
            <a:pPr>
              <a:spcBef>
                <a:spcPct val="50000"/>
              </a:spcBef>
            </a:pPr>
            <a:r>
              <a:rPr lang="en-GB" altLang="en-US"/>
              <a:t>Goods</a:t>
            </a:r>
          </a:p>
        </p:txBody>
      </p:sp>
      <p:sp>
        <p:nvSpPr>
          <p:cNvPr id="48147" name="Text Box 25"/>
          <p:cNvSpPr txBox="1">
            <a:spLocks noChangeArrowheads="1"/>
          </p:cNvSpPr>
          <p:nvPr/>
        </p:nvSpPr>
        <p:spPr bwMode="auto">
          <a:xfrm>
            <a:off x="1619250" y="2565400"/>
            <a:ext cx="1439863" cy="366713"/>
          </a:xfrm>
          <a:prstGeom prst="rect">
            <a:avLst/>
          </a:prstGeom>
          <a:noFill/>
          <a:ln w="9525">
            <a:noFill/>
            <a:miter lim="800000"/>
            <a:headEnd/>
            <a:tailEnd/>
          </a:ln>
          <a:effectLst/>
        </p:spPr>
        <p:txBody>
          <a:bodyPr>
            <a:spAutoFit/>
          </a:bodyPr>
          <a:lstStyle/>
          <a:p>
            <a:pPr>
              <a:spcBef>
                <a:spcPct val="50000"/>
              </a:spcBef>
            </a:pPr>
            <a:r>
              <a:rPr lang="en-GB" altLang="en-US"/>
              <a:t>Food</a:t>
            </a:r>
          </a:p>
        </p:txBody>
      </p:sp>
      <p:sp>
        <p:nvSpPr>
          <p:cNvPr id="48148" name="Text Box 26"/>
          <p:cNvSpPr txBox="1">
            <a:spLocks noChangeArrowheads="1"/>
          </p:cNvSpPr>
          <p:nvPr/>
        </p:nvSpPr>
        <p:spPr bwMode="auto">
          <a:xfrm>
            <a:off x="2051050" y="3789363"/>
            <a:ext cx="1008063" cy="366712"/>
          </a:xfrm>
          <a:prstGeom prst="rect">
            <a:avLst/>
          </a:prstGeom>
          <a:noFill/>
          <a:ln w="9525">
            <a:noFill/>
            <a:miter lim="800000"/>
            <a:headEnd/>
            <a:tailEnd/>
          </a:ln>
          <a:effectLst/>
        </p:spPr>
        <p:txBody>
          <a:bodyPr>
            <a:spAutoFit/>
          </a:bodyPr>
          <a:lstStyle/>
          <a:p>
            <a:pPr>
              <a:spcBef>
                <a:spcPct val="50000"/>
              </a:spcBef>
            </a:pPr>
            <a:r>
              <a:rPr lang="en-GB" altLang="en-US"/>
              <a:t>Inputs</a:t>
            </a:r>
          </a:p>
        </p:txBody>
      </p:sp>
      <p:sp>
        <p:nvSpPr>
          <p:cNvPr id="48149" name="Text Box 27"/>
          <p:cNvSpPr txBox="1">
            <a:spLocks noChangeArrowheads="1"/>
          </p:cNvSpPr>
          <p:nvPr/>
        </p:nvSpPr>
        <p:spPr bwMode="auto">
          <a:xfrm>
            <a:off x="4787900" y="3500438"/>
            <a:ext cx="1225550" cy="366712"/>
          </a:xfrm>
          <a:prstGeom prst="rect">
            <a:avLst/>
          </a:prstGeom>
          <a:noFill/>
          <a:ln w="9525">
            <a:noFill/>
            <a:miter lim="800000"/>
            <a:headEnd/>
            <a:tailEnd/>
          </a:ln>
          <a:effectLst/>
        </p:spPr>
        <p:txBody>
          <a:bodyPr>
            <a:spAutoFit/>
          </a:bodyPr>
          <a:lstStyle/>
          <a:p>
            <a:pPr>
              <a:spcBef>
                <a:spcPct val="50000"/>
              </a:spcBef>
            </a:pPr>
            <a:r>
              <a:rPr lang="en-GB" altLang="en-US"/>
              <a:t>Outputs</a:t>
            </a:r>
          </a:p>
        </p:txBody>
      </p:sp>
      <p:sp>
        <p:nvSpPr>
          <p:cNvPr id="48150" name="Text Box 28"/>
          <p:cNvSpPr txBox="1">
            <a:spLocks noChangeArrowheads="1"/>
          </p:cNvSpPr>
          <p:nvPr/>
        </p:nvSpPr>
        <p:spPr bwMode="auto">
          <a:xfrm>
            <a:off x="5003800" y="5661025"/>
            <a:ext cx="1296988" cy="641350"/>
          </a:xfrm>
          <a:prstGeom prst="rect">
            <a:avLst/>
          </a:prstGeom>
          <a:noFill/>
          <a:ln w="9525">
            <a:noFill/>
            <a:miter lim="800000"/>
            <a:headEnd/>
            <a:tailEnd/>
          </a:ln>
          <a:effectLst/>
        </p:spPr>
        <p:txBody>
          <a:bodyPr>
            <a:spAutoFit/>
          </a:bodyPr>
          <a:lstStyle/>
          <a:p>
            <a:pPr>
              <a:spcBef>
                <a:spcPct val="50000"/>
              </a:spcBef>
            </a:pPr>
            <a:r>
              <a:rPr lang="en-GB" altLang="en-US"/>
              <a:t>Organic wastes</a:t>
            </a:r>
          </a:p>
        </p:txBody>
      </p:sp>
      <p:sp>
        <p:nvSpPr>
          <p:cNvPr id="48151" name="Text Box 29"/>
          <p:cNvSpPr txBox="1">
            <a:spLocks noChangeArrowheads="1"/>
          </p:cNvSpPr>
          <p:nvPr/>
        </p:nvSpPr>
        <p:spPr bwMode="auto">
          <a:xfrm>
            <a:off x="3059113" y="5516563"/>
            <a:ext cx="1225550" cy="366712"/>
          </a:xfrm>
          <a:prstGeom prst="rect">
            <a:avLst/>
          </a:prstGeom>
          <a:noFill/>
          <a:ln w="9525">
            <a:noFill/>
            <a:miter lim="800000"/>
            <a:headEnd/>
            <a:tailEnd/>
          </a:ln>
          <a:effectLst/>
        </p:spPr>
        <p:txBody>
          <a:bodyPr>
            <a:spAutoFit/>
          </a:bodyPr>
          <a:lstStyle/>
          <a:p>
            <a:pPr>
              <a:spcBef>
                <a:spcPct val="50000"/>
              </a:spcBef>
            </a:pPr>
            <a:r>
              <a:rPr lang="en-GB" altLang="en-US"/>
              <a:t>Recycled</a:t>
            </a:r>
          </a:p>
        </p:txBody>
      </p:sp>
      <p:sp>
        <p:nvSpPr>
          <p:cNvPr id="48152" name="Rectangle 30"/>
          <p:cNvSpPr>
            <a:spLocks noChangeArrowheads="1"/>
          </p:cNvSpPr>
          <p:nvPr/>
        </p:nvSpPr>
        <p:spPr bwMode="auto">
          <a:xfrm>
            <a:off x="2484438" y="2133600"/>
            <a:ext cx="1123950" cy="366713"/>
          </a:xfrm>
          <a:prstGeom prst="rect">
            <a:avLst/>
          </a:prstGeom>
          <a:noFill/>
          <a:ln w="9525">
            <a:noFill/>
            <a:miter lim="800000"/>
            <a:headEnd/>
            <a:tailEnd/>
          </a:ln>
          <a:effectLst/>
        </p:spPr>
        <p:txBody>
          <a:bodyPr wrap="none">
            <a:spAutoFit/>
          </a:bodyPr>
          <a:lstStyle/>
          <a:p>
            <a:pPr>
              <a:spcBef>
                <a:spcPct val="50000"/>
              </a:spcBef>
            </a:pPr>
            <a:r>
              <a:rPr lang="en-GB" altLang="en-US"/>
              <a:t>Recycled</a:t>
            </a:r>
          </a:p>
        </p:txBody>
      </p:sp>
      <p:sp>
        <p:nvSpPr>
          <p:cNvPr id="48153" name="Text Box 31"/>
          <p:cNvSpPr txBox="1">
            <a:spLocks noChangeArrowheads="1"/>
          </p:cNvSpPr>
          <p:nvPr/>
        </p:nvSpPr>
        <p:spPr bwMode="auto">
          <a:xfrm>
            <a:off x="5003800" y="1844675"/>
            <a:ext cx="1800225" cy="641350"/>
          </a:xfrm>
          <a:prstGeom prst="rect">
            <a:avLst/>
          </a:prstGeom>
          <a:noFill/>
          <a:ln w="9525">
            <a:noFill/>
            <a:miter lim="800000"/>
            <a:headEnd/>
            <a:tailEnd/>
          </a:ln>
          <a:effectLst/>
        </p:spPr>
        <p:txBody>
          <a:bodyPr>
            <a:spAutoFit/>
          </a:bodyPr>
          <a:lstStyle/>
          <a:p>
            <a:pPr>
              <a:spcBef>
                <a:spcPct val="50000"/>
              </a:spcBef>
            </a:pPr>
            <a:r>
              <a:rPr lang="en-GB" altLang="en-US"/>
              <a:t>Inorganic wastes</a:t>
            </a:r>
          </a:p>
        </p:txBody>
      </p:sp>
      <p:sp>
        <p:nvSpPr>
          <p:cNvPr id="48154" name="Text Box 32"/>
          <p:cNvSpPr txBox="1">
            <a:spLocks noChangeArrowheads="1"/>
          </p:cNvSpPr>
          <p:nvPr/>
        </p:nvSpPr>
        <p:spPr bwMode="auto">
          <a:xfrm>
            <a:off x="6732588" y="3933825"/>
            <a:ext cx="2016125" cy="641350"/>
          </a:xfrm>
          <a:prstGeom prst="rect">
            <a:avLst/>
          </a:prstGeom>
          <a:noFill/>
          <a:ln w="9525">
            <a:noFill/>
            <a:miter lim="800000"/>
            <a:headEnd/>
            <a:tailEnd/>
          </a:ln>
          <a:effectLst/>
        </p:spPr>
        <p:txBody>
          <a:bodyPr>
            <a:spAutoFit/>
          </a:bodyPr>
          <a:lstStyle/>
          <a:p>
            <a:pPr>
              <a:spcBef>
                <a:spcPct val="50000"/>
              </a:spcBef>
            </a:pPr>
            <a:r>
              <a:rPr lang="en-GB" altLang="en-US"/>
              <a:t>Reduced pollution and wastes.</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ltLang="en-US" smtClean="0"/>
              <a:t>Healthy lifestyles:</a:t>
            </a:r>
          </a:p>
        </p:txBody>
      </p:sp>
      <p:sp>
        <p:nvSpPr>
          <p:cNvPr id="49155" name="Rectangle 3"/>
          <p:cNvSpPr>
            <a:spLocks noGrp="1" noChangeArrowheads="1"/>
          </p:cNvSpPr>
          <p:nvPr>
            <p:ph type="body" sz="half" idx="1"/>
          </p:nvPr>
        </p:nvSpPr>
        <p:spPr/>
        <p:txBody>
          <a:bodyPr/>
          <a:lstStyle/>
          <a:p>
            <a:pPr eaLnBrk="1" hangingPunct="1">
              <a:lnSpc>
                <a:spcPct val="80000"/>
              </a:lnSpc>
              <a:buFont typeface="Wingdings" pitchFamily="2" charset="2"/>
              <a:buNone/>
            </a:pPr>
            <a:r>
              <a:rPr lang="en-GB" altLang="en-US" sz="1800" smtClean="0"/>
              <a:t>Planners need to consider:</a:t>
            </a:r>
          </a:p>
          <a:p>
            <a:pPr eaLnBrk="1" hangingPunct="1">
              <a:lnSpc>
                <a:spcPct val="80000"/>
              </a:lnSpc>
              <a:buFont typeface="Wingdings" pitchFamily="2" charset="2"/>
              <a:buChar char="v"/>
            </a:pPr>
            <a:r>
              <a:rPr lang="en-GB" altLang="en-US" sz="1800" smtClean="0"/>
              <a:t>Food				</a:t>
            </a:r>
          </a:p>
          <a:p>
            <a:pPr eaLnBrk="1" hangingPunct="1">
              <a:lnSpc>
                <a:spcPct val="80000"/>
              </a:lnSpc>
              <a:buFont typeface="Wingdings" pitchFamily="2" charset="2"/>
              <a:buChar char="v"/>
            </a:pPr>
            <a:r>
              <a:rPr lang="en-GB" altLang="en-US" sz="1800" smtClean="0"/>
              <a:t>Social Cohesion.</a:t>
            </a:r>
          </a:p>
          <a:p>
            <a:pPr eaLnBrk="1" hangingPunct="1">
              <a:lnSpc>
                <a:spcPct val="80000"/>
              </a:lnSpc>
              <a:buFont typeface="Wingdings" pitchFamily="2" charset="2"/>
              <a:buChar char="v"/>
            </a:pPr>
            <a:r>
              <a:rPr lang="en-GB" altLang="en-US" sz="1800" smtClean="0"/>
              <a:t>Housing.</a:t>
            </a:r>
          </a:p>
          <a:p>
            <a:pPr eaLnBrk="1" hangingPunct="1">
              <a:lnSpc>
                <a:spcPct val="80000"/>
              </a:lnSpc>
              <a:buFont typeface="Wingdings" pitchFamily="2" charset="2"/>
              <a:buChar char="v"/>
            </a:pPr>
            <a:r>
              <a:rPr lang="en-GB" altLang="en-US" sz="1800" smtClean="0"/>
              <a:t>Work.</a:t>
            </a:r>
          </a:p>
          <a:p>
            <a:pPr eaLnBrk="1" hangingPunct="1">
              <a:lnSpc>
                <a:spcPct val="80000"/>
              </a:lnSpc>
              <a:buFont typeface="Wingdings" pitchFamily="2" charset="2"/>
              <a:buChar char="v"/>
            </a:pPr>
            <a:r>
              <a:rPr lang="en-GB" altLang="en-US" sz="1800" smtClean="0"/>
              <a:t>Access.</a:t>
            </a:r>
          </a:p>
          <a:p>
            <a:pPr eaLnBrk="1" hangingPunct="1">
              <a:lnSpc>
                <a:spcPct val="80000"/>
              </a:lnSpc>
              <a:buFont typeface="Wingdings" pitchFamily="2" charset="2"/>
              <a:buChar char="v"/>
            </a:pPr>
            <a:r>
              <a:rPr lang="en-GB" altLang="en-US" sz="1800" smtClean="0"/>
              <a:t>Personal lifestyles.</a:t>
            </a:r>
          </a:p>
          <a:p>
            <a:pPr eaLnBrk="1" hangingPunct="1">
              <a:lnSpc>
                <a:spcPct val="80000"/>
              </a:lnSpc>
              <a:buFont typeface="Wingdings" pitchFamily="2" charset="2"/>
              <a:buChar char="v"/>
            </a:pPr>
            <a:r>
              <a:rPr lang="en-GB" altLang="en-US" sz="1800" smtClean="0"/>
              <a:t>Global climate.</a:t>
            </a:r>
          </a:p>
          <a:p>
            <a:pPr eaLnBrk="1" hangingPunct="1">
              <a:lnSpc>
                <a:spcPct val="80000"/>
              </a:lnSpc>
              <a:buFont typeface="Wingdings" pitchFamily="2" charset="2"/>
              <a:buChar char="v"/>
            </a:pPr>
            <a:r>
              <a:rPr lang="en-GB" altLang="en-US" sz="1800" smtClean="0"/>
              <a:t>Safety/ Security.</a:t>
            </a:r>
          </a:p>
          <a:p>
            <a:pPr eaLnBrk="1" hangingPunct="1">
              <a:lnSpc>
                <a:spcPct val="80000"/>
              </a:lnSpc>
              <a:buFont typeface="Wingdings" pitchFamily="2" charset="2"/>
              <a:buChar char="v"/>
            </a:pPr>
            <a:r>
              <a:rPr lang="en-GB" altLang="en-US" sz="1800" smtClean="0"/>
              <a:t>Equity.</a:t>
            </a:r>
          </a:p>
          <a:p>
            <a:pPr eaLnBrk="1" hangingPunct="1">
              <a:lnSpc>
                <a:spcPct val="80000"/>
              </a:lnSpc>
              <a:buFont typeface="Wingdings" pitchFamily="2" charset="2"/>
              <a:buChar char="v"/>
            </a:pPr>
            <a:r>
              <a:rPr lang="en-GB" altLang="en-US" sz="1800" smtClean="0"/>
              <a:t>Air quality and aesthetics.</a:t>
            </a:r>
          </a:p>
          <a:p>
            <a:pPr eaLnBrk="1" hangingPunct="1">
              <a:lnSpc>
                <a:spcPct val="80000"/>
              </a:lnSpc>
              <a:buFont typeface="Wingdings" pitchFamily="2" charset="2"/>
              <a:buChar char="v"/>
            </a:pPr>
            <a:r>
              <a:rPr lang="en-GB" altLang="en-US" sz="1800" smtClean="0"/>
              <a:t>Water use and sanitation.</a:t>
            </a:r>
          </a:p>
          <a:p>
            <a:pPr eaLnBrk="1" hangingPunct="1">
              <a:lnSpc>
                <a:spcPct val="80000"/>
              </a:lnSpc>
              <a:buFont typeface="Wingdings" pitchFamily="2" charset="2"/>
              <a:buChar char="v"/>
            </a:pPr>
            <a:r>
              <a:rPr lang="en-GB" altLang="en-US" sz="1800" smtClean="0"/>
              <a:t>Soil and solid waste.</a:t>
            </a:r>
          </a:p>
        </p:txBody>
      </p:sp>
      <p:pic>
        <p:nvPicPr>
          <p:cNvPr id="49156" name="Picture 4" descr="j0343035"/>
          <p:cNvPicPr>
            <a:picLocks noChangeAspect="1" noChangeArrowheads="1"/>
          </p:cNvPicPr>
          <p:nvPr>
            <p:ph sz="half" idx="2"/>
          </p:nvPr>
        </p:nvPicPr>
        <p:blipFill>
          <a:blip r:embed="rId2"/>
          <a:srcRect/>
          <a:stretch>
            <a:fillRect/>
          </a:stretch>
        </p:blipFill>
        <p:spPr>
          <a:xfrm>
            <a:off x="6040438" y="2060575"/>
            <a:ext cx="1987550" cy="2763838"/>
          </a:xfr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Pixel">
  <a:themeElements>
    <a:clrScheme name="Pixel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fontScheme name="Pixe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ixel 1">
        <a:dk1>
          <a:srgbClr val="0066FF"/>
        </a:dk1>
        <a:lt1>
          <a:srgbClr val="FFFFFF"/>
        </a:lt1>
        <a:dk2>
          <a:srgbClr val="000066"/>
        </a:dk2>
        <a:lt2>
          <a:srgbClr val="FFFFFF"/>
        </a:lt2>
        <a:accent1>
          <a:srgbClr val="6699FF"/>
        </a:accent1>
        <a:accent2>
          <a:srgbClr val="3333FF"/>
        </a:accent2>
        <a:accent3>
          <a:srgbClr val="AAAAB8"/>
        </a:accent3>
        <a:accent4>
          <a:srgbClr val="DADADA"/>
        </a:accent4>
        <a:accent5>
          <a:srgbClr val="B8CAFF"/>
        </a:accent5>
        <a:accent6>
          <a:srgbClr val="2D2DE7"/>
        </a:accent6>
        <a:hlink>
          <a:srgbClr val="FFCC00"/>
        </a:hlink>
        <a:folHlink>
          <a:srgbClr val="0000CC"/>
        </a:folHlink>
      </a:clrScheme>
      <a:clrMap bg1="dk2" tx1="lt1" bg2="dk1" tx2="lt2" accent1="accent1" accent2="accent2" accent3="accent3" accent4="accent4" accent5="accent5" accent6="accent6" hlink="hlink" folHlink="folHlink"/>
    </a:extraClrScheme>
    <a:extraClrScheme>
      <a:clrScheme name="Pixel 2">
        <a:dk1>
          <a:srgbClr val="009999"/>
        </a:dk1>
        <a:lt1>
          <a:srgbClr val="FFFFFF"/>
        </a:lt1>
        <a:dk2>
          <a:srgbClr val="334B49"/>
        </a:dk2>
        <a:lt2>
          <a:srgbClr val="FFFFFF"/>
        </a:lt2>
        <a:accent1>
          <a:srgbClr val="33CCCC"/>
        </a:accent1>
        <a:accent2>
          <a:srgbClr val="008080"/>
        </a:accent2>
        <a:accent3>
          <a:srgbClr val="ADB1B1"/>
        </a:accent3>
        <a:accent4>
          <a:srgbClr val="DADADA"/>
        </a:accent4>
        <a:accent5>
          <a:srgbClr val="ADE2E2"/>
        </a:accent5>
        <a:accent6>
          <a:srgbClr val="007373"/>
        </a:accent6>
        <a:hlink>
          <a:srgbClr val="FFCC00"/>
        </a:hlink>
        <a:folHlink>
          <a:srgbClr val="006666"/>
        </a:folHlink>
      </a:clrScheme>
      <a:clrMap bg1="dk2" tx1="lt1" bg2="dk1" tx2="lt2" accent1="accent1" accent2="accent2" accent3="accent3" accent4="accent4" accent5="accent5" accent6="accent6" hlink="hlink" folHlink="folHlink"/>
    </a:extraClrScheme>
    <a:extraClrScheme>
      <a:clrScheme name="Pixel 3">
        <a:dk1>
          <a:srgbClr val="006699"/>
        </a:dk1>
        <a:lt1>
          <a:srgbClr val="FFFFFF"/>
        </a:lt1>
        <a:dk2>
          <a:srgbClr val="333399"/>
        </a:dk2>
        <a:lt2>
          <a:srgbClr val="FFFFFF"/>
        </a:lt2>
        <a:accent1>
          <a:srgbClr val="0099CC"/>
        </a:accent1>
        <a:accent2>
          <a:srgbClr val="0386AF"/>
        </a:accent2>
        <a:accent3>
          <a:srgbClr val="ADADCA"/>
        </a:accent3>
        <a:accent4>
          <a:srgbClr val="DADADA"/>
        </a:accent4>
        <a:accent5>
          <a:srgbClr val="AACAE2"/>
        </a:accent5>
        <a:accent6>
          <a:srgbClr val="02799E"/>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Pixel 4">
        <a:dk1>
          <a:srgbClr val="008080"/>
        </a:dk1>
        <a:lt1>
          <a:srgbClr val="FFFFFF"/>
        </a:lt1>
        <a:dk2>
          <a:srgbClr val="2F978D"/>
        </a:dk2>
        <a:lt2>
          <a:srgbClr val="FFFFFF"/>
        </a:lt2>
        <a:accent1>
          <a:srgbClr val="0099FF"/>
        </a:accent1>
        <a:accent2>
          <a:srgbClr val="009999"/>
        </a:accent2>
        <a:accent3>
          <a:srgbClr val="ADC9C5"/>
        </a:accent3>
        <a:accent4>
          <a:srgbClr val="DADADA"/>
        </a:accent4>
        <a:accent5>
          <a:srgbClr val="AACAFF"/>
        </a:accent5>
        <a:accent6>
          <a:srgbClr val="008A8A"/>
        </a:accent6>
        <a:hlink>
          <a:srgbClr val="FFFFCC"/>
        </a:hlink>
        <a:folHlink>
          <a:srgbClr val="70CAC6"/>
        </a:folHlink>
      </a:clrScheme>
      <a:clrMap bg1="dk2" tx1="lt1" bg2="dk1" tx2="lt2" accent1="accent1" accent2="accent2" accent3="accent3" accent4="accent4" accent5="accent5" accent6="accent6" hlink="hlink" folHlink="folHlink"/>
    </a:extraClrScheme>
    <a:extraClrScheme>
      <a:clrScheme name="Pixel 5">
        <a:dk1>
          <a:srgbClr val="822504"/>
        </a:dk1>
        <a:lt1>
          <a:srgbClr val="FFFFFF"/>
        </a:lt1>
        <a:dk2>
          <a:srgbClr val="330000"/>
        </a:dk2>
        <a:lt2>
          <a:srgbClr val="FFFFFF"/>
        </a:lt2>
        <a:accent1>
          <a:srgbClr val="FF9900"/>
        </a:accent1>
        <a:accent2>
          <a:srgbClr val="9E2A06"/>
        </a:accent2>
        <a:accent3>
          <a:srgbClr val="ADAAAA"/>
        </a:accent3>
        <a:accent4>
          <a:srgbClr val="DADADA"/>
        </a:accent4>
        <a:accent5>
          <a:srgbClr val="FFCAAA"/>
        </a:accent5>
        <a:accent6>
          <a:srgbClr val="8F2505"/>
        </a:accent6>
        <a:hlink>
          <a:srgbClr val="FF3300"/>
        </a:hlink>
        <a:folHlink>
          <a:srgbClr val="7C0704"/>
        </a:folHlink>
      </a:clrScheme>
      <a:clrMap bg1="dk2" tx1="lt1" bg2="dk1" tx2="lt2" accent1="accent1" accent2="accent2" accent3="accent3" accent4="accent4" accent5="accent5" accent6="accent6" hlink="hlink" folHlink="folHlink"/>
    </a:extraClrScheme>
    <a:extraClrScheme>
      <a:clrScheme name="Pixel 6">
        <a:dk1>
          <a:srgbClr val="336600"/>
        </a:dk1>
        <a:lt1>
          <a:srgbClr val="FFFFFF"/>
        </a:lt1>
        <a:dk2>
          <a:srgbClr val="4A7911"/>
        </a:dk2>
        <a:lt2>
          <a:srgbClr val="FFFFFF"/>
        </a:lt2>
        <a:accent1>
          <a:srgbClr val="666633"/>
        </a:accent1>
        <a:accent2>
          <a:srgbClr val="669900"/>
        </a:accent2>
        <a:accent3>
          <a:srgbClr val="B1BEAA"/>
        </a:accent3>
        <a:accent4>
          <a:srgbClr val="DADADA"/>
        </a:accent4>
        <a:accent5>
          <a:srgbClr val="B8B8AD"/>
        </a:accent5>
        <a:accent6>
          <a:srgbClr val="5C8A00"/>
        </a:accent6>
        <a:hlink>
          <a:srgbClr val="FFCC00"/>
        </a:hlink>
        <a:folHlink>
          <a:srgbClr val="99CC00"/>
        </a:folHlink>
      </a:clrScheme>
      <a:clrMap bg1="dk2" tx1="lt1" bg2="dk1" tx2="lt2" accent1="accent1" accent2="accent2" accent3="accent3" accent4="accent4" accent5="accent5" accent6="accent6" hlink="hlink" folHlink="folHlink"/>
    </a:extraClrScheme>
    <a:extraClrScheme>
      <a:clrScheme name="Pixel 7">
        <a:dk1>
          <a:srgbClr val="000000"/>
        </a:dk1>
        <a:lt1>
          <a:srgbClr val="FFFFFF"/>
        </a:lt1>
        <a:dk2>
          <a:srgbClr val="000000"/>
        </a:dk2>
        <a:lt2>
          <a:srgbClr val="CC3300"/>
        </a:lt2>
        <a:accent1>
          <a:srgbClr val="FFCC00"/>
        </a:accent1>
        <a:accent2>
          <a:srgbClr val="CC6600"/>
        </a:accent2>
        <a:accent3>
          <a:srgbClr val="FFFFFF"/>
        </a:accent3>
        <a:accent4>
          <a:srgbClr val="000000"/>
        </a:accent4>
        <a:accent5>
          <a:srgbClr val="FFE2AA"/>
        </a:accent5>
        <a:accent6>
          <a:srgbClr val="B95C00"/>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Pixel 8">
        <a:dk1>
          <a:srgbClr val="003300"/>
        </a:dk1>
        <a:lt1>
          <a:srgbClr val="FFFFFF"/>
        </a:lt1>
        <a:dk2>
          <a:srgbClr val="000000"/>
        </a:dk2>
        <a:lt2>
          <a:srgbClr val="336600"/>
        </a:lt2>
        <a:accent1>
          <a:srgbClr val="CCCC00"/>
        </a:accent1>
        <a:accent2>
          <a:srgbClr val="669900"/>
        </a:accent2>
        <a:accent3>
          <a:srgbClr val="FFFFFF"/>
        </a:accent3>
        <a:accent4>
          <a:srgbClr val="002A00"/>
        </a:accent4>
        <a:accent5>
          <a:srgbClr val="E2E2AA"/>
        </a:accent5>
        <a:accent6>
          <a:srgbClr val="5C8A00"/>
        </a:accent6>
        <a:hlink>
          <a:srgbClr val="333300"/>
        </a:hlink>
        <a:folHlink>
          <a:srgbClr val="99CC00"/>
        </a:folHlink>
      </a:clrScheme>
      <a:clrMap bg1="lt1" tx1="dk1" bg2="lt2" tx2="dk2" accent1="accent1" accent2="accent2" accent3="accent3" accent4="accent4" accent5="accent5" accent6="accent6" hlink="hlink" folHlink="folHlink"/>
    </a:extraClrScheme>
    <a:extraClrScheme>
      <a:clrScheme name="Pixel 9">
        <a:dk1>
          <a:srgbClr val="000000"/>
        </a:dk1>
        <a:lt1>
          <a:srgbClr val="FFFFFF"/>
        </a:lt1>
        <a:dk2>
          <a:srgbClr val="000000"/>
        </a:dk2>
        <a:lt2>
          <a:srgbClr val="440044"/>
        </a:lt2>
        <a:accent1>
          <a:srgbClr val="FFCCCC"/>
        </a:accent1>
        <a:accent2>
          <a:srgbClr val="790571"/>
        </a:accent2>
        <a:accent3>
          <a:srgbClr val="FFFFFF"/>
        </a:accent3>
        <a:accent4>
          <a:srgbClr val="000000"/>
        </a:accent4>
        <a:accent5>
          <a:srgbClr val="FFE2E2"/>
        </a:accent5>
        <a:accent6>
          <a:srgbClr val="6D0466"/>
        </a:accent6>
        <a:hlink>
          <a:srgbClr val="993366"/>
        </a:hlink>
        <a:folHlink>
          <a:srgbClr val="9F839F"/>
        </a:folHlink>
      </a:clrScheme>
      <a:clrMap bg1="lt1" tx1="dk1" bg2="lt2" tx2="dk2" accent1="accent1" accent2="accent2" accent3="accent3" accent4="accent4" accent5="accent5" accent6="accent6" hlink="hlink" folHlink="folHlink"/>
    </a:extraClrScheme>
    <a:extraClrScheme>
      <a:clrScheme name="Pixel 10">
        <a:dk1>
          <a:srgbClr val="000000"/>
        </a:dk1>
        <a:lt1>
          <a:srgbClr val="FFFFFF"/>
        </a:lt1>
        <a:dk2>
          <a:srgbClr val="000000"/>
        </a:dk2>
        <a:lt2>
          <a:srgbClr val="FF9900"/>
        </a:lt2>
        <a:accent1>
          <a:srgbClr val="FFCC99"/>
        </a:accent1>
        <a:accent2>
          <a:srgbClr val="FBA313"/>
        </a:accent2>
        <a:accent3>
          <a:srgbClr val="FFFFFF"/>
        </a:accent3>
        <a:accent4>
          <a:srgbClr val="000000"/>
        </a:accent4>
        <a:accent5>
          <a:srgbClr val="FFE2CA"/>
        </a:accent5>
        <a:accent6>
          <a:srgbClr val="E39310"/>
        </a:accent6>
        <a:hlink>
          <a:srgbClr val="CC3300"/>
        </a:hlink>
        <a:folHlink>
          <a:srgbClr val="FCC66E"/>
        </a:folHlink>
      </a:clrScheme>
      <a:clrMap bg1="lt1" tx1="dk1" bg2="lt2" tx2="dk2" accent1="accent1" accent2="accent2" accent3="accent3" accent4="accent4" accent5="accent5" accent6="accent6" hlink="hlink" folHlink="folHlink"/>
    </a:extraClrScheme>
    <a:extraClrScheme>
      <a:clrScheme name="Pixel 11">
        <a:dk1>
          <a:srgbClr val="000000"/>
        </a:dk1>
        <a:lt1>
          <a:srgbClr val="FFFFFF"/>
        </a:lt1>
        <a:dk2>
          <a:srgbClr val="000000"/>
        </a:dk2>
        <a:lt2>
          <a:srgbClr val="779F92"/>
        </a:lt2>
        <a:accent1>
          <a:srgbClr val="33CCCC"/>
        </a:accent1>
        <a:accent2>
          <a:srgbClr val="9DC2D7"/>
        </a:accent2>
        <a:accent3>
          <a:srgbClr val="FFFFFF"/>
        </a:accent3>
        <a:accent4>
          <a:srgbClr val="000000"/>
        </a:accent4>
        <a:accent5>
          <a:srgbClr val="ADE2E2"/>
        </a:accent5>
        <a:accent6>
          <a:srgbClr val="8EB0C3"/>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Pixel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Pixel</Template>
  <TotalTime>508</TotalTime>
  <Words>2520</Words>
  <Application>Microsoft PowerPoint</Application>
  <PresentationFormat>On-screen Show (4:3)</PresentationFormat>
  <Paragraphs>249</Paragraphs>
  <Slides>43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Arial</vt:lpstr>
      <vt:lpstr>Wingdings</vt:lpstr>
      <vt:lpstr>Calibri</vt:lpstr>
      <vt:lpstr>Arial Black</vt:lpstr>
      <vt:lpstr>Times New Roman</vt:lpstr>
      <vt:lpstr>Tahoma</vt:lpstr>
      <vt:lpstr>Pixel</vt:lpstr>
      <vt:lpstr>Greening the metropolis. </vt:lpstr>
      <vt:lpstr>Sustainable construction.</vt:lpstr>
      <vt:lpstr>Sustainable construction. Continued.</vt:lpstr>
      <vt:lpstr>Sustainable construction: UK Government Strategy.</vt:lpstr>
      <vt:lpstr> UK Government Strategy.</vt:lpstr>
      <vt:lpstr>Progress via legislation and strategies.</vt:lpstr>
      <vt:lpstr>Progress via legislation and strategies. (Continued)</vt:lpstr>
      <vt:lpstr>Sustainable construction: How could this be achieved?</vt:lpstr>
      <vt:lpstr>Construction facts:</vt:lpstr>
      <vt:lpstr>Why do we need sustainable Construction  :</vt:lpstr>
      <vt:lpstr>One solution</vt:lpstr>
      <vt:lpstr>Sustainable urban drainage systems: A surface water management solution. </vt:lpstr>
      <vt:lpstr>What makes SUDS important?</vt:lpstr>
      <vt:lpstr>The problems.</vt:lpstr>
      <vt:lpstr>Conventional Methods</vt:lpstr>
      <vt:lpstr>Conventional methods (continued)</vt:lpstr>
      <vt:lpstr>Problems (continued)</vt:lpstr>
      <vt:lpstr>Problems (continued)</vt:lpstr>
      <vt:lpstr>The solution.</vt:lpstr>
      <vt:lpstr>So what is SUDS?</vt:lpstr>
      <vt:lpstr>So what is SUDS?</vt:lpstr>
      <vt:lpstr>Water gardens: Reducing run-off to storm drains.</vt:lpstr>
      <vt:lpstr>This is Pwllheli! </vt:lpstr>
      <vt:lpstr>Car Parks</vt:lpstr>
      <vt:lpstr>Glencoe Elementary School Raingarden </vt:lpstr>
      <vt:lpstr>Examples of Suds systems</vt:lpstr>
      <vt:lpstr>D-Raintank</vt:lpstr>
      <vt:lpstr>Paving systems</vt:lpstr>
      <vt:lpstr>Permeable pavement</vt:lpstr>
      <vt:lpstr>Soakaways</vt:lpstr>
      <vt:lpstr>Soakaways</vt:lpstr>
      <vt:lpstr>Factors affecting soakaway success</vt:lpstr>
      <vt:lpstr>Factors affecting soakaway success</vt:lpstr>
      <vt:lpstr>Water-logged sites.</vt:lpstr>
      <vt:lpstr>Site requirements</vt:lpstr>
      <vt:lpstr>Site requirements (continued)</vt:lpstr>
      <vt:lpstr>Greening the urban environment.</vt:lpstr>
      <vt:lpstr>The environmental benefits of greening the city.</vt:lpstr>
      <vt:lpstr>City Facts:</vt:lpstr>
      <vt:lpstr>What is a sustainable city?</vt:lpstr>
      <vt:lpstr>The metabolism of cities: Linear Metabolism</vt:lpstr>
      <vt:lpstr>Metabolism of Cities: Circular metabolism</vt:lpstr>
      <vt:lpstr>Healthy lifestyles:</vt:lpstr>
    </vt:vector>
  </TitlesOfParts>
  <Company>home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Linda Rudd</dc:creator>
  <cp:lastModifiedBy>bus-lr</cp:lastModifiedBy>
  <cp:revision>10</cp:revision>
  <dcterms:created xsi:type="dcterms:W3CDTF">2006-03-14T09:41:51Z</dcterms:created>
  <dcterms:modified xsi:type="dcterms:W3CDTF">2014-02-04T12:45:20Z</dcterms:modified>
</cp:coreProperties>
</file>