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2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99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229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651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298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807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25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39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193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5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330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45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F577D068-A2A5-45E2-AF11-37CFF5777C16}" type="datetimeFigureOut">
              <a:rPr lang="en-GB" smtClean="0"/>
              <a:t>12/11/2018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E0598D12-A024-4616-A972-E849DC4E3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77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WINE CAVE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Presented by: </a:t>
            </a:r>
            <a:r>
              <a:rPr lang="en-GB" dirty="0" smtClean="0"/>
              <a:t>Frederic Legris</a:t>
            </a:r>
          </a:p>
          <a:p>
            <a:r>
              <a:rPr lang="en-GB" b="1" dirty="0" smtClean="0"/>
              <a:t>Student no: </a:t>
            </a:r>
            <a:r>
              <a:rPr lang="en-GB" dirty="0" smtClean="0"/>
              <a:t>1715708</a:t>
            </a:r>
          </a:p>
          <a:p>
            <a:endParaRPr lang="en-GB" dirty="0"/>
          </a:p>
        </p:txBody>
      </p:sp>
      <p:pic>
        <p:nvPicPr>
          <p:cNvPr id="1026" name="Picture 2" descr="Image result for wine seal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675" y="4069078"/>
            <a:ext cx="1030956" cy="103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14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0168" y="734096"/>
            <a:ext cx="9052560" cy="1223492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1600" dirty="0" smtClean="0"/>
              <a:t>Apart from my daily tasks, as a Maintenance Manager I am also responsible to overlook all new projects happening at the resort. Below are some of the projects accomplished for this year by my team and I;- </a:t>
            </a:r>
          </a:p>
          <a:p>
            <a:pPr>
              <a:lnSpc>
                <a:spcPct val="120000"/>
              </a:lnSpc>
            </a:pPr>
            <a:endParaRPr lang="en-US" sz="1600" dirty="0"/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Gin Bar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The </a:t>
            </a:r>
            <a:r>
              <a:rPr lang="en-US" sz="1600" dirty="0"/>
              <a:t>Flute </a:t>
            </a:r>
            <a:endParaRPr lang="en-US" sz="1600" dirty="0" smtClean="0"/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Herb Garden 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Sandy </a:t>
            </a:r>
            <a:r>
              <a:rPr lang="en-US" sz="1600" dirty="0"/>
              <a:t>Toe </a:t>
            </a:r>
            <a:r>
              <a:rPr lang="en-US" sz="1600" dirty="0" smtClean="0"/>
              <a:t>Bar</a:t>
            </a:r>
            <a:endParaRPr lang="en-US" sz="1600" dirty="0"/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Chef </a:t>
            </a:r>
            <a:r>
              <a:rPr lang="en-US" sz="1600" dirty="0"/>
              <a:t>Table </a:t>
            </a:r>
            <a:endParaRPr lang="en-US" sz="1600" dirty="0" smtClean="0"/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Alfresco </a:t>
            </a:r>
          </a:p>
          <a:p>
            <a:pPr marL="914400" indent="-914400">
              <a:lnSpc>
                <a:spcPct val="120000"/>
              </a:lnSpc>
              <a:buFont typeface="+mj-lt"/>
              <a:buAutoNum type="arabicPeriod"/>
            </a:pPr>
            <a:r>
              <a:rPr lang="en-US" sz="1600" dirty="0" smtClean="0"/>
              <a:t>The </a:t>
            </a:r>
            <a:r>
              <a:rPr lang="en-US" sz="1600" dirty="0"/>
              <a:t>Pergola </a:t>
            </a:r>
          </a:p>
          <a:p>
            <a:pPr>
              <a:lnSpc>
                <a:spcPct val="120000"/>
              </a:lnSpc>
            </a:pPr>
            <a:endParaRPr lang="en-US" sz="1600" dirty="0" smtClean="0"/>
          </a:p>
          <a:p>
            <a:pPr>
              <a:lnSpc>
                <a:spcPct val="120000"/>
              </a:lnSpc>
            </a:pPr>
            <a:r>
              <a:rPr lang="en-US" sz="1600" dirty="0" smtClean="0"/>
              <a:t>And the Wine Cave was the most recent project at the resort.</a:t>
            </a:r>
            <a:endParaRPr lang="en-US" sz="1600" dirty="0"/>
          </a:p>
          <a:p>
            <a:endParaRPr lang="en-US" sz="600" dirty="0"/>
          </a:p>
        </p:txBody>
      </p:sp>
    </p:spTree>
    <p:extLst>
      <p:ext uri="{BB962C8B-B14F-4D97-AF65-F5344CB8AC3E}">
        <p14:creationId xmlns:p14="http://schemas.microsoft.com/office/powerpoint/2010/main" val="717399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595647"/>
            <a:ext cx="10058400" cy="1609344"/>
          </a:xfrm>
        </p:spPr>
        <p:txBody>
          <a:bodyPr/>
          <a:lstStyle/>
          <a:p>
            <a:r>
              <a:rPr lang="en-GB" dirty="0" smtClean="0"/>
              <a:t>Objectives and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794715"/>
            <a:ext cx="10058400" cy="3377484"/>
          </a:xfrm>
        </p:spPr>
        <p:txBody>
          <a:bodyPr/>
          <a:lstStyle/>
          <a:p>
            <a:r>
              <a:rPr lang="en-GB" dirty="0" smtClean="0"/>
              <a:t>To have the best wine cave on the East Coast </a:t>
            </a:r>
          </a:p>
          <a:p>
            <a:r>
              <a:rPr lang="en-GB" dirty="0"/>
              <a:t>To </a:t>
            </a:r>
            <a:r>
              <a:rPr lang="en-GB" dirty="0" smtClean="0"/>
              <a:t>have a dedicated area for wine tasting</a:t>
            </a:r>
          </a:p>
          <a:p>
            <a:r>
              <a:rPr lang="en-GB" dirty="0" smtClean="0"/>
              <a:t>To generate more revenues through the wine cave</a:t>
            </a:r>
          </a:p>
        </p:txBody>
      </p:sp>
      <p:pic>
        <p:nvPicPr>
          <p:cNvPr id="2050" name="Picture 2" descr="Image result for wine seal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546" y="1712889"/>
            <a:ext cx="3342068" cy="334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65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21784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Why wine?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549640" y="1280160"/>
            <a:ext cx="3200400" cy="5222530"/>
          </a:xfrm>
        </p:spPr>
        <p:txBody>
          <a:bodyPr>
            <a:normAutofit/>
          </a:bodyPr>
          <a:lstStyle/>
          <a:p>
            <a:r>
              <a:rPr lang="en-GB" sz="1600" dirty="0"/>
              <a:t>Wine has evolved as part of life, culture and diet since time immemorial. </a:t>
            </a:r>
            <a:endParaRPr lang="en-GB" sz="1600" dirty="0" smtClean="0"/>
          </a:p>
          <a:p>
            <a:r>
              <a:rPr lang="en-GB" sz="1600" dirty="0" smtClean="0"/>
              <a:t>Although </a:t>
            </a:r>
            <a:r>
              <a:rPr lang="en-GB" sz="1600" dirty="0"/>
              <a:t>the wine industry faces the challenge of meeting the demands of an ever-larger market without losing the individual character of its wines, technology helps to ensure a consistent supply of quality wines. </a:t>
            </a:r>
          </a:p>
          <a:p>
            <a:endParaRPr lang="en-GB" dirty="0"/>
          </a:p>
        </p:txBody>
      </p:sp>
      <p:pic>
        <p:nvPicPr>
          <p:cNvPr id="1026" name="Picture 2" descr="Related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70" y="685800"/>
            <a:ext cx="6711950" cy="252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65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In-depth research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8800" b="1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</a:p>
          <a:p>
            <a:r>
              <a:rPr lang="en-GB" dirty="0" smtClean="0"/>
              <a:t>A study of the local market – what was the current demand for wine, on the East Coast?</a:t>
            </a:r>
          </a:p>
          <a:p>
            <a:r>
              <a:rPr lang="en-GB" dirty="0" smtClean="0"/>
              <a:t>The place – Would it fit the criterion for a perfect wine cave?</a:t>
            </a:r>
          </a:p>
          <a:p>
            <a:r>
              <a:rPr lang="en-GB" dirty="0" smtClean="0"/>
              <a:t>Design – how to make it trendy?</a:t>
            </a:r>
          </a:p>
          <a:p>
            <a:r>
              <a:rPr lang="en-GB" dirty="0" smtClean="0"/>
              <a:t>Logistics – identifying the different materials needed (software and hardware)</a:t>
            </a:r>
          </a:p>
          <a:p>
            <a:r>
              <a:rPr lang="en-GB" dirty="0" smtClean="0"/>
              <a:t>Costs – would it be cost effective and generate more revenues?</a:t>
            </a:r>
          </a:p>
          <a:p>
            <a:r>
              <a:rPr lang="en-GB" dirty="0" smtClean="0"/>
              <a:t>Constraints – Competitors position on the market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45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0"/>
            <a:ext cx="10058400" cy="1609344"/>
          </a:xfrm>
        </p:spPr>
        <p:txBody>
          <a:bodyPr/>
          <a:lstStyle/>
          <a:p>
            <a:r>
              <a:rPr lang="en-GB" dirty="0" err="1" smtClean="0"/>
              <a:t>Moodboard</a:t>
            </a:r>
            <a:r>
              <a:rPr lang="en-GB" dirty="0" smtClean="0"/>
              <a:t> 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121423" y="460932"/>
            <a:ext cx="4694245" cy="2974611"/>
            <a:chOff x="4627497" y="432427"/>
            <a:chExt cx="4694245" cy="2974611"/>
          </a:xfrm>
        </p:grpSpPr>
        <p:pic>
          <p:nvPicPr>
            <p:cNvPr id="2068" name="Picture 20" descr="Image result for pine woo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7497" y="1172585"/>
              <a:ext cx="2234453" cy="2234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Line Callout 1 (Accent Bar) 4"/>
            <p:cNvSpPr/>
            <p:nvPr/>
          </p:nvSpPr>
          <p:spPr>
            <a:xfrm>
              <a:off x="7537648" y="432427"/>
              <a:ext cx="1784094" cy="1239079"/>
            </a:xfrm>
            <a:prstGeom prst="accentCallout1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 3:</a:t>
              </a:r>
              <a:r>
                <a:rPr lang="en-GB" sz="1600" dirty="0" smtClean="0"/>
                <a:t> </a:t>
              </a:r>
            </a:p>
            <a:p>
              <a:pPr algn="ctr"/>
              <a:r>
                <a:rPr lang="en-GB" sz="1600" dirty="0" smtClean="0"/>
                <a:t>Dry pine wood more resistant to humidity </a:t>
              </a:r>
              <a:endParaRPr lang="en-GB" sz="16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47515" y="1099918"/>
            <a:ext cx="5698210" cy="2845052"/>
            <a:chOff x="505612" y="1035961"/>
            <a:chExt cx="5698210" cy="2845052"/>
          </a:xfrm>
        </p:grpSpPr>
        <p:pic>
          <p:nvPicPr>
            <p:cNvPr id="2062" name="Picture 14" descr="Related imag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612" y="1276441"/>
              <a:ext cx="3076683" cy="2604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Line Callout 2 (Accent Bar) 6"/>
            <p:cNvSpPr/>
            <p:nvPr/>
          </p:nvSpPr>
          <p:spPr>
            <a:xfrm>
              <a:off x="3968254" y="1035961"/>
              <a:ext cx="2235568" cy="1282674"/>
            </a:xfrm>
            <a:prstGeom prst="accentCallout2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/>
                <a:t>No 1: </a:t>
              </a:r>
            </a:p>
            <a:p>
              <a:pPr algn="ctr"/>
              <a:r>
                <a:rPr lang="en-GB" dirty="0" smtClean="0"/>
                <a:t>Adequate temperature for storage 6˚ to 18˚</a:t>
              </a:r>
              <a:endParaRPr lang="en-GB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3666" y="4031029"/>
            <a:ext cx="5359942" cy="2684507"/>
            <a:chOff x="843879" y="4060002"/>
            <a:chExt cx="5359942" cy="2684507"/>
          </a:xfrm>
        </p:grpSpPr>
        <p:pic>
          <p:nvPicPr>
            <p:cNvPr id="2066" name="Picture 18" descr="Image result for wine cave brick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879" y="4060002"/>
              <a:ext cx="2017655" cy="26845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Line Callout 2 (Accent Bar) 17"/>
            <p:cNvSpPr/>
            <p:nvPr/>
          </p:nvSpPr>
          <p:spPr>
            <a:xfrm>
              <a:off x="3787166" y="4064494"/>
              <a:ext cx="2416655" cy="2336305"/>
            </a:xfrm>
            <a:prstGeom prst="accentCallout2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 2:</a:t>
              </a:r>
              <a:r>
                <a:rPr lang="en-GB" dirty="0" smtClean="0"/>
                <a:t> </a:t>
              </a:r>
            </a:p>
            <a:p>
              <a:pPr algn="ctr"/>
              <a:r>
                <a:rPr lang="en-GB" dirty="0" smtClean="0"/>
                <a:t>Bricks wall helps to keep the level of humidity high without wetness; all while maintaining  the quality 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826172" y="4101960"/>
            <a:ext cx="5989496" cy="2323652"/>
            <a:chOff x="5826172" y="4077146"/>
            <a:chExt cx="5989496" cy="2323652"/>
          </a:xfrm>
        </p:grpSpPr>
        <p:pic>
          <p:nvPicPr>
            <p:cNvPr id="2060" name="Picture 12" descr="Image result for wine cav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6172" y="4077146"/>
              <a:ext cx="3651453" cy="2323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Line Callout 1 (Accent Bar) 9"/>
            <p:cNvSpPr/>
            <p:nvPr/>
          </p:nvSpPr>
          <p:spPr>
            <a:xfrm>
              <a:off x="10160000" y="4335329"/>
              <a:ext cx="1655668" cy="1667170"/>
            </a:xfrm>
            <a:prstGeom prst="accentCallout1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No 4: </a:t>
              </a:r>
              <a:endParaRPr lang="en-GB" sz="2400" b="1" dirty="0" smtClean="0"/>
            </a:p>
            <a:p>
              <a:pPr algn="ctr"/>
              <a:r>
                <a:rPr lang="en-GB" dirty="0" smtClean="0"/>
                <a:t>Warm lights creating the perfect ambiance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73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Realisation phase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r="13457" b="1455"/>
          <a:stretch/>
        </p:blipFill>
        <p:spPr>
          <a:xfrm rot="5400000">
            <a:off x="2578718" y="2659893"/>
            <a:ext cx="3804501" cy="27123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633" y="2113819"/>
            <a:ext cx="2853375" cy="38045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495" y="2093976"/>
            <a:ext cx="2868258" cy="38243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" r="24673" b="1990"/>
          <a:stretch/>
        </p:blipFill>
        <p:spPr>
          <a:xfrm rot="5400000">
            <a:off x="-293759" y="2557257"/>
            <a:ext cx="3821059" cy="290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9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6609" y="1394138"/>
            <a:ext cx="3200400" cy="1737360"/>
          </a:xfrm>
        </p:spPr>
        <p:txBody>
          <a:bodyPr>
            <a:normAutofit/>
          </a:bodyPr>
          <a:lstStyle/>
          <a:p>
            <a:r>
              <a:rPr lang="en-GB" dirty="0" smtClean="0"/>
              <a:t>And voila!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sz="1600" b="0" dirty="0"/>
          </a:p>
        </p:txBody>
      </p:sp>
      <p:sp>
        <p:nvSpPr>
          <p:cNvPr id="3" name="AutoShape 2" descr="data:image/jpeg;base64,/9j/4AAQSkZJRgABAQEAAAAAAAD/2wBDABALDA4MChAODQ4SERATGCgaGBYWGDEjJR0oOjM9PDkzODdASFxOQERXRTc4UG1RV19iZ2hnPk1xeXBkeFxlZ2P/2wBDARESEhgVGC8aGi9jQjhCY2NjY2NjY2NjY2NjY2NjY2NjY2NjY2NjY2NjY2NjY2NjY2NjY2NjY2NjY2NjY2NjY2P/wAARCAUA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CohxTiB1FNUYpccZArhR0AenSgNQeRimlcGhgP4YcdaaRzihTinE5GaQCKuDTiM00tx0oJOc5p3AaQQetG0k5zTzyM03OOopAOC5XNMPBxShsGgjcM4oAAcClPzDNN9sUqkhuelACY5xinA4pWGOh4NMNIBWXPIFKBgUi8jFGCDQA5QuaawAOaMc5xSkZ5NMBgIzmnqdwxTQvtTlGDmhANK4NJjmpHGDmmk4FAB/DmkpRzS4x2pACEHimFcHmnqdp6UP1yKAI9uelOUYGKM+lOU5HIpgMzntTlbac0hGDwKCc9qQDmbAz600tnmldcqKjwRQBKpzTc4OMU1CQ1K336AHYxzSsSRkmm7u1OIyoFAAGx0NKpy3NJt5oKkGgBdgLUeXk0jHBpQ/GRTQE23ZbkDjcaYpp2/dFtJ6U3dj0pgPUgHmlkbc4x0AxSK2RSFjuyRTELgk8GpY1Ytz060xWXHOc1YjUSRPtbBCk4qkIgjXJJxUqrk9KZEDjNTp8xqkA7d5EEj5OWGwfjTYWJUYOKW7B8uNCMEnNEaADGKYi3GrsQA2TU167R20cDAbmbccegqG3jDOArEEnFJczefd4BysXyZ9cUwJ4lyAAuKtxoB1zVOOVwRjGB7VoWcpdvnVQo5LGgRXvGM9zHbJ91OW/GtOBGAHPAqkkatO8qr949auxZB71SEWhRSdqWtCArP1OcKuwdauyuI4yx6CueupjI5YnrUTehUUVpXyarMalkNQE5rmbNRhpvVqGNIOBk1ICSNtGB1NR28LSSYAyTRgyPnFdBoNhubzpF+Venua0gribsamlWQtLcZH7xup9KvUUV1IyCq9/eR2Vs00nboPU1NJIkUbO7BVUZJNcPrmqNeXBwSI14VaiUrDSuUtQvXu7lpHb5mP5VXVcDnqaRV53EcmnjFc7ZqgxiomfJ4NOkfjFRZyaRQHk0ZwaTPbvQTxQAFsCkByfam5pc8YFMBSeMCkJ4wKQ80A4oEL0FJmkLZNIxxTAUnNRscdKCxFJnvQAoPFBIzSE00nBpgOB5rpfDEKks5UZ9a5lTzXWeGOIHNXFCZsXKjyGGO1YbLnjFbk7ZjYAZrELFWwy4qhEDoRyKidsIQ1XcBulQywhhyKBGHBGWvQoH8VdtBHtjVT2Fczp1tnVAvXBzXVFsCkMXGKYzdhQSWoxTAYY8nOaQoO9SE4pjEk8UAJgKOBRjJ5oC85NLj0pAJ0oNBAXk9ajd8DJOKAFY4qvPMkalmYADuTVK91eKElQ25h2Fc7eX8t0+WYgf3c9KQGhqGsZylv8ATcawpXeVtzMST3JpWbnGaaT60CGYx1qe2GZV+tQ1Nbf6xaTA6SMfKKcV7mmxH5RT2PPNYsABAHFNbpTsY6UxjSGNAph60+mmgZJCPm4qScfISRTbfhqdcN8tMCiq0u0DqaF6cUuCRQBIDkcUBscULwfQUuATQAmaDzTtvtQQKBkZXFKFPrTsblpB1xUgKRxSAZpQMUfSmAcg4FBXNJvwaFbnk8UAKFoAwetDjPIpoFADiAOaQ4JpQc0jDB4FAADng0MeelJnFPBBXpQA3dinfeGabxQDQAEkdKUHsTSsO46VGQ2cigBzjB4ppyOQTTkUk8mlIxQAiNkYNBGDSjg0hOaQARTSecigjBpVoAQnJzThyMGkJ5xilDeooAaRilHPehhnkUmcdBQA45zikwaXdn600scUAPzkYPWkIFIpyaRuDigAwAetD8kGkxmnMKAGg+1PHK00DNPUYFIBuMHrT0yWxmmEZPFKvynNMAYZbkUD0oY85NKME0AA6Gkp2MD60gXFAEkIywBNPfDSHGKbCuXFIRhjVJiHrHz1qUt5UZCjlupqAZHc09mygXuOaoQ9DgVNHgnGSKjQEjHFW7aImVQVBFUgC/TbcxqTkrGBTFbFDz+bdSSsudzflT1ZCeQRVCLNpOkZd5ABtUke5qC2UFdzDJbnNJcwAWqTAkhm24qS3JCgcYFMRZjjQ/xEVPdR7LEKrHdIwximW4LsBgHJxgVPPtlvgqn5YVxj0NMRPa7kQAgHFXUORkjBqrEPerajAqkJi0tIPemTSiGIue1UIo6pcYHlg+5rFkbJqe5mMjkk5Jqozd6wnK5okRSNUJp7Nk1G3HNZMoQjmmSHjaKeGwMmiGIyy4AJJoSuBZ0qxe5nVQMDqT6V2EMaxRqijCr0qtptmtpbgH77feNXK6oRsjKTuFBOBmisTxBqf2eI28R/eMOSP4RVN2Elcz/EOrCYm2hb92p5I/iNc4VydzcilZ9z5J4prNkY9K55SuapWDdk01m7AUE4Gc03PHNZlDWBPNJjAxTy2BUZOTTAM800mgtzTSc80wHZ4pCaaGpAc0APBppb3pCaaTgYp2AcW5pC2TTc4puc0wHHk4oxxT4onlcIgJJ4AHet1fD5gszNckmQ/wAPpTsI51j2ApAPWtc2SKciPNN8uAHDRgGnYDMQ4Ndf4bQ/YyexNc7dRxgAxgD6V1ehJ5enJnvVITNAoMYrNmiUuRitMsTwKpXERDZB60wKDwsv3TUJZgcMKukkdRTWQP2oEM06HE7ygZJGK0gMnJptvEIo8Acnk1ISBQAGmlsUhbPSgL60DEPJ5oxinAc0E0CG4oZ8Dio5ZUiUs7BQO5NYV/rwBKWwz23mkBqXd7FbqTI4B9PWucv9ZlnysZKL7dTWfcXMkrbpHLE9zVYsSc0APeQk5JqMnNFBOKQAfpSE0hbIxSE0ABbmprb/AFqj3qDNTWx/eoB60MDpouFA9KcQTzSQ4CCnMcngVgA4KAM1E3SpDwvNRscUDG4zTT9adTM0gJ4BlqW4+6TSW/3qfcfcNMCmOKP5Um7HFGaBku3jmgDBzS01hikMXdkY7igDPWkA5yBTgc0wAfLSH1BoYUg9KQCk4pNwBp2NwpClAAVB5FAXuaFOOKXbnntQAYwKQjBzS0ZpgNxThzwaDRjBpANIx0pRxTmGRxTfqKABgMZxTd3ang9j0oCjuKAGh+cUEZp+0dhSgZGaAI8Y5ob2p+RmkPNICPmnKPWlxikHBoAQjBoFOIoAGKADbk5pMYNPHSkNACN0yKaT6in4yKMdqAGJ97npSle4NLtANKw5z2oAaPahxjk96MYNKRlRSAYKeRlabj2pyjjFADcGlXOaUmlU47UAMLYPSkDVIRSED0oAG6Ug4FOPTkUgApgKv3aARQBhabjFAEqNg5B5ppYlutIgyaCOc0CJVOTzSP8Ae4pqjnrTm4PFVcB6E9xV+0lMW6TcflUnFUEY5yas+YPszrj5mwK0QhIgNuAcVPGmSAMGq6AgcirtonmSqu08nqKoRNejLW8WMbV3FR2zTo41A5BzULSCW7kfkDOB+FWY854amIs2wWHMpY4UZxUWmqSGcnknOT3p18GW0SMEFpW7egqzbW6KoGOlMRbiXIzgVNimxoFHFOrRIlhWTqtxltgPC1o3MohhZycHtXNXMxZiSeTWc5WHFEZfJqGRsDrTieKhY5NYGgh6Zph5OKcxwMVGTg4pDADcwAro9CsNo8+QfQVnaTZG5nGc7RyT6V1aIEUKowBW9OPUiTFooqO4nS2haWQ4VRk1qQV9Tv0sbYucFz91fWuEu7l7iV3ckljkk1Z1XUJL24LseP4R6CsuRwOM81jKVzSKFZuw6Cmlhioy9IX98VmWPLcYzSFsd6iMmaaZOetFgJS9NLcVGZKaX96AHluetITmoy+RRuz0pgSZ75oJqItikLGmBIW9aaW4pCeKac0wHZzxQDzTBSg80xHS+FI1a6LEAkDrXR6mQbVhXO+E8+a+K6W6iDwsD3qxGBsUjg5qvPbhxVt7fb904qB96nkcUgMy5tzGBg9TXW6fFss4wfTNYJTzpEHXmulT5Y1UdhimBIWAGKhk+btTgvOTQTxQBAUyORTVhUNkjpU5bjGKZtzQIcW9KaFz1pQtO6UAIBigjFITiqt3qEFomZHGfQdTSAslsDNZmoazDagqmJJPQGsXUNbmuCVjJjj9AetY7S5PJoAuX2ozXb5kfj+6Ogqgz8daQtzTTQAu7NITSE4pM80AKTTc0ZpCc0gAUHrQDSqhY4AJJ4wKAEAqe0XdOoxnJq1b6U7ndMdo9B3rSgtooSAigEd/WpbAtxjC89aUnJ4oWhuTxWYxrk4wKQj5cmnbcjmhuBikAztUdSN0qMHnmkBPAcGnXB+WmQnJp1yfkp3AqgZGTTXODikD5HBpAMnrSGTkkUqnJ5pxGBTcc9KGMcRgZFIORS54xigjA4oAODxRt4pmcHNOU560AC8U7qKTGKTODkUANPHApyk0AZOSKd06CgBCMnOaTbinCm49aYCjk4xSngU0CnEZFIADetIeRmk25NKBg4FACYpRSFMU4DFIAJpu7ninYyaNuKYDdtAFOA4xQOtIBuKQHJpxOTijbzQAg5pStLjBpcAigBvbFJinY4oxnpQA0H0pCTml2kGhhkZxQA3NOPSkFOHIxTAaaUcr70U4c0AM6cUoHakI75oXrUgGeacMU1xg8Ui9cUAPxSAUMSDigHmmArHHakzntSt14pAe1ADhwM03HPNObjFNzz0oAei4BajHPSjOF4oDZoEKF5pWAL4A4p8WGznjFIF5yKYCotWAEKhf4iajiUg8804HL5ArRCLCR84q7C32aJpcE44AqlGWLcZFWi+6M2xJ4bJNWIS0j43Hqea0IIgzgYFV40xgAg1oQKIo/NkIAHSmhMgn/e3wRQCsIxV+FcHpVWCP5i+OWOc1fRcDBqkSx1FFRXMohhZiasRmavcZbyx2rDlfJqxdS7nJJzmqbGuaTuzRIcWwKZ7mkyTSMeOKgoaTk8dqkt4mllChSSe1RquTiuk0SxCL57jk/drSEbibsX9PtBaW4T+I8k1aooroWhkBOBk8CuQ8Qap9olMMZxEh6j+KtHxDqYijNtEx3H75Hb2rj7iXJyDkms5y6FxRFNJg4HWqxOTmnjk5NIBk1iaDcGkI45pzDFDDAoAhxz1pMc04jnFJjBpgIR603FPI9aMc0xjOhoxzxTsc0lAhDQBTsZ60baYCBST3q3FplzNF5ixkL0ye9XNBso7q+RZhlRzj1rrNQjRLZVVQAOBgdKpIRxH9mTA4IApw0mUnJYCt2SINULI6dDkU7CLHhePypZQeoroJMspwKydBjw0rn6VsFgBimBiyK6scjpULAMMEVoTj5+hxVdkDCgCG0tg1wGA4HNaw4qvaxiNSe5qfOaAAmkIzQBS4oATFLigikZwBQIU1DLPHEhZ2AA5yTWfqGsw2uVBDyf3QelczfanNdvmRuP7o6CkBr6jr/VLb6bqwZ7iSVizsSx7k1AXzUZbNIBzNTSc0hNITxzQApODSA00nNBNAA3BpCaMEmnKjMcKCT6CgBtOWNnbCgknsKuwWDHmQ7R6CtCCFIhiNAPek2Mzo9NlK7nwue2avWloIfmIBPrVkjHWlDZ4AwKi4Dj0oUgNxzRjuTmmqQG4FIC0ozzSMecChRmg8GpAUjIphFOLHFNJIFADD0pgHFPJ4zUYPtSAmgODS3PK0QH2pbgZXFAFJVzTwuOaVRgYpSOaBk5x3pDjt1pSKbnHWgYYoB5xTgc0hoAaU9KAMHNOBwcUjDPINACqQepprcdKQDmng7uooAaDzml607GBSAUCAHBxQDnilC0oWgBMYNITTiMd6aTg0hin2oNIDRn24oAdnim0U7GRQAgODSUpX3pRwKYCYpduRmgt3xSBsnBoANuDQRgZpC2DQGyeaADORRnjFBODijOTSAAOOvNC8GnfQUoHFACE+lNJycU7HNIRg0AMIwaFPNPIzzikCgHOKAEIyaAMHilIoAoAQjJpMc04iikA1uDSZxTz0zQQMZoAY3WgHBzin4yMUm32oADzzSDrTiOKAMUwBhkUmOKeRxQAO9ADT0pMkHOKewwOKbtNAiRWAU+poDYpoHHNKBQBbt/mjkYH7q5p0ZwMkUyJ/LhbB+9xino6dzWqYi3AVzuYcKM0+BVfMjcFjmoCc2zFSMHirEIwoAFXcRZiQFgB1NWbtGaWKIfdXsKjtwEDSt0Rd1SWLu+ZJDkk9TTQmW4ouO4qwBgUicilrREMKx9WuctsU9K0buYQQls89q5e5lMjkk9aipK2hUUQyNuOTULHipGNRNXOaCg0jHnrR0GaktYHuJQAMknFNK4F3SLE3M4LAhRya6pVCqFAwBUFlbLawBAOepPrViuqKsjJu4VR1XUFsbckcyN90VZubhLaBpZDhVrh9TvnvLhnY9eMelKUrAlcqXM7SuzMxJPOT3qowLEkiptuTRsrBmqKyp3FASrKpxSFMGkMrFccUjLxVhlyelDp8vSgCkRg0hXmrBTmmFKYEJWgLg9KlKegpAnNAEZWkxzUgX2qa3tJbmXy4ULMf0poCqRzSgYNaz6NJGdrMMj0qL+z9rYZ8fhVWEXPDXy3v0FdJeKZIDk1jaHbrFc5DZ4rbnbMZAGapCMVg69sim7snBFWmGDgio2iDdKYFzT/ljOOpNaCgY5qlax+XEBVhXLdDxQAsigmoGgU84qwUyck0hGBQBEq7RSbvnxTyajxhs96QEoNIXqJpVQFnYADuT0rF1HXliBS2wzf3qLiNa6vIbZN00gHt61zeoa7JcAxw5iT1B5NZVxdS3EhaRySe5NVyxzg0XAc8hJ65PqaiJyaCabSAUnFNNKR6mkJ9KACkNFABZsAHJ7UAJ0pQpPAGc1ch092GZPlFWEtEVsjJxSbGV7ewZhukO0elXo4Y4hiNce9SBf7xOKD6KKlsYDrzTwfQU0DHWlDE8DipAeAByTzRkkcCmgY5Y0u/sKdhChO5NOUgHApmPVs06MoGxkUWAtAcU08GlBycg0MMHmpYAzYHFRMfU1KcYxUTjNQAZyOlMp+MCm4oAmgPPNFy2FxRCMGi54WmBXoJpu72oJJ64oGWBSbcnk1IeOTTCe9IYmMUo560daSgAPTmgHFKORzQRxTAXAIyKQYApRxQVB6UALkYxSDg0BKcBgUAGTSZxTgaQjIoAZ1oxmnYxQRx0pANxzSr1wad0GKbnngUALtzRjmgGlAoAQjNGKXpQaYhCOKCB1FOA4ppPOKAALkZNASkB5p5OKAG7MUBfanBgT0oLYNACAYGMUYIoJyaUnFACA44NBHtR0OaGNIYgpMZpQabnBoAd3pMUoOabnJpAKORSUopD1oAXqKQjmlBpC3PSgBT04pM0o5FG3NAADxSikJwKUnBzTAXGaTbTgadkYxSAaRxSYpScUbsimAo6YoBpaNvGc0hDw2SAaeoUnpUI4NSxAk4FUmBMWKgIOnX61biYnGRVUjdJlRwOKv2ybiAAcmtIiZZkAa2CkkFyOPUCrluMAADgVWRRLcHHRBtBrRjiAAIrVEMlXgUtIP5VWv5/IgJzgtwKu9iTM1W58yTap+VayW9TUk8mWzmq7vxXNKVzVIazc0xuaAc0E9hUjAKWIUCum0Wx8mPznHzHpWdo1iZ5dzD5F6104AAwOAK3px6kSYUMQoyTgCiuf8AEGqbFNtC3++R/KtG7EJXM/XtUNzLsjbEadB/e96yEXPzHrQmZH3EVOkeaxbuapFcEBulLjceKlkgLNwKcIsDGOakZAE4o2ZapwmBSFOaLAVynNDJx0qYpQy4XkUWGUiuDUbLzVpkwajZMGgCuV5o24NTsme1IsRPRSadgIVX5uldR4ejRLZ2wNxPWueELA52kfhXQ6GuLVs+tUhC3Tjz2GKqOit6VpXEas2SBVOSDH3TiqESaZFtlYg8YrSYADmqVgpVWJHNXMZ60AV2QE9Kj8gFuCRVwIDQIgDnNMBnbA6CnxnbxSkYFQlvmxmgC0WyOtNYimqeKguryK2QtI4AFICVjgZJwKzL/VoLTK53MP4RWRqOuyS5WE7F9fWsR5WkOWJOfWgC7f6rNdNy5C/3RWeWyaaTjrTe3FIBxbjrTSeKQmkJoACaCcUmeKQcmgAJyOaAM8AVKsDk8g81ft4Ai5xz6mgCrDZO2DJ8oq/FCkS/Koz3JpwCjk8mnbuwFQ2AoXuxoyBwopMEcseaM44AqRi9BkmgNxgA0mM8tS7sDCimAoX+8asQWzzHIwF/vHpUAKopeU5A5xVG41R5GwrEKOAB2q4oVzdOmxlcC6Bb0ArF1KK8tMkMSn94UyC9fs5BFaMV0tzGYpiC3pWiSZJzjXkx6yN+dPtbiQzrlyQT603ULY21wVHKnkGo7T/Xp9aJLQVzrYzlQacwpI/uilYc5rmZQE4FRscipDx0pjMMdKkYn8NRqcmpCMimACkBYg60lyMiiHg0XB4xiqArgYoxkUY75p2OKQyf8KCvFPIpCKBkYGKMcU48UmKQDQKctB4GKQrk9aAFwKOho4FGeM0wAcmlI4oHHNAoABQTg0tJQAhHOaDS0hpAIT6UpHFLgUhFAADjrShs9KQpxmlCbaEAhOaUHI5FOAyM0oXnNMQzBFAXPapQfahuRQBEUPYUoQkc04E0EnNADdlAXPFOx3oHHNADcYoHI5NONMHWkApHFIeVzS0mfSkAmMUHgUE0p5WgY3GKXbzRSk0AJjmmsCDTgaCM0wGrnHSkp4GBQKQCA8UE8U7tSYoAaTxSgUp5GKULmgBM0oGKCuKMZNAC55waAoz1owM05RzmgAJyelAoBx2oPTIFMABwakV+OKhByelSYwB780CJo5NtXUu2SE7Dhjxn0rNB5qZTggA9OaalYRsWE21QCea24zlAfWuatJHaQDaDmukjBCKDwQK6IO5Eh/QVz+q3O+YgHgcCte/nEFuT0LcCuXuZNxzRUlbQcURSNnmojQxpAc1zM0AnHNTWlu9xMqquSahC72Ciuq0exFvCJGHzt+lawjcluxctLdbaBY17dTU1FV727Szt2kf8B6munYyKus6iLODYh/euOPauPZjK2WOc1PdTvdztI56mo1GGArnnK5okTi22pkjBNIqYrTkT9wpx2qpsxSiUQgc9KTbzxUhWkC1QEW2m7eamAppGDQBEV5oZRtp7CkK5FICuy5NRslTMOaYwoAfZW6Sy4kPA5x61oyhFbCoAB6CqungefzV+Uj0qkBTYK3GBV/T02w4HQmqjICc4q/aDbAAOtUIkkjBGT1qs8WDwauFN3U0x4ecg0AJbjZHz161JnJ4pFTA5p2MUACjFO+tNDYNBOep4oAGPHFVZXWMbmIAHcmo7/U4LNcMwLf3RXK6jq012cEgKP4RSA177xDHCpS3G9v73YVzl3qEtzJukYkmoGbPJNMBxQA4vnrSE5phNIWoAeTxzSE8Uzf60b/QUAOzSdacqMccdauxW4UZIH1pAVUt2c4xgGrcdssfJqUYAwBk9KdjjLd+1K4CKAOgzTyGI64pobHQU4biOcAUgFAAHJGaAx6CkCgck0b+eKLAOC5OSaC2OBQSMZJGKY0yL0YUrMCQDIyxo3AcAVD9piA+aQfTNNa7jCnaQSKpILlXU7klggIwPSs7fRNIZJCxOSajBwa0SIuWomIYGrTSMpV14xz9azw5HINW428yLBPNMCzqUiT2iSZ+Ydqz7H/j5Qe9I5yCKWy/4+U+tDegHWxn5RkdqU5JpqHAGBSsSTXMyhWAAzmo26U/GRzTXGB1qRjc8U0HilzxzTRxSAsQjiknORmkh4NJORjBFAEQbNFAGRQKBl0jFITmrDoM1EyYNVYZERmkxinkYphpAIwyOKTOKUA0EZpABGRTenFOzijAoAAOKUjigClByKAADI5oIxRR160wExgUlOxQB70gEFHsKUDPSgcGgQmCRTh05ozgUdKADBpw45pAMU5RzyeKYABml25FOA56U9VycFTj1pgQ4xQeOtStA/UA0hibGCMGgCHFIwI4p5iYdsChlJ7c0gI8ZFGDTtpz0pCh60rABGBmm556U8KaQocdKAGMOaB6U4qcdKQDnpSAQHBwaD0yKXyznilCcYxTQxvegjBpxXHakI4zQxAvJo24oUGnEEDmkMaeBSA08LxSbeaAG9ORS55pWXBzSY5oABQGpDkUoORQAbuaeDj8aYMZ5FPPFMBCOeKeBgYJoXk9KQnmgQqrk1I4DNx0HFNVsDOKcgyaYCrEcZJGKkWIg7scGpkRG2xnOW5J9K0IrZZGVFPFWoXFcTSrZpJdx4C1ugYFRwRJDHsUY/rTL2cW9uzd+greK5UZt3MnVrkSTbVOQvFY7njNSyPuckmq8jdgawlK7NEhhOab0GKcOlWLG2a6uFRRn+lSlcZf0OwMr+bIPkX9a6UCo4IUgiWNBgCpK6oqyMm7jZJFiRnc4VepNcdq2oPeXBwSIxwoq7rup+cxt4T8i/eI/iNYdZ1JdCoocvAxSg/NTc4ppbnisSzfY5t0+gqvjNSI2bdPpTV5NNARFaYBU5HWowMGrAiAppHPFSEYpg55oAYy0pHFOZc0EcUAVHGATVdn571bZeTmq7KKEBZ0z5pic9BWsVBFZmmJ8zGtiMDoapAVmhBNW4hsjAPahox1FCrk81Qh+SenSlzmkzikLelAC5xSMcn2pCcc5rK1DWYbYFY8SSemelIDRlnjgQtI4UDuTWBqPiAsClt8o6bj3rIvNRmu5MyOSPTPSqTNnvk0ASSzNISzEknnJNV2fsKVutNIwaAEJ9aM0E4FJmgAxSEVLHA8nQYHqatx2qpyeTSuBSWBm6DH1qxHAFOcZqd8ZoByOcAUrgAAA4GTS59aTdzwKUD+8aQxQ3ZRTsZ5JzTAeyinKoAyx5oAmgiMr7UGSf0rSisLVgBJdjd6CsK6vPJXyozgnkmq8V05ONxq4ols09VsHgBe3k3qOSD2rDa5lzguRWxa3pz5Uhyp9aytTg8mfKj5W5FaWJuQmdz1YmmmRj1NRE5pM07IVyQufWpUbETHueM1WzzUx4iANKwERNIKCaTNMBRVm1fDYPOardqfAcSDmkBNKpVyT3p1p/wAfKY45p10EAXaSSepNFiu66Qds1L2GdRGRgUrdaRMAYoZiTxXMyxT060xzxwacRTGHFSAH7vNMxTicCm5yKBk0HJpLhcnNLAcGicgd6aERAcUhFIrc9aUnPSgZ0M8G04Iqk6EHpxW3cxMp5GRWZIu5iAMEetayQrlJgKjNSumDTMc81ixkZ54FHSnN7U0tSGISKAMGgjNKBQAA84pTSAYozTAN2KUHIoxxSAGgBSaQ8dBSgZ7U4ISaBDV6U7GBThGxOAM1IlvIx5U4ppARqM9qUrk8Vet7Eyfwk4q3/ZEhGVUirUbiuY+w9KcsTE4wa3Y9FbOXYCrsOmQxEFhuIqlTYuYx7PTZZQp24B7mtQaTGVwW/IVpABRgDAorVQRHMzP/ALKQLjeTj2praTGwxuPHtWlRRyIOZmadHjIwWqu+h5PDitqijkQczMJtBbtIKF0Jh1da3CwHJIH1NNMsY6uo/GlyxHzMxv7DYDhlpx0Mn+Na1zPEOsij8aY13br1mQfjS5YBdmSdAJGN4FJ/YH/TQVpnUrUdZlpn9q2f/PYfkaVqYXZn/wBgsOki0o0JieZFx7Cr41WzP/Lb9DTTq9oDw5P0FHuBdlP+wR2cGmnw/uX/AFgB+lXv7YtO7kfhThqtof8Alp+lFqYXkZh8PuDw61DJoNwPu7T9DW6L+1PSZacLy3P/AC2T86OWAXZzZ0W5X/lnkVE2lzL1RvyrrBcQt0kQ/jTg6EcMp/Gl7OLHzM45rGVRzGw+oqM2zjqprtuD6GmmNCMFVP4UeyQcxw5hYHG2jyTjpXZmytj1hT8qa2n2rDHlAY9DSdIfMcaExwRSMhzmuubSLVv4SPxqB9FQjCt+YqfZMOZHMqMDoaULntXQNobY4ZaYNEkB7fnS9nIfMjFKYGMVNbQiSQBsgdz6VonSJweV/I1dttLEcLh/vsMfSrUGK6KkUcDyb14U8DNX7WJVfzRnaOB71YjsoYxjbnFTKiqAAMAVso2JbFHSsLWLrfIUB+Vf1rXvJvIt2YdTwK5a5kyxzUzelgiiuzYPWoWO406Q4GTSKueSK5TUdGhZgoGc11mk2ItYNzD943X2rN0Kw3P58g+Veme5roa6acbK5nJ9ArH13Uvs6G3iP7xup9KtarfrZQcHMjfdFcfPP5shZmJY85JqpSsKKEJzz3pD0pu8Z600vzxXM3c0FZsCos80rP71GWxSGbsDZtY/YVInWq9o2bVKnTrVIBQOTTAOTmpQOaaRzViIWFNAwKkYc0wDigBMZWk2807+GjFICs65YjtUflDuamf7xApNmRQgJrNdoO2r6DBqrbrtjxVpTxVATBuKA3pTBg96VnWNcsQAO5NO4h2fWq13fQ2ke6RwPYd6zNQ15EyltgkfxntXN3FzJM5aRyxPcmgDT1HXJbgFIz5ae3U1jPKW5JNNY55phoAUt6mgsMU0mkJoAUmkJoVGc4UEmp47XuxoAgRGkOAKuRWiqctyfSpYkAOAKloAQDAwBxQTTiM00g1IEMhweBTT7mtG1soZjuuJxGvoOpo1DTEWIvayFsc4NUoXC5nbsdBTiy9SaynmkBwWI9qiMrHqSarkFzG0JUA5YD8aT7RGASGDEVilieSamRtsTc9eKOUVwllLyFietEbYPJqEtzQGqrCNANldynkVPen7RYhzwV5qhbyfwnvViOdY43jcZB7VSEZppKc5BYkDA9KbTEA61PITsAqFetTSDAApDIaSlNJQAU6M4cU0U5PvigC3OykLxipLDBulGKrz54yam0//AI+UqJbDOnBFBPPFInSgnnArmZQrZNNI4pxPFNbpzSGI3C9aZmnMflpg5pDJ4emahunIIHap4hgVBdJnkUwIg1Lv9KaE4oKH1oA9NkiWQYIrIvNPcEslbVBGRg12ONzJOxxk8DRE7lqswrrNQsFmjLIACK5ye2ZGIIxiuWcbGidykTSAE1OYfUUCFj2rMZCFNOCZFWFgfHQ1Yi024lG5EJHrVKLAz9vtThGT2rcg0SUkGQqo+tXU0aFfvMT9BV+zbFzI5lbdm5ANSrZu3RSTXVR6fbx9IwfrU6oiDCqAPYVSpdyeY5iLSJ26xtV6DRGAxIVFbLSIn3mUfU1A+oWydZQfpVckVuHMyvHo8K/eJNWUsLdOiA/WqkmtW6j5VZvrxVZ9eP8ADGoo5oIVpG2qIgwqgD2FOrm31yZuhA+gqFtWuH6yN+Bpe1ig5WdQzqoyxAHuaia8t16yrXLNeO3JJNRm5cnk1Pth8h1DalbjoxP0FMbVYR0VjXM+ex5zTTKSeTSdZj5Ton1gD7qfmahbWZM8KorCMhP8VJvxxmpdSQ+VGu+sTno4H0FVpNRnYYMrfTNZxbnJNBf3qHNsdkW5LyVhhpCQPeoDOxP3zVd2GODTSwqGOxZM5H8Zppnz1aq5f2qMvQFi0Zjjk0wzYPWqxk9qYZMjpTCxZe52ng0C5PqapOcnrTSxHQ0x2LEt25JAJ4pYbt8YJNVCpbkHrTo4yOTQFjRW6fPBpxu3/vVSFBbApBYui8kHOaeL6XH3jWfuOKUMaLsLGmmoTLyJCPxqddVuQf8AXP8AnWMHOadvxRzMVjeTW7leDLn6gVYTX5B94KfwrmxIR0FPWQmmqkl1DlR1Ka8p+8n5Gp01qA9VYfTmuSEhA4qRXPeq9tIXIjr01S1b+Mj6ipkvLd+kq1x6yt61OkzDkGrVeQuQ65ZEbowP0NOrlkuHBzmrKX0y9HNaKt3J5DoKKx49SkAwSDUo1QZ2kAk1SrRYuRkOrTlpNo6LWFK3PWtC+l3Nnuay25Y5rKUrlpWI3+Y4q9p9o11OqLwO59KgSIswAGSeMV1WmWYtLfkYduTRTjdhJ2LUUSxRqiDCr0FR3lzHaQNLIQAOg9TUskixxs7kBVGSa5DVdRN3Nlm2xrworeUrGaVytqF5JcO0snJbhR2FUFUoSzNnPP0p0lxn5c5A6HFQPMW6isG7mqJS9MMlQGQk4xTGkIPFKwywXwOtRl+agLk0AnNFgOk075rRTVleGqvow3WKmpyNsmKaESqeaQjmkB5pT1pgRMcGkHINOZctSDrimAgHFIelKORRjigCvIcNTkHOTQy5fml6CkBPHUwaqMlzHAu6Rwo9zWRfa08hKQEqvTd60wNq81WC0UgsHf8AuiudvtVnu2+ZyF/uiqLyFjknJNRlqYDmcmoy1ITTWNMQpfmkLUAZOAMk1YjsmYbn4HpQBXVSxwAc1ZjtCRlzj2FW1hSNcKMUp4FMCNYwo4AFLk4p2Mim5CnmnYQ6MYpwqBrmOMctzUTX8Q6AmlYC4TTWfapYngc1RbUlxwhpj3ZlhYEAZppBccbt2lzuOPStC1vnVtrklW4+lYav83WrMUm7vyKpEsNWg8q4LKPlfms81u3JWbTyxA3AYrCNWISpzxEB61CKmfiNRikBDQDQaSgCaFsSDvU9wpVsnGT2FVEOHBqzOwbGM0AVW60mKcRk0GgB0UZkcLkDPrU10m0hc5AqO3G6VRVu8iw/TmkwKG3PanBMcmp441XlicCoZH3NwMD0oAbxjgURjMgFTxJlC23IHeo4BmXmgB9zgMADmptPP+kKfSq9ycy4AxirGnDNwozjNTLYZ0q4xg0p+9kUi46Uuea5WWKxyMCmMeOaVicUj9KQCNytM+lPY/LTBQMnhHFMnJPHYVJEc1HcUwIc88UopoGPpTgKAPRYbyOYcHB9DU+a5KG4IPXFaNvqLpwTkehroVTuZuJuVRv7PzRuRQWFSwXkcwxnB9DVnIq3aQtUYa6VK/OAB71Zh0iNTmRi3sKuS3UMQ+Zxn0FUZtYVeI4yfqayfJHcrVl5LSCP7sa/lU3AHYVzk2sXDt8rbB/siqkl9NJ96Rj7E1PtorZByM6h7uBPvSLx6Gq8uqwIONzGuZa4Y9SaiaUk4zSdYrkNyXXHJwihRVOXVZ3P+sYfQ1mF+etMLms3UbHyotteMx5Y1E1wScZNVi5zSFveouOxOZeOtIZc1AW96TPOM0gJvMNHmVEDxRSAmDk96XdxmoQadnimgJNxpM5700n2opgO3YPWkzSZNJn3pgLnPBpCcHpQTx1pD9aQATxzTTSlhTC+RwKAAtTSaQk+lNJOaBi5ppFKOTjNWYLC5uDiOMnHPIoApFcmgLWqNCvSMiKj+w74f8sqdgMzGB0pSSBWidEv+0JpP7Fv+8BoswuZ271FKGGKvnRr0f8ALu1Vp7OW3cLMhQnnB70WYyGlGcdaljsrmRd8cTOp4yBThY3S9beQf8BpWAh5xSYJqU28ynmJx/wGkKMDggg+9IBOaUE+tABpQMUAKGOKkVmpgHNPU4NSIerNT1kYdqatOBpgSCZh1FPE59KhBzQTgYpgSm4IGRmoxdESL9aidscVAzYbIPNCA1Z33nOeKhVMtSo25AfWrenwfaLlU5x1JrSOrEzS0axAHnyD/drZpFUIgVRgDisjWr8ov2aE5dvvEdhXX8KMd2UNb1TzmMMTful6kfxVzs8jSHB6DtV6eFgDmqjR89Kxk7miK2MCmkZqyY+OlMMffFSMrsMGo2XmrDLzUbLzTAhK+lKo5qQRkngGtzTLKI6bJKyZkLYye1Fhk2gjNiR6NViVcSU/T0VYmCjAzS3K4YGnYREOtL3pgPzU4nmgBGPzYpo4NDH5qQn5sUwAHk0mfWjPNIxwKAI3bDVSudRjhBCkM38qbqYkMZ8tseoHesCRXzgsaQE1zcPM2XbJqAsBTCrAdajKt61SAeXxTGemFTmjbTEKWz0oBzSBadigC1ZSIhIKjJ71pAZGaxV45zV62uSBtY0xFwrmmSDAollEagnPNU3v1Y4VcH1NFgNOyks4mzcgufQHpVy50mLUI/NsWCkdvWuUWYmTcScmtjSNUe0nXBJU9j3rSJLMvULea2kMU6FSO5HWs4nmu28STR6rY+bGqh4/m4riWGDVNCAGpCcRgetRCpH+6BUgNzUsDlXzkVAetPjOGBpgacUoEMiHv61lN941ZkbPOSc1VPJoAByankGEFQjg1NJyi0gIDSU8IScAUrKFOCOaAGrwaklPTNN2nIJFLOPmGKYDBQRQKDQBYsIzJcKAcVsyWm+TABNZukIWuwewrauHKNwxweMCs5PUpGJdkRkoAARVMDJq1ej9+xOaihTc+D3prYC0se2xY468VDaxYYsTjFa9zbrHaRKDnPNVLgCK3ZsAZ4FFwMuVi0jHOeataYM3K84qkTk5q9pYzcqM0S2EdIpFKT83FIoweKCcGuYsHzimtyOaV84phOB71IDmA2VGDT2GFpgHGaBliAYHNNuKWI8Uyc+lAEPIFKDxikAOaUDHWgDSjkyatK5x1qnCuDg1YFUMuRTFecmp5dSkjj4Y4rPD471DcPmMilzBYs/bPMXJNVpJ8nk1nGZxwKa8rA5zwazauMvmZQeopGcEZBrIklfOQSDVmBnZBuJzStYC2JOOTSFsmmBeOtGzJ60gFLAU0tzTgmeooCDNUAwn2oJz2qQR7ugyfapUspn5WJj+FFmBVzQDz0rWh0K7l5KhR6k1fi8NE8yTfgBV+zkyeZHODPYU4A54FdZH4ftE+9uercel2cf3YF/EVSosXOji1hkbopJPoKsJp13IPlgc/hXaLDGgwqKPoKeMVapC5zkE0O9IyUxUq+Hrk9WUV1dFV7GIudnM/wDCOTY/1i0f8I5MRgyLXTUlHsoi5mc0PDUneUU4eGc9Zq6PIoJo9nFBzM57/hF0PWdqevheDvK5rd30nmDOMUckR3ZjDwxZjqzn8aP+EasR2Y/jWwXpjSVLSBNmbHoNjDIrhMlTkZq7G0aAhQo+gpWkwcVnNNiRxnvWdizVDgilDis5J+OtOE/PWgVjRDClDCqKze9Mmvo4FzI4APqapSFymhuFZ+r6TDqqJvdo3ToymhLsSKGUgg1Is/vT5gsS2dtFZWkdvHyqDGT3qwNp7CqTT471V1HVo9PtfOk6E7QB3ouHKaxSM9VB/CopbG1mx5kKNjpxWbpesR6jEXj4x1FaKzZFPmXUVmJJp1nJ963j/AVA2iWDf8sQPoat+bWTrmv/ANlGJVjDs/PJ6U7x7BqTP4esz93ev41C3huL+GZh9RV3SdSXUbJZwMZ4I9KuhwTRywYXkc+/htwcpOPxFRNoF0vRkb8a6bcK5/xRql5p/kG14Vs7mxmpdOHQFJlN9IvU/wCWOfoaryWN0n3reQfhXUaTdPe6dFPKu12HIq7xR7JPqPnZwTxOv3kYfUVWYc16IyIw+ZQfqK4rU7W8GtvHHb5hkf5So6ZqJUuUpSuOsomkiXAyTxXUaZZC1hyw/eN19qLTTLe22FBkqO5q9W1OFtWRKVyjql+tlCO8j8KKwIzli7klm5ya1PEEIYRSH+HiswJgcVUnqCQ6RFZcYHNZ8kOGyKvNkVA4zioZRU2cdKjaPtVzZxTGTnpSGUWjwab5DMchSQOM1dMBZSwHAq9FEBYAbejZosAlraoumIdgDFsk461bt482MijjnoKfBHmywB0OantkxERjrVAVrRSqkGi5GQDVlk2DtUMwymaAKWcGlzzTW+9SE4apAG+9SHhqHPNNJ5oAU/epjHtTiec01utMCvKu4EEdawriLa7DGMVvnrWZfR4k3djSAymWmbecYqzImTkVCRTQEWOaTbz0qTHNSQWslw22NSxPGBVIRXK85oK1c1DTZ7EAzLgHvWU8zg4zVcorlkrirVpLDBIryoHIP3T0NZPnOTgsam8zDDnpTsK52E+o2eo25iNsolI2gAfdrl760ks5GWQYzyD60tvcFZVdWIIOcireuXgubeMbSGHO6qEYobB61PFJgAg9KqHrU0JyCKBG/Yyb42BIKsMYrnZ08uVlPY4q3a3TQN6iqlw/mTu2MZOaYEY6ipZOgqNQc1LIMgYoAhNKvBpwjLGlCgHA5NACu5AxUYHenyjBxTBQAtXI4GliyAD7VTFb+jBYoCzAZNSwMt08lclcHpzVUAs3PJNWr5y07AnIBptnF5k6qKBiSR7WRe/WoZjmTBrQnjAuCc5K8VmyHMhNNAIKCKBRQI1tEjyzMTWrcxfJu9KpaQgji3HPNajjzI8AE1hJ6lo56/XLBqitAnnKH+7mr11DuJXHIqmsMgfAU1aYG5cQ+eEYPhR2rH1eYFhCgAVfSrJnNvBmRyWPAFY0jl3LHkmnETG96v6UP9JBzVADmtDS/wDj4FOWwkdECBRnJ6Ugozg1zFg/IpjCnseKY1SMUn5aZkinN9wU0HtQBPCDjNMnbnFPiHFRXJweBTAYGwKN2TUeCR0pMkdqAOquNHuICWVd6/7NUipXgg5FdrVe4sre45kjBPqOtdDp9iFI5FjUEjZXFb95ojKrPA27H8JrDlhcDOxsdM4rCUGi07maThiKcAG4oeNjJgA1NFZzO3EZH1FQURiAEZ45oC+XWtDpM5XLDAq4ujRqAXYGkBhrlxwCaljs5pD8qGt5LSGMYCDiplYLwoA+lKwGbbaLLJ987RWlBoNuhy5LGpo5iO9WEm962jYl3Fi0+2i+7Ev4irCqqjAAH0FRrLkdacJM1umjNpkhOKTNRl8ionmKfSjmDlJ2cDimGYCqks5AyKpPdHOWb8KhyHymwJge9Hmc5rFW6YOMNkGriznGaXMOxe82l80VQ83J5NBf3o5gsXjKB3ppnA71TL00tRdhYuG4AppuOeM1U3e9Bei4WLJnpBMS1VC/NCyYOaVxltpcd6Y02AearvLUTSc9aQFh5ct1rOlkxO4zUrSZIOapXD4nPuKljLSy44BpRLz1qksnPWnGTBpDLyze9Yfie1uLtIXgywTIKir6yE09ZcHg00BBoUVzb6aPtWQS3ygntWmk3oapzTtJgsxOOKja4WFGd2AUc5NAGg83FVb62i1K28iZtozuBHY1Ut9Rhu8iJwcVOsmOhpgLpdhFpUTpHIXLnLE1pxzcdazvM4p6y4XOelIDT87iq17YWmqIqXXG3lSK5228SLPeCEoQrNtBrcMvvTEXLOKCxgEFsCI1/WrAn561mCbjrWbrWstp6xhF3M/6UAdOZ+KY5jlXbIgcDnkVjaZqX22yWbGMnFXFm96QGgswVQqgADjA7U4XHqazTN71z3iLVbu2uI0iOIyuenU0ahY7bzhjrSedz2rF0y7efT4ZZAQWXNW1lyRildhY1kbKg07NQRN+6FO31opmfKUtZG60bHbmspDlR9K1r/54yueorIj4UA9qTdy0Ky1Ay1ZJyKhK8UAMC8VDMNoyBVkDNMmXK9KYxLRTJC4I/Kr0UYFrgk9ahsY8xsOmavIu1dpGaoBYl/dAZ4NSKu0YB4puccCkZtq7mYAD1NABK2RVduVqMX8M0vlQtuI71IOlAFGTiSmsfmqS4GHqEn5qQA55pCaHNNY8UgHE5NNalJ5zSN1oAibg1Wuk3oasNwarXFxHECXYD2oAzHHOKrzMqDJ6mnteRySnywT9au6bFHdy+TJEryMMAntVRjdibMV5tpHynnvVq2vJIm3Rtt21d8Q6DPpgjlkkWRTxlR92sAS4atuWxNzsEvYtWsjDeEluoPrXJX1uba4eM/wnGfWrthNsnXc2AeaPECfv45RyHXGfpVEmSh+anO3zcU1PvUNyaQE0T4yCafLI0keDyRUERw1TBdwOKQFciljODUjREckEAUxRzQAvmY6AZ9ajJyc0E80AZNMBQK07SxN0gI6DuazAea2tKl/0V1BxipYGdcqschRe3FLaR5ZnIyFGaZMd0zEHIJq+sJj0/OMbzRcZlztukJNMp0n+sNJTAFGTiuggAWBFA/8Ar1iW6eZMqgZrpRCPJAUYIFRJ2GkYN8mJzgcGrekx4ZmCgkcZ9KS9hLcgZI61NpSlSxKEgdyeBRcCC6IVXY8E1kmtDVJlkm2rjArPPWqQmGafCnmSKo70yrunRgybz26UN2QI3bOMKoAAq+q8VSgbAFWlc4rlbuyytfWpb54xyKyZLtogVMYDDua6ElmGOlVZrCOY5dcmqUgOYmkeVtzHJqMIWPArpDpECnODUb6eijAUVpzoVjAKbRzV/SVP2gHHAqw2ngnJFWrO18ps8UpTQWLgOOMUhOTilU4akP3uKxGB6Zph64FPbpTDwaQxTyOaaBnmnE0g4oAniHy1FP15qaE4FQznB60wIge1LjNIFzzTgMcUAelq4YZFLmqMEx24JqYS11cxnyk5rKsY45ftUMighZDwe1aCyZOKzbWTy9auYj0dd3+fzrOUrgkWBp1sgyEBoZY4z8qqKsu2RWfO+GrFmiHyS5UjPWomkymc9KhZ+KoX141rb+ZjIBxUlF1puetNE1c8fEKHpG1NOv5HyxmiwHSLPUy3Fcn/AG9IekdB1647RirQjsluBTxcj1riTrt2BwBTDrd8ejD8qq4rHd/aVP8AEKY8ykfeFcIdUvm6uR9KYb+9PHnNRzBY7Zp1ztLAVVm2E53gH61x7XF4xyZn/OmFrlvvSOfqaVx2OwR4kbJdc/WpheQqOZFH41xG2Ynl2/OgwynqWP40XCx2j6lbrz5qk/Wozq9uOsqfnXIC2fuT+dO+yt60XCx1La3bA4My0xteth/y0BrmRaHuaX7Ivcii4WOhbxBbg8HNRt4jh7A1hC1Ud+KUWyDvii4WNhvEkX9w0w+JVB4jNZX2dAeTTGijB7UCsdlHN5sSODw6hqa781VsJAdOt2HPy4p7P0pgTbgVBzzVO6Pzg/hUobiq9ycjNSwG78NTi/vULtkKaCxxUjJ1bjrTg/Oc1ArcdacGxQBKzZFV7uH7VayQ7iN44NKZ0LbQwz6U5WwaYGdpWlzWEzSysMFdoA71qo/Jz2pjNkcmmq2CabdwJ2fipEfnnpVFLqKRtquCR2BqdW5pAQRaTZw3v2lc5U7lTsDV/wAzvmoC3HWq93dpa2/mNkjpgd6d7gaAeo7m1tr2PZcqTjkEdqo6fqCXiErkFexq3v54o2AnhjitoEhgXbGvr3p4k561Bv4qnqV21pZtKoJOcfSluBqb/ekZYpB+9iWTH96sTRtQkvPMWQcrzmtdWzSegFpX+XAAAHAA7VLCcyDniqitxWX4gnu4Y4mtiwX+IrQtQO0jPyUhbDVleHZ7m40tZbrIYnAJ71oMfmzVCG3LdM1luu1sCtC4OdtU51wFYd+KYERNRtx3p+eKYaYDlFJIMrSqeaHGVoAltcIvqetW8k9eKzzdRW6bpGAA/Wsq91uSYFIcxp6g8mncDavdUgtBtDB5P7oPSudvtVmuWw7YX+6vSqEkxY5JqJnoA2dFl3XePUV0KniuU0N/9PA7EV1KGmBBdDBzVVjzVu6Hy5qo3NAA3IpD0pWPy0zPy0gHE0h60hPFKaAKWoTGGEsDgnisQ281/OkMRzI5wMmr2vybVRfxrLs7sxzK6k5XnNaQRLH6ppc+j3HlTEHIyrDo1QwXbqwKsQV5yK1vEmpjUrK3ZlAdOARWBarulCkgA8ZJrSy6EHS/bHvtLmhmYuAuVYn0rk2PNXVmeIvGGyp4qoy4pt3AnyfKVh1FT3lyJrCNWOXB/LrVLcVXFMZiTyaABBzmlZTnoaB1rTMCJZ+aRk9ee9IDNVCDk1bsFDy7SagRDISewqSxfZdD3pAPvflkKDgCmLDiBpSQB0A9alvhm5OOc0yclYMEnA4AoGUjQKMUCmIBWnp2ViY+tZo61u2cOLRccE81MmNGYYv3u3OKv3EuLfbwQozmlW1jklLSSbQP1qpqE6tiKMAKKSYygTk5NFGMmlA5xVAXdLTM27HSuiiyVxiszTIdqDPetqJcL0rCbuykZl3E8ZL7dy1nz3zBNiLtrp2QMMFQaoT6VbyNuKkfShSsByrZY5OcmjYe4rojpcCchahl09ScKMCr50KxixxF2wBWxZwYAG3inRWAXoavxRBeKiU7jSJI0AFWFWmKABUoxishigUhGO1G6kLgDNMBGGahdQBUjS5qB3yc0gGleaVBg0wtzmnISTyKAHZwaaetKDz0oJyaABulMYelOY5HNIeKAAjAppp7HimEZ4FAFiDheTUM5BapIx8tVrhsPgUwHA0dTUO/ml3mgDuI5PepBLz1rOilz0NSiUdjWwjQjlO8VQnfytdgfP3xtNSxSHd1qtqfy3ds/o2KzYGyzZFUrkZORVjfkZHeoZORUjKTHIxVG/TzbKdO4XdV+QYPSqrjJZezLikM5OKBD1IzU4hjA5xkVXEJ891JIwxHFTLAuOXOaYyQRxAdRQREO4pnkoDySaPKiPUZoAdmHPak8yEHqKDDF6Cjyowc4FIA86Ic5FJ9ojB4FBVB0UUmV9BQAG5QdFJ/CkN1zgRt+VOyPSguKYDTcsekRpDPKekYpxkA7ikaQA5JAoAaZZyOEApC9wR0Ap3nL13AfjSeeg6uKAEJnI+8BSbZu7ilNzGOppv2qMHg0wFMcp/5aGjyWPWRvzphukHTNN+2JnkGizAlMHPLN+dMa3UdSTTTdg/wtikNz6IaYjo9KbGmIoPCMasM1Z2iSmS0mBGNrA4q6zZNADw2BUcxyKN2QRTZORSYEJOV+lKDxSA8EUA1ADlOacG9qjXg4p4Oe9AGF9kvV1AEKxy/3ge1boODjNOL8YzUecmqbuBITmmMN2VJwDxmmtKqnaWANKTSAy7PSrm2uxKxHlrzuz96tkNmoyxK4LHA7UK1NyuBKT71Wu7dLuAxOcA85Haq6apC1x5QPfGfWrYalqgINPsVsQ/z72bv6VdBzUQPOaeHHc0r3AkByKa6pKhSRdytxisiHWfMuthTCMcCtYNzTd0AkFvBbKVt49gPJJ71YVqh3VBf3TWlo0qjLDiluwNOPk4rRt0Vlwyqw9CK53QNQe/3q6gMvORXSRcAVSVgLSv8uAAAOwHSmO3NIpxTHbK1Qhs5yAfSoZRut8jsac7Zjz70KN0DrQBSJppPJobimk80wHA802d2EbbPvUA80NzQBzt1JNIxMjZPvVMrJnkiti9g+YnHWs90xSGVCr9zSbTVoIWPAJ+goELnohP4UwJtF+W+jOcZ4rroxkVy2mRst5GSCMGuqjoER3AyuKz361pTDJNZswxJTAaW4xmjtTScGlB4oAXtSnpTR0p3agDA8SniOsW2YCX5uhrd8RqTHFjnnFYTwtA2G4brj0rSOxLJZpC0HljBCnOarKCDmpbVfNmCE8E1JelRdFIlAVcAYqySBXJbGc5q3Nb+VArHGWqip+fNaV+cwwnHUZoAzpBgVGKs3e3ZGFzkDJqsBTEOUZYD1rXvVK2iJnAHb1rNtE8y4jUngmt3UId6gAcGpbKMtIlWzeRm57CqUbbZAfTmr93F5EABOSe1Z/tigDTWD7RIhXPPcmodSCo6xKQcckipLKKdoGaPPpVaeCVXJdCD9KLgVjwKRalEEkhwqMfwp5tXQcqQadxWIoUMkqqB1NdLawnywueKybC3xIGYc10NuAFxWU5FIpXemtIN0ZwfQVlNptyT/qz9TXVbh0NRyH0FLmsM5htPkjHIGaILRjJllwB2rekTcMkVGsWDxS52AWsewDNX1fAwKgjQCrKKAKgYok7Gmsw7U8pmo3j96AI3YVAzelSmP3ppT2qQIg3NSK/bFKEHXFPCUAAYkYp4JIoVaeMAUgGFWPegpmn7gByaY88MY+aRR+NWkAmzHUU1kAOahl1O2Xo5P0FVJNXToq0crEXyvFAXFY76s5PygCrFjdPO+HbNHKwLwODSE/NS59RTSfmqRgxzSHr1pWPFNbtQAp6UmTinEYWm9BzQBNGeKgnUFqnQ/LxUEnDZ9aYEYTmnbB6UtKTx0oA3XtwD8rEUzM8ZwCCBVktUbHNaiHRXbKcOtSascwRyj+FgaiQ5NSXw36e47gZ/KoYzQgk3RIc5yKVulVNOk32UbZ5qwxqQI5BlaoycMD+FX85FVLleM+lFhnI6mxt9RlUA8nP51CJ5DyFJrU1aGNr4M4+8tMVIVHAApgZ4kmPRKA056DFaAeNe4H40hnhB+8tK4yiFuD0pRFcHuRVw3UI7qKY17ED94UAVjDcHuRUbxXAPJJFWjfRepP4UjXyYwFY/hRqBBHbSt1ZhmpfsTHksaat8Sx+RiPpTheN1EbGnqAn2DB5al+wKO9H2mU8iJqPOuCOIjS1ABYoDyaeLKL1pgN03RKUJdn+6KAHizio+ywjtTfs90erAUv2Oc/elpgIbeI+lMNrFnqKcbOQHmWk+x4PMpOewNFwHrHEoxwKGEIPYU37EhPMh+hNOFnABy360AXtKdMzopHK5wKtE4H1qjpsccN1hDyykVcJzQIcG5+tI5yuabuxQfu1IDDxz6ikU5ozkUwHBpAPBwacDxUZODT1PHNIByg4zSZwcUhkC9SBTd2W+tMDHv7a7a/Z41ZlY5Ug9K2ACqIGOWAAJ9afvIHBpjtnk1TldAOJ7U1TxigsB1NIp4zUgUU0dVuRJ5mEB3ba0j1pA3FGabdwFBwMGg8ioXnjSQKzgMe2amByM1IFZNOtxceeQdwOcZ4zVwHFMBpS20ZJwBzmhtsCUGjykmUxyAFW4xVODUYJ5NkbZP0q9CMtRZpgXNPsbazjIt02hjySetaIOAKq24wMUmpXn2GxkuNu8p29a0A0Aaic8Vk6FrX9pl0ZNjLzjNajHOaYhmcxkenNPgOQw9aiHCt9KfA3NAFOUYYioicGrF0uHzVVjzTAUNzSk1ETtGScUiTo5wGFAD2tftOVDKuOck1ktDubBBGOM1ZN0RISTtI4zRLJGCVYHd1yKGBPpk8VorqIVdmGNx7UyNW3MAMgd6pLuUOQTg85p0l28bAxuQDSGTR/LdD/ereibNc1bTmWcMSN2a6SI80IQ+UcVm3Iw1acnSs66GGyaoCsetKBSZ5pRQAq9Kd1FMXvTgcrSGZ+qgBUc/wAJzXNs3myyPJkg5Oa6fUY99u471zkqkRnIwKuDJZWtW2Tqx6CrMqFbl2ZQCecVVhUtKqr1Jq/dxyRFxIpLEYBrS5JnAc5rTtIhdxKGfhKzCCOK1NMtWkhZtxGeKTdgsUb7b9oKp91eKq961ZtJud2VTdUJ0y4QbmTHtQpILBpUe+7U4zt5rp3gEsWO9ZGl2jxfMRgmtqNW9aylLUdjnb7T7kSZILgd6pC1kL7SpBrsHjyOTVYwLuyF5o52OxHYRiKFVA6CrZCHqoP4UkaADFTBQKm4ERVQOEA/Cqk8HmdQK0CKjcDFFwKMVoFOauJHgUi4zUgYDvQAKu5iOwoZMU4OB0pjycdKAI5FqMLg0ryepAFQNdRqeZFH40rAWgQvBqRX5rLa/hHVyfoKadXRRhUJ+pppAbQcEdaCQRXPSazIfuqoqu+p3DdZCB7U+VgdI7KOpFV5LmJOrqPxrnHuZH5LsfxqIyE9TT5AudC2owKPvE/QVA+roOFXP1NYZc00uc1XsxXNl9Zf+FQKgfVJ2/jI+lZobNBNPkQXLT3sz9ZGIPvUXnMepqPPFIDVcorjyxPekLU3NGadgFBrV0jliayQa1tHHLGonsNGtnnpTcfNTh0zTc5aucYNk00HBpzHFIetAxWPGKaDk05jxTBwaAJwMLVeRhuqwD8ntWZdXJSXaAKqwFsHjFGRWeLknknrTxOe5osB1hfmkzmoy1AbnrWgEydasSDdbuvqpFVY255NWlOVxUMCtosmbQrnO04rRZs1j6U3l3VxF2BPFaxPFIBpPvUcoyppxbDY7U1uRQMw9atvOMB3Y6jNU109AOXYn61p6uG+wMyj5kINZkEV5KmcgCgBDYQ55Y0hsoBU32S6zzIKabG4PWU1IDPssAGdtL9nhAzgUv8AZ03Uyn8DR/ZznrI30zSGJ5UIP3RSDyVPIWnf2YD1c/nSjTY+70wGedCD/DQbmEDAK1INPgHVqX7DbDqaAIPtkQPFIb5OwP5VZFpbA9f0pTDbA9M0AVDfZ6Kaab1j0QmrhFuD9wmgtCOQi/jQBS+1ynohoNxMRgR5/GrhniHRVFNN1GOgQUAUi9w3Rce1KEuifu81aN2g7qKab1PX9KLgVzDdH2/Cj7Ncnq5qY3o7En8KQ3bHkI5+gouA6wt5Yr2J2bIBxWmetZKXEnmoRG2ARWs/Dn60xDM+tGcg0h60ZpANzxTehpR6U1hhqQAxpymmE8Uq1IGXq63BnVk3FAP4exq9aF/s0XmAhtvOasKeoI4prGr5rqwDyeKY3SgE7eaCeKkZj6mLgXO5d20j5cVqW28QIJPvYyaeDkcgUtU5XVhDweKTNNBpSeKkZk3thcSXhkjBIY5znpWwo2qFznAxn1poY5xTlOapyuhDgaHXcpB6EYpqnNPzmoAzbTSGgulmZwVXkAd63bdearqM4q3EMVd29wL0PBpbiJLiJopBlW4IpIuBT85NWBBp+mW2nB/s6kF+pJqyxwaUNTHPNAhFOd30pIThqahw+PUU2NsNmgB12MjNUWPIq9OdyGqDcGgCtcMQwHYc1UkmK4dRwatzjLfpVCJt1o3GSAaBj5G3RM56nmmB/NVWGSTT4D5kGGAJK1JZSpbRbGUMw46UAJKpWzkx94DrSWcAngBkx071OAzFlaMoW6AirmnabPdOUTCoOrdhRYRQtbVYrhyxPCkjHc1uwnIFQakkNlGttAd8jf6yT8uKlh4IFCAneqN0KvOap3Q4qgKLHmnKaa3WhT2pAOBzTl6UwdTTkPHNAEUw3DB6GsS/0+VpCYwCp7VtyjIpoUEc0r2A5/T7J1vFaRMKvNdBJAky4dAR70KgBzgVNuAHNNybAyJdLh3ZVQM1ZtLdYgFHQVYkIJzSI3PAqbtiLIAAqvKqk84qZFyMk1HImKAGIqg5GKmVhUSlFHJApGureMfNKo/GgCV39jURYk8CoJNUtF6PuPsKqSa3EPuRsfrTswNNM5zipPmrAbXJcfKqiq8msXL/APLQge1NQYHSseOWAqtJPEnLyqPxrmnvJpDlpGP1NQtKT1Jq+QVzo21K2ToxJ9hUT61GBhUJ+prny59aQsafIFzZk1uTPyooqtJqlw/WQjPYVnbqC1PkQrll7qRj8zE/U1GZSe9RA5oBp8qC5IWNJuOaTNJmnYBS2aN3FIelJTAduo3cU2kzQIdnNIaAaCaAAGjNFIaAFzxQDRSZoAXPNFGaM0AKK2NFH3jWOK2tGOFaonsNGmDSZ56UUmeelcxYOc0005jTSfagBWOVpo4p5HFNPWmBKPuYrC1IMbrC1uD7tVWgUy7mwTVJ2AyY7eU9TgVMtm7dXNanlqKdtQDrRzAahakDZqEN704NkVTYFhDzVtG7VQRsVOj9KkCsknk64V6eZWwGytYOpnytTtZuxIFbit2FAA3WkPShjTSaBlO7XdbyrjPGcVmQX42hQRn0xWxIMsR6is218mIEBASDjn2pAMN6x6An6CmG5kJ4Vz+FXzcRj+FRj3pjXiDugqAKRnnJ4ifFIXuT0iarDajGoyZIx9TTG1WIdJFP0oGQ+Xdt0i/M0CC9Ix5aj8ac2roB94n6Co21hegL/lTsBJ9jvWH8AoGn3RHMgFQHVc87JDTDqmTxE5+poswLZ02Y/euAKP7M4w10Pzql/aMxPy2/5mj7ZdsOIPxp2AujTYR965J980o0+07zMfxqgJb9jxFj6igLqTHlMf8AAaLAXxY2IPJYmlFrYr0RjWf9n1Fj3FI1lqR6MR+NOwGkIrQdIqMW68iJR9TWWNM1Fjy5/E09dHuiPnl/M0uVdwNEyxKMbFAprXcK85QVS/sYj70o/Oj+yYweZV/OiyAsNfwjnelXGYMNwOQQDmsw6XBjPmZrQUbYkUHIC4z9KHYQMeaaTilbr7UxjleOtIAB5NNY80LkcGhxjFSMaTxTlOKQjIzQpzSAfjmkccUoOKax4oAB0pM0KeKSgABxTzTFPNO7UAFLTSeQKcRzQAg609etM708cigBQaeOaYBzUiCgRLEM9atIMYqCIcdKsoParQFlOlOJwajXpTm5GRVASZ5prnmkGR1pjk54BoEIrYlBpin95igH5waajfvQPemBPIMpVFxg1oOcjFUbgYagZVlHNVYYip8sLw365q3KMjipJJxJPHIsYTaAMeuKQFWO2eOZQwCjdtx61tT6YmnQLdLGJZM8AjgdKoarKt9eJNEDGFUde5qV764uFCSyblHtiqVhEdlKZ9YjkvTjJ7jitTXbkwxR29kdu45bYaysYOSATQvLg+lO4WFCs8kZZcAVdQ/NmqxbjNSo2SDSAsueKr3IytTk5FQ3AyhpgZzjBoXg0rjFIoyaQCnrQppMc0q8GgBkvTg00A4yTRcEhMg1iXNxOGIErAexpWGbg2ryzAU2S9toxhpV+ma5iRpG+87H6moTmqURHQy6tajgEt9BVZtaRT8sefqaxabVKCEa767ORhFVaqyapcycmU1SpKfKhEz3MjnLOx+pphkJPJplFVYBdx9aQmjtSGnYQhNJTqQ0AJS0lKKYCUGgiigQlFHeloAKKKKAFpDRRmmAZpCaWkoACaBSUCgBetFGaKAFpKKAKAFpMUoU+lLsPpQAlFO2HFMYYNACitzRv9W2awlPNb2jf6g1nU2Gi/n2pAeacDkdKQda5iwY9sU0jmnmmkUwAnikAyKU8DpTQeaAJV4FV3bEmasA4FVXb56YDw3GaAcimrTxwaQFsninKeMU0nIoHFVcCZW4qxGciqimrUJ+WkBU11T9nilHVGrVt5PMiR8/eXNUNVXfp0nqOal0mTzNPhOc4GKYF0mkJpSeKbmgZG3+sHvWM+nGS9mYyEKWzjNbMn3hWRfzzQ3uI4y+5c0gJRpEOPmkY/U0n9lWoPJzTBLfuMiAD6mkK6if4FH4UmBJ/ZtoD0zSixtB/B+lV/K1Jj1UfQUn2TUG6ykfhSGWTa2q9EpBDaD/AJZ1VOn3rcmZqT+ybk9ZW/E0AXQLRR/ql/E0Ge2XpEn51SGjS4+aX9aBonrMPzpgXDewqMiOMe9MOpxDvEKg/sWEfemQfU0HSLTHM6U9AHtq8a9JYx9AKjfW0A5m/JaT+ybFT81yT9BTG03Th1kcj6U9AEbXQOkjn6Co31nPTzDSPDpcZxmQn0FTRiwAyIiRRoIr/wBqs3SNz+NIdRkY8Q5+prSV7IcCAD6mnia1HSFPzpaDMn7bcH7sIFIbm7bgRqPoK1zd246Rx/nSHUIR0EIov5AZO++PRcf8BrTs/MNohlBDDIpG1KIdHQfQU+C5W5Vipzg9hQxDm5waYac3QCm54NSAHjmkbkUucipIQCSCBjrUjIQDihQfSrTkKuQBUWe4pAN28ZNNZcinFu2aAcHrSAaiMRjFL5bE4xUitjqaDIoP3hTAYIGGSe9L5fPWlMqn+KkMyDvSAURc5Jp3lg96j89RQLhcZwTQBKIQe9KI1AqEXIA4U0faSeimmBYCLmpkRapfaH7IKkW5lxwgFCQGlGigdKsxqp7Csdbm5PAVR9RUySXh/wCWij6CtEI2AqjsKeMegrHzdt1nI+go8m4I5uH/AANUBtZUDtTGdQOWH51ji1c8tLIT/vUG0z1LH6mgRekeMnhlz9arE4uMehqBbURyK4HINSyHE9AFsc1WulweKsg8VDcjIBoYyjLwKhDc5zU8v3aqMcGpAebiOMne4BqI6pboeWJ+gqvcpuOcZqk0QPamgNGTWoh9xGP1qE64w+7GorPaEVG0OOlUBefWbhuNwX6CuksXMltGxOSRmuLMZB5rr9KbNjET6UCNPPy1HKPkNSA5Wo35WmBnyDApqmnS8cVGKQElJ3oFBoGRXIyhrFul+bOK25hlDzWRcLkkUAZ7CmsvtUrjBph4FUhERTimFMVMRSEVQiArTdvFTkUmARVCIaCKeU5yKQr7UxDKDTsYpCDQA2kIpSMdaUKT0BpgNoqQQsexpDC3qMUCI80VIIcHk1ItuCMgZFAFeg1aMAxjpTfIFAEAGaQg5wAaseXjpS4HegCuI2PaneUR1qbKjuKY0qjuDTENEYApGTjikaYZ4Bpplz1FADCecUqqxPAzU0ZT0FTAelAFcRNjJFAjq1gntSFcCkMrhMdaeNuOgpxK9yKhcqPumgCTco7igsPaq5ajfTETlxio2bNRliTSE0WAeOtb+jkeQTiudBya6HRxi2JzWdTYpF8Nigdc0A0gOT0rnLHE5NMY4NOJ5prHNIBT0pvel7dKQDFMCQdKqv8A6wmrQ5FVX/1hoAVTTs00cCjOe1AFw8UoJpGOaFbtmgZMp4qxCeOKrIcirMFNCJLhPMtZFx1WqmgPmx255VyK0VGYyDWPo7eTc3UB7NmmBtk8U1jio3YqM9qXdkZoAbIeVNVL2VIZo3bGDxzVpz8uaq38STRqsn3QQaQxV1SMDHmIKjfVo+nmZ+gp0VvZxj/VA474qXFoOkQqQKp1ROzMfoKY2qDt5h+gq4ZLcdI1/E03zoQOUSkBRbU2zgRyGmG/mI4gkJq+13COmwVGdRhX+KMVQFI3d03S3akMt63S3xVo6tCD/rE/CmNrUQ6S/kKLAQY1BukIo8jUWPEaipDri54kfPsKjbW88BpD+NOzAUWOpN2UUHSr9vvOoqI6wD0WQmmHVHJ4iY07MCQ6FMTlplBpy6GV63AH0NVzqE3a3/M0G7u26QYp6gWv7GQcm5/WnDSLYfeuc1S8++bomPwo3X56DA+lLUC//ZdkOspNH2CxXqWNUBHftxk0G2vz1cigC+bWwX/lmxp9usKErCpUHrms02V2eWlYfjU9jbywz7pJNwIxgmhgXmPFMz81OPQ009RUAGadEcOPQ8U3HJpU4YH3pDJZy3kttODVUByOW5q4wyhquvIpARlD3YmjYcYzUhGKMUARiOk2VKBQRSAjCUpQCn4oIoAaFHpShe2KUDjmlH1oAaF9hTlSlAHrT1IpiFVO+BVhEHoKjXrwKmQ1SAeI+asIgA6VEhye1WFrRIQbRTgMUmcHkilBA6sKdhC4pGWgyIOrCo3mjA5cfnQASLx1qtO2Js09p0fhWBPsainOWB9RSGXFbIFNmGY6bGflGae/K0gKEg4NU5PSr0vBxVKUfMahjIW5FU2GTgGrEvYVXhOx3bgg8c00A1UZshVJx6CiOJ5SQikkVPFI0WcEDdUSymNiFcgH071YDIoDNN5QAye57V0ljEYYFjJBK8VzIl2yEg4rodMfdaqc5NMDUXlaa3IpVPy00ng0CKUwqEcVYlHHFV6QDgeaD1pByaCcGgBsg+WsucYc1qP92s25HzUDKMg5zUDdanncKDwSfQVQkuSDgKAaqKuS2TEUhIFVfPdjgU1nc9Sa0USblksB1IpplUd81VJpBknAqrAXkAYZBAFIzRjqwqodwGCTTSadhFlpYx0BNNNwT0UCq+anjtZZFyoGDRYBjSsxySKkiuPLGCM1HLC8L7ZFwfQ1HmnYCw125PAAqIyux5Y0kcbSttRSSavLo900RkVVIHOAetAiokUj8j+dXIw6LhyOKpB3jJAJBHFNaRm6sTSAvPMi9WGaha5HQZzVUmgAscAZJ7CiwEjTMe5ppcnuae1tIgyykVHtpgISTRgminA0ANxRinkUqLzmgCSC2nl/1cbEHjIqSe0urUBpUYA980+K4dOAxGPQ1fF000Xly4cHjJpAY/2h8YzUbSuerGpbqHypCB0NQUwDNGTSUUALRSVYtrZp2wCAB3NAEGDRiuhhi0+BNrW5kbuxNS/2bYXiHyD5bUwOaA5rotIXFrmsi9s3s59jHI7N61s6SMWmaxq7FIt+9NU84pwPFCnnkVzFiE89KGOBml701+uBQAo5Wm5zS9qbjmgCUcLVJmzI2e1XSMJVIDLnimA8cilzzSYxSA5oAvU3vwKZ5o9DQJAegNIZOhxViI571REuOxqxFLj+GmBpRscYJrGQ+Vrsw7OuavxTEyAYODxWbqf7rVreQcBvlzVIRtMcw9abGcrUKOWjxViNcLSGNcYXFVr9GeycKSGxkGrMh+U0yRd0JHqMUAY0VleSKC07Cpf7KmP3rlsfWqUeoXBG1YycccVKLq8Iytuxp6gTnSjj5rlj/wACpp0mL+KYk/Wog9+3Igx9TSldSJz5QH4UAP8A7Jtx1cml/sy1HrUX2fUm67R+FH2PUW/5aYo+YE32C0HQUn2S2BwEqP8As++IwZ8Uf2Tct96c0vmA/wAi1HGykKWqnGwA+5pv9jSH70/60g0Vf4p/1o0Afutl6qn40fardRj92KaNHhHWY0o0u0XrITT0ADfQr0ZB9BTf7ShH8Q/KpBp9mOfmpfsVmP8AlmTRdAVzqkeMAn8BTG1QDoX/AAFXPItF5EQpCtspyY1/OjQCkdW9BIfqaYdSdukbH6mrrNag5CIPxoFxbLwPLFO67AUDeTHpFg1NZzztcoGjwp9qsG+t1HDJ+VNF/GzhQ3JOOBR8gLx7imZ6U+oyeKzGO6GhTQ5zjFNX0pAWzyKqI/b04q0pyo96xtYZoZgEYgEZwKIq7A0C49RSCRQOWFYEbyyOF3HmrywuBxk1Uo2GkaBkX+9Sr8/AOaq29vKzZLD6VLPbTRThoQQD6VldbFcpLPut8eaCufUVAbuL+9VzUdRS6t1jmixIBjOetYJBBIweKuKuSzS+2xA9zSG+jx0NZwBx900YPTBrTlJNA6go6KaadTboEAqgaACTgDJp8qAvnU5B0QfiaT+1pgOFUVTMTnqpzVyy0m5vFZo1AC8ZNNRQhBq1znAKD8Kfqeq3VskUSy4kK7m46ZqWfw/dW8Dysy4XnANYmolnKOSTxjNaRRLHnWr7/nu35VG2q3jdbiQfQ1UiXfIqlgoJxknpUt1FFFPthl8xQPvgdTV2EWY724lUhpnJH+1SGVj1Yn6mmJAY7VJSeZSQF9hWlpdnDcRM8iFjnHWolZDRa8PPunKnvWzOMAe1VbK3iglUxoFycVcuAcGsmyiePlAac33cU22OYxUj9KQyjKMGqco5q9OtU5RxUMDPuDhc1WUnaeTVm7yseQKqZKwAgZJOKaAdgkck5pjdOvNK7ERrjqec1EQTGDnk1YDM4JPvXR6M2bQfWucjG+PnJOcVvaEcWzqeqtTA3UPy009KWM5XFIehpCKsg61ARgVYkFQMOKAEHFIaKKABvu1mXh2xsw7VptytZeojFs59KBmcGUkbj171Wu7UxxiYHKscUK4LbSac7mWDYWGF5yTWyIZHb/KuQo571K1r5yZj5b09KrpJt47VNHOYmDqaoRUmheGUxyDDDtVq1G1OFBJ7morx3mm81uc0iS7DimIvSOZbdoYYEUnlmxyaz57aW3KiVSpYZGe9WRKVIdTg1Pqkv2i2jfOSvcUAZSjJq9A+0BgxDDpVJeOacrYPJpiNq7t/t9mJI0JkSsEjBwa27O/a2gYKobcMfSseTlyfXmgCa2OwZBwTWjFcTQqfLcgtWUG2ipop2B5ORSAjnicMzEEgnrUBroYmiurYxSEKo5rBuFVZ3EedoPGaYEdWIGMfzDhj3qAU/PFAF+CVi25jn60t6jFd6Dg9RVRJWAwDxWjaOkq7JCBQBjspXqCKSrl6gUlR/CcZqnTAepyKf0FRIcGnsaQD0kAODVuKRTwDVAGnJJhqQF2cCaIgHJFZp4q4smPxqpJ980wEopKKAFUZOKnEhVdoOBUSDvSk80ATJMynqcVegmwAyttYVmg4GTT1kwcqcUAdNFNaXtuUlQeYBjmkt4PIjKA5A71gwu27crEGt21cm3BJyayqvQpElIvWlB46Ui9a5yxw5NI/WlJ5pppAIDxSD3oAozQBKxwlU1GWq24/d5NVEPXimBIeabgA5pw5FBFAE+EHRRQDg8KPyoBGKB160hkgI7gVJG3OBUQIz1p8bfN0pgW1POazfEC4iikHBVqvjIGRVbWE36ex7jBqkIntJQwK55HNWweKy7AFlilB5aMA/hV4SEHB4NIBZGwtL/BUUhyMVIOVpDM6KeCB3QhQQ3epTqcA/jjFVpLCGa9d5DgHnFTrptkvVc0wA6vCD/rV/AVG2sQ5/wBYfwWrC2liP+WQP4U7ybIdIR+NGgFNtYizwXP0Wo21dT0SQ/hV8i2XpEoppmtwfuIPxo0Azjqjk/LDIfqaQ6hcEfLbvV43dspzmMfjTTqVuv8AFGKPkBT+13jcC3/Ok86/I4gUVaOrQA4Dr9AtRtq8fQMT9Fp/ICvjUWOAij8KPs+pN/Fj6AVKdWB6CQ/QU06o56RSH6mjUBv2C/P3pSKP7Nuifmnb86DqEx+7bt+dH2u7J4t+vrRqA4aS5HzXH60DSE/inpvnX7dIQKMai38CijUB/wDZNuOshNL/AGbajuTTPI1FurKKT7FfN1mxRr3Am+w2oH3TSC2tkOQo45qE6bcN96f9aadLbGWmz+NHzA0ycAEVGx5Ip3RFGc4GKY5+b61DACcilXrTV5WhDSGXIjlBWfq9q1xJGVIAC4zV6DmMU29HyRn0yKE7AYSWrW7Akg49Kuq5UcjIocZ601WCvlulEnctFn7QIIw5ByabHqyNJtfcF9cUiskxwTx6Uy/s0ikR1GFcdPTFQoxe42yS7nS5gjWMqVVi2ccnOP8ACtTRrWBrdmkiViXPJ/CsIt9xVUbV7+tdHYDybdEPUcmtYqxDLU1nA0EirEgJGOBXLuhVipHI4rqw+RWTqVmWbzoR16irJOflgcNkKSKdBA4bcwwBVlsg4INADHpmqATBrpNGTybFc8F/mrFtLSS5lAIIUdSa6FAFUKBgDjFAh837yNlbkHjFcPqNt5MrwupweQa7ZuRiszU7BLpPmwGHQ1SdiTiorSaSYRxIXJ9KtppjKVe9kWGPrtB+Y/hUs9pd2kmY9/1Wqwt7uZseU7H3q+ZCsLdT+fKBGuEX5VUdhW7p1v5Fqqn7x5NV7DS/KIkmAL+npWsq4HaspyuUhI+HU+9WrgcGq+MEVZn5BqBj7U5jAqZqrWh+WrLdKQytKMiqUq/L9K0XGRVKUcMMVLAzbhQwwarmPMagDPzVpNApHJOTTfJATapHHrQmBRlgwyrjqKhNvtIRsjHFaUscjsjjBZccfSmXUckrCVkAY8kAVdwKFrAVU7iBg9PWtLRVK+cP9qqxjby8shBz6Vd0tgA4AOc5NO4GvH0pcc02M8U4HmgCCQckVA4wKnk+8ahYcUARUUp4pMc0gHEfLWbqC5tZB7Vp44xVC7QmKQAZyKaA5TOHzV/TrZLuYqzEADOBVeO2aQu5O1F6savaFxcSHttrdsgz72MQ3TxjopxUQbK4zV3WUxfMQOG5qkBgULYRoWunyXltneFUHvVCdDFKyZztOM10GjnFjjHesTUFxeSZGMmhPWwEKtkYJqxBHNcIYo1Ld6qqD1FbehdJCaG7AZk1lNbJulXbnjGarZ5rd1zmMVhd6cXcTRYt3wBuGQO1JcnzJcomB6AUyM4FdJpip9kVti5PtQ3YdjmWBHBBFIrYq5qoxeuQMA81RprURct5tvBJwarTkF8ihTxzU1tCs9wqEkA96LgVcc07NdEdKs0QkoxI9TXPzACRgBgA9KSlcLDc8VJby7JAfSoqFODVCJ7mXzJM4qtUjcjNT21hLc8xgADuTRcZVXrTmNaLaPJGpZpUwOeKznGGwDnFK9wsANN70ZopiJ0bjmopOTSoeKdJHhN2R9KAIaKUDJ4pwhkPRGP4UAC8CjNOKMg+ZSPqKZnmgBWbjFIpINITSUAWo3IOc10Flzaqc1zcRycV0lnxaLWNQpEoPFCGgUqjJrnLF70jGnEc01qAEXpTVHzc04HikUYagB8pxH1qrHg81ZnOIyaqxdMmmBKKXPrQDSHpTAmJXqaTOTxS8UmB2qRjxgdKkQ85qNR61IjZOBTAsoSRmm3iebaSpjkqRSoMDmnt8ykA0xFDR3DWad9rFavSjPI6isvRzteeE8YbOK1uopsCuCS2DVhG7elMK85pAuJN2e2KkZn6hHcG7TyDjcuD+FItlfMOZ8H6VLfXBt1jl2k4OMCoRqUzD5LZyKYh/wDZ12R890w+hoOkyEfNduf+BVGL27PC22M+ppDPqLdIVA+ho1GSDRoyMtOxH1oGj2w6sxqMnVGHCqo+lJ5GpMOZMfQUATf2XaL6ml/s+zXqpqubK/Y8zUf2bdnrO350fMCx9ks1OdgpxjtFHCLVU6VIfvzsfqaP7HTPzS0aAWDJbL/Cg+tBu7ZRncgquNIgU8scU8aXbDrk0WQDzqNsv8a/lTW1aAdG/JaBYWy9RSiztF/hNGgEbavFjqx/CmHWF7LJVj7PajpGPxFBjtwOEUUaAVG1bPSNzTP7TkPSDP41dDW6jkJ+NBuIFHJQU9OwFH7fcE/LCAPrSNd3Z/5ZAfhVtr2FTjclNbUIQOGH4Cj5ATwM726M/DEcig9ATRbSrPFuXkA4pzDA+lQwGg4OPWkU4bFKfvA0h/1gNIC1AflxS3Qzbg+jUyDipJ+bdvbBpDM5hmomTIwanYgcHANMLAd6qw7lVkdG3KTkc8dqeZriQ4YF8+oqcOoPJFSxTRK2WZcfWnYLhZWpBDsCT6elbEWQMYrOW+tV/wCWqD6mnHVbVTzMp+hqkmTc1lyRS/UZrI/t20XpIT9BSHxHbDorn8KtIRqmGEnLRA0oS3UcRAViP4khHSFzUT+JT/Db/m1OwjoQy9AMD0FKGFcs3iO4P3YkH1NRNr96ehQfRadgOwDCmuVIrjG1u+bjzsfQVE2p3jcG4cfSiwHYSqo7CoCUUdcGuRa8uG6zyH/gVQs7N1Yn6mlygdg1xCp+aVB9TTTf2i9Z0/A1yFA60ciA6w6la5AWQE1oudyZ9VzXFwfeX612KnMS/wC7UtWGPtDyR6VbPSqVmcsavdqgZEw4qpMMbqvEcEVVmXk0mBVY5UUxqcCSuDUZGaQAQQODQCe7GmsxoGWPJoAeHNWIGzwRVYKBU8DZOKEBejPFPzzTIuaeR81aICGT7xqJulSSfephFAEJFJmnMKYaQD9wx1FVZ0Y5wMg0r8ScGlBPrU3AwZYZBE8RQhd24nHWp9ETbLKSp4Fa5OTggGlUqvRAPoKr2mgrGJrkQM0bAdeKoXUSpLtQYAArpp7eG4Hzr05qrJpUMuSHKk9zVKoKwulDbYIPXmsfV4z9tJx96ujt7QQwqgbIHeqOp2Ek0iPGmSPSiM9Qsc/IhjOwjB64ra0JcQOx7mq11p8zSlvLIAHetLR4PLtMsCCxq5SuhJEGtKGt8jtWEsW4ZJAFdPqUIe3YDrWDdQiOOMA5J5NEHoDIMIBtXn3rpNOXFomfSuaRSWxjrXVW0RW3QZ7UVGCMLWo9t1nGARWYBk4rd1uLhGxWYke0b2AyOcVUHoDITGVXnqe1WtKXddoKqkliSepq/oyk3GR2ok9BI3XTKGuUul23DgdjXWEnb0rmNRTbdv7nNTBjZTxS49qco70rHI61qQJntXQ6PCPsue5rnh1rptLO20UCs6j0KRPcRDyWz6VyUoxIw9666Zj5bDFcpcqRMwI70qbGyGg05VyaRhg1sQKlLnIxSJ1pe9IDW0WBHyzKCRWyI9o4AArM0UYhJ9a1c8VzTlqaIwdbXEqnNZJra1sZKmsY1vB6EsTFG2nA0A1ZIsRw9dLac2w9K5pR81dLZ82q5NY1CkTY4zmnIKaBxzTkPvWBZJx0JqJhzSng5pGoARTxQp+agdOKapy1IY65OI6qxj5RVi6OI6rxciqAm7UZxSEelMbJOMmkBMW4oDYOaQLTwtIBwfAqWEc5qILz9KlRsUwLPalQ8kVGrc808HBpiMy2/d6zOnZhn+Vawasi4Pla3C/QOMfzFaqnvTYDyMDNMJzTixIxTCeKkZXutghDMAVUg0xb62UcMlSXCCa2kjJwGBGaq29haqo3jcaaETNqlsvG4fgKZ/a8A6Fj9BUogsl6xfpUgFmBxCPxpjKjauh6K5+gpjauT92KQ1fE1qvAhWkN5Av/ACzQUAZ51KZvuwPTTe3TdLc1fbUYV6eWKjbVIgfvxigCoLi+PCwUbtRbpEB9RUzavEOko+gFNOsxjnex+i0W8gImj1JuyigW2pN1fFK2sgnhZDTDqzn7sLmizAd9gvyeZsUh0267zH86YdRuG6QNTftd23Igo1AkGlyn70/5GgaWpPzS5pnnX5HEKgfSjOot0UD8KNQHjTIgcFzSjToFOeTUXl6if4sfhSfZr9usrCn8wJvsduO1H2a3B6Cof7PuWOWlOfrS/wBlSHrL+tHzAu2wjVGWPAA5wDT271BZWv2Uvl927irB/nUMBhPFDHBBpCMClb7uakCWI/MKluMm1mAPOwmoYj8wq0o3Aqe4xSW4HJy3Epb75xURlc9WNOmUhyPTio8GupJWEKXYjkk/jSZJpQlKEpiG5NGakERNOWEmgCKipxAfWlEHvQBXxmkIqz5HHJpmxM43UAQ4oq0IFPOaUwCgCpRirflKDSGMelAFXBoApbltrbRwBTYX5waqwhSKUDmpSPajbz0pASwjDrXWQHMCH2rlIuCK6m1ObdPpWbGSWn+sbFXgeKpWo/emrwXioKE6mopEJPTrVnbzSMvNIDLaPaSMUzy8CrsiEtwOas2ulT3IzgIvbNNRbFcxStNAwa6q20COM7p28w/3ccUf8I3bFADJIGHUg9ar2bFzI5Ut82KlhGGq1q+kSadtcPviY43dwap25y+CanlaHc0oulSEc1FEcCpGODTAjkXLZqMjipHIJzTSM0wIHFRtUziojUsZA4+alC+9K/3qcFGKhoBhBpp3E9Kl20hFKwDQcDpSZ9qdg0YIosAgbjoRTg56g0c45FNI70wF80g/MAaeJUIwUAqIrk0hBouBJIkci7SODVK40iO4UBZNhFWgcdaUkHvTUrCMtdBkSQFXUgGtVY3UYI6UgyOjGnCV16kmm5XAo6pEZLcjacjmsF0Yx4ANdaZgRhlBpjRW8gwYwM+1VGdgaORSIld2OK1NEjwXc/TNaT6bayLtHy596lt7CO3j2Rv7kmqc7oVhQc1z+tx4nDDvXSG3YDhgazNVsZZY8qhYj0qYPUbOfVT5ZOKjYZFaUFrKsbo8TAnjJFVGt5M7ShBHFb3IsRIuWA9a6u0jEcCDHaucgiJuEUDmumVSFAHasqrGkOfBUjHNcvqKbbpxXTkN3FYerxEShsdamm9RszQuFzUZGRVhgRB0/Go16c10XII0HNLjmlQfNmnIu6QAdzihgbulxlbcH1q8AcYqO1QJAq+gqbPNcknqWZmrxZg3EcisAiuqv1327jGTiuXcYOMV0U3oKQKoxknFLlR0GTSEZFLtAGSa0IBTlxXTWwxap9K5lBmQV1EAxbJz0FZVC0OHShBzSAcUqjmsCiQjPOaYx4p45pj8CgBgOBSIctRnikjGXoAddn93jNV4eBU92cR4qCIcZpgTA0uzNIKcG4oGOzgUoORxUZBpVJFSBIvWnAc1GGzUitxTAnQdzUhHOajUkjipAD0zTEZesDbJbzDqrf4GtNWyOPrVHWU3WWccg5qe2ffBEw7qKb2AtdRSE0Z4pmeakBDyGFZMVtfSlgJCig45FavRiPWs2S9khuJIljZyp4waaAd/Z1yeWuTSf2Y5PzXLfnR9ru2Hy2x/E0hlv25EAFPUYv8AZSZ5mc/jSjSrcHmRjTc6if4FH4Uhi1FupUfhRcCZdMsx1yakFhZL/ATVYWmoHrIBS/Yb09Z8Ci4Fn7JZgcRUogth0iFVDps54Nw3/fVB0okZadj+NIC5i3H8CDHtQZrdf7gqn/ZMfeQ0v9mQd2Jo0AsNeW6/xxj8aab+3A++lRDT7YdMmnCyth0WjQAOpwDjd+Qpp1SHsWP0FP8AstuDwgo8q3X+FRRoBA2qJ2jc006me0TVOTbL12Ck8+1X+JKAKx1GY9IfzNNN7cnpEBVg3lsOjCmG/twOMn8Kr5AJaTzvcASrhTV81QS9jeVVUHJ4zir5GKiQDCMZpDytOIOTSLytSAqHDA1dU4NUEPANXVoA5q8Xbcyj0Y1AKs6p8l/KPU5qmXxXSiSQVEzfNyaDJTVV5DlVJ+gqgJ4WzwTU4qmu6NsEEH0IqYPnvQIsD607jHUVXzmjPFSMknOIyQQaqb/lwAKe5LsI1Usx4wBVqPRb+UYWNQeu0nmqAit5MrgnpUu4e9MbTtQtxua2cAe1NilWTjofehgSEg9qQn2pxGBTSCRmpAo3OfMziolOGFT3DKxwO3emJBIwyqnFaIktqMinBaqgzRHkHFW45VkX39KhoaBBhq6WybNsnPaudUc1v2JzbJ7CoYy/a/601eU1n2rfv8HvS3eoCGcW8KGSY9h2qCjSUZOAM5q3Dp7y8udo9Kzba4+yZbUpEiPUIDlvyq9Z6/Fc3IhSMxoeA7HrWsY9yWzQTT4UGQvPqasKduBtIFPHTmhhkYrVJIzuKKKamQuGIJp2eKoRn67Cs+j3Ct2Td+Veb6bPINTVC7FScYJr0XX7uO20eZiwy67V9815jpz/APE0iOc5aomtConXxcmpiMnmoYTzU3esDQjkGDTadIfmpo69aAGOMjNQsKnY9qiNJgQMPm5p46UyUENnNIrYFQxjyOKTNJuyKAaQBnmjNLmmluaAHZ9aaeuaUHIpCe1ABnNG3NAGDntSj1FACAY6ijbzSg0Y5yDSATBFJnPWnE45pCQaAEIzxim7cHNOK8cGkBI60AJnA5pwagkEYoC5pAG49iaPMcGk2+hpuWB6U7gS+bkYKg00rbv9+IflTSOaMZ60+ZgNSxshL5i8MKtLCp5Vwar44ppyOmaLtgWjC3bBrO1SyeWP5UJIqyHcdGIpftDr1INNOwjCW2c2zI0TBh6is/YVOCpBrrxcZ+8oNJm2JyYhk9wK1VQVjk1i2oSRT7GHzblR2HNdK9lZ3AwcjNJb6LFbtujkJJ9apz0FYRY8DGacU96mNrIOhBFIYpF6qawZRWlj3RkE1zN3F5czA8V1bg4wQRWFqcOZNwFawdhMzO1ITxU0ce5tpxmkkhKHBrW5NiOHmRR7108QxAornbePMq4HeujUYjFZ1BoUdKE60DpQg5rEoeaYx45p5PFRPSAbu4p0HLUwHipIODTGMveBUcfSnXp4FMi+7TESYpSKKQ80AS5oJANMLdhSfMakZLkDmnBwKhAO7k8VIvNAE6PkcCpMnrUcZ44FSD3NUIiv032UgPXbmq+mSbrCM91JWrrjdGy5zkYrM0j/AFVxEeqtmq6AaoORTc0RnKihhg1AxD94e9VJJYba6LSYBYZye9WmPQ1TvLdJpo2foOKEBKNWhBxvUU1tXiz9/P0FEdvaKOYwT9akC2qniJaegEB1aPtvP0FNOqA9EkP0FWPMtlP3EFIbq2XugoAr/wBpOekMhFJ9ruW5W2c/U1YOoW6jh0pp1aJeA/5CgCEz3x4Fvj6mjOonpGg+tK2rxDux+gph1hM8K5/CnbyADHqJ6sgpBbX7HmXH0qJ9ZAPCMaaNXZuFiOfrTswLH2K7PW4o/s+U/euWP41B9tuWPENL518ekeM+1LUCY6aO87H2zR/ZsOPmkJqHF+3QYz7Uv2e/Y8tj8KAJf7PtR3JoNnagcA1H9ivD1kNL/Z1xj5piKPmAG3gH3RSJFHu+ZRTv7MfGWl/WgaYMcyZ/GgCQJAhyAoI71aHK5qj/AGdGOS5NXVGFHsKlgI33qYPSnNy1IO9IBinr7Gr8ZyorPXhiKvQHMYNIZha6uL7PZlBrLatnxAv7yJvUYrHNdMdiGX9J0qW/kDH5YQeW9a6y30mGMjadqj+ECsrS9VtrTSkLEbl42DqapXXiS9kf90VhX0AzViOtl0ezuVxLCpI4zXG+IbCPS9QWOFiVdd2D261asNfvfMw93GR/00GKy9YvJL68M0xUt93C9gKLCuMVgRmhmwCR2qOI/LTmYDkjIBzikM6Tw5o4WP7Vcrl3Hyj+6K6O2ht7UHaEjB7+tc3c+IEgtI1tSrTOv/fFc/NevMxad3lc9y3Aphc9KuLm3FtI7SIVVSck15WZP3xccZOasG5iMDoYPmbGG3dKqkZ5BpiuasbBkB9eaiu5PLi4PJpbNWki4BOOKi1BGUKWGBUdRkFuFaUbyMDnmtOOeFRhyoFYvWphAFAMjhSecCtCTQuJoH+6Rmqo+VsjpUc8cCFPJmMhIy2R0NPjKkYzSYIsK2CDmt7T2zbLWCkeY885FbOlN+5x6VkyzQgfE4qpfvJa3/2mEfNs6+lTIcTj6066w3B5yMVlfUo5xL94ldiA8jH7z84pYb6d7hXMh3A5B9Kr3cZiuGQ9BSRIx4WumJDPW9Gvhf2EcmfnAw1XJJEiQtIwVRySTXn+i6tLpccjSOkcbf3uv4CodV8Qzaqv2eH91B3dz8zVZFjodS8XWUDFLbNw/Qbfu1R/ta4Ki51mcxRnlLROC9cwt5DY8wAPN/z0YZI+g7VRkuZZpTIWYsf4ick0xmnruuz6lN8w2Rr92Mfwis7TWP8AaEJ/2qbFaSzSBVVnZuwHJrr9D8Gz+ZHcXreSo+byx96peoFiE81Y71Ei7ZHA6AkVKOa5zQjkGTTQtSEZo28UwIHHOaYealcc0wLSAhuFytUyWBwCa0JFytVSnNKwEQYg804PTwmTQY6OUBA5PSgjPegqQOKaGOeaXKA/7tHXmkDAilFKwDlNBFIeOcUobmkAYzQQQetKRmk6daQCg8YpMCijpzQMTBFJnsRTgaCMigBpGaTJHSlIPakzjgikABscEUZycUEgmm45pASY45pCueRTckHrTg2KAEIOKQg07d7UZzTAYD7U1ualwKQqBQBEBSn0p+M00rTAaFx0pRI6dGNAGDRikA9bt1qVLxj1xVcjPakK+lO4Fv7UrdUqKSK2m+8gqAAjmlD0+awET6Tas25GKmmvpQK4DhvqKsB/elDnsarnEZ39mTo+4BSB6VcKlUAbqKnErDjNRTHJznmhyuBGBSqcGgcUq9c4qQFI55pj8CnE801xxQMip0R5zTSMCnQ8mgCO9PSiI8U28+8KIz8tMCYc0ppo5FGKAHA84ApR1qMuB3prS471IE1ODAVXEhIwAaeik8k0AWVlApwct0FMjVQOlSgVSAfGpBIJzntWZYfu9SuovXn/AD+daSk+YM9DxWa/7nXlIOBIOfyqkI04jxg9qcx4qND8zCnMTUADDKmqWoo8kChDhgw6VcByMVXuSVt3YclRu/KhDK6aU7DLXDD2zTxpKfxTk/jUMd1cyKCsBIPfNSBr0nIhAp6gSDSbfPMmad/ZdoOr5qMR6g3SNRTxbag3dB+FADhp9mOxNP8AsNnj7maj+w37cGYD6ClGmXWMtdUAK1rZ4wI6qXFrCFO1AD9atHSmPLXZ/OkOkxH71yxHsaAMrYmcCID6mrkSwRAEBQasHSrQDBlY/jQNOsgepJ+tO4At1Eo5ZPzoN/EOrIKf9ksV5204RWQ6ID+FICBtSizw/wCS006inbefoKs5tV6RD8qT7RbqOEQUAVTfk8iKQ003kp6QMfqatNewAdE/OmNqMK90osBXNxdN0gx9TSbr0jPlqKlOqRD+Jfyph1VPXP0FOwDGW+b+6KuxhhEob7wGDVBtVB6Bvyq5aS+fBvxjJIwaTTAcT0pByTSkUg5JqRkZ/wBZxVy1PyYPY1TP3zVu1P3h+NIChr6ZjiIHQ1hshrodcH+iqfRq59jxXRB6EsjZ9p4NRluck0N1ptbIgUNSg00igUCLdooYsD2qSVU2EAUywR3l2opJI6VblsLnaT5RxWbepSMvOBTSacRg/SmjrWiEGSKUNmnGF94TaQxwcH3pgGDQBraM25pE7kZqXUYt8RGORzTPD0e+9OTgBTW7JpsMgOWY596ybsykcYp2tkdRQzknrk+tSXMflTuhGCrYqHpWqJDcacjYORTW5PApVB9DQI27CPzrUnv0q9piOjEMrAe4qLQUcWjE8ZatJg4xljj0zXNKWpohAf330qScc1G/EuRTpDk5zWYzD1iHcBIByvBqnZXz2jNtjV3YYDMPu1sXy7kwQMHiudkjMbkHqK6KctCZInkl3NumkLsewNRGV34UBR7UJFnkmtbRdJOo3aQl1iTu7D+Va3IM2G3aRgACSeMAda6nSPB11dASXX+jRemPmNdfpWg2OlqDBHuk7yPya1KYrlDTtHstMjC20IDdC55Y/jV48CloPSgRyGMXEo/2jUijmklXbfTL6OaVRzXP1NRSOKQjilIoI4oGROtNK1K4zQEzTAiZPl6VUKc1p+WCtQNGM0WAqBPajZzVsIB2pSg9KdhFIxGmmHI6VeCZOAMk9hWhZ6Q8vzTAovp3NUoiuYUdpJK22NCxPYVqW2gsvzTn3wK6OC1ht02xoAPpU20YxxVqCJ5jAOjwSnaoZDVO50K4h5jw4rqFTBzxTyBik6aYcxwbwyxHEiMv1FMJ7V1epz2dvEz3bIiDu3euBv8AxDbtdkW0BEI43HvWUqXYrmNIj0NIWwKp2+p2844cKT2NW94YcEGsmmirig5FB46GmhfSgEg81IC5x1oBzRnIxRj0pDGsKYcg8U85BwelNJyaAAMe4pwYYpoFLj2oAdkEUhWkxxxQCw60wHYxSEe9AYntRmgAyaTPqKUEetBwaAEwDRtpCMHinBuaQDRx2p2c04H2pCvpQAhGR0ppTIp4B6Ck74IpgRFPSjBBqRvaigBgbnGKSXkVJt5qKU84FADB0pVJFJg4zSryaYAxyaa3SnGmv0xQBGafFx0qMcDFSxjigCrdt84p8Z4qK74lGTT4844NMCcdKQ0meKCaAIMO3JOKekYxk80hp6HIxUjF6VIvSmYFPQ8UASoeKmHrUK8ipM4HByaaETLg4NZerDy722lHYj+daKcCqOtrutUcdVNWhF0HEnsaeeRUMTb44nBzlQam+tSxgo5qKYcEYyCKkzTZOmaQFKPUo412hlBHGMU86uoHDfkKrRWsIkcvgnceDVpVtUHEQqtAGHV8jhm/AU06rITwJCKn862XpGg/Gg3sC9BGPxoArG/mbpFKfrTTdXJ6QNVltSixjcgph1SIDhvyFFgITNeEcQ4+ppN18RjYop51NT03H6LTDqLHgI5/CgBwiv2H8Ipfsl6RzMBUZvZj0jc/WgXNyekDH6mgB/2G6PW4wfY0f2bIeDcN+dIHvD0gxQEv2GNiimAHTU/imY/jQNNh6lzR9nvyOWUfhR9jvCOZQKAFGn2w7k0Gzth25+tNNlcEczUf2c5+9Ox/GlcB32a2A+7SeXbKeFUUh00d5Sfxo/s6IdSTQAE2y9kFWbV0eMiMjAPaq/2CADLZqe2ijh3CPoeaTsBK3pQpw3IoPU00HD1IxjcNmrNsfn+oqu45qe2/1goAXUERoAHXK7ulZj20LKQEANbVwu6PBFVkjX+6PypqVgOUliZJCpByKRIHdgApOT2FdgIIicmNST3Ip6xop4RR9BWvtieU5X7Li9ZfLYxhsdOtRtYTiQhYmIHtXYbR2A/KnjgYFHtQ5TB0WwmjkeSRCgxgZrYMDEYJzU4NKPrWUptsdjnLnRLh7h2iC7GOeTRH4duSfmZBXSjk1IoxVKpILIxrjRGmukmWQDaqqffFRv4aDyFzLgHnAFdB2ozTc5BZGbYaTHYhipZi3c1dEeBgCpSfekLcdaltsdjOl0i1mmMkkeWPJoXR7JTxAtXwwzSgildgVF022Ax5EfHqKinskAxHGo+grQJFMc+houwKEUJzjBxUzw4WrCikk5FTYCq4PmCnSLgDFJJ95TUjjKikwIRGskZDKD71jarY+WolX6Yrbi7iop4FmG1ulXGVhMy4tMA0v7X5uWHOwDpUBvplkjKOV2EFQtdfp+nILLy8h1PGK426i+y3kluw5RuDW8Xclo9B0/xPAYreO5BSRsAknpWnd61Z2w5kDn0U5rykSuJg5JJ7HPSpHvJpGCsSxPHHatLkWPWrK8ivrcTQtkH9KsVwfh2/k0hHNxxC/IUnHNdhpmow6lb+bCenBHpVXE0YV3xqc4/2qQdaffjGqzj3B/QUwdawe5otgJoPSig9KBgR3NLnFNbpSE0xEm4YqB2w1PJ4qrcSrH8zNgDuTTAkL8VLbR/aZRGrqD71zl5qzcpAcdt1UrS5ube5FykjBhzknrVJCbPUbOwithuxuf8AvGrlZeharHqdorAgSL95a1K0RmwoopskgjjZ2OAozTAVmCqWY4A6k9q5bW/GVvaBobACeXu/8K1zniDxBdX0rxbysAP3F6VzkkhY5pgWNS1G51Ccy3MzSMfU9PpVEmgmkNIYZxU8V9PCflkOB6mq5FOSJnPFS4pga9trjDiZMj1FacOpW0wwHAJ7Guae2kji3shC+tRZxWcqSKUjshhuVOfpSg44Irk4byaA5SQj61oW+tsOJkB9xWLpNFXN0EHvSEZqpDqFvN0kAJ7E1aV8jg5FRytDuIVx0NISwNOzzxSilYBm7JwadkYoK96QrmgYoOKUEGmFfek2nsaAHkUmCDmkBI604HNADQcnmndTTSuTkUoOOtAC8g0ob1pA2aMZNADwcUYpm0g8GjdjgigBxTNNKkdDTtwNLnJoAZ9RUMh5qwelVpOuc0ANzxQh55pB0pU4pgKTTXPFPyKjkNADFHFPjpg4XFPjOBQBVuhmYE1InAxio7g5lFPQ8UwJOtBwKTtSE0gGNUkfAoIxSrx1pDFzgdKcrZ7UhApyDFAEqAk+1SAYqNDTwPWmIeDk1W1JN9i47jmrAPOO9NmXfDIvqKpAVdNk3WUfquVq8DkVlaO2YpEP8LZrUX7tEtxCE84oblaYzYNPXlagZmvaebdOxcqDzwalGnwY+aVj9TUV4ZxcIsHVhjpSC21Bv41FWBZWwtAOck077HZg/czVYWF8w5mIpTplwfvXB/OgC0ILNekQ+poK2qjiNKq/2S38VwT+NL/ZCfxT5+ho0AnM1uvQIPxpDdwLzuQVD/ZduOspNKNOtAeWJo0AkOoQgY3pUZ1OEdH/ACFOFlZgcAmnC3swPuA0aAQnVY+24/QU06ovZXNWfLtAM+WoxR5lqv8ACn509AKh1MkcRuaT7fIeRC1Wmu7ZemwfSmm/tx3WgCv9ruGPywH8TR5l43SLFTHUoQeD+Qpp1ROgDH6Cj5ARbb48gKKPJvj/AB4p51LI4jc/hTTqEh6QtRqAxra7brLUtlFNFKTIxYEY5qL7bcHpDTra5me5RZECqeKNQNEimEfMMd6kPIqM/wANZsYjDJIqW34YVGw5zT4TyKALkgzGw9qqBhnrV08qRisxWweSKQFtWGKdnNVRIB1YU4TqP4hQBYBpQag89cdz9BS+dnojn6CmBYBFKGzUCySHhYJD+FSKtw3S2cfWiwEoOalDcYxUSW14ekGPq1TrZXh/5ZoPq1OwCFucYpwOakFhdnq0YpRpdyes6j6LQBCR7Um0nsKtDSJT966b8FFL/Yo/iuJj7Zp2AqgYFIWx1IFXV0aDuZD9Xp/9kWg6oD9TRYDMaVO5A+pqJp4VPMi/nWyNNsl6pGKPstknRY/wFFgMYXcA6OD9KY92hGFSRvohrbJtl+6gH0FRvNGBgKfypAYznKoxBBPYjpU3WMHFF0QxyBgVLFE8kYCqTUMCtHw5FBHzE4NWhYMG3Fhn0FRyLtBBHIpoQW93JatlDkHsaxPEKfaLoTxRnceDgda1iuRzSodj7gAcdjVxlYRyEqvDLtcEEYODT0lIkztyTWzrds95MjxRAEcYHeqGpWrW/kSbSPlwRjpWylcViF55DNmUknpz2rpfDF81hI0kjBbdhglmxXKtIDJluQald5Cik8L1AzViO2lulu7xp0+6/SpVrK0iTfaxNWqvWsnuMXtQelBpCcCmMG6U0kAZJAFQXd9FbrhmBb0FYN9qry8Ftq+gqkiTTvNVSEFYxvb19Kw7m5lnO6Rzj0qm9ySfl6nuaiDszckmrSFcm80A/KMn1NTRNv5Y5xUAUEjAqyik7Y41LO3Yd6Yi3pWqPpWopIpOxuGFehy6zZQ2S3UsyqjDIGeT9BXl+pwpb+WgffL1YjtSWENxeTpDGGck4AFaRVxHf2Wsz6vfCO3XyrdeWJ6tTfFusJZ2ht0b94/p2qlLfW/hiw8hGWS9cZbH8NchObvUZ2nnY/NzuaqsIoyyF2J5JNRMrDqCK0AYbcYjG9+5Par+m+HdQ1dw4iMcP/PSTIFJgc+EJ6CtbTfDGpaku+GDbH/ffgGu+0nwjp+ngPKv2mYfxOOB+FdAAFGAMAVIHjOo6TNpsvlTqQ3rjg02wuktpGDRI4bjJHSvT/Emjx6nYsMASL0NeV3Fu9vO8UgIZTjFAy/I/wAu5UBjPGM1nXMQVvl/L0p8ErxnCk4NaumeHr7VH3xIVjPWR+lKUkOxgYpMGvSrLwXYW8ebgtcSep6CsPxD4bFsDJbrhR2FY+0RVjkhx3qeK+nhPyucehqBlKtgggikJq7XJNeDWmBxKgI9qvw6lBL0cKfQmuYzSgkVDppjudgsoYZBBFOBz0NclHcTIcq7D8avQatMnEg3CodNjudAaTNZ0WpQynBfafQ1dRkkGVYGs3FoZKORTcY5FJnFPBzSGNDc0/GRTCOeKA3Y0gFK4PBpQxA5FAPrTgc8EUAIGyKXGaQp6UmCtADiuaaRigPjqKdnIoAbkiq8h5q0elVX5NAxvahTR2oUUwHGo2p/tTW4FADAeKcrYHFGMLmmrwMgUAVZzmapo+RUMgzNViMYFMBxFNIp2M0YoAAM9acFFDGmhsHNSMk2805cA0wNTgcnGKBEw4GRTlbK80xR2zUgXimAgHOaXrkZpQccAVDFnznB9aYGdpx2X1xEe/64P/161lOBg1kN+61pTnAatUYz1qpCIpeWJB6VLE2RTducmkj+VsdjUDK9/KYGVwM844qFb+YjCxPVm/AEe4jgc1XXUIgOP5VSAT7XdN0gb86BNeHpD+Zp/wDaaHoGP0FIdRz0Rz9BQA0m+P8AAopPKvjzlRTjeyHpE5/Cj7VcHgQNQAzyL09ZMfjQLO6bkz4p/mXjdIPxzSgageBEBTAYdPmPWej+zT/FMx+hqTyNRPZRQLO/J5dRRcBg02I/ekY/jThp9sDyxNBsLsnmYCnf2bKeWuaVwD7HaDtS+RaKPurQNMGOblj9DS/2XD1MzGgBuLYHhFpTJbL0CUo022BySx/GlFjag9CfxpARm6gU/wAFNa9h7EVMLS2BwEBpTbW458tR9aegFVr6LsfyFRC6VpkwCfmHar2y2UdEFMaS3XoUz7UaAWzTKVTuAPag9KgYjdaWI4akbrRHwfpQBoLyKRNKjY7ipOeetLGflBzUokOMbj+dAAmmwr/AtTraQL/Cg/CoS/q1IZFzywpgXFigXstPDW69x+VZxnjHVx+dIbqIfxZpiNQXEA6ZP0FL9riHRGP4VkG8iHQk/hSG+QHAVj+FFwNkXqgcR/mad9t9IxWKL30iY/Wg3sp+7CPxai4Gyb1+yqKQ3kp6ED6CsgXVyf4Ix+OaDcXJ/iUfQU7gaxuZT1c/gKYZXJ5kb86yzLcHrLj6CmETE8zOaLgawYk8sT9TSFgOpFZJRjwZHP40hhUjByfqaVwNRpIx1ZR+NMNzAOsqfnWaIE7Iv1xS7AOwouBda9tx/wAtAfpUT30GOCT9FquFU9hTWAHQCkAPKJY9wBAzWppc48hUOMdM1jniMgdjT7O52PsboaSA6VohjIIqjdQB1yowRUttc5ARj+NWRFuNUBhAc4IwRTSMGte6sd67l+8P1rMZcHBGCO1S0BEjmN9y9aqa0r3sWFX5hVxlpoGDmqTsI5W4s5YYFeRCDnByKZ5zeWqk5C9q6jVCbiyMQQZ65rnIrGVzIpUgqM/WtoyuhWOi0Rt1pGRxz0rZHWsHQG/0JfZsGtwNUdRjZ7iOBd0jhRWFf+IF+7ATj1FVtbadriQEnYcYrFCMxI7itIq4mTTXsspJLEZqDcSckkmmkYOD2pymtEQPUcZNOGeoHNLGhboK0rDT5biUJDG0kh7DtTEVYIHk56Z7etWpJVsEIjIMzDBb+79KuXrW2kxmIyLPd9CqfdT6mqFvYtN/pd9J5NuxyOPmf/dFVYCtZWdzqV1siUsTyzE8KPU1vi/g0eFrbSistw3El0Rwv+7Wbc6igt/s0CCC2z9wHl/9496fpmkajq//AB6xeXD/AM9H4FWtAIGkiVzLK5lkPO5zVuy0fU9ZbMMZjgP/AC0fgV1+leELCx2yT5uZh3ccD8K6EAAYHAochHP6R4SsdPxJMPtM395xwPwroQABgDAFITilBzUgFFGaQn0pAI5GMGuO17wxNqF+slqqjd95j0FdeRnqacKzchnO6X4QsLErJPm4mHdh8o/Ct5dqjaAAB6CnSZAyKiDq5z3Fc8mUhzVUvIVmiKsAQasM1QSPUFI828Q6WbW4LKuFNYojzXpeq6edRTy40DMe57UzS/BtlbESXf8ApEnXb/CK2jOyB2OFstFvtQ5trdmX++RwKde6HdWQzKmceletqixqFVQqjoAOlUtQso7qJlZQSaXtWCR5ATg4FJ16mtnXdLNnOxVSFrFNap3JasBOKkiuZYjlHIx71GATRtxVWEakGsyLxKAR61ei1W3kYKCQTxzXOhSacBjk1DgmO51yOG5BBzS4zXKx3UkR+V247Zq5DrMynEgDCs3THc3skUofJqhDqtvIPmJT61cSWOUZRgR7VDi0O5MDRmo8Y6GjdjrUjJCAaaVpA3OaduoAQggVWc81ZY5FVnOTSATtQppD0ojpjHmo2FPY5NMfrQAEfLSJwOaG4WkU8UwKz/6/NWEPFVyczVOooAkyKaacBmkIoATrz2qOWXZtAHU1Lg1DLEXwB1BzUgTg5GRT1NIowoBpRxTAlXipA3FQgkjgVIoJ6mgBwbBpDgNkYyaQrQFAFMDJ1P8Ad30Mg9a1QcGszWBmJW7g4q9BJ5kEb92UGqewiYHimPxyO1OB4phOSRmoGMuCJYCD3FNiFqkajYp46k05eQRWdHY7gSz4wcYzVIDS822U8Kgpy30Cd4xWQbSMEgMTilW1jLYJp6Aax1O3HWSMUw6rAOj5+gqvHa2oGSuamWK0HAQGjQBDq0OeNx/CkOqp2SQ/QVKDbLwI1p32i3XoqD8aQFb+0mPIikNNa+mPS3arTX0Knjyx+NMOpwj+JfwFAEH2m7PK2xx7mm+dfngQqPwqVtViA4JP0FMOrJ2DH6Cn8gBV1BuyCnC3vz1kUfhULatgZCPSDU5X+7E2PrRZgTm0vD96fH0pPsMxHNw1RC8uG6QfrQZ70jiIClqBIbAnkzsfxpP7OX+KQmoxJfE4CqPwpSl8w5cD6CgB40+Adcmg2duvVeajNvdEczGmNaTY5mY/jT+YGjH90AdBTyOtRWilYQhOSvFTN1xUgNPQGhD82KMfLQvD4pDL0XKA1C6kzONxx6ZqSD/V/jTZOJc+ooERmLJ5JOPU0GFe/NSbh601n9DQA0oo6CjAHagsveguO2aADGT0pyjnpSBsdqUNntQA8D2p4HtTQ3uB9TQXAGS4AHvTsA/FLVdrqBeWnQY96EvLeQ4WVWI7A0AWAKMepqE3EXqaa11GOzGmBYBA6mgketUX1AL92M/iapz648TbViBx3Jp2uBrk88ZpM57Vg/2/MTxEg+pqZNVldckKPoKHBiNjbz0prjA5IrKN7I3IcjNOtpWknwzEip5Rl0cqwqADEgI7GtCRQIuBjiqJGRnvSasMvxzHjnBHetmxuRINrH5hXPg5UEGrEUxU5BwwoTEdLjIrPvrPd+8jHzDt61YsrkXEeScMOtWiMjpVAc2V46c1ERg1rX1nyZIxz3FZpXNJgREZqRWjSM5iBP0ppGKCMikmBU01PLEgxgF84rVVs1TjXbVgNimmBk67GRGJVGQDg1zkj5OQcE12N3GJoHRuc1xtxGYZmjbqpxW0GSxoFSImTSQjdwT0qbzEi5GCa1MzQsraMIJbmURQjv3P0q3PrElwPsWiwNb254Zs/O/uxrnnn3tmQkgdhUiyXNwpjjHlwn+FeAfr61SYFvzbSyOQy3Nx64/dr/jVd7q7vJS7MXY8bj2qSKwROXIY1bjRAMBc0XAgs7RWkHmAux7noK7zw7PNbhbefJQ/cNceETOWGce9dJZXhvLVIs4kh5GO9Zyk0xnX5oJrO068Nxb5YEMOMHrU1xew20XmTyrGo7sa1TuKxaLcYNRrJh9pI9ua5PVPGGAyWEf/AG0f/Cuej168W886SVnJPOTSbHY9SFBrI0bVUvrdTuBatTfWMphYUUucUzdTGesrhYezcVCzADikLljhRuPtSiBm5kOB6CluMiLFjtUZNSJabvmkOfYVKqqgwowKeretNIGIFVV2gAD2FMZtnPanuMiq/m4bYwyaTBEpORmonNKz8cVE71JRka5YrdW7YHzdq86urVoZ2Qg4r1YxPNlVGfeoIvDtms/n3MYlfsD0FXGTQNnn+l+Hr7UjmGIiP/no3Suss/BFnFFm5dppP0FdYqIqBVACjoAOlIRim5tiRwWs+GBApaBcAVyNxG8TlWBBFeyzxrIhVhkGuI8TaN1kjWqhPuU1c4sUuaV0KMVPUU3FbmYE1Ikzx/dYj6GosUoUnoKLCNCDV54iAxDAdq0oNXhl4cFDXPhMcmpCmxQxZeewNQ4JlXOojljlGUcEexp+Md65JZ3Q/KxH0NWoNUniIBbcB2NZukPmOjJOKhbrVW11MXLbSmDVknBrJqzKA8ChDQTkUKaQwPJpr9aeTTG5NACMMCgYC0jdKUHCUAU92Zqsoc1TA/fVYSqAnJpC2TTc4NJupASg5pFFIDRkg1IyTORigL60DpmlLUxD1NSBscCoVNSA7RkmgBdxppkxwOaYWLcDgetAXacUwKuojNpzTtObdYpz93IqS9XNuwP0qto7Zt5EPRW/nV9BGip465pp60vG4belIazYxi8HFUXW4aeRIwAAetXl+8cVVurh7efATduGaaAjFjdH+NRmnDTps5MwGfSk+2XDDiE04S3rD5YaoBRprn709O/sxO87fnTdt+f+WYH4Uvkag3PT6CgB/wDZkOeZCfxpw0+0HUk0wWN+3VyKUaXeMMGX9aQD/slmO1BhtB0Rc00aNMT80x/OnDRcctPj8aAEItBxsWoma2B4Cip/7Htwfmmz+NKNLsxyZM0AVTLbAdVJpwvYFGBt/KrP2CxUdSaUW1kvSMn8KNAKw1OIdAf++aQ6kp6ByPZauBLVekOaUPCDxAKNAM83+TkROaPtsx4WBvzrRMqdolFJ9oI6Rr+VF0BnfaLs9Legm+fpFitL7Q5HRR+FL50h7j8qLgVrNZljbzxhjzirJGTyaGJY5Y5NB6g0gGH7pFIv3waXemSu4ZpoPINIZdtzlDTbs7V3gZC9qW3POPai5G63kHoM0ICgbz/ZpDeccKKomTmo3lOKtIQ+51aaOTairj1NQDVblm4ZR9BVWdstnOTUatg5rVRViLnSrKWQEsSfWnh+OprMsrgSLtzyKurnFZSVikTF8VWu5h5LA9DTmz2NZmoy87AfenFagVGbJyKntLnyXyehqsoyKVlxW1ibnQRzB1yDweaGfNZFlOVbYTwa0wTWTVikI/IrJupMykDtxWjcOVUn0rIJ3Nn1qoITGnI5qWKUjgmmlcDkikQc5FXYVy+j8VZsnxcYPcVQQkDrVi0bFwDWbRSOlfmJTVEHOauA5txVRfvsKykUixbR71J7ikY7Hx0IqxYjEefWlvLfcN69akB1rcGNw6np2rooJlnjDKR9K5CN9rZrTsrswOGByp6iqTEbzJkVl31ntzJGOO4rVilWVAynINDpkYxVAcyRmmkYrQvrTy23p0PUVSI4qLARjrTiaQDFBPFIBjtxWDrlqSBOo6cGtpjkVHLB58ZU4weOaqMrMTRyAYr0pAWdtqgkmp7y2NtcNGeg6U23O18jg+tdSZmWktIYSDM2+QclB0WpjcfLhAAB+lVriPjzFJIPWkjK9Ac+9UhEwcs3JJ+tWIn5xmoEXnIFWrdBnJHNMCdY3kGQMVe0+6j0udZWy8h4YD+EVWM4RcICW/vHtVdRubc2GPual6jNu411zdO2moTu/iYdD9KrDTru8bzr6ZmJ5wxqvHeGEZUrkdgtWbXU5Lhtrn8BSSsMmSSzsoisdnG8x43vziub1FiJSSRk811K6ZPeBpECxQqMtI/Arl9SESzny2MgHGcUkncC1oGqPZ3SqWO016LbXSzwq4PUV5NBHJLIBGhZuvA6V12n6mmn2WLq4Lyf88oeT+J6ClKF9h3OtecKcZJJ6ADrTogJTh2xj+EGuBv/ABLeXCtHbf6NGeyH5j9WqPRdcmtbgJIxKk9SankA9MVVUYUYFDdKqWV4tzCGU5JqwWqG7CsA60ucUwvimNJU3GSM9QuRnOBmgFnOFGTT1t8jLn8BRa4EGCxwoJNTRWwPMnPtUyqBwBinAYpqImwCBRgAAe1NLDOCMVJmopF3Dg4NNiQgXByDxQ1NxsXAOTTWbjmpKEc1RvoVmiZSBzU89wkS5kcAVmm6nvH8uzj3erGnGLY7nEa1ppiuGKLVez0O/vj/AKNbO49QOBXpNt4diLeZet5z/wB3tWzHGkSBI1CqOwHSuuKsiJM8huvDt9ZrunhYfSs8jyzyOnY17ZPBHPGUkUEH1FcL4l8M+WWmt1qiTipJN5zgD2AqMnNSSxGNipGCOMVFikAGkxS0lIZoaV/r62261i6QuZ622HNctTc0Q2hRSk0JWYxSOOajJ5qRqizlqBg3NBHy0r+gprDCYNMCsgzIasqvtVeP/WGrS0AAWkK1JjikIoATocUjc0pNJzikMbEx24PUcVJnnNMJ2gnIqMsWOBQBP5g6DkmlwSck59qjQY4qYCgQqnJp+AfrTFGO1SL60AR3SZix6c1naadl3PD2Iz+X/wCutVxuGCMishf3WsjsG/wrSIjVRRilI4oBw2Ox5pxFQxkKDMhqwDEpBaMM3qe1QIMyMc1K/SkBL9oUcCJaDcnHCqKrClBpgTm5c+lNE7nvUY5oPTpSAkMzn+I00yN3Y/nTRQevSgA3ZPJJoJyKT8KOM5oATOKCeKdxQACeBzQBHSc56VKeO1MOQelADcGjOKUAk5pSuehoGMLYpc8ZxQQR2oFADlGaeFNMViO1SK2DkjNACheOaa52rkdRTw2T0wKRhkGgDFLuJMAHA5zWjG26ME9TzUMtpmQ7Tw3P0qcLtXb2FNgW7dvmFTyDMbjHaqVu2JU59qvnkH3oQHMO2CeKgkbir7xKWJx3qncKBwK0QmUXyTxSpA7qSBwKmCDqc4HpViBfl+SI49Sa2RmUY2eGQMCQRW9bSGeIOoODxWXPGgBJUqTzitPw+26CRD2OamaGmSMj44BrCvSTcsD24rrHAA6CuX1RNl8/oeamI2QoPmwW2r60snlgfLISfcUqRRsQ0khA6bVHNWDHbFcCGU/7RatBFLOCCK37WEzQI+77wzWFMFHChgB61vaM+6yUf3TionsNEeoWwW1kYEkgZrDUAocnGK6i6XfEy46jFczHtWRlk3bemBRAJDlnCrtjiXJ4yeTSIHLYZCPwq7b+cSBbIsQbpgfMfxpLyK5icfaHclv71WSRRjnmrYUKQQAKrqvGQQasjlKzkWjat23WwFQDiVqWwbMGPSkH/HwaxkUjRtuIwKtYBGD3qpDwKtA1CGZ91B5bbh0NMjkI47Vfn2lcNzntWe8bRnkEA1XmBq2F6YGAJyhreRhIoZTkGuPR+xrY0u9MZ8uQ/KeAacWSaskYYYIyDWNeWphYso+U1u9RkHINQzRh1wRxVAc4w4zTe1W722MLZH3TVQDioYEDdKReRilfvSIcHmpAz9QsRNyQd3Y1l21m4ugkike9dMRk1NBHCT8yDPrWsJtaCaONkZopHjJ4BxikVgDgZI61peIbRIrgSxnIPUDtWRESXCggAnGSK6IvQho1IPL8sySMQq8kgUyO/G44jAHYE9KJbXaSu/cMDkiqMkZhk5OR6073EaJuHc8nA9qkWTK8mqMTFyAOTVxIcD5800IkQbvu5Oa2dLW0sk82+kCqedo5J9qjtdJlS3+1XTC2g7Fxy30FZd0jXM/7oMIx3PU072A373VJtXHllxZ2HZf4nFZl0tpOotLG2dlBzleXf6mq0UUUf+tZmPpmr0WoPDEUtiIlP9wdaG7rQZLZ6BcSRgXLx2UHUqfvH8Ksz2Gm20W23gkuZB/HK2FH4CsS5nll+9K5/Gr+mKYrZnmYkHoCakDMurFpGJiVi3oBwKzJEMTYPBH6V0l9rC29o9tbAGR+GcDpXMvvaQhgQfQ0kmxnVeGNXZSIpGrtEmDKGB4NeX6ZDM10ghVmYnACjrXajUYdLtwt/MFkA/1SHc//ANaonTb2Hc2mlwevXtTowpbDthv7ua4bUfFtzKStkot4+m4cufxqhp2tzW1zukdmDHJJNJU+4HqagKMAYFONZWlaml5CCGGa0d1LYmw7vS0zdSFqm4WHFqYzVFLOka7mYADuTVFr6W4cx2kbMe7Y4FNJsZdmnSJcuwA96oNdzXTbLOMt6se1WINKLt5l65kb+6DwK0o40iULGoVR2ArSNPuJyMmDRS7eZeyGRv7o6VqQwRwrtjQKB6CpKK1SSJuFFLSUxBUVxEs0RVhkGpaax4pjPN/FWimCQzRLXJEYNes+IFRrVsgV5XMo818cjcaAIcUYqZYi3QHNaGn6Ld37hYImb1OOBRYBmkDMufStZq1IfCbabaNPPPl8fdQVluOetctRamsQzxyKEHOaB0oTnpWRQrHio1GWp7imoPU0ADDBx3pjnjBNKTls5pr/AHaAIYjlzxVtTxVOH75Aq0vSgCXNIaM00mkA0nAprPgcUxpMnaBSUDHdetKBzTRxTxQBIg71KtRLUq0gH0A80089KAcUxDycCsjUP3WoRSnoCDWkXyaz9YXKxuOvSriBpP09xSCXK+9ET+ZGrf3hmopF2twODUsCSI5JNWBg9agiGFqRnEalz0HNICRQMZpuR6VGJgRkA4NL5me1ADwR6ClP0qPc392gu+M4FADicHpRnPamFmzjIpygkZLUgAn2pCwHanlOOppjJkdaBhuWjzEXoRTSg296jkUZBx05piJjICc00vkYApARk1IhAjyQKAIgc+tBJxwDUwUAcU1uBSGRhzjBFIGycAUEgnApdvcUAO2kjPalO4HIPFCPxjNL04NAEcrOBw3fmpc5H1qGU/Lj0qVT8oI70wGt0yKY/BzUjDIxUb8rmgAhJDjnvWjWXGc1qKcgZoAxpRh3HoxqjOMnJNaF0MTSD3qhNwuatMTInIxzx7VJGcsiWxMrFcsB2PP9MVSknw3AB+tRi4dZN6MUb/Z7V0IzZfvPNik2XMTI2AcH3q14fcC4kXPDLWTJezTHM0rSE93OauaE+3Uo17NkUSBHTSLxXN62mLlW9RXWNAzLwpNc54igaIxFlweazRRn2phVszuQo5wByavLq1mFZTZ8dFG7P51is2B7mm4JGa1JLlzNFK+Y4yg9Ca0tAbIlj/GsJTzWr4ffbqGCcAqamWw0bky4WuXuV8u7kGMAHNdkzWrDBZz9BXK6yqrfNtBAIzzWcHqNjDqLxx7IB5Xq4PzNVeS6klI8yRm2jAz2qBhk0YBHHWtiSZJWU5BrVtD5sXAyaxV4NbmhFlV2H0rOexUS/p6uocMpA9SKeozcfjUjySEjJYimLxcD61ztmiNGMUTzrEMDlvSoJ52j+VBlj39KWOLygGmiMknUIen/AAKpGPjfEf2icYU8KP730qvLcPcPlgAB0Udqbcs7PumbLn9KZHwd3pQ59EUojgSOtTwSZGCeRWhFpa3mnmeFj5g5x61kH5WwQQRx9KEupDOi069yBFIfYE1osOK5aKTgEHBFblheiZdjnDD9a0TJG6imbRz3HNYyjit3UR/osh9qxFqZAV3FIg5qRxxTEPzYrMYEYNOB4xSstJjAqkwK1xbrMpUjOayZNFmjkEiIzRg9hW8RU8E5j4Jyp7VpGVibHPavC8QSZMgEYIrHLbuCa7nUbOG7tHwyjIrg5VMchU9uK2gyWia2fy5gScD1rrY9T0uztxJa2vmyoMmaboD7CuUsITc3AjDqg67mHSrM9vIse1847EVpcmxeudaN9J5ly7yt2BPAqGS73rhRtHoKyMlTg8EVYgctwTzTEWC5zkkk1PEWcegoWFSmTV/T9Mub2QJDGQneRh8q00BAkalst0HNVr/UDnyozgD0rT1G7srE/Z7JReXA+9Kw+QfQVmWul3F7OS4d5WOdiDLH/ChjIbO4mjfFtEHmPAJXcR9Kvw6Uok87UrgqzfN5UfzO319K2YNGisYx9uuktF/55RHdI31NTf2zpWnjFlZ7mHWSQZNNAVUh1KSB10yyNnbgcyMdpYe7H+lYT2NwzEyFfqW61vPrA1OXZIzuT2J4H4VG9vHHcIWJIJyRUyYznns7pclIiVHcCqrhurYyK67xHr0ItRYWKKAR87DtXHPJkbR0pIDc8O6q9tOI2Y4Neh2tyJ4gwIJNeQxEqdwJB9a7LQdTlkhCJy3TBqZQuNM7CSZYxlmAA7k1Re/lnbZaRM5/vY4FVpjb26+dqVwAeoVv6KKLHxNZPJ5McbIo6FuM/lQqXcTZdh0l5W33shY/3Aa04okhTbGoVfQCiKVZUDKcg0+tErENhS0lFMQtFJRQMWkJpC2KhknVRknFOwErNiqtzdpEuWYCsXVfElva5VX3yf3VrmJ73UdXl2Rq4Dfwp3p2Au+JNcSQGGFsseOD0rmbXTri7lCRRO5PoK7TTPBfCyX0mO+xa6q0sbezj2QRKi+woA5XRPB0agS33J67BXW29vDbRiOCNUUdgKlxjoKKQGdrgzp8nPauCk613uunGnSVwT8GueqaRGjgUq80gPFKg4rAsa9IORQ9C9KAEPWmyHK5pW4prk7MCgCGA5Y1aU1UgGDVpTQA7NIT6ignmgnNAEAHPApwoC04AUhhjIpRxQBSjpQA9DipFqJeTT920gdjSAkzgVGXycUM2elNUUwHIMmodTTNrnHSrSLg029TfayAelUhEOnPutl9uKsMOao6S/7tl9DV9hRIAAxTJxuidfUYp4pH+6akCKA5iU5zkVLjioLY/KR6EirAHFADs8YpD0OKKD1pAITxTweKhzxTlY+tAEgfIoY5FRZwetKW460DFzwajc8UoOc80xjxQAgbnNSKcjAqIDjmpFP+FAEytlc0x+SBTAcHFO3ZcE0ADID9fWkLFByM1Jio5jgcUANEi7sE4Jp5PGM1mCN23PnkGrqk7FycmmA9+R9amjOUHtVfORU8Z/d0gFPU5qLqMVK3OCKj7kUwI04z7GtOM5jU+orNUfOwrQgP7oCkBXnW3MrGQMWPYVnaosS2+6FSCPWtGdB5pOeTzioZIFmjKMTg01KzA5V6aB610A0WDPLMamj0W3z9xvxNb+1iRynM4wa0NGBOowkDoc1vppNmvWJTj1q1BbQwnMcSKfUCk6qYKI8zTnpIwHoKy9btpp4Ff5nZTWx5jjo2PoKQsT1JNZ81mVY4v7Bct0hc/hUi6XcmNmZdmMcHvXWstMK85xVe1YuU5f8Asm4ySANo6EnrV/TbAwTeZJIo4xxV27Rz90VFBHIW5GBUuo2NIviOIDPmE/QVUu9PtrlgzFwRxxVpQFFPBBHAqU2hmUNFte5c/U1Yj0u1jUARA45yT1q8B6LTh9KrnkKyKSabaKciBT9RVqONIxtjRVHoBTzSEHHUVLbYxkhYr1wKr9Jgaml+7yTUJGGBFSMtOMjIYhh3HaoLackukznI9T1qZjgZqvNCso35wV/WkNEjN57hI0LEc4ApshiiXDOJJD/Ch4X6miK5yphWEbT2DYz9T3qJoN8oACpnsDmlaxqjR0bVJreR41AIYcA9qkurC4khkviAVLZIH86olEtFypG+t3QNQE6NBN91ugNaQfNoTOPVGArspyDxVyCYghlOCKTUbdLe6kWI7oweo7e1VkkMZz2o2MjoWulubKQHhgvSsqME0ivlcqetS20fmHG7Ap7gQyjAqHypgdwTC+9bAt0jGQvPqaikSp5QKA5HNLjPWnyQleRTV5FTawDCuDxQBT8ZppTHIpiI5BuXAJ5rHv8ATvO5UYYVtGmrwcmrTaA53SrZ49QAdSMcVNfyvbyvE4yrcg+ldREsMwwygN61k+IdNcweaozt5zWylcmxy7/Mc9TSwOVkHOKjJwcZpwKnvj3rUg663bStPtop76RriZhuW3j/AKmorvWNU1RDCuLe2fhYoxt4+tYVuAsimQMF6gEdaV7lpLhmmdl7AA9BTuB0Vvp9lYwbrq48yQ/8s4D/ADf/AAp0msypEYbRUtYTxtiGPzbrXOx3eRgEmn7nkOdxApgWpbwqeTyagaZ5Bk4ApVgAGScmpY7fzWVTwp/WkA7TY/LLTk+wpL2/J3AOSx4wO1at1pz2WmfaJsQQDgAj5mz6CuYhgnu5tkMbuzfwqM0WAQMu7LZIPUjvUjR/a50jtLZhjgKPmZvrWtb6FFAd2pT7CP8AljH8zn6+lbdtZahLB5WmWq2cDfxg/M31aqsIwoNBjth5mr3Ih7i3j+aU/wCFdBZQXEdti0ij0q1P/LeY5larFn4ba0bzZ7hEb++BuarB0CC6k3vNI5/vyHJNMDLL6NaSbgkuoS95JD8tZmtX7XrI0FskCp3UYrsU0XS7KMvIAcdWdq5DXL+3muGjtlxGvANFwNbw1rLHEMp5FdejhlyDXkMNy9tcq6nkdvWvRtE1JLu1UhsmgRtZpM1F5lIZPSnYCUvimNJxWRqeuWmnjDuXk/uLXNXeralqp2JmCJuNo707AdFqniG0sgVD+bIP4VrmrjUNS1d9i5ijb+Fe9aOl+FXkKvcAovX5uprqbPT7eyXEKAHux6mi9gOX0rwiW/eXhK+x611VpY29km2CIJ745NWKKm4BRRRSELSUUUAZfiFsae1cK/JrtvETYsmFcS55rCqax2GjpQnWg8ikSsCxZKatOccU0cCgBr0jD5M0p602Q4jpgMiGelTLwKhgHHGasAYFIBpHcUmcU8ikIzQAwCnAYoxS9B70hgRim5yaGOaBwaQD14FKTmo93YCnKeKAHZp6jFIq45qTOKYCjilf5o2HqKaDzQDk49eKpCMzTW2XEiE/5FapORWTF+71IjpurV7ZokAgPND8qRmjvSnpUgV4OHYfjVgVAnyzYx1GanAyaQCUpHNAFKTyKAGbfShVzTu5oU84oGIy4bFOCjaKbNwAacpygoAFQZxTTGNtKDhqcPumgCAjnFKB+tIxxJj8af1FADSOQaVhgZ9KXGRilAyuDQAF8ChiGFM9qaWwMUABhBPTrSsAF46igtTQu45NADQanhPyVWc4Y4qa1OQ+aYEpPH0ph4b605uc4puckGgBnSSr1scxfSqMgw4NWrVvlIpALOoMgPqKYGQHbjmnynBFMxls8ZpMCYewp4PtUat709WHc0IB4NKDTBIg6sKXzVPTJ+gq0ArAnpxQoIHJJpwDsPlikP0WniC4YcQP+NAEZppFWBZ3JP8AqgPq1L9guD1KD8aVgKZXPUUhXjFXv7MmPWZB9Fp66SSctO30C0WAzlQDk80oJ7DA9TWoujx/xSSH8aX+ybYdQx+rU7AZZIHVwKQyxqOXA+prXXTLUdIV/GniygXpEg/CiwjE+0RE4Dg/TmgSAnCxyE+yGt0wxjoFFNPlDq6gfWiwGFJ5pXi3k+pGKiYEYyMH0rdkaEDlwfpWPcFWkyp4qWhiueFwe1Rgc8jI9KlIyimmAckVJRBchfNUw5Ve/tUgilMBmjG2FTgvjrUsUUcj7ZDgGq/nPaXLQgB16gE8UFRYxmJbagLn6VPbK8J82ZiR/dFMEpR8lS5PPA4oabzDgscjtjpU3cTZanS6fNb6lYPaMoX0xWDcwNbzPDJjcp60afK6XAWLcWbstatzpheF5mkzN/cH9a15uZGEo2ZkRSFTtJNXIZCjZBwapgYbBGCKlaURsuTweKCDdt5VuF44YdqZMhBwBWdBMY33Ka2bZ0uI9wPPpTApeWzdqrzWzL8w5HpWw8eBwKhK9iOKLAY4ORQKtXNtsO9Bx6VXBBFTawEbpkZFREEHBqcjjNMYZoEMVtpyDyKLqeSaAxscg8YpCpB4ppORg007AcvfWJibcpGPT0qKw4vIztBw2cEV1It4ZTiRQQe9Sf8ACOw71mgkwRzitlPQmxS1AJd3Aac4YLtUjtWJdx7GKnkjv610OrWbCBiAQy81zEkrOcMc4qoMTEVwAAFwR3z1rRtm8xMAdO9ZZ5NaWk30VldK7xeci8lScbq1INrRtKfULsI4IjHzGtueXRtLl2wxrd3A+7HHzjHrWLLq9zrM+0ulrAfl8tG27h7mtNNItbSNTe3IRG6RW3OfqapAUrqS41y5QXoaTbytvbjp+NbFtpMtvb4leLTrfuI/vt9TUM2qpax+Vp8a28XqB8zfU1i3OpGRsvIzt7nNMDfFzpNgQba2M8g/jemz+JZ2OI1CD2Ga5pZnlOS3HpUi8DNAG4NVklOXJJ9Sam/tZ1jwoyfWsGPLNgZOe1b1jodxOgaQ+Uh9RyaAMfUb2WQHzHzntWHOmxd54J7V0+ty6bpi+TB++uO7E5xXI3Fy8zksck0WENeVSMCMA+uetW9OvLu2lBtmbJ/hxUNjYTX0uyBST9K6zTrC00OHz79xJcdViHarSA2tJlv5bfzr4JFHjv1NUdX17gwWA5PWQ/0qq9zfa3LtjBWEdh0FOJ03TD+8f7VOP4UPA/GmBRs9Hmu5d5RnY8lmFdNYpp2nMI2eM3Hf5skVi79Y1YbbWIw2/ovyj8+9RyeGpbZDNPfQwsP1pMDtkkVxlTkU6uK0TXGjl8iZsleM+tdhDMsqBgc5qLAS0UZpN1AC0UhamlqLAPJxTS1MZ8VDJMFGScCnYDM8Rvm1xXHMOa6HXb1JR5atk1zpPNc1Z6msQP3aRKUjikQ4Nc5Qrjimr0p0hyKYDgZoARiCabIf3fNAOWonOI6oBsBAqwDxVaA/LVgHjrSAUnikNLjNBHFADM0E8cUh5FIemBSGO+lRs2DjNJuwME80g55JoAetTRqCMmoUXuaspxQAooJoJwcUhbHNACk4pB97JpM5GacFNNCMy7bytRjfsSK1FOVxWZrCY2MOtaMDbkDDuM1b2Af0NBNB60YrMCLGJVP1FT4wM1AeG+hzUwORSAB1pCcUA4NB6fSgYZ5oBwaKM80AExylJGw8vHcUPytRIcEigCTdlqeDURODmnKcmgBkgxIDnqKcp/Wmy/eBpVOOaAHg8indGx2NMznPtSseAaAEYYOajIyeKlIyMmkCgDgUAMIyaVTgHJoYYOaawwDQBExyc1LbHGR61GRxSxNiRQO9AFojvnrSAZFB4FIThTimA2dcN9KmtTliKglbIyaktW/efWkBaNuJyFJIxzxUyabGByWJ+tJGxVsipvNcj71AD49PgH8AP1NWUs4FHEa1TEjd2P50ocnqx/OqQGgsMK/woPwpcwoc5UVnGT3pC/vTA1xcwhfvrTWu4exJ+grLEgAoMooA0DeR/wB1jTTeL2jP51QMvtSGXPai4F43vpGPzppvX7Koqj5pPammQ46gUXEXjeTH+ID6CmNcSnkyMawrvVth2QMGI6t2FU31i5VctIMfSmkB05mc9ZG/OmGUnqx/OuVOvS55waT+3pe0a1XKxXOpLjqWH503zVHVhXL/ANvy9okpya9MzAeUlLkYXOjeVQOpqmzZ5qCDUlljJdDu9FFL5gkjLAYAOMGs2ijVt7RpbdX6CpDaoi8D8TTdCufMiMTHocVoywdRSsMxGjxxUJt2lB2qCy81eni2k1WEpifco/CkO5Xt5FZXSRiCPQc0+205pZN0jbF64zyaQIpuTKQAG7DtVhZizYEiqBwAe9KXkUpF+OOK2TbCoHqR3qW1lcyYYkg0y3tbiYqI03k989K3LTSoocNJ87foKmnCbexMpo5/ULF13XCodmewrLvRmEEdq7+VEeMoy8HjGK4fVIvLaVFHCtgV0SjYhO5FZzExgMeelaNtO0LhlPHpWLbtgEelaEEm5eTyKkZ00UqTRhlI+lI0XcVj2tyYJMgkg9q245FljDKRg0xFdk7EcVnXVt5bbkHB7VtFc1G8SsMEUNDMDqKQrVq9tTEd8YyvpVYNuFZvQCM+9RsualIprDii4EI4ODVq3uXibg5HpVYctg0o4ppiNaQRXcJBwCRiuA1aAW126r0HeuqLEDgms69tluAdy5z3rWM7CaOaVuc1Ytlkmk2QweY59BmkubN4H4BK9jV7QJJIbotGSOK2b0IsTJaOqkuCrr1U9qjkunj4EjEHsT0qS/uZI71nYk7qoTyh23DgmiLBl+CZpPlZyQamaADmsuCUq3Wty1V7pAI0LsewFakkCLt4yat28LzMFUEk0yWL7OxEylCP4SKYdee2iaO1VULcb8c0AdLZiw0aLz76Rd/ZAMmsjWfF890DFZgwR/3s/M1cxPdSTNud2YnuTUQ+Y8tge9MQ+SVnYkkknnJNNRfmy+ce1XrDTri8bFtDle8j9BWvFYWFgwMh+33H91fuLVAJpkupTQeRplv5EP8AFJnr+NWktrW3lCzO+oXJ/wCWcR+X8TWpbadd6iim7LxwDpBCNorYt9NFtF5dssdsvqgyx/E07gYbWd7cRA3s8Wn23aFP8BTIv7Ms/wDj2s5LyQfxydPyro4tLtkbe6mV/wC9Ic0Xd5ZWcZ8wpx/Co5pcwHI6lrmpOcA/ZYxwFSucnu7hpN5mYt6k5rS1/UXvLglUCR9gKyN2EyaVwIhcSibeXO7rkmu68Nav58YRj8w4xXAHk5FW9OvXsrgOp47j1oA9cWTIzml3ViaVrEF5CMSAN6E1pmTjIIIpgTF8UxpPSs++1S2so908wB9M9a5e/wDEt3ekpYoYo/75p2A6XUdZtbBCZpRn+6Dya5HUfEd7qDFLVTFH/eqgYQX3zyGVzzkmleTHCgAegosBPao6ITI5dzzk049c0tukgh3MjAHuRTSa4avxGqDtQlLnihKyKEc5poHFLIeaBytMCMjBolOY6UjJpJeI/rQAQp8tShajgPy81YGDQBHgg0ufUUrNg8UEZGe9AEWeKaW4prGk7UigPPNKq55oHUVIo4oAVRinq2DTAaUHvQIlY96YSScmjryfypQM0AOUZqVRUa8VMgwMmmIzNWXMGfQ1Lp7braM/7OKXUE3QPiq+ktmDaT91jV/ZA0aAecUZFJnBrMBkgwaepyKZIc8mnIeKQxxNGeDR2pcZHFADc80Y5pT0pDwaAFY4WosYanseKaetACMacDjFMIzSg8UgCQ/Ln0NOH3etMkPyH1HNOU5XNMBw+9kd6Ucgimq2QDThwxGaABTkY9KXApg4bBp/egBsnAqNvrT5BlaZ9aAGN6U1P9ah7A09hk01Rgg0AWj1pG6Gg0jcmmBFIcx5p8BwVwaay5jxRFwR7UgL+SDnNP3Ed6ryE+WSDg461AFcgEysc0gL4f1alMqjqw/E1n+RnqzH8aPs6d0yfemBeNxCOsi/nTTeQj/loD9KrrEgHCKPwpwSmBL9si7Bj9FoN2M8RufwpoUDtmlA9hQAG6btCT9TTDdTHhYlH1ankfSjFMCPzrkjOUH0FYeo6pcOzwBwqg7Tgda6DtXI6gu2+mH+2TWtNaktj4plRMFqSaZXXANVaM1tYi4pHuKNtJRQIcFycZFWY0Cj39aqqcGp97HpSY0bGmDMbjnNWlGFcCqOjNjzATkmr44D1zy3NES6ZIYyzKeVbNdQj/aLcSKea46zk2TOM8Gui0e52yGJjw3NSMfNHkE1mTx4PTiuhniwfY1k3UeCaTQFS18ssUkUc9zVPULj7Gcoqsc4BParDrg1HcWpubd1C5IGc+lKO4Fjw74heK/ENxKXSTjOMBT7V3iyBlBHIPevFizxSFTkMpx9K9E8K6v9uslikYeany8nrXWjNnRucr1xXG6quLmcHsa7NYwBzya5LXhjUZwO+D+gqKmw4mJAMMQanHytkGoOjZ6VKDkcmsSy5HIH781fsrowPgn5T1rFRyrZBq6kgYZBoEdOrq67lOQaUjNZFheGNtjnKmtdTkZByDVAQyx7hgjisi7tTExeMZHpW6RkVXljBGMdaTVwMHcCKay1bu7NozvjHHpVQPngjkVm0MiK4alIyMU9hk5FIRikgIvamMOakYZHFMNMQLaRXJ2yYGe9Oi0VLSQvExIPakBxyKt290V+V+RWkWBia3a5h3heVrnS2DXoN3aLcwMQByK4O+tzbXDoexraBDEjfBzWxpmuXGn7jAwVmGMkVgo3arAljEeAvzeprUgs3d/NdStJPIzsxySTVVnyaYW3dBV/Tre3Moa8BK9dvrTAisrG5vn220TPj+LHA/Guh03QYY2AkVry4HOyP7i/U1tWkWnHThLJMTCOkMRCD8qlXXra2g8uyh8se5zmqTAsQ6SzxgX0ixRjpEnAqX/iXaeu63gQyDoxH9a5241u4kkLNIMVWk1B5BncaBGxN4humYgYUf7IqCTWHzne4NY5nyc55oJMhoA1xqtxIMKzAfWoTHNcttRWkY9gKs6LpTXL/McL1Nb95e2Oh2uPlD4+VB95qAOQutGeGPzLyRY8chQea5642liFzgcZq3q+ry6hcO5YhT/Dmsp370ADMAcCmhuaaWp0UbynCjPv6U0BqaO8Ec/mXUuyNeeDya37rxQ0kfkaZAEXp5r1y8dskfMh3GpmmwMDAA7CrAncK8nmXMjTSHnk8CmvcZ4U4HoKLezuL0/u0IH949K6Kx8NxwRCe9dVX+9IcD8qAMrTNIu9SbMaAL/eY11+m+GLSz2vMPOkHOSOBWbca7Y2C7LGPzpBwHb7o/CpdK8VebJ5d3gFuhqXcCXxRsSFFUAY7CuUNdL4kuI5o0MbA1zR9a46vxGqF7UKPSjHy0idayKGuOaD0xSucmkB4oAYfakm5TFKfvU2UkLwaYDoRhRipwcdajhOQM1KVyKQBgNQPlppBB4puTnpQBB1FOAycYpFHPPSpAOaRQxvlZfepOtRSnJHtUgOBQIBxTgRTAaciknJoAkAyM04ccmkHSlUZPPAoAeq557U/dSDr7Uo6c0CILlcoR2NZmlHbNIh+tak4JWsm2Pl6kw9eK0jsBsA0hozQDxUANcZFLGTjFDDNEZwSKkY80A8YpKUcUAITxihjS44NNPPNACE0Ec0GlI5oAaRxSfw080w+lAAwyD70QnMYzS9qbDwCCehxQgHMcLkDoacPvA+tIRkH2px4waYCOMODj2p1Nk4GacDkUgEcZFRE8ZqRzgVEDlaAEPU00HmhjTVODTAtA8fWgmkXlaXOQKAGN9ymocGnkfLTBwSKALnWPApkRG0ZpycrxTFUrwaSAkpOKa5KxswGcc4quLknooqrAWxSg84qqLhvQUonf1FOwFvtQMZ6iqsLPNOiZJ3NjFdYkFsgAESDHtTsI50soPWmmRR3FP1+L7PcGYDEb9/SsU3UWeX/CiwGoZVx1FcxqnOoSkdzWmb1MYVWP0FZN82+4LFSuexFaUyZFekpaK2ICiiigAFTA8VCKnRGbhVJqWNGroTATSA91rdviDYxkAA8jIFYOkRtHcksMArW7c86evs2K5p7mqMeJsS5JrUtpsEFThhzWUBiSrVrJtlwTwaAOyglF3ahgfmHaqd5FuXI6iq+k3PlXHlk/K9alxHg9ODSA52RcGkhl8qTJ+73FWrqLa59DzVNhnjFZ7AZGuxRfbPOiU7W5aq9pqT2U8csIwVOc+ta8tr9oOzuawb60kspfLlHuDXTTlfQlo9V0rU49RskmjOSRyPSsPXBnUJD6qK5/wvrLabvSUM0R5AHrWpcXZv2M5XZnjbnpTqbCRnOMnFWTFiNSKhC5fFaEaggAisSyiODT45NjdeKdcRGN9w6Goc4oAvo4YZBrU0+9wRFIeD0Nc/HIVbIPFW0kzyDg0JiOrHIyKjcc1R02+DL5Ujcj1rQY5NUBEUDDBHFZV/ZbcyRj8K2MZprICORxSaGcuGOemKcT3NaF/ZfxxD8Kzj0wRgismrAITTGGDSk4FJ1FFwGgc+1L0PtQB2NLjtVJgPFxJGu0McVjanaLcMWAwx71pnjg1HJHnkVUZCsclLE8L7WBGKQc10FzaCVSCPxrHktmhkwQcetdEZ3IaNnRNHtLyLzLi4dCP4VFMksgJ5Vjc4RsDJ61YsI8Wi4OM1Qmle2umGTg84J60uYLDHkaI8Eq1KlyW5Yk1DdXCy8gEGoEcg5BrWLIZsl1ZQRSZycLVe2lyMEZzWhbwofmdwgHc1VxEaRE8mr9jLbW8m65GVHtVK5u44wRHzjue9Zc928h5PFAHS33ivygY9Nj8lT/Eeprmbu9luZC80jOx5yT1qqz5Oc0IjyH5VJx39KYCM9Rls1I0eOpBNR8fWgAjZVbLLu9quLcrsxt2+wqK2s57l9sETOT6CugtfDcNsom1a5WLv5S8sapIDGjM1w4SGNmJ4wBXRWHh0W8YudWlS3XqEc8n8KtW9ywHk6LY+V28wrlzUy6JMx83U7tY+/wAzbmqgI5dahtk8vS7YZHHmyD+Qqj5Gp6pLuYSzE9z0FbKTaTYLiCDznH8clUb3xVdINtuEjHoq0gJ7bwjPIA1xIkftnNTXfhO1S3YrOfMHOa5yTxJfyHLzMfbNXLDVpJj+9lIHqTSAr+XLCWikYkrxknrUR9qu3ksUjZjYMfUVSNcVT4jVDj0pEpD0pykY4rMoa/WmnpSseaRulAEefmpZFyOTigcGlkPAoAeiYHFSbiOTSRkYxUuARQBGXzQCDTmjyOKiKkGkBGBSmkHWgnNAxsnIpQcgUhGTz0pwHqOaAFA71InWmAZFSIuTnsKAHgZ5py88ml6jFC8GgBw5FKBmk78U5aBDXXK81h3H7rUVbPU1vOcCsHUxiRWrSIGsDlaM0yJt0StngjNQPITIcE4HaoYFrdxSBsN9ajWTI60/+JSKQyTNKDTRSjpSAd1pueKUEg4pueooAXGRSikByKcOnSgBhbrUYOTinuuBTAMHrQMd2pkZ/eOD25qYKAKhHFyfQrQImAzkZ60p5T6Ug5NHVCKYCOcoaEORmg8pTIzkfSkA9hlajTkYqVhxkVCh6igBGFMp7dKZjmmBYjPy0o4ApkR4IoLYKj1oAc3TFRg/NUh5qIn95igC5CfkzT2xkcgVFAcx0+Y4ZR3I/wA/zoQEiY6HGDxWbcWV4sp8kKYz0PpV+NsDBFWo5SBggEehrRCMNbC8brMo+lKdLuCOZ2P0ro0MJGSpBp4kQcon4mqAoaNpX2RvPlZmkPADHpW0JD61V356ml8z3oAnmSO4jKTKHU8YIqqui2wOYooyPcU/f70glKnIJB9jQBMmmIBxEi++K47xfAkOoxhGBzH1H1NdQ9wWGGckehNcr4pZWuYCDkhSKqO5MjBooorUgWikooAUVrwKPKXAA4rIFa9ucwJ9KmQ0XbMYmHvWpKc2BA7NWIXZBlTg+taNo7SaZIWYk7s5Nc8tzRFLGZMVZltzFFHKCcHrVeMbrgD3rd8gS23lkdsUhlOCQlQQcEc5rqLWYXdmG/iHFcfExjkKNwQcGtnS7ryZwpPyvxSAu3UO9TxyKyZEwenIrobhONw6Gsi7hwdwHBqZIDPLbWDA81BrrJeWYO396vep5VII9qikj3DFEXZgc9bksSpyMcZre0sEWe0nkGqzaW6b5NuFYcEVZ0xy1uQwwVOK2lK6FYmjX94TV2PtVaMfMasJ1AqBj3TzFIPQ1nyxmJtp/OtJetMuIhKuO46GnYDO6VLG/ODURBU7T1FL3zUgXEZlIIJBHetqwvPOG1z8wrn4pARg9alWR4mDJ2pXEdUKRzxiqlleCdACcMO1WzyKoCMgMMEDFZl/Y5O+Pr6VqEYoPIwaBnLtkHBGDTSMVr39jn50HNZLDBwRg1m1YBCM0AZ4oAxxQRikgEIph4PtUmM00iqENCgHOKlW1t7hfnQZqMgg8U5Wwcg81SYEwtBEm1Fwo7CsXWrXKeaByO9dJazrKNrHB96TUNP823YKAc1ohHnzk0K3vUt3A0ErIwIIPSq4ODW6M2W45mXoastdsy43VQjwxwWx71KxReA2femIc8hbkkmomalB3dDSEovUlj6CmAqDcc9vU1K1ztXaoz/IU2C1urxwkMTNn0FbNpo1paMGv5DNN/zwi5/OqEY9rZXV/JtgiLk/kK6Kz8PWVnh9Sm3yf88k71t2NpdTIEVFsbf+5GuZDWtbWFtYAviOBj/G53SN+J/pTAyoort49tpBHp1ueN7j5zUkGjwI27yJ7yQ875PlU1oS6pYWYLRnzJD1Y9T+NUJfFGBwFFFwNJbO9ZNqtHbx/wByMY/lWTq9qllHuaZHc9FB5qrLrVxdjAmYA9gaitrGa8l2xqWJ7ntRcDAu7q4ZiNpA9hVMF26gmvQX8PWVtb+bey5x26CuQ1S7g8xkgRUUcZWi4GSykHnimbmzjJxSyS5PWot2TUtjNyyH+j4p7DAplicW4NPZtx6Vxy3NUH8PNCUHpzQh44qRiN1prHinOeaaaAGjk0knPSlB5xSucEUAPQY7VMG96ahBFLsoAXfk0pGRUZBFIH5x2pAQEgUg55oKlwCOlKowaBjgOacFoAyeKdjPAoAOg4qSM5GKTbhcCnIuBikBIOlJn5sCjvQRhs0wHjgUbsCkJyKaxoAV2zWRqaYjz71pu20VTv03WhJHI5q47iHWT7rNPYYphGJGBpuktmArnoallXEmfWiW4DQCDkVOrbhkdqjVcihPlYg9DUDLJalB9qjByAaeT6UgFY8imZpWOTTe9AChuMZpVYkdaaOlCnBxQMc5qMnkU9snmkIyKAJAeKiYYmjPrkU8tgZqJ3yyEdjTAn7igdCBSZxSjhjQIRTlajQYJHvUidxTRw5FIB5HFQDhjVgDjrUDcSGgBG6UwDmpSMimY5pgSRnCn1NBTnPpxTUHzYqXIC5J/CgAA4qFhiTNI0xVhngGnSdjTAs25ypHpTp3SNEeRsAHGT7/AP6qZbHJNM1Tmyz/AHWB/wA/nQtwFF7bqf8AWA/QUp1a1Tklj9BWJuU8ZqKZlCkAc1skSzbfxFbocLFI1RnxJuOEt/zaufVcnJpWXjIqrE3OhOt3B+6iCmnVbtjwyj6LWRbT7Rh+QO9WPtSAYAJqWii4b+8b/lqw+gqN7m4PDTP+dQfbMdEqNrnceVwKQEzSO3V2OfU1T1BcCM8c1K0wA+UH6mqt07OBuOcVUdxMrUUVNaxLNLtYkD2rUghorU/s6PHDMKzpE2SMvoaSaYWG1q2xzbrWVWnZt+4FKQ0WGOVrS0450+Re5rLJ44rT00ZtH9awkaIhtlzdj610EXAxWFaD/SFJ9a3FODSQzN1OHZMsqjg8GiB8gEdRV+6jE0DKT+NZEDFJCp6jikwOv0+YXdpg8svBqGeLIKms7S7o29yMn5WrcuVyNw6GkBzkse1iCOlQMtal5F/EBWc4wahgTW86mJoZMYPANUraPY8q/wC1mnMMUsXUk00wJlGGqRTzTO9ANWBYU807tUSnmn54qkBXuodw3KOaqDjg1pjmqdzFg7gOKTQiAHBqdJMrg9ah6ihTg5zWYF6CRoiGU4PpW5a3QmTOefSudibcMGrMEzRPuU/hQhnQnkUhHpUVtcLMm4H8KnHIqgGHkYNZt9Y7gXjGDWmwppGRg0AcwRtOGGCKO1a19YiQbkGDWUwKttIIIqbANIxzSZzT8ZFNIwaQhhODzSkZ5FL1pDwaEABipznBqyL6Ty9pb8arEg0wrjkVaYGXq1p58hcH5qwXRo2wwIIrrZE3DkVmXdoJOo5HetYT7ktGMpyKcAWOM094WhfDDj1pY1/eD0rW5FjRttE1G5iBitn2nueM0XOk3GnbWuVRQT0BrodK1GS3jQM2Vx0qr4iuReNGUGQPalzjsLY31tJCsCsbbP3pCeP0ro7GXRLOMYmSWT+8q9a8+O+3GSpwaalyY5NykgelWpE2O41HxDOJCloVhi9VHJrJe+lnbdLKzE9yay1uhIuQeaYJmDcniquBpPLkYB/GqzIXbIzSJJuqUOkYy3ai4F3SbMyzqpyAa7MzWWkWn7yRUAHPPJrzx9aaFdsK4981m3OoTXBJkkLZ9TQI2fEXiKTUZmWMlYRwvrXNvJk01nJ6mmE80AKTSA5NITmheDUsZ0FmMWop2eaS15tVxS4rkluaocTx0oTkUH7tEY4qRjW5NBpWPNIelADAMmhwMjJpQeaSQ5YZpgTLwOKeH9RUaHAp+RSAUtmmlARkUEdxSZIpAIq/LgdqZg7sAU9TigHDZ7UxiHjgU5Bg+9JT1GDmgBwpQcHApCcDHegcUgHk4OPWlPpTN2DTgaYC5pjEAc04momOTx0FMBrNk5PQdqZOu+3kBpw5NSBcqRjg9qaEZekkiSRfxq/MMrkdRWdZ/JfuvqDWkwyuKqW4DEPGTSnBFMQ4O2ngVAx6HKCpO1RJypHpUinipAQmk70rdKaxwaAFU5HNMZsMMUu7sKr3SvtBXOPamMtqMjrSO2xck1DbOxjAapJxuUD1oAgZy56n6U9o9kO49qckIU5JyR2qaQbonAHUUAGcinHrmmRnMan1FLkkigQqn5jTHOJM+tOHElRy8MpzSAmByKhc4kqRSMYqFjmWgB2c03vRSZpgPU/NRKdpz2xTQcMKmIBGCMj0pgUlUzzAckLyTVuTpxSjCnAAApJDgexpAPtj82PUUuojdp8w9FpsBwwqe4XzLWVe5UihbgcoWPrQG9am+yTkZELn8KrMCp5GCK6kQx5wBkEAdKmcW5CiKcuSOQy4wapE80mcVViCyV2Ngn8qeDVdGya6HStJtru182a4KEnG0ColoUjIppNbup6Va29oz2zu8i88ntWAW5qSh2ajm5Wl3U2Q5WqQmQVZsTi5Wq1T2hxcJ7nFW9iUa4b5utY90MXLj3rXK4bINZV6MXL+/NZw3KkQVoWZzD9DWfV6yP7oj3q2Si0o3MATgHjNbtukMMJjiZiSM5NYCnDCtuDqpHcVhM0RBD8s/wBDWqG96y8YmP1rRU8VKAmDZFZl9F5UokHAatBDkU24hE0JU9abAp2z705PIrp9Pn+0Wu1jll4rkrdvLk2mtaxuPInUg8HgipGak0fJBFZNxFtbFb0qiRN69DWdcx7l4HIpMDJYdqRBg1I64NIo71ID+1NB5p3am5wa0AlQ/NTyahVvmqaON5n2RqSTVLUGANOSGS4O1ELZrUttJC4ac7j3UVpiBFXKgKB2ArVQJucdeWUlo2WGVPcdqrkV2V1aJcwMjDOeK5S7tXtJzE4OOoPrWU4WBMgVipyKso+RnNVSKWOTBxWYzTtbloJMg5U9RW5DKsi7lPBrmUbI61cs7loW6/Ke1CA3jTSKSKVZFyDkGnmqAjIyMGs++sg43qORWkRimsMjBoA5ggo21hyKcea076y3gsowayzlSVIqGgGlecikzmpOtMdfSkA0imnIpd2Oopc0AM4IwRUUkKtUxGaTbincChJpxkBwM1UOmTxyAhCVrcRtpzV+B0lGCBmtFIVjKjjKKARiq18HT5wMgVvT2YI3L+VZtzEQhBFAGZ50UyYfH0rMuFCSHaflonLRyEc8VXZ9x5reJDLEEm1uvFXguV3ZxWSDg9atxXOI9pqyS6kojHJqpPcF3yDxUTybu9Rkk0ABfNNJpSKTGTgCmA0mkzSsMd6ZuAoAdigdaYWyaVOWFDA6O1OLVaUUluCLZRjpS55rje5qhWPFKnSkbpSp0qRjW5PNDcD2oYfN1oc8UARqfmpJPvU5euaqXcxjkAzVJXAvIwAxTwQaqW8yuOKsD2NDQDwOetBNMBIpd1IApe9IAaC3NIYoPzdDUlRxndUg4pAHSlFIBml6CgBCQTinjgVEp+c1JuwKYDXbsOtMPoKXdg5PU0gNADlFSAgDFRg7RSBsmqEZko8vVlOMAt/OtIdKztTG24jf9a0VORnseaqWwFeQ7XyO9OD8Zp8q5XOORVYt2qBliNiSfepAccVFEeRUpODxSAVjg0wmnHk803tSGC9adjIwRTehpw60ACrg05hkCkFBPagAC/vMg8VIBlcetMU5NSDpTAhhOYwPTinkcfSooM7nHo1SMeCKABuGBps/3M+lOY5UGkk5jNIQIcrUR/1vNOiORTZAQ4I6UASAU1lwc09egIpGGRgdaYEbD5cjqKmByoNMC8YpydMGgBWPOaZIcp9Kc3T6U1hwaAFgbJU1ezgZHUVnQH0PQ1oA0gEa6cr1A/CuWv0K3EgxwTmuiwAMGqN/aCZcqMMK2jKxLRz5pWbd2ArQspjp9xultkkB4w46U29miubqSVIFjU8KqDAFb3IsU1GT9a6nTozDaIuMZ5rH0+xLyq8gwo7HvXQIwC8kVjUlfQpIeRuGDyD2rGu9FkWXdBgxtzj0rX3oOppVufLOQcj0qU7FGEujXB7UXGjTRW8kp52jOK6H+0ox1iJP1qpqN+0tpKiRhFZSKpS1EzkafA22VWJwAc0ykrYzNj7XAej1n3brJMWU5HrVeiko2G3cKu2J4YVSq3ZHlhTYkWuhrbt3yqH2rEbirtrdqZEQE56dKxmjRFsjEx+tXl6VQc4kJq8h+UVmhkqGpAOKhQ4aplbiqAy72LypQ46NUsEmV9xVm6iEsLDHI5rPgbacH6VDGdPpVx5sRiY5Ip0yYYgisexn8mVWB4FdBIBNEHXnIzQgMW7g2ncBwaqgba15k3LjFZsse01NgI+1MYkHNPIwM1HIwxiqArXt79mUFQCzdBWbBrNxb3qTbydp5GeoqzqcRdA4GStZlzDuVZo+d3BA7VtS1Jkeq6fdR3tpHNGQQwzVpOGwWyPTFcH4L1byJvsczfI3K13bcgEV0EDmTAyo5rL1SzF3CQcB15BrTLYFQTcjIxmk1cDiHQo5Vhhhxio8c1vapp7yjzY1y47CsIjDYIII4xXJOLiWmPjfB5qyrVUHXipEkwcGsxmrZ3flNgn5TWxHIHXIOQa5gNxxV+xvPLbYx+U96q4G0aQjFIjBhkHIpx5pgMIyMGsy+stw3KMGtQimMMjBoA5rBRsEYIp2ARWlfWe4blGCKyzlTtPBFS1YAZajK08N6ijIqQIyuBwaAcdakIzSFaAGZBpysUOQaTbigHsaaYGla3Yb5XODU9zZpOmRjNY+cHINWYL50G1jkVomI5zWbE28hJBx61itwa7DV4xeRcnmuUubd4WIIyB3raDJZEpyMCpEUtxUKnBp5JHINaEEh4PNGcUwMTxS4wcnk0APB7kcVG8vYDAoYljzTSvtQA0sTQBmpra1luZQkKFia6Sx8NJCvm38i467c1SA522sZ7lsQxs/uB0ratPDUgTzbuRYUHOSa1hqEMAEGmWheTpkDgUHQ9Vvz51/KIYxzmQ9PwqrAU5UjjXbC+9RxnHWoKtXUMcB8uKXzQONwHWqvfFcMtzVCnkUq9OKRulCHj0qBjWPNDdKTq1Kw4pgNXg1n6guWBFaKjJ5pktr5pyCKcXYDIjLocjNXobvPD1L9lwMEc1E9rg5UVbaYi0smRkGnk5rOUvE2DkVaScMMHg1NhlsjNLgYozxntS4zWZQxRtJp/WowT5hHapgKYgAxSN096VmwMmmE0ANThsmnE5+gpgOWwDxSk54HQUAHVs4pcYpQOOaQ8nAFMA6mhaUjApB0zQIo6qMxK3ocVZtG328bdflxUV+u63bjpSaW+bXGehrT7IFxhkYqk4w2MVfxkVUmX5zWYx0bZwal71BGflqYHvSAUjmgdxQTQRzxSGIR0OaU9abninA0AOC0Ec0A0GgBUGOc81Ie9RKcGpM0AQJxPKPXBqRvvVH0uD7rTyfm/CmAh5j+lOIylMBypHpSsfkoAZAcipHTIqO36VMaAGxcgqeoqQL8u4/SoVOJfrUrkkYBwDQIjPBxQp6UNw2M0A80AOPT6U1hnIp2MgikIoAih4BFaCnKg+orPj4YirsbfKo9OKTAgkfDsPQ1EZM8VR1WaWO7ZVcgHnAqiZZCcl2P41so6CbNd0WTrio1ihVsllGPespmcj7zH8aZyTzVcorm8s0Kf8ALRfzpTf24H3ifoKxVGBTwKXKgNU6lCOisaifU1A+WM/iaoYoIo5UBO2qMTwg/E003ssylSFAPFVvLGaeo29KpJCKZ4OKSnP94/Wm1qQFFFFABVm0OGNV6mtTiSkwRdY0+zH+lIfQ1FnPBNben2WnyRCQvN5g74rKRohJD8+auocqKpz/ACyHAOB61ZjOYlNZDJVODUoNV93NTA5FUBITWZcR7JMjoTWiGqCVfMRhjkc0mrgQxPgVv6Rc+ZH5LH3Fc2jYar9rMYZFYE8VAzbnj2tx0NZ93H8pYDpWuSJoBIOc81Ru1/cvTAyCflqvKcmrIGVzVaY4NADCgkUqe4xWDdo9vMyZO081vxHJxWdrEW5dwHK1dOVmKRnQStDIkkbYZTnI7V6douo/bbCNycMByDXlkc3l9FBb1Pauh8O6m9pP+8U+W3XnpXUmZnflyxwoJNSJbM43O34CpbVo5IleLBVh1FTAYOaoRA0CBcFQK5nXdK8lvtEIJU8sK648iq08atGVYZU9sVEo8yGmcAODSSHHIrQ1SwazlyFIjbkVnuMiuSUeV2NCSKTIwetTg981THtU0cmeDUAbNheY+Rz+NaatkZzXNBscg4Nalhebvkc8+tUgNPqKawpQQaDVARsoYYrOvbMMNyjBFahFRsu4YoA5sjacMMUYFaV7Z7gWUYNZpBVtpGDWbVgDGTwaDkGlC0uOakBgbnFBGRxTiopMYpjGHimkZHFSEZHFRng0xDSSRg1SurdXHKgg1ePNRsOMGqTsFjm7mzMZ3KMiq/tXRzQZGQARWXdWRB3IK3jO5DiUBwav6VbQXM+25ZlX2qkUKnBGDWlpKZkJqm7CsddZeHtJZMiIv7lqlu9J060hLraRcDuKy7a6ktmBVuPSrmoapHPZFeQxHSpUx2OcXUjFcsQgVSeijpWzZXelTlftaEse7HgVhTwCU5Vce4qm8jxNsOcVcZEtHpsFpDFEp0x7WEN1cHcasNplvKgN5cSy57u+0H8K8zs9Umt2XDkAcg+lazatd3RUtO8oHZj0rTmEX9etoLW62WzZTGeucVkd6nmcsuWPNVs5Ncc3d3NUPPIpAcLSt0pjH5eKkYKcmnP0qNOvNSPQA1TSeYyvwfwpUPNRscSUAXUdZPvAZoeLjIFV0NTxy7RzyKAK0kYI5GTVVoGHIrWOyQZA5qF4sDpxTuAoHGBSngUij0NBHGKkY1Bl81LnFRoMGnk4FADXNMJpWbJpvTn9KAAnAx3NOjHqKaozUijFACscDihaQ8mgGgAY8UqjOBTSc8UoOBwaYEd0u6J1HcVS0o4DqT0NXJTkH3rPsTsunX1q1sI1wccCq0oy/wBanFQSf6ypGMj+9ipc8VGflbNOGSKQD85FO701elKDUgGMUopOxpVGRmgY8LxSHgU/tTT0NADN2KkzxUJpynOKAEcYlQ+uRS5zikuDgIR2ajHHFMBQMk0DlaAPmx60DjigBsBwSMVOTUEfDkVIxwKAEU5kJ9KcrZqKPkE+tOU0CFPXJPWmqcswHagnkUinDHHegCfbjJNAXnpxQDkUoPy470AV+khFWYzlRVZuJKsRHIpMDJ1lcXQb1Ws/FautLlo2rLxW8HoSxaAOaMUoFWIf0FANJkYoDAUgFoPSr0elXcigiLAPPJqpdRm1mMUmAw9KBkZNGajMgpDL7UxEL/eNNpzcnNJVkBRRRTAKltziSoqs6cAbtAwBFICcdK3dJXNv071UKAnAjXH0rZ0y1dLcFkA3c4rKRoUbpcSGpYP9UK2orSCQZkgU/WqV+1ujeVboo29SKiwyqTUqtxUOcinoeKQEhPFRFsOQTjNOJzVa6Yrhx2qhCzR7MN2NSQtkYzzUwVZrFvUc1nrIY5V9DxUSQzpdJusAwseDUl6u1H9CKyYJDG4YHpzWzKwntNwOcikMw1OFIFVLjg4q2vQ1TuD81DASE4NLcwiRc4pkH36tdeKm9gOZlh8iY8cHvSXEj7lyw244A6Cuil02O5GScEVzt7E9vO0TDgHIrqhK5DR2vgfW/Mj+wzv8y8rnuK7PNeL2N29pdRzxnDIc/WvUbHWLefTVunlVEAyWY9K3RBrFsVE8oBAJGTwB61zN34rSSTyrBC3/AE1ccfgKrprsNhG87SG6vH4GT8qUwNTxTeW1rY7JcNM/CKO1cvv3oGHemJban4humlSMvk/6xuEWt+Pwv9msiDO0s3XgYUVjVhfYpMwV4609eDkUsiNHIUYEMOMU0DBrkaLLCNkYqVGwcg4IqqDg5FSo+aANyyvBINrH5hV7ORXNo5RgQcEVtWN2sq7WOCKaYFsU0rjmngZpQKoCF0DDpWde2e4ZXgitZlwaikXIpWA5sgodrcEUp6ZFaN5aBhkDBrMIMbbTUNWAcOlFJuoHJzUgIwwcikIDU801lI5FMZCy4OaQ89alIyOajZccigBmMcdqT7Okhx0zTgcjBpc46VSYitPoXnDcjAGm2mnS2jEOPxrVguSvB5FW9iTLnrmtL3QjINQXAbyyVGa0ri0KHIziqcikDFSBQinUjaTg9MUy5SJxyRmqt2THMSOM1Xkn3Dk1tEljZU8tsA8VZsZ2jkAzwapmTcMGnW7YkFWxI6KQ5QH1qIDJxmnn/VLUfQ1zMscw4xSgZWkbOPelHC1IxgHzUrmmjlqcwyKYDV470wn56etMIy1AEi804GmgY6UoPrQA4NjkGpVmzwwFQ49KTPNAEooY4/GgnFNPPJpDBDSs3akB4pjNmgBB8zY7CnFsnimk4G0d6VRzmgByjAp46e9NA704DnNADjwKb2oJzSGmAAYoozk0hbAzQBHK2CBWcDs1AEnqa0HGRk1n3Y23KNjg1cRGuD8tQS8MKlU5WopfvCpAa/IyBT0ORjNGMjpSRnmkMeOKM8UGkI4pAOpV+7SdTSqOKBj1fPFBHFRpkSD0qRqQER5FCtgUh4JFA6YoAdOMxH25oByMinMMoR6imIfkx7UwFPDDHQ0dGoPQGg9aAGE4kzUjnK5qJxhgakzlM0AJGcR0A4GaROEoH3SKAFJy1J/FigdaVuCDQIlHQUoPApBwKVemKAIpOHqWE8Y/Go5hhqdAfmpMB1zDDMFM2SB2FVZba0ETCOM7iMAntVi9lWKHe3QGs5tRjzkIxraF7EszGLA4JwRSZJ7mpp7mKSQsIsE+9RicDkRL+NbWIG4J9antIDLcIuDgnJ9qi+0v2VB9BTkvJ1bh8fQUWA6UyORgucfWs7UbN5/3kfLDt61ajl3IDnqKcXxWN2mWYItZScbcVYttLnuZRHGBk9/StgNA3DjafUVq2MsNrDiNCS3JY96fOFjjdVsvsN4YAxbCg5I61TxXcXcFrdyb5YgT61UbSLBjwhA+tXzonlORxRiuuTRdPyc7vwNKdC089GcfjRzoOU5DBqxYnbdIfeukbw9ZHpK4pYfD1tHKrfaGIHYijmQWH6XCtxJvYEqp6Y6mt5CAOMcVHGscahU2hRxgUy6uUt4sggseijvUXKGX175I8tPvt39Ky0OaikkZ5NzHLHnNOjbJpDJQ2eKepqHODTw2BmpAeWA6kCqt3PCsTBpVBI6E9aqIs1/eSorDK9iaoTW8u5gy4KnH0rphRclchs2tMuhLGUD5xTruEoQccHmsXT5TbXSkn5Twa6uWEXGnsy8so3VnUp8ug0ytA+5BzyK07CfCtEx4IrEhfGD61cRiOQcVgWKBhmHpVW4HzVaQZJqKSB5G4HHqaQFWPG/FWRT1tVUZ5J9aCuKQD4n2msfxEiPtlX7w4NalU76HzEORkHirjKzEzm0GTywAHc1bSZdgVWJA5yx6fhVWaIxyFantrVnbkZA5NdaZmaOnWV5qUnl2cTP6t2X6muw0nwfb24EmoMLiT+5/AKk8JapBPbfZFCK0fZRgV0h5GDViGLGkaBY1CqOAAOBSOOKcjMc7sfhUbHBwaTBHP67pokX7RCvzDqB3rnc4OK7thnIIyDXL6zp/2eUyxg7D+lc9SPUtMzQaA208UmaDyKwKJ0fIqeKQowIOCKoqdpqwjUkB0NpdiVcE/MO1Wwc1zcUpjcMDjFbdpciVOvPpVpgWiMjFRsuKkBzQRxTArumR0rOvLPcMqMGtYjBpjIGGMUWA5dg0bbWFAfBrWvbLeMgYIrIkQxttINZtWAkByOtBPFQhiDUoYEUhgVzTCOMU8HFIwz0oAhZfSkBzwak2+tNZaBDSMcg1Yt5zGevFQD0oI5yKYGzHIky461WurElSyjiqkM5jbIPStW2vY5VwwANWhHGalA6yZJ4rKcYPNdxrNtFJGzqAGA7VxM4w5BGMVvElkWcGp7fmRcdark1PanEq8Vb2JOhJxEKjHWpG5jWowMnmuVmo5uBS4+WkccUuMrUgRgfNSvxSLw1K5pgCdKj/AI6kXpxUWcPQBMpxQRmkByKDwcigBRx3oIzRnIpDxQBITnntSD3oJ7UZ4yelIYM2BUQ65NK7ZOB0oApgLjNPXpQo9qUDGaAHDmk3/MVHbmlHApgGCT3NADs5NJmlAwKQntQAZ7mmtyfalznimscnHYUwFZdy4rO1BflRvStEHIqneLutznqDmqjuItWz7oEJ7rmiUciotPbNqg9OKllGSKUtwFAyKRF+YinKMUZw9SMXbjtSEYFSU0jIpDEB5oVuTRjBoAwaAHKwA56ninE80zGcH0OacfvUgI2+/QOlDj5s0qjBoAcoyKij549OKlU4FRJxIwx3zQA4nCZ9KM5IoIypoI4BFMBsg4pA37sinuMqTUanigByHK/SnY602I8Gnnr9aAGr1pzDjNIvXpTmOVoEPB4pQcE0xORTh1OaAGzc4IoiPzUsn+rzTYz8woAi1Y5sifQisAv7Vv6pzZPXPEVvS2IkITmkpaM1sQFKBzRQOaQGxbzqIkJIGBipWu4h1YVig8UoNZuJaZqNexDuTWrHKZNP3oSCV61y4ro9OO7TAPQEVElYaKb3VwvSZqj/ALSul/5a5+op0q46iqjikhlxNVue5U/hVpNRmIyVT8qyE5FW4uVApSGXG1aRVyY1OPekXWjjmEfg1V50AgbkZ61TUcULYDYTWBIQhhIJ4zmpZDkg1iR8Sr7Gtt/ugimIgY/NUkZw1RMeaen3qYEmeacDTDwaUGpAybOcW2sl2OBu/nVnUZh9tl8s5Dndj61m3ylL5iO9LaM0lwkW4AucZPavQpVLRsZMZOcHhuR6V0ujXnn2W0nkcEVl6ppn2S42FtwKht2OtM0mb7LehCSEfilVi3qCZqXCeVJjseRUsT7l9xVu5tvPsy6jLJz9azoGw3sa8+SsamjZMguAHAIPrV+6hyNyislSQ4IrctHFxBg8kVIzNCnODUcseOauTxGNqY0e5aLAUKa67hg1I6bWximZ5oEZd9pzMu9FyR6CstmcIUJIxztrsrRlLbWAwayfE+n+UVuYlAHQ4reDJaMnStQksL2OdCeDgj1Fer2N4l5aJNG2QwzXjYPcV1/g3V/Kk+ySt8p5WuhMk7mRj1BwKcTkc81GWBHsaaXwMCmIZMWU5B49KqXIWaMqwGDV0I8wwBx6mnR2aKctlj6HtSYI4q7tXt5OVO09Diq5rudRsUvLcoQMjoa4u6t3tp2jccjv61yTjY0TIvenI2KbRjBrMZZVsirNvOYmyDVFW7VKrUAdLbTrMgIPPpU4rnra4aFwQTj0rcgnWVAwPWqTAkYcU00/qKYRg1QDWG4VnXtmHGQMGtPFNdNwoA5WWMoSCMYpqNjg1t3lmJASODWNLGY2wRjFZtAOzmio1bBwakJ4qBiMMjim5yMGnA0hGKYhhXvSA04jNMIpgOxkZoDEdDgikBoIyMii4Ehm3JtY1h6hYgsWU8mtY9KicbhgitFKwmjl5ImjbBFPtf8AXr9a1bm2Dggj8RVGK3MdwuRkVtz3RNjbYfu1qPPNSOMKMnpUeMnmucsVjTj9ymN1p38NIBij5qVhSL1oY0ACnimAZanjlajU/NTAkAx0pQcmlXpSEc5oAMUUgbFKTmgBTSM2Byc+1ITjr0FMJyaBi5qVB60xBkZNSrQAoGBQKGNJ1NADiab3oI9TQDgZoAUntTTQOTmgDccdO9AAOFJ7mozycCnsck46Cmg4FMBxOFxVeUbopAam6jNNYcEHvTQiDSzmJ1zyGq1KcsKo6cds8qVeblxxTkA4DmkcYGaXPPNI/IqBjieMikB4pF5TOaAT0pDHA5ozTQccUoOTSAenSkJy2M0inC1U85hc4ycHimBacUDg4pScik7ZpAOHpURGJj71JUb8TKfUUAPHek6pSgcmkz8tMBxGYzVcHAxVkcrVY0ALEeSKlJwc1FH9409zyKAHBuacOlRA81Ko4oECjNSBcHk9aZHzT88igBHGYzUUZyRUpOQRUEZwfoaYBqA3Wrj2rnTXS3A3RMCe1c0Rg4ralsRIQ0tJS1qQFKppKBnOAOaAJAKMYNPihmk4WJz+FTfYLojiFqhtIpIrV0Ojtmwx6E1krpt43PkkfWtnSreS3tmSUAEnIANZzkrblJFaZeMVRkGDWjOuSRVGUUkURoOKsW7AcnoKgQcGpoeQaUgJLk7o8joaqLyKuSDMNVF6UogKpwwPpW2eYlPqKwxw1bijNuh9qbEV34alQ/NxUdxJsGfXiljPzDNUBOTzSg4FBHNBqQMjU48y7wKpRSGK4R8kYOa2Llfn6dazL1cFSBW0JEyRtardLcQW82eqkdax5pC2HBwV6GoS7kAE5FaFro1zdQCRXRVPqa6pVE1YhI6DRdQE1rlhnjBFVJU8uVh0Gc1R0wvYXpt5WBDVs3UPmJvUZK81wzRohiHKir2nz+VLgng8Vno+2ME1Kp7g1kM37iIMu4VSK7Tg9Kt2E3nQbSckcUk0WD0qgM25j/iA61TIwa03GQQRVCVcNSaAYrYORU13PHNYskozkYqv0NJIu5MUKVgOSkUxyFT24qe2cW8qSmTDKcgCrGpW38YHIqpbQqzAycg9ia6oyuiGj0rRtRW/tIyHAYjGCa247ZRy/wAxry2LURZuphJZlPUnAH4V6Poeppqdgkqn5h1FaJkmjjbwBxQR3oJyMUwSKTsBBI9O1MQNWRrOmLdwl04kXkVrH5eDUZrOUSkzgGRkYqwII4xSd8Gt7XdP58+NenUCsA1zSVjQd0HFPR6jB4ppbac1AFxWq5aXTQuBn5T1FZqSZFTq3HWhMDpopVkXcpyDTjyKw7K6MLgE/Ka20cOuQcg1aAQGloI5pcUwI3XIrOvbMSDI4NahFMZcjFAHKyxGNsEU1Wxwa272zDjIGCKxpYmjbBFZuICnkZFLjNMU04+tSAhGKawyKfjNIwwaAIiMUqnAxTyMjIFMK0wEYHqKYR3FSDkYppGD7UAQuoYYI5quIsSDIHFXCueaTbzyKdwGSDIqLvU0vFRDk0ADCnEYX2pCKcfu9aAIh1pWpBwaGpgL2qED5s1JnC9aYhyxFAEobAxSg5puDQpx1oAcy5pnSn54pMZoAjJzQOtC4Ip2MDpQMcOtPBwaYDmlzxQA/PPNIGpvWnDjmgBx5NNY0o4Gaax5pgHQU4/LHg9TTV5bJ6DrQW3Nk0AA6VECSxFSgVEFxITnr2oAlHShl9qQdakZsLmgRmRfu9SI6BuKvg5f6Vn3B2X0b9jWgg+bNVIBxNIx4pSKR14qBgh+XFHQ01eD9aUdakYpNAOBSHk9KM8UAPXkGmeUpfcVGR3pVOKfnn60wEHApByKd2pq0hi9Tio5+GjPocVJnkVHc8xhvQ5oEPA+b60gGQRQDkqfalUctTAUfdquTywqfOFxVZh85oAdH9+nv2qKM4apG5FACr1qVDxUI4NSpyeaAFjOM/WnngfSo04Zx+NS4yDQIaTzUPRiKnI4zUDD94aAHyDMZAHWudlGJGHoa6M8x1z1yu24ce9a0iZENLSUVuZi1p6BGJL4lhkBSeay61dCdUuHLHHy4FZ1fgZUdzpAgAxkAUhAI61CZ0A4JJ+lNNwOwNeZZm5K20dzQhByBVV7j0FOtZTJIQeMVpBO4mQXA+ZvrWfL6VpXIxI1Z0/BrqiSRIcVPAODzVZTg1btlymaJbAiUr+4xVIcMRWig3RZGcDjms+QbZDUxBjCcNW9FzZIfauec/NW/andYIfarYildgkAKOaEOCvPNLcNgE1GhyFIpgXWbB5oBzTJDwKRWqQGXAyc1nXShk+laE/Iqm6+1VECgTyAK6DTpZPsiBWIHpWOVAOSorYspIYoV8x1UdeTWjdySjqweKZJc8g5BrodJuRd26E9xgiq82kyava5timM/eJpLPTLnSHMU0ikNyCtFtBEtzF5QkTOQO9NgfKAE8ipLg5U9yarRnaFNc8ty0adlOYZQc8HituRfMj3DvzXNqe46VuaZcebH5bHkURAhlTBzVOdMjNalzFgn0NZ7png1TAz2HNIelTSptOKiPBqAK1zB5i8DrWPJbNExGDxzj1rolODU72sc8JIUZ9a0hKwmjkLiPGJFHyt+lbPhTVmsL4Rsf3cnB9jWRdI0M8kLcAHpUCMVbgkYrpTIZ7OsoZQ6nIPNIzbWz2rnfCer/bbIRSNmROK33O4YqxExbIqtKuOc5pUYhcGkd8jBoAglIdMNg5rl9TszBKWUfIf0ro5sg5XnPaontDdJtK59uwrOcblJnJ4xTT1wavX1jJZS7XHB5Bqk/riuVqxQKdtWI3yKr5yKFbaetSMuq1aFheeW2xzway0fI4p4bmmmB1CsGGQcg04Vj2F7tOyQ8etawYEZBqkwFIph4p1BFMCNl3Cs+7tA4yBzWkRTGXIoA5iSNomwRQrZHNbF5aCQEgc1jyRmNsEVEkAZwaXGRTQaVT2NZgIRg0hFPIzTDxTAYwwc0hORUhGRUZGKYDSMfSgYIp2c00jnIoAilPaowcGnyjmoxyc0wFY04j5aY3WntyvFAEY5OKVh701etKwpgNb7tRRn5utSkZWoQmDkUwLIPFBFJFz1pZRk0gGg4PSnA0gGRikwRQAiDjmnE8Uo4FIRk8dKBgThc0Idy5HbigjIxQBgYFACg09eeTTQOcU4HFACmmM2acelIgyST0FACOdqhe55NNWgnccmnAc5pgHSlxk5ppOTinE4FADc4pznMeKYTk4zUmMjFAGbfDMaN3Bq/A2UVvUZqtfoPJO3gCpLRt1umewxVvYRZPXrSMeKAMGkIwKzGNHY0opFHyg0A4akMfjAzSU7PFBHFIBmOacTgUhPI4pX6CgAwSOtIOGxSoeKD97NAwFNm5hcUpOPwpzLlCPWmIYnKIfanAYLCmRDEanNSE/PQA0cioGGZMVYA5NQsD5tADDw1S4yKjkGDUo5WgBo6CplGDUQGBUqnJoEIBiX61ID2qKQ7Z096mFACMcpUD8MPepyOoqCQ8igCZP9V9KwNQXbdv781vRcowrF1RcXOfUVrT3JlsUjQKDWnpsUbxMzoCQeprZuyuQld2MzBFXNLbF0B6jFXL6JBaMVQAj0FULBsXae5qG+aLK5eVm7mg0dBSZrhNhrnin2R/f/UUxuRTrQ4uBVRBklyP3prMuDzWpd8SfUVlXHU10RM2VwcGtC2H7se9ZjHnBOM1JA03m+THIMddw7VUo3QkzcVAI8Cs29UIxYnAqUmaC2klEu/aM4IrMbzLgGaaQBR6n+VTCDvcb0BnzyK6DTm3aeK5oPk4AwPSui0g7rHHocVc0JMr3A3gqTgCmRsMDAwOlOuOrZqOM/KCOlShltzwKBzSPyAaFNSAjjK1VkXHNW25FVpmCjJIApoCjKxIxipNNSO4uCk5OCpAOen+c1FJNGTgZpmDBKhJ+8N3FbJEM7DwXd5Sa3b+HnFa+rxiSIOByprj/AAzciLViASFcV11xKJImX1FUIxpDkGoB9ypN2Sy55HFQBuorlktS0WYHyNpPSrlpMYZgwPFZkbbWzVsHjNShnUOBNCGGDkVmTR4bNT6Rch08pjyPWpbqLByBwa0Ay54srkCqLLg1rhcjBrOuItrY7VLQFfOBVi2l2nBPBquRR05BpJ2Az/EdsNyzLgdjWAuScc5rpNRJlj2tzXOvvglyMgjvXRBkSRr6JNJpt2s0jCJDwQT1r0WK4EsSupyDXj5lctuLEn1rtvC2rGS28mZgCnGTWyJOrMnvTVDythFJ9/SpbSGOaMSbw4PpV0KoGAMAelMCqlnjmRsn0FWFUAYAwKeDmmMcN7UmBT1GyS8tyjD5h0PpXFXNu9vM0UgII/WvQCc1j65p32iLzUX51rCcS0zkMYNIw5yKkddpIIwRxULHBrBlEkb7Tg1ZR81UxkZFSRtjgmkBbDYOa07C8z8jn6Vkq2e9SIxByDgimmB0qnIpTWfYXm8eW5+YVoA8VYCYppHNPBoIzTAhcZHSqN3aCVc4wa0itMZc8YpNAczJEYnwRTa27u0EgyBzWPLE0TEEGs3EBoORg0EU0U+pAjzjihlyKcwzTAccGgCM8HilJyKdjJprDByKYEE3XmmL160+XrUa9aAButPY/LxTG60rHimAxTzQ1KppHNMBCflpsRycU5idnFQxNgnJpgWRx0FObmmhsilx6UgALx1pD1xSZwcUhODmmAuewpScCmBscd6cOetIYHgUHjmkPJwKHGUwKAJFPOaXvntTUHFKxoAa7YX3NKh2rg96YBlsnoKUUAKB82BSscGkzgZoHrTAQcHNPA4pF9TRnAzQAwDJ4qZeFzjnpUKjJ+tTgZ47CgCvcrugcH0qDT2zBjuDV1x8pHrVCw+WSRT1Bqugi8r54PBoc/LxRImRkdagyxIBqRk2P3fHamA4NSgER49qgNICYNkUoOTUaNning/NUjFPSh6SnMPkzQMQCgjBGaFNKwz2oATqakXgYNIoweaM54FAiJP9X9DTs/MKanAcehpScMKYCg4JFRt/rM09RlqY4wwwKAGyDvinIcrSPyKIuRigBR1NPjpoGGx605Rg0ALKMMjehqX3qOYZjz6GnLz3piHHg/Wq8gyanPaopBhqAHQHBYetZerriRT+FacJw31FUNYX5UPoauG4pbGSa09JOY5Bmsw1oaS2GcZ6itp7Ew3LdwN1rID6Vk2x2zofQ1szbRC4LDkHvWGhw4OcYqIbMqe6OkopFOVB9RmnrjNcRoSiFQmTzmoETy7pSO5q0GyuM1XdgJk55zWoh1/wykdxWTPwa178ZCmse4OOa2gZyKErc4qzYjaQ4BJ9BVNzlqdDO8LbkbBrZrQUXZ6mxK7SxmJUZVbhmYVjy7Q5AOQKstqE0pwzYHsKpN94+lKMbDnJPYFODXS6G26zcehrma6Hw6cwSjPQ0qmxKC4HLbulQRtlMkYHpVi5GGbPaq0ZymTwfeskWXc5QUgHFKhzEKBSAQ9KztRb5VHbNaWOKzdRH7sH0NVHcTEvLSJdPtbiDcS3EhPYnp/I1Wmy0EbHqvy5p5us2RhYnqML6UKu+yYjkq2a6DMitpZIZ1eNmVh3BrZW4nS+gS+LNHJg4Mh7/wD16xFGDV26uJJo4JWI+T5RigDsb6ztreGNraJYw390dayUiZ5SB2rQM32jTLd854FR2seCxrnmtTRFMjBwanifI2+lJcx7X3AcGo1bac1k1YZoWsxilVgSCK6IMLiAMO9cup7itjRrnrCx9xVRYCyLtbFV7mLcme4rRu4sNuAqqwyKoDGZcHmm4xVq5j2tVYjFZtAQypuWsK+g+YkdRXQNyKq3FuJBkDmqjKwHPRJgknoKuLLHCuSzFjztHeiS1dJSu0801ofMhIAxInOPWulO5DR1HhHX9tx9lmICt90V3YIxnPBrxSCVopFdSQynIPpXqPhzVU1KwUlvnXgitESbEnIzkge1OGCtNJG3FRK+1tpNMB8gI+7UO7dlWBOanLVBIuPmUnNKwznNd03afPhX6gVgMeOldzIUkUowznjFcvqunNbyb1XCnnHpWE4dSkzPXilApAccGlBxWDKHo+Dg1YVs1UNSxvxyaQFgOVbIOCK2rG7EqbWI3CsPqKfFI0TZU8immB0vWlFVrK6WeMZOGqzVgBpCKXFBFMCNhkVTurQSDpzV4ikIyKQHMzRNE+CKYG5reurUSr0GaxZ4TE5BHSs3EBhHGc1Gw5zTw2RikIzUANFIwpTxQ3IpgVZutRr1p8v3qYo5pgBHzU5ulNPDU5umaYEanBpHpyjmmvxTAaTheaZGvcU5unNLEKYCg44NSKwNDLkUwAqKQD2UHtTDxSq+eDTjzQAxUwSfWlJxQD2FKFwaBiAUuM0tIDzigB4OBgd6ax5xTPMxIRTicj60AJ2wKUcikFKeDQApGRijoKD0pvVsUASdqaT2pc0h4oAFOWwKkBwaYgx16mnryKABjWdD+7vmX1rQfpxVGYbb+Nuxq0Bf6im7ADnHNOXgYoPFSAuMjFVyMCrAORUDjDkZqQGg4NSA00rikz0oGTLyDTsfLUa9acp4pAOC4FKeBTd2aUnigBM9KUnApuaCeKYDFOWYU5vvCowcSfWperc0AAOGpjHL04Hk00DLE0AGARTR8rVIFprJQA4noaM4pFGRilxx7igQrHKYp6H5c0wcjFKnK8UASAcUyYd6kUcUkw4pgQx8SCqurr+4z6HNWU4YGotVXNs/HTmqjuJmCRSq7L90kZ9DSGiukyFLserE/jSA80UCgDo4TuhQ+op+cVBZnNrGfapmGe9efLdnSthS+OhqItmQHNKV4qMqA2aEBevhmJTWJdnANbd3zag/SsO+4WuimZSM89aSlPWkroMwBxSHk0ppKYBW74bb/XD8awq2vDjYnlHqtRPYa3Ld0P3jH9KpKGPJ49qvXYxKx6CqSMSSSMCskaF2LmKkNJAf3VNJzSAlB4qlfrugari9KrzpuVh68U1uBiAZNXBZ3IsjcgEQ5x161BJGY2wRV2DUPK0+a3ZC/mDaOfu/5IrdMyKkeGglBA3DnNRGRiu0k4HOKfA2XI7HionXFAHU6LN5mkqhOSrYrViXA4rmdCmcOYc4XrXUR8IKyluWhk8XmRkd+1Z+OcVqnkVn3EeyTIHBrOSKEifK4PUVat5THIrA8iqIOOanRvSoQHUrItzbBh3qq644NV9Lutp8pjwavzpkZFWBm3Cbl9xWc4wcEVrSpxWfcR4bOOtJgVSKAKVhSDkVIFiO1SZMgDcK53V4Tbz5AIPTjvXRWs3lyYPQ1Fr9qs9qZEA3DmtoMTOOY5ORW14Z1RrC+UFj5b8H2rEb5TilQ4OQcV0IzPZo5hLGrqcgjNLkZz3rmvCmq/abTypD8y8VvmTA5NUBMWpjOAOarvPjgc1RvdRgtF3XEwU/3e5oAvNKoPygZPeszVbm2jgb7VMq57dzWU2q6hqbmHS7ZgvTeav6f4RUt5+pzNPIedueKTGYO5ZMsnKnvSYruLvSbaW18qOJUx02jpXHXNu9vM0bggiuWUbFpkIHFCnBooJxzWQydXqQGqoPGRUqP70gLVvMYpAynGK3bW4WZAQea50Gp7e4aF8g8elWmB0dITUUEyypuBBqWqAaTQKCKKYCHmqt1bLKvQZq0aQ8jBpAc3PC0LYI4qLNb11bCVTwM1iTwtE3IqGgIyKYxIp4OaRhx0qAKkvXFMX0p8o+bmmL1pgB+9TmOBjFNP3qc33aYEannNI5zSgZPFIwwaYDG6URdKH4XNERyKYEwPFB5GKUfSjNICMrg5FAbBp55pjLQA4D0p1IPWlJoGI1NFKOeaQnHNADCmZc9hT6O3uaUUwEBwOaFOTxR1pUXHNADiOKjDZk/CpTzUWNrUAPXkYpduTSA4FOxxgUgDHNOU8VE77WAPfins3OBQA49KoXwwUcdjV89Kp3q/uSfSqW4i0jZA9aeelV7dt0aH1FWCMjrSYwU1Xl4kxVgVBccMD60gAHIpD0zTMsBkdKN3bvQMmB5pVNNXnoKeq0gFHpTgOKTFKBzSAjPSmk08jBqOTheaYDGfEqD1NWCecntVJP9YrE9DV08j60xCA4GT3pyjApAMn2FDHHANIBwxRkE00HccZp2zjigBpGDntSlcGnKMjBpQOPpQAxRxSxfdxjpxSgYNNjbaWB9aYEwpshyopQc801zlKAIAcGjUBut3GO1Nzz9KmuF3QH6U1uI5oikpTwcUldRkFAooFAG5pxzaL7VaqjpTZtyM9DV41wVPiZ0R2Gk1G3WpDUbdaSGXJvmsvcCsO++7W4fmsfoKxb8fLXRTM5GaRk4o20velroMhMUjCnUuM0ARVreHmxeMPVayiMHFaOhNt1AD1GKUtho1r4Zk6c1RBBYqOcVoXwzJx3qgoAkwOp5rE0LMIyuAOlAX5skUtuOopzDBpAIBTHHFSAUxxikBmXSgEjHNU035woJPsKv3KZbNO0wbWcYwTxWyehLRSS3nDZWJvxFK9vIOWUgntW906iq1zzTuKxX0lGiuwGBGa6uPmMVzNo2bqMj1xXSxn92Kze4x4PFRXCeZFx1HNPB4o6rSYzNA7U+NsHBpZU2P7Go84OayGXI3KsGHauitZRcQA556VzCPkVp6Xc+XJtJ+U1SYF6VMEg1RmjBBBrWnTcuRWfMuaoDJdcHFRgYNXLiPuBVbFRYBh4ORSXErNAyE8EYp/fBqN1yMU07ActdxGOUgjg8imJIqjlQT6mtXUINwxjkc1jOuDXRGVzNo09J1V7O9RyxCHg13NxrFnDAss06gH+EHJNeZqmeprS0yK2Eu653Mo/gA+9WtxHRnWL/U5TBpcDAf3sc1o6d4PJcT6pKZXPVAa29DktZLJRaxLEB/CBWmKYiOC3ht4hFDGqKOgUU4Lg0p+XpgD3oPIzQA01j65pouYvMjAEi1rhs8Uxjxgjg1lJFo89ZCrEHII4xSYrc13TtjmeMcHqKwz0rnkrFCDg4pSdppKCcioGTo+akzmqiNg1YVs96ALtpdGBxz8prbilWRAwOc1zWOauWV2YXCk/KapMDbNJnApqSCRdwOQaCaoBSaaxoJJpMZoAQnNVrm3Ei9KslaTHrQBztxC0TdOKhL8YreubdZF5FYtxAYmORxWbQFKTlqYo9Kc/DU1aAE/ixT2Py803q1PcfLQBEp54pGPNC9etDe9MCOTlabGMUrnjFOjGRTAkV6dTCMUm7FICSjGRmmhs0ZxQA6mnmlJxSZzTGB6YFIeTignaKReme5oAfnigCkBpQelACkc04cCkJoJz0oAUnA6VG3Jz0xTs84oPTFIBVGT7ClPBoU4HFHegBrpuwfTmnBcClB4oA5oAcKrXI3RuPbirIOBUDgkkY4NNAQ2bZt0I6jiryjK1nWZwsi/3WrRjI2U5biE6VFOM7TjpUpNMk5X6UhkUi/LxxUGOc96uDkc1E0WSSKQDYpNoweasRnPNVCmDzUkcmDigZaAyc04jAqJpNqZJGKerBhwc0gGuOaZJHvGKlK5pCuKYis1uqru5JHNWFOVBpJBlSBRCf3Sj0GKAHEfLgVXmJDdeKsFsCop03rxwaAI1cggjNTmXGOMg1EUJiAA5p3l4XHpTsBYGCMinEd6hDhUwSBR9oQDBcUWFcd0NQv8ALKT+NDXcCnmVc/WoX1C1HJcsfYU+Vhcth/akZjjgVRbV4h9yNj9ahfWGP3YwPqafIxXL44Jz9ancbofqKzrG6e5lYMAMDOBWmozFg0mrMZzEo2yMPQ0zvVu4tZDO5CnaTUYtJT2rdSRDRBRVoWT9yBS/Y8dWo5kFizpDYV1/GtHNUNPjEbMAScitCuSr8RtHYaajYVKajaoQy3DzaEVj3w/d1sWvNuwrOvo/3JremzORjEc0VJJC6YJBwec0zHFdFzMTPNKeKURuRkKSPXFIwpiGP1q7ozY1CP3qmRk1e02CRLuKRlKLnjI60nsNG1fDDDnrVDbtlwDyea0bsZINZ+1jPkjj1rA0LVuOaew5otly+KkdPn60ARVDcP5cZY847Vb8sVV1CPNsxAoQGU0zSHJwAfSr1vFsXcCSTUP2QCyaUvyOQo/D+hq3bENDgVrYRLuzxUV0V2YA59aUfexSyRF+KQilaNi7jHvXURHMdc9FamOdWJ6Gt+E5jqXuA8HrTv4aatL/AA0DIZk3LkdRVQ9av9TVOZNkmB0PNQxiK2DirEMmDkHkc1U6HNSo2OagDqbKcTwAE8jioZ48NjFZ+m3HlSgE8GtmZBImRWiYGRKnbFUHXacVrSpkVRnjyMgcikwKvXmkPNK3TIpueagCvcw+YKwry22ncBwa6VhVaex89TirjKwmjAWJVVe5PenvP5R2xjBH8Rq3Np8kcRyvI6GqMw3KGyAw4xXQnchm94X1p7K9CSOTG5xz2r0lJBJGHU5BrxONyDkHBFeieENZFza+RK3zpxWiEdScMtNMioMM2Ce1JuwajkwDux+lMBzDByBkU0tkc09XBHFRSjcODik0BFcxrLGUYAg1yOoWbW0pIHynmuoZtjdzVe8gSeMhgMnvWU4XKTOTPWiprmBoZCjD8agIrmasWIBg1IrYphGRSqaQFhWyKdmoFbBqUHIoAv2V4YztYkitQOGGQeDXOjjmr1ld7TsY5FUmBqilpinPI5FSdqoAppFOoNAEbLms7UIv3ROOlaZFUNROIGpMDmpB81NFOkPzU0HIqQAH5qe54qMD5ulPc/LwKQEYHNIx4pV5NI1MCNhkUsYwKRuKfH05pgOPI6U0ipQKCM0gIQcUoelZeOKYeDQA8nmgHIpM4pkZIDE+tMYMdzbR0FPFNUYHuad3xQA4UDk00tgU6Pk0gBzgU4cDIprjJwKeBgYzTASgDJxQetOUYH1pAL3pAOaM44ozgZxQAA84pc5NMUZalU5dvagBzdMUhXC5I5qRBk5PaiUYUkU0IzYRtu5V7Hmr0R4qk523gbsRVuLkZGMVbAlJprcoeKQsoPLAfU0x7iBRgzKPbNTZhcchyBS1Wa9tlH+sz9KjbUYB0LH6CnysLl5lBHSmLGuegqi2qoOFjY/U1C2qOT8qAU+RhzGs8YkTaelNSF1kBDfKOMVkHUrjswH4Uxr65brKR9Kfs2LmOiBAGCQKazpjl1H41zTTTMOZHPtmmHJ6kn60/Zi5jpGuLZfvTL+dQPf2a8ByR7CsLFLtp8iC5rtqsC8LGx+tQtq7fwxAfU1nbaULmnyxFcuNqtwwwNo+gqBr64bq5qMJmgR09ABppG6ux/GmZJ6k1KIj6GnCFj2p3QEGDRtq0tsx7U9bRqXMBT20BDWiln6ipRZgDpS5gsVtL+W4I9RittDlcYrLhi8q4DYwK0FlwvArKWrKQPEG61F5Sg9Ke0hHTFV2LE5LYBqUMkKqKhkKgc0pYAdSahkJJ6UxklqwMuBV2s62J88cYFaOaznuUhDTWFPprCoQyeyPyMM1BqK/uCQKlszywzTb8ZgIrWJEh9nAktrHuUHIxzT10u3STzBAGI5wTx+VGlMPsi+3FaIatCDNaWQMQdoA4xinvpsN2qvJDg+qnGauNbxO25lBNTggDGQAKFdAyjFpsMA/dwoh/vYyaq3cSxyxsMk7uprXY5Gay9QGQpzwDTkCHXIyBxVBm/ebQPfNaE/3Fqg52sTUIomjk8sg1bkXIzWRJIcZz0rajbzYAw7imBGvIqG9XNu/0zUycNii4XdCwI7U0BzayuFdAxwe1PsiyXKsSdpOM1EykBiRTVlAixk7gcj2rREs3GXDZqdRxk1lwah5rLH5eCeM5rRRjtwaTEOfBII7VoQHKVQAz1NXYD8tSxko4FLn5aaKAeKQwBw1RXC5Ge4qQH5qRxnikxlM0qntSuu1sUzoazAtRNjvW/p1x50W1jyK5pGwa0bG48qUHPBppgalxHg+xqlImK1XAliyO/NUJF7VYGVNHtfpwahIwa0J49y1RK44qGA3PFPifa3PSmHrRSAvXFss0ORXG6hF5Vy4xgeldjZ3GBsbmsbxJZggTqB6Gt4MlnOHg1e0m/exu0lViAOCKoY5wamKoFBU8+9bog9bsbtLy2SRWByKnY5GK4bwlqrRt9mkJK9jXYiXPPY1QDlfa20mnl+KhbBOT1prPigAlXdyDzVRpMHBNTNJVaRkJyRk0mMq3sH2hMheRWJIhRsEYIrfaXIwOBWVcbJ5SsAaRh12DOKxnDsNMp44pBwaeylWKkEEdqYa5yxTT0fPBqM0A4OaQFnORQrYORTFbIp45FAGnY3f8DGtEHIyK5xWwcg4IrUsrzcAjHn1qkwL5NBNAOaKoBKoamP9HNaGKoarxbmkwOZkPzcU1elPc/NTR61ICA805zxTR97NOcUAMXr1pG60qjBpH60ARyU+IcVG9Sw9KAJT2ope1IRQAmKYRUhGKaeKAIzTT7GnE8U3rTGKBS4pO+KM4GaABuTinrxUanJzUinjFADgMmnUinmgmkAijJwacTyfTpTQcEnFKDxQAo5NI5xxSjgU0DLUAOXge9CHk0EUpGFz3NADlPH1pXPy4piHNObnimIzL4Hgg81RZ5VJBdh+Nas6b2x6c1lygtIxA4rWLJZAWYnkk/U0AVKIsnpThDk1pckgxS4qx5B9KcID6UuYdirtpQlXBbE9qeLb2NLmCxR2UuzjOK0BaHuKkWz9qXMFjMEZPanCIntWotmAelPFoAelLmHYyVhJ7VItsfQ1qi1APT8akWBQOQKXOFjJFqcdDUi2nsK1PLQelKioT70uYLGatn6ipFsu5rQ2gHp1p3A6rS5gsUVswKkFrjtVh3KkYAp4yaLjsVhbDNSC3UegqZVyetO24ouBD5QBp4jwM4qTbmlHTBHNICnJFkZxgetSpbDHU1MyZGDUoGBxSAqm2RRnbk1WngBKYXqcfzrSPzcCq90MNGB2P+NAyl5HPIGKlNovl5ByTTlJapAMY9BRcCutusfJ607NPlHeo6zkWgJprGnEZpjHAqRktmf3hp96MwNUVm2J8etT3Z/dsPUVrEhkelfNb7fQ1oKsgGNwNZWky43pkZzmtpDkVqQNG8fwg+lAaYjlADUvPpT1+lMCq8MkoYSOQrdgelVNQXbFgdBWm7ACsrUJh5ZA5/pSaAfKcxA+wrPnPNXSd1opHcCqM3JqBkDrlcVr6XJut9p6jisnOOtaOlttlK9m5qhlt48NkUjcrg1PImTTPLI6nigDn72HG9gffFZROBXS31tw5APIrnGTnBrSJLJLNsXSZ9a3mOK52I7JFb0NdC5zGrDuM05CQuePatK3Py1zT3kxkIU7QOMAV0Nk2YUJPJFZsZZBzSA00HBoByKkYoPzUj9cUgOGpHPNAxsy5XPpVcmrbcjFVWXa2KhgCHBxVhGqrnvUiNzSA6TTLnzYthPIp9xHhs+tY9jceVMpzwa6BgJYtw781aYGVItULhMNnHBrTlTBxiqkqblwaGgKDetNqRhtODTCOagBysVOQah1F/OgKk1LiopV3LiqTsI5aVNkhUg5FOiEfV3PHYVd1C3yNwHIrLYbTXTF3IZo2928UqmH5QDmu/0u9F1aKQ2SBXmAlYDANb3hnUXt7jymJ2tzmrTEd4XqN5QB1qEy5GQeKpS3imTyoVaaU8bEFO4FqSYngcVQmvlDlIUaeT+6gzir9rolzeMHv5DFH18qM9fqa37WwtrSPZBEqL7CgDlNPtDfz41GUxg9IV4/Oust7OG2hEcEaog7AVBdW1pa5ujbeY47jrS6dqsF/kRgqR/CaQrmDr+mmNzPGoweoFYDDBzXo08CTIVcZBrjtY0xrObKg+Weh9KwnDqWmZJpDSng4NIRnisSxUbBqZWquRzTg2KQFinI5Vsg4IqJZM08GkBs2d0JBtY81bzXPRuVbIOK17W5Eq4J5FWmBbzWdqrZgNXzWdqpxFTA51/vUg6UP97NA6c1ICLwac3NNUfNTnHHFADAeaRqB1oJyaAI24qWMcVG45qWPpzTAkIoNA4ozmpAO1JnNKeRSGgCuaUCkzxnvQDVDFNIx4xSimsctgUAOUdqd3po4pR0zQA8GnAZOKYvTNSJwM0gEbg4HSkB4xSSttQnFCHKg+tADycUAYFNzlsCnkYoAQZ6mlbp16UZ4pANwzQAidaeaaq4bJNKDnmmBG4xFI3fpVNbYkcDrzV+UZVU9fmNOKYUACi4imlr7VILUD0qxtI59aMZPPQUcwWIPsw70ojReo9qtrH8ooMak5IBxRzBYhWNSOgpwjAH3anC45oIyaVwICuO1NJwcYq0VqCRfmAouA0Ek5pTuwSDSquKcFxTAYCScEmlcdKeBznFI4yRQABcihF+c4p4HFKgAJxSAAvIOKcVp2ORQBTAgmGCKeBiiZcsBnvTwMHgUwEAxTlBJoPWnAc0ANHNK67RmlHtTn+7zSAjzlc0BixwKYT8tPi9aQEo+VelVrkfKh96stwtQXQ/dL7EUwI4wAOakC5bGKhiOeTU24K2R3qQIpozjAFQMHHGw/WrrvkZqNvm60mUiniQnAUD6mkeOTuRVnHzYp7JxSC5VtFZbhSTVm7GRxTFXbICBVsw+YcVcSWc00slvcFlOMVo22tooxMjD3FWL/St8eYx8wrn5oXibDKQa3SRJ06a1ZkZ87H1U0ra3YqM+cW9gprkqUVVhG9c6/ERiKF293OKx7m+muW/eMAv91RwKi2Einx20kpwiE/QUaAdDAd2nx/7tVpFzVq2QpZIh6gYqJ146Vi9yiukO/txVi3/AHcqH0OKdGuFpMYfFAzZI3KCKTbSWrb4VNSlcUAVpY9ykEVzF/AY5CApA9cda61xxWVcjD4IBxVJ2Ec0F55BrcWZEgVWOSF6CqsvzS7SBinzx4xjpinzXFYpgh52BOAa6OwObdPpXLSfLIccV0umtm0j+lEgLYbBpQeOKZjJzSg4FQUCnJ5oY5ozzQ1IBSaguWC4J78VMTz1qnqJxFn05oAcOacrYqKJ9yZp44OagCxG1b2l3W+Py2PIrnVarlrN5cisD0ppgbd1Hg7gODVCRcGtUETQ5HOaozR4OMVYGbPH/EBVcjir7rkEGqbLtPNQ0BHikI4p+BTScVIFO5hyM4rDu4NjcDiulddwwazru2BBBBNawlYTRgrwemTWhbWOoSEPDbyYHfGKgWMxz9MEGtObVLqYLA0pWMdhxW6ZFjpNI0651KEC6uNijgrGetdRZWNtZRhYIlX37muD0bWE0+6VRKWVjg57V6DbzLNErqQQasRLjjNOVs0meKTGDmgBzAOpUjINczfW76bf+fEMKTniulzVe+tlurcqetAiSzuVuoFkU8ntUd9bJdQlHAOawdNu3sL3yJDhScV0v3wGU5BpAcFf2bWkxRgcdjVHPNd1q2nR3MDEglxyMVxE6GOQqRyOKwnGxoncbjIoBpoNL3rEoUNtNTI2agIyKEcg4NIC10qSKUxtkGoQ2aXOaANu3uBKvXB9Kq6qf3NUoZjE2QadfXYmiwOtXcDKfk00cCnMKaBhaQAnJpzHA6UiHnpQ3NADF60E80Dk0jdcUANc81JHyKhapojgUwJKB6g0o5pMVIC5pDSZwaDQBBnJo7UAUKOc1RQopo5bNONMXrigB454p3sKQDApQOKBCipQMDHpUaDue1SKMjNIBkq7oyB3qOIEJg9asEcYpqrimAiDB5pevU0vagcDmkAh9PWnqMDFMU5b6U8HmgBhb5iCKdEuWwO9I5y1PQbVZsYJ4oAjZt0pPYVKWyPpUKr+ZqUdPrSAULkAUEc/WnAjGe5oAy2KQD+2BS4oA5pwGTQAmMCkUc05xQozxQIdt4qB1y+asYwM1BnLEmmAgGKD1pwHOKCKYDVHFIw+ce1PHAoA5yaAFAzSrwxpAcmjODQA/vS00nmgt60wGscygU8HJqIMGmzmphigBB1zTlOTmk96VTQAAU9+E5poHSiQ5XA70AVy1SQcio2XHWnx8HNICwRlahuBmKplORUcwypFMCqq4705vug0AfMKftylIBP4M03rUpXEdRjjk1LGMC/NzUzLxTD1yKlPSkBCVyQcVcikCdcZqsTTs5qkIvCZT1WoJ7a1uRiSMH3qAtjvSRkgkFic+prRSFYibQrNjlWdaF8PWueZnq4r8U9XPrVcwrEcOiWUfJXeR/eNWvssSrhFAA7AVEshPBpTJg8U+YLFW4j8vKgcVCEzyatzLv5qJU4rMohK4qNxgjirLLionTjPpSAt2DYBU1dYVm2z7ZFJ71qEZXIpoCMqCKzr2HLbh3rTxxUUse5cYpgc7JBmTIHNPZMoPUVfkgw3IqNo8cY4pAYF5Htl4GM1u6Uf9DjrP1CDoQMmr2lnFqAexxVN6CLwNAPFJnAoH3akYE8ihjSE8ikbrQApNV74boeamNRXXMRzQBVt2woORirWcjNZqv8Auyo6jmrlu+6ME9aloCZTg1PG1V84NSK2KQG/pdzlfLJq1cR5G4Vg28pjkDA9K6GKQTRA561aYGdJHVOePAzitWVMGq0kYYYIoaAzMcUxuRU7x7GwRwajK4NRYCMGkKBzginEYOaAcHNAFS40otIHUYHoKzb2Hypt2cjpXVW7B1wetZuq2nOcYU1tFiaMCSMRtvJO0+ldh4P1rev2WVjleBmuMlLRkxMcr1FFncvaXKSoSCpzWyIPZA4Ipd1ZOjail9Zo4OTitHfTESFqVWJOAM1UuLuG2jMk8ioo7k1zWoeM0LeTYrntvNMC94lhWMecpAYVb8N38l5BiQYC+9cle3rypvlkLM3qavaL4istKtiJmLMf4VqkI7W8kWK1kYnAArzOa+jlu5FDAnPXNT694xn1FDBbKYYT+ZrmolcvuUHI71M1dDWh0OTR3qC2mDqFLAsKnBrjasaCgdqa3HIpSc0EZFSMVJexqdWyOtVBwcVIjc4oAsZ4qCU/NUynIqCY80AQMeaD0oNHagAQUrHA5pENDdKYDOp4NIetKBikbrTAjYc1NGOKiY85qdBkZoAcDilJpMU08GpAdikPSgGlPPNAFfOBSgYFIDk0ZqhjsZpQmDzSLwaVmycUAJnJpQe9J2xQDk4oAkXkYqRRxwKjQVKDzjNIAJpufl96VutNIxQAUE0A5OKCOcUAKowKcKQDiloAQrlqfIMbVx70IMtTSTJIzUgFC+1O280Ad6eoPQ0gALT0XAyepppGT9akxgYoAB0oA5pKUHjNACEc04cGkAyeacBQAOcLmoFzt56nmn3B+THrxTAMCmIeOlMY5FGcigjK0wGbwDkmnBsjPaohCS3J4qVkwvFACqQOlPxkVCBkZ9KmA+XmgBQMjIqF0dj3xU+eMUHpTArW6FZXyKtCmIVZjgcjin47CgA7Uo4H1pOop3QUALnHNIBk5NITkgU7PFADXWhEyKJMkYzjNKuR0oAcBimyfMtOzTGGFOe9AERGCKcgyCKjd8EUqNycUgJAflxURORil3YBpi8mkAZ5qbqtNZcLmlByKQCUDpSE0CgBx60nRs5pSM80Ec0wHA8VIp55pg4pw7VQD8YPFBHelxginYpiGE5FIoyKcwpEGRQMa44qMrmpmGRTcc9KQFcHa3Hate3bfADWXMMNkVe098oVJ6UICY8HFIeacw+amkYqwIJY8jIFVJV46dK0GPGKqyLnNSwMe/HKmrGnDMH0NJdpkcjpTrEYjIHrSAttwKaDxSsfl5puflpgKeMUjGgnpSNQAE1HOMxmnk01+VxQBlIuJCPWrMbpG20Ekmq8x2TZ7VPIP3XmL9aALfUZo6UyFt0amnmoAmjftWxpdxg+WTWCrYNXIJdjBgeRTQHRyrkZqo61ZhlE0QYVFIuDVgUbiLIyBzVJuDWq65FZ9wm1sjoaloCAjFMp7CmGpAkikKMCDx3q/LElxbkEZzWZ0FWbefaNpPFXFiOX1SAxXDKcgiqG7863dfXcwdRk9KwScHNdCZLN3w7rQ06XbMxEZra1HxnEq7bFC7H+Nh0riM55FSRxPKcAfiaoksX2pXV/IWuJmfPbPAqsj7Wz6U+REiGC25vQdqhClzgCmIkuLl5cDdwKiVWc4p5VEHzNk+gpqjceOBTAu2trEz4d898CrN5cQ28OyJQGrO+0CFdsZyx71Wd2c5JJJpgTQ3DRy7getbkEwljDA1zYHNXrG4aN8E8GsKkb6lJm4px1oFCcrmg1ztFiMKaDg0/ORTCOaBkqvxTZDk80wNQzZ70gI2PNKPu00nmnfw0wEXilY5FIORQ3SgBgoPJxQDSE4NMBjH5uasJ04qBhzmpEagCYntTGoznvRnNIAxilBpByKXpSAgHHaikHBpepqxjxSdTmlxxigjHHpSAQ8D60iDPOKU8ilAwOlAEi8CnA45poOBTh0pAKOeaRjkUoOBSMPlzQAxTzTlOeajQ8VMBgUAAFBNGeKQjIx60ASD5Yix6npSRLx9aS4OSqA9KegwKGA4Lk4NOHNIBzTiMCpAAMn6U8cnNMTgZp+aABjzSgU0dacOKAEwRSikPPFKBjJoEMl5IGelMY8UrnLUxjg0wHdqVRxQvIzTscUANUfNTnGBQo4yaU0wIUBJwBxUwBC0KMUpoABRng0Ud6AIYuCT6mpc461FF0Pvk0/OTQA4NlsU8txUY4YU/tTARjzkU5W4pOq01etADzzQDgUUMOKAFU5OaSTk/SnIPlprd6AK7KMjNOUgE0EZYUoXDZpAIRlSaWNflzilYcYp6jAxQAhGRimpxxTqTGGzSAa64NCinsMjNIOBQAAcUpwOaQcih+FzmgB4HenKMimhsqDUkdUAp4pSc04jijHFMCPtQnANKRikXrigBe1JjipAtNK8+1ICCcZGaksX2zYJ4NJIuVIqGIlWU+hoA2XHemEjFO3bowfWomOBVABwahdADnNTDkVE4zQBnXagAkkY61BYyrJvCHIHcVLqwzavziqWjHCyAd6LaAabnK0gHy0rH5aQHIpAKTTWpSeKa5pABprHAoJpWpgZ14vOaLeTfbshIyKmvVyucVnxyeXJ7GmBowN+7BqwBkVTgbdGcdqsQSb14PI4qWgH4wanjbIqEihGwakDb0y42nYTwa0ZUyMiuehk2kEHpXQW0gmgBzkiqQEBqvOm5elWpV2t7VE3IqgMtlwcE1G3FW7iPnIqo4qQG7sHFHI5FIR2pRSAp3a+YCG5rAnjMUhUjiulnQMM9xWVewb0yByK1hIlozYpFRvmXIqR7hn4UYHoKgYY+opu4joa2IJTtUZY5PpTGlJGF4HtTOtOWNiemBTENzSliRjPFO8rA600Lk0wG4zTguasQWkkzBUQknsBXU6R4NnuMPc/u09D1oA5WC2eZgqKST2rrdE8HSSgSXjeWv90VvL4ZgtI91omZR3Y1paXBfRr/pewDsAc4oAzr3w/bxWhFupDDuTXLyxNG5VuCOMV6SyAjB5Fczr2mYPnRLz6VlOJaZzB4PFBORTmGDg9aZnBrAsaeKawzTyM0EYFICLBJp+eKaTSkcUACnjFDfSmqeacTxQBH3zQRk0q0AZNMBpHPWnAZFKQO4pyjAoAbnApwOaUqDUYO00gH4xQetAbIoAxSAg68Uq8UgpSe1UMUHnNKRxSdePSlHNACqMd6cKQDn0AoBoAUelPBpqHJpxPFIB3U0jj5fehaVjxQBHGuT7CpBxQgwvueaUdRQAh64p8S5kyTgLzTe+acTthJ7txQBGp8yYtjgVYAqCNSD04NSjOcUAPFBORTRknGMZp6jJ+lSA4DC0Z60uKhaQAEg5oAlXmnD3pkbEjkVIBzQAY4pD0p4GBzUbCmBHjJNNccGl704nNAhFGBS5IWjFGPloAco4obk0gOBS556UwAUvek70Dk0wFNHYk0A8mkY4U4pARRDCD6VJjmmp06dqkFACY5zThwDQSCcAUvRaYAPu5pqetKwwtCrhaAHYpDTlpCtMBUGVzSMcmlTgYpCOTSAjAGcnrSjmmEnqKafMZcCkBNgdaRjzxSICq4JyaXOTQAmMc0poJ4oA+WkAA5GMU0A04HAxSlc0AIKRx8nWpAuRwKa4+XFMCKBty8npxVxF4qjBEQCc4ANW4zimgJsEjFAXBpykbck80Fs9BVAMK0m3HJp5HqajkOBQA9WGME07IPAqqhJODkmrAGBmkAxlz1qAjBIH1qy3OaruMMD60gNC0bfAB3HFEgxUNg+GZDVmUcVSAiUZFNYdqcppCOaAMvV0zaPjtzWZorfO4rd1GPdbOAOorn9G4nce1PoI2W+7TQcDGKcx+WmKcr1qBik8Uj8CjGRmhqAEPTNKeKSkkbC59KEA2aLzEPJ/Csi4h25wTkVNPqjpuWNF9Mms2W7lkPzN+AFbRiS2X9OkyxQnrxV1I3gn2sDhhkVjWM2y4Uk967bWrPbp8NyqcDgtQ4C5jL7Uh4NCNuXNBHFYFk0R4wTWppdx5cmwng1jKcGrULkEEHpQgOjnj3LkCqRGDirdpMJoOuSOKhnTa2asCvIm4dKoSJtODWkORVa4jyMgUmBRNNxzmpGHNMY44qQGEVUnj4yOhq2eTimOu4YNCYHP3cQDbgODVMjBrcuYMggismWMq2DW8ZENDYxuOEQk+wqylleSD5baU/8BNbfhmVIuGVee5FdRPeW9tHuZwCew6mquKxwcWi6hKcC1f8AEVs6Z4OupmDXAES10un38NzLhkKemT1rcTgVYjP07Q7PTV/dRgt/eIrUQ00MCcUHg5zxQBIDWRrcV0I/NtpnXbzgHrWoHzQ4EiFWGQaAMfRNUaQeTOxLjua1biMSIQRkGuZ1K2eyuvMjGATnNbemXq3duASNw6ikwOZ1nTzbyl1HymslhXf3dsk8bIyg54zXGahZtaTlSPlPQ1jKJaZRB5waGHFBGOaD05rIohbg04n5cU08nilPAwaABaG4FCihjxQA0CkzzxSg0g60wFzk81KBkVXLYbk8VYQ5FACMMU1lyM1IRQRxSAhHBwKcDmgrTM4NADAaUDJoA4yaB0+tMoU8ChWyKCcnFIBtOBQIkBoPA+tAHFB5PFACqMCn4ycU0cClU5pAOBwKCN3FBpRwKAFxQaXFGMUAJjPFLLy6oO1OiGWyegqNTudm9aAJVGBgUJkMzE8HjFKgwM08DnpUgG/tjpTkGRnvTCMnI6mpF47UADDCGmJGABkVIxycUAEcCgByrilAwcd6UDim9DmmAp96jkOBUhPFQSnkDtQA0nFGcjNJjNL2oEOBzSE/LSdRSnpTAcKUUgpwOaADpSKOM0p6daF6UwAetI3QilFI3TNIAUYFKBTQad7UgAdSad1wKaDTh1+lMAcdqUYAxSL8zZxSnrTAcOKU80nQUo4HNMBMc01utOPXNIw70AQr0NKvPHc0u3HFNBIOQelIBXXacE9KRjjkU12JGSeacOVzSAC2RinDpTUX5uR0pzcUADdeDSr6mkakzxSAlVsZApM5XpTRTlPagCsELXBUOQDziraR4GM1XAxcg+oq2pqkA9RgUA4NIDTjyM0wEY00nJwadjNNK/NkmgAAAGRTgeOaCBinKM0AIetQSDjNWiBmoXXORmgCOCTZOjdjxWlIMjNZJ4PuK1Yn8yAHvihAQDhsUrDvQ/DUMeKoCOdd0RGO1c5YJ5V/IvIGTXTZytZDQbb1pAeOmKV9AJW6GmKeKeehpgGDUgKvNDUgOKCfWgBCcGo7g4jPrUh5qK4GYzTQGKqPNLsjUsx4AHeobu0mtJNk8ZRuuDUsNw1rerKpwUfP1ra8W3NreQ2c9uwL4Kt+ldUdjJnMglTkV0EOoz3dkkUkzuqdFLcCueJq3p0pWcLnhuKUtgRvoNqjJp5qOY4hyOop8bbolPrXK0agalifsTUTdKEbBqQNjTrny5cE/Ka1pV3rkVzkT4wQeRW7Zz+bDgnkVSYEJGDTWXIqxKmDmoiKoDOnj2tVZhWncR7hms91xxipaAh9xQaUgim9KkCN4w1UbuxYqWUZxzWlnirNuqyDBxVRYjHtY2itsnINU1uX+0Fi5z6k10V5aZibAwK5e4TypiPStosTNBdXljkUqxYr3Nd3oeqJf2incNw4IrzPdsG7kKfStHQtU+w3nBIjatCD08cmnE5FVra4WaJXUgg1LupgKGwcU4P71CxzRuxQAy/gW5gIxyBXNW9y+nXu08AnFdP5mODXO+I7UmPzohyvOKQzokmWaIOp61m6pai5iIHUVj+HtZ81TCzfMK3GmBHJqbDOQljMTlWBBFRkfLW1qtuJAZFABHesXOARWMlYpEJ60ppDQTgVAxR0pWbihTkUN0oAizzSigUE9qYEb/e4qZG4qLOWqTGKAJQeKUdKiDU8e9IAPWmMuRTzwaMcUAVs84pwPGaYOacBngUyiWIcEmmlfmxSqNvFOPPTqaAEJwMjvQBRjmjH5UhDs9hThwKYDnkU8dKABjilXPWmnBbGaeoyaAHE4opT1xTRycUAPY7ISe7cU2JMKPfmnTfMyIOgp4GDikwFAxxTx0+tIoyaUnFIBAMt9KeBSIOMmlJwvFACAktTgMnrTUHFPHSgB2cCkPP4UAUE4pgJ2quxy2KnY8VXHUk9aBCgUuDgZpQMj605iAcUwGHgUHsKH7UhHzCgB+cUopMc0qigAIyMDqadjAwaQ9ODSsTjrTAAMUxj29eKeKjP3hQA/vSkjbgDn1poOKKQCqOlOA4JpAelKDzimA5OBTSMtn0ppbBxShs0wHdTnNOA4pKCeKAA9MUFcChORk0obOfbigCInApAMCmnp9TTmORx2pARvwnuach+WmScLnNLGeKQEopGOWozTActSAexzQBkdaTqaVW5xQAoPFOxg5po6dOlOzkUwIpeJUNWh0qrcjEe4ckc1ZQ5AI6UASAc04GkAwc07vVgMzhqRxzmnPwaaw4oAXORxSg8UxTxinIcHBpAOI75qNuuKk7U1vWkBXdcN9auafJlSh7VVl9aW1fZP7GhAXZ1wc0w9KnlGVzUJ6VQDAe1UrhdsuR0NXR1qGdNwzSYFMnnBpAeaG4ekB5pAKDzQ3NIT81DHigBCaZN9ynHkcVHKMpjNNAYF0MXDe9RvKTHsPQVavI8vuFVGGDXRF6GbI6ltjtmU+9aGl6Ut7GztIVA4wBVqTSIYPmBc49TQ2JFvO6L6iltubfJYHBxio4mzHtB6cVVjk8q5KkkisGaGiRkU3OKEfcMUrDFZsZJE+DjNaFjP5coyTg1lKcHNWYnwQaEB0zAMmR3qsRg4osJ/Mi2k8ipZY+4FaICs4yKoXCYOcVoMKrzpuWhgZrCmkVI4wcUwjmswGAcVJFJ5bg9qjNIeuaYGyoWWLsc1z+qWYWQ4QYPetWxnwdrHg1LfwLLHnAJHetIsRw7syEox4oEuBgKPrU9+mHwRhhxVMGtkyGdr4V1jI+zyNyPWus38ZBryW0uHt51kU4KnNeh6VqK3dojBsnFMRrF6aX96hMlMaUDqaAJmfiqtyRIhU8g015+PQeprH1DX7a0yqt5snoDQMwdQR9K1TzEBCMc4rUPim2W3+VWeQdiK57UdQm1CXdLgAdFHaqYXJ4p2EaN7rN1eP8AM+xf7q1atpPMiyfzrJWLnJPFatqAIsDkVlURcRxPNKelIRg0rcisShU6UrChBgUjn0pANFNbvThyKjfg0wBR81TDkVChyeasKMjigCNhjnNOVsilK9hTPumkBL1HPWkIxSA56UA460AVhxUiDvio+rYHepiMACmMUc0vQcU0Uo54oAUcDHegmg8GgcmgABxTh700DjNPxk4FICIcOTViIZGagbliasR8R+9ADiec0Rj95k9BzTWOKcw2wE924oAbGd8jMetTEd6Zbx/Lkjk81IwxSAVRjk0hORj1o3ZHJyaF5akBIowMUjHnFLnApnVqAHg44FPpmMmnY5xTAXOGzSGlA70EUARyHCE1CPuipJ+Bj1puOKBCg8Uh604DFNJ4oAQnLfSlBy1MA+YmlX71MCQGlzxTOhpQKAFbkUpPFIe1KRxQAopjHDCpD0qJuWFADgeaDwCDSgc8UZoAAcgU4nnNMH3akI4FMAIyKjBw2KlNRdZKAJM0jHPFLnApucsMUASgcUKODQORQOAaYELjpTSePrSseaaMmpAbMPlxT4uFpslPUYWkA4nPao+j1KBTCuGoAUcmjGKUDig0wFHH40oHFIORTh1oAjmGYiKktWzCv0pHHykUyzOY8HqCRQBcDZFGaaOOKUDjmrAVhkZpCMrThytIBgUAQpw2DT84agjnNB4NSBIDTDyMelOBwaG9qAInXK1FnBVhU/UVAy4yPTmgDTQkxA9c1GaWyfdDtJ5FK64aqAiFMl6YxTyeaa4ytAFCQfPmmE4any8GmPwakBp+9Tm6ZpjZ3c9KcxzwKAGk0yTlaeRTWGRTQGXOMnFUpUw3FaE/DmlEaywYwMitEyWhdM1COytyHViSc4ApLnW/MyI4sA9yap+UzyBEBJPAA71Hd2s1pJsnQoxG7B960SuQXbS6ZiSan2BplbBFZdm5EoXOAa6eKyxb+eyEqO9RKJSZEoAPA4p5GaUurKAnSjoKwZRGRipImwcU0jNNU4NIZq2U/lSg54NbwAkjyOc1ysb5rf0q58yPYx5FXFgLJHg1Ay54NaFwnGQKputUBm3MW05A4qqRzWpKm5cEVnSJtOKhoCEim55p5HcVGw5yKkBysVbI6itCKcSRYJ5rNpySFelUnYRma5Htn3DvWM3HINb2pr5wrCYbWwa3iyWIDW1oGom2uNjN8rfpWIODU0aFRvzjHNWSejibK5BGD3rN1DW7azGC++T+6K5N9Vu2i8oTMF9qpkljkkknvQBpX+t3V4SoYxx/3VrNJyc05Vz1pTtHA5NMBgOTir0UCrHvYgCqyBV+d8AelRz3TSjaDhR0FUIdPMGbCdB3rTsTm3yaw1PNblif9HrGqXEl6mlJxTc5NKTzzWBY9DRIM0KeOKRzxQA0cGo5Dzin1G54NADUHPFWkNZsc22XBHFaCnI3A8U2gJCaawzQDmnEZ71IEQ4NPBzSMtN6HGaYDIlycnoKeTk5pB8q4z1oX+dAxT0+tA4NGOfpQOmaAAtzjPNKBgVADunxU44oAd3p6A8n8KjHJqUDAxSAjZMHpUynC80nU4pTQAhGSKW4bc6oOijFLHy5Y9F5pkY3sWIoAtpwOKUjIximKeKcWIpANC55pwGOTQDxjHJp4GTg0gGE4GSaajBuR0onBKbV4Jogj2oBnJpAPXrT+rUBaXGKoBw4FJ3oHoaDwKAIJOWAoNNzuk9hTjyaYhCecUmMignrQBSAQDk0qjkmgdKF6mgBe9KRzSjgUopgJj5qcVzg03P7z6U89BQAHgVDjL1IehNIoy1MAHWgjg0uOaRhwc0gBfu08ngCmdsGnkZApgKxqLP7zGKmI4qDH76gCTPFNB/eU8jApgGZOBQBMKB0NKBTQeDTAhbqaRRyM0E8kUoODUABGWxT8YpiH5iaVny2O1MBynJpSuDmkXAqK4uPLwAM0ATAUEYFQwymRclcCpAc9aAAGnBuKYODTlPFADz0yagtflkkX3zUx5WoY/luiD3FAF1R3NO600HgU5etUACjocUo64pSMGmBC3FOxxzSutIOlIAzxS5zQOmKAOKAG47VG4+b61Kaik6ZHUUgH2T7ZCpq5KMjNZsLbJgfWtM8rTQFYjBpGGVp7dcUwjimBQl4NMepJxg1E3IyakBG6UKe9BPy0L0oACMc5pp5FOYZFIeBTAz7gYY1FA+0kdjU9yCDnFUzuHQGqQmRea0dxuBwVbNautwpcafBeo+5vut7A/8A16xJeHyetXorjfpk0DOAAMgH863RmzMzg1oJrV+IBbm5cwjjZWeaQGmB1FrKJYgykZx0qQvlsE8msbS5ypKZq5cSsjI9YSjqWmXxTGGDSxtvUMO9Djismih0b4q/ZTmOQMDWYpweatRNxkUIDrEYTRBh3qrKmDiodKucjYxq9OmRkVoBnOOap3MWRkCtB1xUDruGKTQGSRg4NMYdqsTx7WqEjPNQBHSHinN60hpAVblTjIrIu4udwrckAIxWbcRlSQRxWsGJmWeRnuKXcSME0rptfB6GmMCDW5mSAZoLhR6mot5Axmm9aYiRpC3tQH28jk0wKTSlCBQAjOWOSabSkUYpgKvWtyy/49xWKq5NbdoMW4FZVNi4j8ZNKRkUnQ0pNYFj0OKR+tIvJoc0AN6io2NSZ4qJzjmgCuYSWzVm3cqNppIjuODUpjxyKbYEh6ZFKDxg1GjYGDTz6ikApGelNZc0oOBQeRQBGTk5zxQD3pO1KBxigYA4GacBxSE9qXOR9aAIUXE5Y1MKQLilBoAegycfjUnfJpiDjPrTqQClsCk3ZGaZKcgAUZwABQBKx2wZ7txSxDbH9eaZMd0ioOg4qcdMUgFU84pSc0g6E0o6+wpAOQfN9KfnFNUcZ9aMcUAIeTUijiou9TAcUAKBxQevSgjFGTmqAPekY5FKeKY/AzSAhXqT60opBwKB1zTEBPFOxxSdQKOgNAAB8vApFHzGlU8UgOW4pASUA4GaBSH7tMBFGSTTs801DkfWnZ5oAD0pqnmlbhfrSRjIzTAcDQwyKUcUpHSgBuMmpDxgU0j5hTz94UABqE8ScVKetRry5oYD+oxTEGGp4OKjJ/eUATg5FIB8poBwKQcrzTArufmxSg9qbI2HIpFPNQA5D81BGDkUmcNTjwaAFUk8010D9VBpynjihDzimA5VCjAAA9BQxwMilPNNY0wEU5OfWnDnIpq08DmkAo5Wq7nbdxHseKtKMiql4NvluP4WFMDQXkVIOBUScrUoHFMBR1pzDjNNzzT2Py0wI3HFMU9qkao+jUAL0OKU8UhHOaUnIoAaemKYwyvSpcc01h6UgKjcYPcGtKBt0Sms9lwxBq1ZPlSp7UIB8nDUypZVzzUR4FMClP1NQt92ppxgk1CeVqAEzlaUfdpB92gdKAEPJ4NKaToaR2wKYEMq57VXdV9hU7yqVJ7CqMvXrmrQmVLpQH4ORUDcVPJycYqJlwMkVsmQyPFGKmt4xJMqnoTit/8Asq2QcR59yablYRz1u5jkDA4rWvP3loJB9aW6s40X5UAPsKrQPugeE9RUPUpFzS590ewnkVfPNc9ay+VODnArfRtygjvzWU0UhCKfE2DgmkNNBwazGaNvKY3DA9K6KBxNCDnJrlY3yK2NLudrbCeDVxYFuZMGqrDBrRlXcucVSdeaoCjcRZGRVBxhsVruMjGKz7iPBzioYFRhg4ppqQjI4ph6Y71IDGqC4TcvA5qdvXFRtz2qkBkXEWRwORVNh2PUVsTR4OQKzriPa2QOtbRkS0Vcc804YFDDmr2maeL2Xaz7B9K0uQUs9wKTJPauvj8M2wHzO7VKmg2aHmLd9TSuOxxYQntSiM13S6RaYwLdfyp6eGYZZA7DavoKLiscZbWU0zARxlvoK1hbvbxBZEKk84NdrBp8FrHiGMDHeue1wfv6mexUTJHXmkP0o6mgnmsCxyHnFNkGDT4+DzSS+ooAYDgVDJU38NQuaAGxcGri8iqsfNTqcGhgDLilRsjBp/UdajK7TSAcaAc0oORjvTTwc0AMB56U5eeTTR0px4WmMQnJpy9M01eaf0GBQAg5OTSEYHBpSaVcEj2pASdAAO1AopQO9ACMuRQFzKpPQc07HFLjbGW7ngUgGQAtMWP51axxmobdcR59anxgUAGOAMUqik708DtSAAMLikJ5paQ0ACrzmpVFMUcVIvA5pgBOTRTS2TSg9qYAeRUMjcYqUnFQSHkD1pAJjAoHSkY0tUID7UE8UdGoPSkADpSKfmNKDgUin5qQEgPakfpSA80jn5aYDlHAxTiOaRemKXvTAR+F60R/dpJegpUGB9aQDx1zQTyMU2lB5ApgKPvU4ctmmg5NKOtMBSeajQZJpzdCaag4pAPAqNhhhUvSmtxzQA9RkUAYQ0K2BSE/LQBUl/1nXkilQdPSklH71eOx/pTl6CkA1/vCpO/NMcfNTj0pAOHBxSEHOaRT81PIoAaHOeadnI4prDilTpTAQcGpR1qPPOAKkHIFCAcnWob9M2z46gZqccGmXC7oyPUUwJbdt0CNnqKn7VT0982qA9RxVrvTAd2pxOFpo5OKVhxiqAQ8imMO9PNMJz1oAbjPenrxxTCcGnjHrSACMU00/OeKYeODSAglGCGpbVtk2D0NLKuVqEHawYGgDTkHFQe1Tqd0YIqBhg0wKdx94ioAeKsTj5qr9ulQAg6UYoHIpM80AHVqZKeMU8feqOXmmBCqq0bIR1qhgiUqc4FW/M8t8jp0qMsBOWwOecVaEVLkAEECmhDKMKMkVcv5VnIZUAAXFVLZikmSODxWhI+ygb7Um4EAck1sSanbQrtZixHZRVC4LKnyHBaqKRbyQxAHqaNxMu3WrJIMRxH6k1neeTJuIxmmSpscrnIHeo81aSFcnJ+bIra0+bfHtJ5FYsQ3DBNWreTyZ1I6VnNXKRuHmmEYOTT1YMoI70hGRzWFix0b4OKu28hVgQcYrOHBzVmJ+KEB1FtKJogc5PSo5kwelUNMudr7SeDWvIoZcitEBnMuDVeaPI6VckXBqFlyKTQGRIu1sVC3Bq/cRZGQKpMtZtARtUZqU+hqJhg0wGOgYVSniyCKvKKZLFuFNMDCdSrYNaWksY23CknsnYZAzU9pD5cWCOa1ctCbHUWl0kkXzMARUVxqcETbVBdumBXM3croMBiB7GrdhdWcVtvfDyDnaTVR1EzrtPljnQMowfSr5baORXFReJJEnVVREiHZRXW2t0l1AGVgc+lXYRKZMiuV1w/6RXSuMDrXMaycz/hWc9ikZgPNB5OaQDml71iUOU88Uj9aBwaRj83IpABGFqs7c1Yc4FV3ANNAOi55qdelQRHBqcDihgKDinHkc000oPNIBpO05pQdw6U5lBWmD5TQAijJ9hQxwOlLjFGOaYwAwKUn86GOBgU0HLUAO7U5BgZPemgccVIBgUgFpT0pBzSmgBVGBRPkAKBzSx/eBzwKRT5k2T0oAmUbVAHanA96QcA0uMDFSApGTT15qPPOakX7tACjrTGb5gBTyMCmDk0APU8U4nApo4FK/ApgAFGcGlApCOKAEbgVXY5fr0qZzgVBnJPvQgFzkUA5NA65oA71QADzQfu4oXqSaTPFSApbtQnNDDAzQo4zTELmh84pAeac3K80AOU0oPNMU8UoPNMBZOVpUOFFMY54qQDAoAO9A+99KUDJoHAz60AKnWlHU0LwM0L0zQA1jxSR9KVulNjzigCQnimNyKeTTX6UAPQZFKBTY+BTs5OKAKsw/er7ZFA4FE/Mq4oAwOtSwBxzTh0prDIpV5FADCcNmpgQRUDjJqSM8YoAeRkUi8HFKDzQetMAx3p6HIph6UqHtQBIRxRIMpn0pueMZp3VMYpgZtndtFI0QGQGrXjk3LnHWsi1RRqEqsM55rWUYHHSqAmQ+ppSc1GODSg0xDhSGkJwKaTxigCOQ4OachLcgYo8sMeSakUBRgCkAlI3WnleM00jJzSGMIyKqtwSDVw9cVVlXEmc9aQF60fdF7iknXHIqGyfa+3PBq1IuV5pgZ0/JquKszDNVehqQBTSDk0A800nBpDHDrUUo5qRTzUUppoRWlGBkCoWPzqKn6kgmmtEWK7QSfarQFaUkcVVyQ2c1qm3DShXyARSPZRKeAfzq0xFeWYtbKw6jiooZVJIYgZp1ynlKVH3TVINg1aIZcvoCYEuNybT8oUdutZ9atsZbmylgUKQR1PX1rKI5qyR8ZO7FW3iZQCAfrVIHBzWxYyefFtOMipkUizp8vmR7T1WrbLUVtCFzgAGpjXOzQjxipI2waaR3pBwagC9DIVYEHBHNdBZzedDjPIrmI2zWpp1x5cu0ng1cWBpTp3qo3BrRcblyKpSpg1QFSVc1nzRlWzWoy1VnTIqWgM5h3qNxkVM4wcVEwIqAIS2O9ODZGailGBTYHycUwNGBFkXFRyw+WeBxSQSbGFXyqyR59apAc7fRsTnPFUEPVSa3b2E8jGax7iPYcgVrBkMiVlU85zXQ+HdVMMnku3B6VzzsjAEA5HamrLtcMvBHNaCPTnlDR7gcg1zOqtmcnNT6Pqf2i2CsfmHFVdQOZSaymUikKUnFIDQ33s5rIoeD6Cms3NPXpUZPNACMcCqztVh+marSU0BLAMiplOKghOBU4GRQA73oNICKAaQChuxpWXIyKaRg5BpQ2aQCdRSgetAHFOI44pjGMe+KanPNOIPTNA60APXg8gU8CmqOM0tIBRRR0pcZOKAFLbYj6mi3XgmmznkKO3FSxjaoFJgSDoBS++aQDnNKPT1pALt6VJjjApqnJpw69aYCMcDBpqHmiQ9qIxikBLTWozk9KM5NMBQeKM+1IDkUpNAEM7YX61EBgZqSc5OKjAxxQAoPGKX2oA70AYOTTAUjApo9DSPKqjBIqITKTgGgCcntSkZFNU5NPxQIFFOxTe9PA4pgNAzQRgU48VHKTgYNADMsXGAcetT54qLeCwAqQjIpAODAA0h+6MUDkHNKBkUwHD7tOUfLTQPloTqRQAEVEDhsCpiKgk4agB+e9GdxqMnjFPjHGaQEmcUA4GaCeKD92mBXm/1iHtn/GhWByB2onHzJ9aRBgkUgH4ytCA7eaeo+XFIOlICJhzxQFKnIpyjJqQAUwGgZ5pxPFNxhqeRQAgoUYP1pwGRSYwcUAPAyaeBgYpq8inZpoDOI2aoP9oYrUHSsy9Gy7gf3xmtIHKiqAeDkU7pTO1APFAh2M0hFKtGOaYCClIxRjFOCgrkmgBM5WkPTNKM4xRjIpANPNQTrgZA6VYNMlXKEUhlaJtsqmtFm3LxWWDwPatCJt0YpAVJx8xqmzc4q/cjBzVBl5pMBoOTRjBpRwaKQxFOKjlWpF6GmycimgKmcN7VMsoQqQKhc81Er4bk1aEXXk82feVC8YwKinuFU4wSRQH3HgZxUMw3EsBTQivczBxjbVHGWqxLweRxULDBzWsSGOhuJYCfLfBPFQk5OaUjmnJG8jbUUknsBViI6tWE3lTjJ4PFSjSLwjJhI+pqJ7OaE5dcY9DSbQ0dLByMjoaR2AkIqtpc/mwbSeV4ovJPKuEJ6GsGi0WD0qMGng5GR3prccmsxj0bBwatRPg5BqkDxU0b0gOnsZhLFgnkUs6c1lafceXKMng1tOA65HetUBnMKhkXIqzKmDULDihgZ1xHg5FVWGRmtGZMiqMi7SRUAU5RkYNVEBWXI4FXpVwKqKMuRQBZRqu282PlJrPjOBipVfBoA0J4hIhI61hXMOGYHrW7bSh1xmqeq2+YzIvWtIiZzUi7GwOlMIxzUsnJOetRexrUgtWN09tMGUmteSbzwHIxmsCP7wrZQ/ulrOoVEcvJpcUi0p61kUPB4qM8GngZFRnk0AI/Iqs5yasucCqzdaaAliHGKmHFRxcrUpGaAEJoBzS4pg4PJpAONIeOnSnZ4zSZ9qQCqc04nnFMU804c80xiEZNKBRjJoU55oAkHSgnigUZyaQAOlPiGTnsKYODTy2yInuaAGAbps9RVlRxUNumV3etWFHOKTAUL2pwXBz6U5RxSEED60gEUYFLQeBgUnUZoAjblqlXjrUa8nNSZoAUnJppPGc0HgU0tx1pgP3cUhbimg4OaaTxmgBjtl6QcmkPXNKDzTAdjig9MUE8UKeM96AKU4PmcnimhcMBnrV54kkHIpFgRGzjJ96YDo4/lGaWQ7RxTt/pTJDlaQDUZifarCjAqCIZOTU2eKBBjLZNBFIppScjFAEW0CTIFSZ4wajQZbntUuKADOAaVfu0jdDSgcUwHjlaRByTS/w4pEHFACseary8NVhhk1BMfmxSYDByanQYWoFODVgHIoQARkU4j5aQ9KcRhaYFe4GNp96bGOScU+fkKAO9C9MipYD1HFNAyKegyMCk2lQQRzQA1VzTxwKTOBSbie1MBxXPOKUdMUKadjvmmAJycUpQZpm7B608cjINIBdmBntQeOlIxJWkByOaYFW9TzAh7qc1aiOUBqOYhVz6Uls+6IGmBa6dsinA7ugxTQcinL1oAcBilAz1ooPSmICOKQUpOBQDQAg60o9KCPSigYnUU1hxTs4OKRumKQFIjDMtT2r/AMJ61HONrg44NJC22XnpSAlux8tU8Cr11yKp0MCPFIRmnd6QnHapAjA5pGHNPU8nIprcmmMpyjBqqWAarkq5NVZI8c1aEXrTaSvTnin3MJifp8rVVhYquQSMVeklFxa54ytUIyLgYUgL0qoOTzWq8kf2d1ZRuPQ4rLYYbgVaZLQxl9qu6Qv+mKcdKRIVljyCQRVqxSO2JkkYcetDYrG+RuWsy/hyucZpja5DEMKjOaoXOtPKMLGqg+ppWYCWM32e72k8NV7VhmAOO3OawzKzuHJ5FbSSC608juBim0O4thP5sWCeRVojNYljMYp9p6HitoHIyD1rKSsUhoPNOQ4NNYc0KcjHesxl2J8c1vWE/mxbSeRXNRtkYrQsZvLkBycGqiwNidMjNUnBFaORImR0NU5kwa0ApuM9qpzp3rQK9qrypkYqWgMuQZ4qrs2y+1Xp0wcgVVcc5qAIgdsmD3qVeTUcoyN3cd6fGdwoAmilMbZBqW4n3REetVyO1ROSF61SdgMe4G2QmoTzzVy6TcMjrVIHnBroWpmySL74rcRMwisOIYkArdjbEQFZVCojF64ozzigHmlxk5rModnC1GOvNP6Dmme9ACPyKaIAyE5wac9GcrTAbGNoxUyjPNQoKmQ8UAIw5pMinsuRUeMHmkAhODT85FNIyKTOKQCgc08U3oeacKYwJwOO/FPAwuKao+bJ7U/FABQTigUDrSAAMsBSzNnCjtRH97J6CkX5pMn60AWUGFAHbipAMc45qJTgYxUgfvSAlA4xQQCaRXyM96Un86QDWPNMJwMU4mm9Bk0ACDvUjU1SAKSSQAUAEjACot2RTWkLHABp6R8c0wFHI4pGHGKlIVRgVGxyOKAIsc04DjNIKUDApgBOBQvA6daGFLnigBM4NKTnikzk57ClA70xCA84xSsuVpUHfFPxk+1ICOIVMBkUigAcAVIo4pgRquaCOKevApp4FAESj5zUgHNNQHdmpVGWA/GkAxhx9ad6UrjGAKM4amAr8ChPu0OflpVGFoAO9Vp/v1OTUEnJzQwGqMnGKsKtQJ96p1pIBzdAAaU/dprcEU88CmBBP0U00NgYp1x9wVDuwPpSYE6vjkUobdyTVdVZzjdgVPs28Bs0gEc9qcoAFRtQH45pgSFsU0vhSTTclqCuRg8g0wGncw3AinxBwxLHj0pYxgYAqQCgBS3FKpyKY3XFKvC0AR3HMZwM1X0+TfFg9QcVbkGVIHeqOnHEkqejZoQGohyMVKDxUEYqYDIpgPpSMikB4paYDHOBSI2RRIeKYhwcUhE2M0dqQZ6UnINMYretNPWnH0NNNICC4XKe45qBWO7cRwKtyLkYPeqo4BGOlICxK26HNVQOKlDZjx6VFnFIBpHOcU1qHLZ4FB4pANAppHNOHWm556UwK8g5qvIwBwasydTVOcfNmrQEtu25WFSQPtDqTwarWzbZMHoasMmGyOlMCBjgZGDiqshOT8wA9PWr7rlTVd7N2G7gCqTJYyykw+05wade7i20HgUxYGjbIbp6Ul05LA59qoTJtOsEvnKvLsI5wB1rPuImgmeJ+GU4NXNPn8m4jbcBg4zVjxFblLlJ/wCGVe3qK0IMlDzir+nzeWxQk4as5Tg1OG2sGU0mNE1whSckDrWrZSb4QDnIqkwEqq/GadBL5UwXPFZSLRosKaOvWndRnNNwAaxKJFbaaso3oapjmp4n5xQB0OnT7k2E5IqedMjNYtrN5cgINbgYSRgg5Bq0BQdcGoXHFW5kwelVmHOKYFGePIyBVCRMHpWvItULiPBrNgUWGRgUiccUvRuaUHnpQMeTkU1lzQDxmlHJoAo3EOOexrOnj2tkVuSpuWqE8XUGtYSIaKcAy4NbIH7teKx4gUnGRnmts/6sU5ghg4ozzSj0pB1rIodnIpvenDpUZPzUAI5xTPNAGKc9Vn60wLK8jNSK2O1Rw/dANPZcHIpAS7s9qYwzSoc05hQBGOKCOKRhg8UA9qAF7dOtKOtID270o64oGPUYXJpRQeOBQOtAADxmg0H0xgUg5bFIB7fLHx1PFLAOCTTZeGC1KibQB3pAO7/SgnpS9ulBGevagByPlselI0pJxSL1zilAJ7UAO3jHvUTyZwoPWlaMkVEsDGQDPSkBY34FMKljk81OIxTggpgQqMdqcWzTtvGaTGCOKAGnuaa3AqQjA6VE55ximA0dDThzSAcU5Tg5oAQ8tg0hGaUnc2e9GOaBCHgYpw6U3qemaUnApgOjHFOpENOJoAULTycLgU0HPB7UpPFACDpSHinGkIpANXrTxwf0piinqMk0wBjyBQBlqG/1mPSlX72aAEk5GKcOBikYZbFOPAoAYeDUDnJqduFqu5ycUmA6PGc1OKgiXnPap8cUIBD1ApzHjFNP3hTmHFMCKcZTiq+MHkdasTcLUL9QcUmABtvWl35prjLClI5xSAUHI60MvGaRelSDkYpgKvAoByaaeKUHFAD8HOacDge9IDQ3TIoAawOaevQg00nNAPNADmHHHes+D93qDr/e5rRHNZ0/7vUY29eKaEaidakFRJ2NTA80wHL0p61GODT16UwGuMimEYGalYZFREcUgHrzS45piGn5pgB600jnFKeRxSEUhjWORVZxh/rVoiq8y4GT2pARA4OKb0NOHLZoK88UgI2PNMY0915phUgdDQAzOKaTg1IIye2KQxHNAFeU1BIMjJq5JBxkVWkXjFUgKmdr5FXFOQGPeqsiEVEl0YjtIJHpmrtcRfUjnIqdcFMGqiTLs3tj1qtPf5Uqq4HrmjlFcnmIVzk4qhckE5ByKjedmPNR7sjFaKNiWxytWnK1xeaZmSTesPI/CsoVYhu5IoXjGCrAjH1qySqaATRRQBfsJAT5bHANTzQGM5GTWZE5RwR2rdiYTxBqznoWiS2ctEAwwRUjCkjG0Ypx5NYMsaDT1bBpgpRSAtxt3rZ064yuwmsGN+xq5bSlJAQelUmBuypkZqk64NXonEsYINQTpg5qgKTrkVVmj3LirpFRuvFS0BhzRlWqMda0bqHPIFZ7DBx3qRikYNKB60mMjNA9KAHjHQ1XuIsjIFWBg9+aGG5cGmmIy/JzJnHSrrHaoBNRlCslSuvQmncBAcjNNBpw4GKQdelIBwODzTGPNKo+agnBoAjc1A3WpnPeoWOWxTAsRHAxUpGahUYFTKc0AIuQaf1pCOOKRTjrSAUjIqM8HFSkU1hzkUAMB+anxjLZPaokbLYqxGCB9aYx+D2pvWnZwKaDnkUgDOOtLHgtnsKMUAbU+tIAX55cmpz6+lQRL3qwvIANIBwHHFIV4zipVYBelNPAx60AIg46U8DikAwKXJFIAbpQgwc0jHinqM0AOHAxQeBQBQ3vTAaRxig9c+lBbJoA4oAaw7VAxzJirDjAzVcD5s00AoHy0Dg0HJ4FFAgHXNAGSTQOmaAcCgBFFLjLAGlHApF5bNAEg4opM804CmAo4pW7CkAzQT81ADz0pjU4nimvxQAL0py0xTxThQAoOXJJ9qcneo15BNPXgUAA+9TmOBTF5Oac3XFMCNzxUL9RUsrADFQg5NSwJlGBxTx701RxinYwc00AH74p56VGT84NSEcUwI5B8uTyKhbnmp5B+7IqAj5c0mAhGGHFIR82aUnmgDLVICD0qQHio84anrycUAKBnvQVpwXijHNMBFY5xUg5FRkYNPByKAADikX71KRzQBg0AKKo6gNssT+hq9jtmqmpLm3z1waaEXo+Y81MpwKq277oVPqKsKcimA/HOaepwaYKeOtMBSc1FipaaeuKAIgcNUi9KYwxT0ORSAB1xRSk80HrTGNI4zUMy5U+9TEZ4prLlcGkwKcfI+lWURWGcVXVcSEdqnhOeBSAR4/QCoyvHSrLCoiMGkBFtpNvNSGm4pgMZMjFUZkxWljI6VWuEyMihAZki5FZ9wuGzitV48nFNltUK5IJrRMTKEJzGQelRPFliBVp41RflGKrRSYk+Ye1aRIZWddpxSDrUsy/vGPY81FVkjwuaaeDTlBIzSMKAG0mKei7mA6ZroLXQIZIVeSRiTzgCk3YDnMVqaXPg7Gq9c6LBHHlNxI9TWUU+zzgr0qW7lI3lGRSMKS3kEkYYd6WVtozWLLGkUvfOaQcikqRkiHHNTo3PWq6HPBqVTg0gNnTbjHyE1flXIrAgk2sCCcit2CTzYge9aJgVXGDiomXIq3KnOarsuDQBUkjzxWZcxbWzitp14zVO6h3DIHNQ0BlqexpxHOaCmGxSgY60gAUppCMUo4GaAEZAxzUUgwMVMeBmoZDk80wGg8UijmjHpQo5oAVThqRutKPvUjHnFAEchquT+8qeQVXA+fmqAuIuRSjg0kXK0pGKTAeKQihT6inEZpAAORiggGmA7TzTwcigCvANzEntVxR2qCBMLk9+anXpTGJI2EpiH5aWYZGAKRBhcGkA7NDnBwDxTkAJzTAd0vsTmkBPGmEA6GpFGM+1IvP0FOHSkAoOBilbluOgowM0qckmgBQM8UN0pV60jGkAwcmpVHOajUc5qUcCgBR1prNzTugzTCMjOaYAoyM5604cfhSAYxilPQ0gI3PFRAd6fKecU0crmqQhM80meKU9c03qKAFz8tB6YFBHag8kCmA6kUUp4FKBxgUAKB3p6jjNNAwKcOlACg03+KndKarcmgB7HgCmMcUrDkU2SgBQMindBmhfu+9DcCgBF4WnD7tNAwuDTm4X2oAI+lIxxT0GFqN6YELnLUIOaeV5zimH72BUgTinU1eacRzTQCMMHNP7cUjD5aVeVoAY4zGahx+7FTsMqRUSf6vkUMBpXmjGDUgHFNI5pWAiIy1SKtNAw1PHB4oAcKM5NFHQUAIwoQ880o6U1TzQBIaaeDTjyKRhxQA4VDerutH/OpV6c02cbomHqKBEOnvut19qvI3GKy9Lb5HQ9VNaaDmqAlAyKcDg0xTxTx0pgOzkVGxw1SKaY470ANbkUicCnE8Ypo4bNIB55FGMjNLjigelMAxxSEc0ppCMigZUlXEgNLG2JMU+4HGRUAbBBqQLhqFhg1Kh3LmmyCgCPIpDR3pTQACo5EytPBwacRkUAZrJhuaZK6qMMcVZnXDZqleLlc+lNCKc8qEECs8nDVakGDzVVxhq2iSwlJIBqKnMe1NrQgfG2DjNSMmegz9KgFXrB85Q96TAigjJlUEHrXYWRxEEJ6CsSCIBwcDNXZ7r7NFvycjsO9ZN3LsaE6blINc5fw4LADkU241a6lPyOVHoKpx3UqzbncnnnNUoiuamls5j2spGOmRVm6GIiR2ohlVow471O6+bFx3qGikU7aUOnvUw61mQOYrgoeOcVoqe1Q0MUnBqZTx1qE09G7VIywhx0Naemz7W2k8GskNip4pNrAg9KaYHRSKCuapyLg1ZtpRLEDnmmzJg5ArQCoaidcjFTsuDTGXIpAZNzDhsgYqAjI5rTnTcMd6oOm081AEWMnBpB6U8jnNIRkUgFBwOaruOc1NnNRyHIoAjB4pF470A8dKRRk80wHZGc01myaU0zGDnNADZOOpquv36nk5qBD+8qkBcQ4GO1PI4psfK1JwakCMcGng01hg0A0AKwzSKccU7OaaTzmgCZRinAU0CnE8UDGMcc0gGBn1oPPFLjsKQC/djz60sCZOSOKJeAB6U+JcRgEcmgCTGBx3pQecUnfHpQOBmkA7PHFPQYWmYyQBUvpQADgU1iRTjTWOTg0gFUelSHgYpqrSnk0AI54xTe+Ke/ApgPOTTAeBSHgUm7360MeaAIpT81IPu0jtlycUDmqEBHFJilxn8aCMGgAzzQPvZooAwM+tAAxwMY608cHFMPJ+lOU0ASUDgU0U7OKAFPIpqAAml7Ui8NQA4nimPyQaeelMbkigBwPShjlaTGKGP3RmmA7GSBTm4GKaPvfSlJy2KAHHgVGeTT2OB1pEHGT3oEJjNMdcHNTEYNRyDjNIYIcipB71FGQR70/OKYDwMihTgYoByKB1pCEY5yKij5XAqZhUSDGaAAjGKaR83FSdRTTw1AyPHz08CmdG4p60gFA5pTxTWbFBagBSe1IRiil7UAOXkUe1IhpxGaAEFDjI+tC9acw4oEZ1gNt7Op+tai9ay1Pl6r7MtaaDirAlWnLxTV4NL0agB6nNI3SkU4ahqAGjpQeOaTOBQTlaQEgORR0OaYrYpx5FMB2BnJoJBGMU08igdaAI5V3KapnjjHSr7dcVSdcOR61LGWIGytOcZqC3bDYNWWGBmkBCBzSkcUpHNJjmmAwjmnqOMUEUi8GgRFcJkVm3C5Q1ruu4VnTpyRjimgMeXg1VcbjV6aPOTVZRtb5q2TJZWdcUiqWOACTU86jdkdKW1XM68VdybAun3DDOzA9zUsVtLC4Y4AHoa2lQNHkVXlTIIrNyuVYdDggNUGoncQpOAOafayDcUJwar6oSrKc+1StwZHYGKO5BkAZfQ0uswqs/nRqqq4+6p6YqkJOc1cM0L2LozNu6gBe/1rdEDtMmypjJzjtWvbvkFSMY4rm7VzHMCDitlZdjBh3rOSKRS1FPKutw6HmrdrJ5keabqSeZGGA5HNVbCUq+0ng1DV0WjUxjgUoODTQeKUnjNZDJc4GakR8VAjZGDUinApAa2nXG1tpPBrWYblzXNRSbSDnFb1nN5kQBOSK0TAjkXBxUJODVuZe9VWGKYETjNUp4+c1fYcVBIuRipYGay4NMYYPAqeRcGo26YqQIjxzUMh9KnNQScGgBoPHFIvWgdKB1pgBGTSMO1OzlqR6AIpDgVAn36nk6VBGf3lUBdjPGKfTIxT8c1ICMMio+hqY81EwwaAHgcUjDIoU54paYEwGaG4GKAcCkY8UmMaPpTkGWyegpo6U8HbGT68UgGE75MHuas4x0PSq0A3OT6cVYC+9IBe3uaUDoDShcmlA6mgByDLZ7CnZyaRBhfrTl4FACdqYnLGnk4XNNi6ZzSAlWlH3s0KcilHTOKaAY3JzTccU5jgc0wnI4NMA7ignnk9KYWwRQT1oER5ySfWlJwKRadjNMAz39KTPvSkcUg69OlMBTzxQTQDjmkHJzikAq8DJpynmkxxR0NAEgHFGaaDxil3ZGAaYCg0E4oUZFKRgUgHY+WmMOaePu0wnnFAC96Q/eFA5ox89ADgcmgffpV680nRqYAxyQKkA4qEZ3ZqUHAoQhxHeo354pWbAqvJKScL270wJVUA5Bp4XIqtFIS2Cc5qwzYOKQxw4pcc5phPFOzxQIVxUKdTUzHmoV+8wHrQA4Ujfep23pTlIBwRk0DIivzc0mcU5hk5pH6UgI2OTTwMimBcmpMYFIBTQBSHgZoU4OKAHYxS9KD70Dkc0AKo707tzTQ2RS5zQBnXv7u7hfpzitNGyKztUX92rDqrCr0D7kB9RmqETjpmnH1pq048imAh65zSkZFIRTscUARjg0uDTiMGgUANHBqQdKYetOB4oAUdKRaUU0HBxQAMO9VbgfMGFWiarzDKkUgIlOJAau9VBrPByM56VdibdH9KkYMOM0wnnFSHpTCOaYCUhFKRkUDg4piAciqtynGcVa6VHOu5aAMWRCMiqUycZ9K1JUwcVUkjyCMZqkwKUZEjhW6VchiRJAQMEVTCMsvCmrcpfysqDk1bEWZLwW69ASe2aozai7HgKKpSBs85zUdUok3LlvcsLgMT1q3qg3QqwFZCtg5Fa2/wC0WBB6gU2rMLmUDV7TEjluNkgypGeTVAjBxUkcnlyBgAcdjVEk16iQ3sixEFA3BBrQhcNEpPasu6nM8gcgDAxgVesW3W5HpUyGi6cSxYPSqSRbJM4wBU8Mm1tp6GkuFIOR3rMssRuGXANPFULaXbJtNXwKzYwHBqYHjiosc05TUjJlOBk1oWFx5cgUng1mg1JG2GpoDpjhlyOaqSLg0tjN5keCeRUkydxVgVCKY4qRuKYeRSYFSdO+KqMOc4rRkXcMVTkXBqGBXccVWkOT1qy4wKqv1oQDeg4pV4pO1AOaYCqMnIpGHNPXpTGPNMCGTpUMRxJxUstRw8tzVAXUPFPHTNRqMCng+lSAp6ZpjcinZxxTW65FIBi8U8nFRke9PHIxTAnpG6cUueKazZpDADJxTpTg7fQdKSNctz25pjfO+Bxk0gJoRtX3NTLxyajPC/SnqcqPegCQDIyKcBkYpoPNPTls0gHYxxRjigDJzQ3WgCGc4XFPiGEqK4OWUA981MrAL1FADwMClZ9q4qKSbAwKhDE8saEBLvz1NMLZGBTQOMUpGKYBnPNNdsDHc1JjAqFxls496BDge2KcTgfWojJhcBcmpVUlcnrTAD160UoHOKUjnFADSeOlCjilYc4p2KAGk4o7cmlPNJtzTAry3Gw7QMkd6ZHM5bk5B7U2SJhITtJzU9tDhtzCgC1HwKeeBSKOwpXOOKADotR/xYqQjC5qPo1IBRRnLUvvSDlqYCgZNA+8aXOGoUfNQAg+9zTqRx+lAPGKYhsgJGe1VGbsBzV08jFRsncYoAZbxnO5uPapyMnNMRSOpp59BQAoGTj0p2ecUKMDmlUZbNACHk0xDy3FSHrUY6mkA5TninYyfpTF4NOByaAG45pkgqTNRydM0gBBgUrNt6nio1OaSRfMGDmgZJvzTSeeDTANowKUDB5NICbqKFPNAGRSAfNikA4HNApF44xS55pgQ3sXmQMDT7I/uF5zjinyfMmCKitPlBX0NMRdU9qd2pqHNSAZGKoBp5FKMilA4pAaYCN0pF5NKRxSKcGgBxXjIpQKUnjimZ4pAGeaD60GjqMUAIailHGBUh61DK1ICsp6irVq3UVTJ2y47Gp4W2yc0hlsjJqMjmpT6io2HNAhM0ho6c0ZBpgITQwytLigjigDOnT5vrUJXjgVbnBznBqAjAzQmMqSDDVHK2IjS3M6huATiqkk+8EAYFWiWRlsvnAqvIMNjFPDYaiUAgEVsiCGr1hLjchxg+tUafE+yQEU2IdMmyVh71GeKt3Y3BZAOvFViOKQCE5HSpre6a3BAUHPrUHNPSN24VWP0FMB/wBqkLZyB9K1bd/PiznJFZDW8i9UYfUVb0+Ty5Nh6GolYpF6O3XzckcirJGKAuOR3pxGRWLLGkUA4NJnFBqBkoang1EhzTwcUAX7Gfy5ME8GtokMuR3rmkbBrbsJ/Mj2k8iqTAJlwahxxV2VMiqbjBqgImGKrypkZFWm5FQsM8GpYGfKMDBqm55q/crgVnv1qQG54oFAPGKUelMB2flqMnBp56Uw4IpoCvK3Jwaji4bNPk5NNjGTVAXlOVGacDj61FG3rUpPpUgLTWHPWnAcUx+KAG45pQcGkFL2oAnJ4po4NDHBwaQjPSkMlB2oT3NMiTL57ClkO1VX15qSIYTigAY/MFxnPepelNUZbntTiOKkAzgVLGcLURHQCpVHGKAJVIxTGYAUpOF4qKUYSgCrJJukyOccVIm9uDnFJax7iWIq2EGeO1AEGwnjFOEXqanA5yAKNvemBDsx0pQvqKl28UEZFAETLjoahLZbaBUz8KSagAyc0ASqgFKD3poOaWmIAec0vVs96b60oIzSACcNk0deRR1alxgUwExinA1FuINPU5GcUwGuaVTjGKVlDDFCJg0ATIO9NY5fFPzgUwHJyaAHMcDFRA5apGpi8GkA4Gk/jpRSEYegB3emqc8inGgDCimIU80wHnFPIpjcHNMB+M0h54oDZFITigA3U5VyeajHXFTD0oAXoKFHGaRjxilHAoAQiowfmNSZ4qIcN0pAO6Gjo2aQnpQfvUgAtzSSH5aQnJ60OfloGR5xSqcmkXmjGKQAetIetKRxmjHGaQEyHC0p4bNNTkUpoAUnmgCkNKBzTEB+7UEBxcMueTzVgcg1Rjcrqm0nhhTQGqvBqVemKjUZPFSDg1QCg01Rg04daB1pgIRxTMc1IeRUYOTQBIKYeDTh05prjnigAzzSE4NJQTSAa/HIqu7ZODUrvnioWXmgCtO21ge9SK3KmorlcHNOibdFnPIqWM01bcgIpWGRUNu25MVMo4xSQDCOKYTg1IelRsOaoQo5pSM0gPFKeBQBBMuQRiqbrwQa0GG4VRnUhsUhmRdAiQiqrDFX7tfm6VRccVrElkDcGhmyuKHHOaa1aogaaTNFFUI0bbE0HlnGRUMseOMYxTbOQxzKc8HrWpcQ+YmVAINZt2KKWnxq12gZQy+hrs40TyxtUAewrmdOtWSXe+BiugtX42k8VNwsRahBviJAyRXMXUflS7gMd67KVQy4Nc3qcQUsDimMnspPOhznJFTFcVl6TLtlMZzzWyy8ZqGhorHg80Hnio3fE+004GoaKHA4NSKc1CRg09GwMGpAlBwat2k5jkBzxVIGnxtg8UIDpVbzEyO9VplwaZp8+V2t1q1KmRmtAKBFRSHAzU7jFQsARSYFO65Ss5uSa0LoYWs5uTUgIBgUgFKThaRTxQArZA6cUw47U9jTCOOKYEEvAzTbc+tEpzSQcGrAtgcZp6HPU0g+7SDg5FQwJQaa3NKpyM0N7UARHinDkUhHOaQGgCXvTkGW68U0daeOELfhSGNB3yZqygAAFVoF+bkVaJ7ikA5epNL2ApAMLigDJzSAevLYqToelRxjDZz1p7HmgAb0pkxxHzT+pqOUZKrnjrQA+3XEY461IOBSL92l6UAKBxk0A0HpS44oACKaTz1pxFMJxQBFMcLUCU+5b5cDrTFpgSA80uaaOtKBQAoNA5NKBxQpwKQhVHWlbkUDkUHpVARheKeopgGTT146UALjml70lOpgDHPApVHNNByc05T3pADdaYvWnE55NNWgBwOR0pD/AKzrSjjApAPnzQArU7GBzTSeQOtOY5FNCF7VHIcCn01zkdKGAiDIpSMCkQ8UrHPAoARPvZqUCoU+9UwNAA3NKelNbrxTieKAA/dqE8MKkbpUTfeFACnkUE88UhOBikJ70hiE80p+5SHrmnA5FICNPSnEYNNU81JjNADM4GDTsZWkIwelOA4waABD2pxFRgYbHapOopAA5FKDQpyKAOKYCjg1QuB5eoQv0zkVoA8VQ1IYCN6MKaEa0Z4zTx61BA+Y1OeozUpPGasB4PNGeaFOKAMnNAB2poBDYpw6U3vQArHApCcjNNkJA4pqPng0AOzQ3SlIpCcDBpARbc80xlwKmBphGTSAqSqGHvUcXykrjirLLxVdhtcEdKQFm1b58fhVzGDWejbZAR0rQBBUGkhjWHNRtwalY5FRPVCBacRxTVORTs0ANxiqtwncCrXU1HMuRSAx7lMnPpWfIK1rhcAis+Vea0iJlFlzxTJFx2qcjDc9KSUAjIrRMlorAHoKmSznddwjOD3pI1y4rciHyAelNysFjFFtIpyRgj3rXs33xYPUVDOuGptpL5cuOxrNu47GpGADT5LkWyFy4X61HnjNZOoStJJjJwO1KO4MtT605HysxptjeQXM+y5iBZujE1FpVjb3xZZZHDAZAHeqdzbyWV0UYEMpyD61tyk3Ny4g+zSbowAvsKsQuJIwc1DBKLyxVsZYCobeTZLsJrNopEeoZilVuxp8T7kDcGl1Rd1vu9OapWMuflJqWhmgaM4NIDmjrWbKJVPFOH1qJTUoGRSAs2s2xwc1uI29M1ziHBrVsJ8jaTVJiJp1xVVuDWhKu4VRkUg02Mo3Z+Wst/vVpXnC1mMeakBT0pBSHpQORQAE0jH5cUp46dqaxyMU0BWkPvSwCmy8U+2NWItp93mgilTke9Bznp0qGMRTg0/OaYRQDikAMMUwjmnk0w8GmBNjuOlOkOFCj60sY3Nimud0mB34pDJIV+XPepO+KRBhcU4cn6UgHjg9aUdM00HINKeBikBInNKDzQBhaAOM0AKOSTTCN0n0p4ORSIMNmgCQD0pcc4pB1p2OaAA0HrikJ5o70ADNTCeMmlPTimt7UAVp+ZMZ96TODgU1jmRjnpxT15GaAHA04dajA5p27g0wHg8UgHFJnt60o+7SEOBxR1pg5OKf0FMBMYpy8U3OacOTTQC4oPC0vehhlaGAi9KdnC0ijAoNADWIC0i8CklOMClUUgHY4FAGWpcYxTV4amA5hginMeM00nLAinMaaAUDIpjghakAyKjk6YoENQ8UH1pFOKUH1pDCM4apQeeDUSctUg4piFJ5px5HNMPJpxPFMAY8YqF+tSsOKikHzDnikwG57ZppNAOCaCagYpORTl6UwHIpwPHNADV5apKjTrUgNMBe1KDmm4yKUcUANbhqcOaRxTl6UgBelOBpAOaAcGgBwHNVNTXNqxxyOatA85qO6XdbsPWqQhthJut0OenFW9/GKzNLf9xtPVTitEHvirAeG4qRW4qEHmnBsUAS5pR0zTA+RSqeKAI5m2rkVXWUg1addwwagMODxigCZWyuaGORSYxHSLyOaQDA2DSluOOtAGaNvNIBNuRkioZo8rkDpVsL2qKRcgihgVAeAav27bo6zx1KnqKuWj9qQycjAxUbDipmFQtTAap7U4jIpinBp+eKBDTwaG5WlPIpDSGULhfUVnSp7VsXCkrWfImapCMuVOM4psXzna1XngJXORUCQbWznJq7iHR2yh8gVdVgg56VFwoyaq3F/jKqox6mjVgTXc8eMKcmqXngMCKgeZn64FR5JNWoiudHDJ5luGHWsqd8yMD1qbTZ8rsJqpeZWdqSVmJkltMYZQ6nBU5q1q06XkUcqgl14bC9B/8ArrMDHqDW1pmLmylgIBJGM/WtSSDQ7ny5TEx4bmr80Sxy5AAPWsGBzBcK3Qqa6G4/eQLIDkdKiSKRHMd8JBrEjcwz9+DWwjblINZF2myU1CGa0T70BBp5+tULCbK7SavdqyloykKOKkU1FTlbtSGTA4NWLeXY4NVNwqRD6UAdDG/mR5FQTr3qvYXH8JxV2RcrmqAxL04FZjda1dQXArJY85NIAPNKBxSNwOKXPGKAEI4prdKcx4prHIwaEBUlOafAMc4ps6gd6dCeKsC6hyM0ZyaYhzUhAxmoYCEZFMJIp4PFNYZGc0AKDkU1vakzg9aUnI60Af/Z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578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9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1302751"/>
          </a:xfrm>
        </p:spPr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95728" y="2884868"/>
            <a:ext cx="7533883" cy="3374263"/>
          </a:xfrm>
        </p:spPr>
        <p:txBody>
          <a:bodyPr/>
          <a:lstStyle/>
          <a:p>
            <a:r>
              <a:rPr lang="en-GB" dirty="0" smtClean="0"/>
              <a:t>The aim of this project was to make LUX* Belle Mare Wine cave the most popular on the East Coast</a:t>
            </a:r>
          </a:p>
          <a:p>
            <a:r>
              <a:rPr lang="en-GB" dirty="0" smtClean="0"/>
              <a:t>The project started with just a simple idea – I managed to conceptualize, visualize, create a drawing, input all technical elements and lead my team to implement and execute all tasks pertaining to that project.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65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432</TotalTime>
  <Words>356</Words>
  <Application>Microsoft Office PowerPoint</Application>
  <PresentationFormat>Widescreen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Rockwell</vt:lpstr>
      <vt:lpstr>Rockwell Condensed</vt:lpstr>
      <vt:lpstr>Wingdings</vt:lpstr>
      <vt:lpstr>Wood Type</vt:lpstr>
      <vt:lpstr>THE WINE CAVE </vt:lpstr>
      <vt:lpstr>PowerPoint Presentation</vt:lpstr>
      <vt:lpstr>Objectives and outcomes</vt:lpstr>
      <vt:lpstr>Why wine? </vt:lpstr>
      <vt:lpstr>In-depth research</vt:lpstr>
      <vt:lpstr>Moodboard </vt:lpstr>
      <vt:lpstr>Realisation phase</vt:lpstr>
      <vt:lpstr>And voila!  </vt:lpstr>
      <vt:lpstr>conclusion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WINE CAVE</dc:title>
  <dc:creator>Frederic Legris - LUX* Belle Mare</dc:creator>
  <cp:lastModifiedBy>LBM</cp:lastModifiedBy>
  <cp:revision>21</cp:revision>
  <dcterms:created xsi:type="dcterms:W3CDTF">2018-10-11T06:50:08Z</dcterms:created>
  <dcterms:modified xsi:type="dcterms:W3CDTF">2018-11-12T11:17:30Z</dcterms:modified>
</cp:coreProperties>
</file>