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12192000" cy="6858000"/>
  <p:notesSz cx="7103745" cy="1023429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2" autoAdjust="0"/>
    <p:restoredTop sz="94660"/>
  </p:normalViewPr>
  <p:slideViewPr>
    <p:cSldViewPr snapToGrid="0">
      <p:cViewPr varScale="1">
        <p:scale>
          <a:sx n="53" d="100"/>
          <a:sy n="53" d="100"/>
        </p:scale>
        <p:origin x="180" y="54"/>
      </p:cViewPr>
      <p:guideLst/>
    </p:cSldViewPr>
  </p:slideViewPr>
  <p:notesTextViewPr>
    <p:cViewPr>
      <p:scale>
        <a:sx n="1" d="1"/>
        <a:sy n="1" d="1"/>
      </p:scale>
      <p:origin x="0" y="0"/>
    </p:cViewPr>
  </p:notesTextViewPr>
  <p:notesViewPr>
    <p:cSldViewPr snapToGrid="0">
      <p:cViewPr varScale="1">
        <p:scale>
          <a:sx n="41" d="100"/>
          <a:sy n="41" d="100"/>
        </p:scale>
        <p:origin x="1794" y="54"/>
      </p:cViewPr>
      <p:guideLst/>
    </p:cSldViewPr>
  </p:notes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0" Type="http://schemas.openxmlformats.org/officeDocument/2006/relationships/tableStyles" Target="tableStyles.xml"/><Relationship Id="rId2" Type="http://schemas.openxmlformats.org/officeDocument/2006/relationships/theme" Target="theme/theme1.xml"/><Relationship Id="rId19" Type="http://schemas.openxmlformats.org/officeDocument/2006/relationships/viewProps" Target="viewProps.xml"/><Relationship Id="rId18" Type="http://schemas.openxmlformats.org/officeDocument/2006/relationships/presProps" Target="presProps.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FDE934FF-F4E1-47C5-9CA5-30A81DDE2BE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561BA9-CDCF-4958-B8AB-66F3BF063E13}"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FDE934FF-F4E1-47C5-9CA5-30A81DDE2BE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561BA9-CDCF-4958-B8AB-66F3BF063E13}"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FDE934FF-F4E1-47C5-9CA5-30A81DDE2BE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561BA9-CDCF-4958-B8AB-66F3BF063E13}"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FDE934FF-F4E1-47C5-9CA5-30A81DDE2BE4}"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561BA9-CDCF-4958-B8AB-66F3BF063E13}"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FDE934FF-F4E1-47C5-9CA5-30A81DDE2BE4}"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3561BA9-CDCF-4958-B8AB-66F3BF063E13}"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DE934FF-F4E1-47C5-9CA5-30A81DDE2BE4}"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3561BA9-CDCF-4958-B8AB-66F3BF063E13}"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E934FF-F4E1-47C5-9CA5-30A81DDE2BE4}"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3561BA9-CDCF-4958-B8AB-66F3BF063E13}"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FDE934FF-F4E1-47C5-9CA5-30A81DDE2BE4}"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561BA9-CDCF-4958-B8AB-66F3BF063E13}" type="slidenum">
              <a:rPr lang="en-US" smtClean="0"/>
            </a:fld>
            <a:endParaRPr lang="en-US"/>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FDE934FF-F4E1-47C5-9CA5-30A81DDE2BE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561BA9-CDCF-4958-B8AB-66F3BF063E13}"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838200" y="365125"/>
            <a:ext cx="10515600" cy="58118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3" name="Date Placeholder 2"/>
          <p:cNvSpPr>
            <a:spLocks noGrp="1"/>
          </p:cNvSpPr>
          <p:nvPr>
            <p:ph type="dt" sz="half" idx="10"/>
          </p:nvPr>
        </p:nvSpPr>
        <p:spPr/>
        <p:txBody>
          <a:bodyPr/>
          <a:lstStyle/>
          <a:p>
            <a:fld id="{FDE934FF-F4E1-47C5-9CA5-30A81DDE2BE4}"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3561BA9-CDCF-4958-B8AB-66F3BF063E13}"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1" Type="http://schemas.openxmlformats.org/officeDocument/2006/relationships/theme" Target="../theme/theme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E934FF-F4E1-47C5-9CA5-30A81DDE2BE4}" type="datetimeFigureOut">
              <a:rPr lang="en-US" smtClean="0"/>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561BA9-CDCF-4958-B8AB-66F3BF063E13}"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image" Target="../media/image4.png"/><Relationship Id="rId1"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10.xml"/><Relationship Id="rId1"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image" Target="../media/image10.png"/><Relationship Id="rId1"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2.pn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3.pn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4.png"/></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image" Target="../media/image17.png"/><Relationship Id="rId1" Type="http://schemas.openxmlformats.org/officeDocument/2006/relationships/image" Target="../media/image16.pn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1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ctrTitle"/>
          </p:nvPr>
        </p:nvSpPr>
        <p:spPr>
          <a:xfrm>
            <a:off x="897890" y="307975"/>
            <a:ext cx="10742295" cy="2387600"/>
          </a:xfrm>
        </p:spPr>
        <p:txBody>
          <a:bodyPr>
            <a:normAutofit fontScale="90000"/>
          </a:bodyPr>
          <a:p>
            <a:r>
              <a:rPr lang="en-US" sz="3600" b="1"/>
              <a:t>Pictograms</a:t>
            </a:r>
            <a:br>
              <a:rPr lang="en-US" sz="3600" b="1"/>
            </a:br>
            <a:r>
              <a:rPr lang="en-US" sz="3600" b="1"/>
              <a:t>象形字 xiàngxíngzì</a:t>
            </a:r>
            <a:br>
              <a:rPr lang="en-US"/>
            </a:br>
            <a:r>
              <a:rPr lang="en-US" sz="2400"/>
              <a:t>Pictograms make up only a small portion of Chinese characters. Characters in this class derive from pictures of the objects they denote. Over time they have been standardized, simplified, and stylized to make them easier to write, and their derivation is therefore not always obvious. Examples include 日 rì for "sun", 月 yuè for "moon", and 木 mù for "tree" or "wood". </a:t>
            </a:r>
            <a:endParaRPr lang="en-US" sz="2400"/>
          </a:p>
        </p:txBody>
      </p:sp>
      <p:pic>
        <p:nvPicPr>
          <p:cNvPr id="4" name="Picture 3"/>
          <p:cNvPicPr>
            <a:picLocks noChangeAspect="1"/>
          </p:cNvPicPr>
          <p:nvPr/>
        </p:nvPicPr>
        <p:blipFill>
          <a:blip r:embed="rId1"/>
          <a:stretch>
            <a:fillRect/>
          </a:stretch>
        </p:blipFill>
        <p:spPr>
          <a:xfrm>
            <a:off x="1568450" y="2867660"/>
            <a:ext cx="7894955" cy="384746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p:txBody>
          <a:bodyPr/>
          <a:p>
            <a:endParaRPr lang="en-US"/>
          </a:p>
        </p:txBody>
      </p:sp>
      <p:pic>
        <p:nvPicPr>
          <p:cNvPr id="4" name="Content Placeholder 3"/>
          <p:cNvPicPr>
            <a:picLocks noChangeAspect="1"/>
          </p:cNvPicPr>
          <p:nvPr>
            <p:ph sz="half" idx="1"/>
          </p:nvPr>
        </p:nvPicPr>
        <p:blipFill>
          <a:blip r:embed="rId1"/>
          <a:srcRect b="64470"/>
          <a:stretch>
            <a:fillRect/>
          </a:stretch>
        </p:blipFill>
        <p:spPr>
          <a:xfrm>
            <a:off x="66040" y="123190"/>
            <a:ext cx="11871960" cy="2924175"/>
          </a:xfrm>
          <a:prstGeom prst="rect">
            <a:avLst/>
          </a:prstGeom>
        </p:spPr>
      </p:pic>
      <p:pic>
        <p:nvPicPr>
          <p:cNvPr id="5" name="Content Placeholder 4"/>
          <p:cNvPicPr>
            <a:picLocks noChangeAspect="1"/>
          </p:cNvPicPr>
          <p:nvPr>
            <p:ph sz="half" idx="2"/>
          </p:nvPr>
        </p:nvPicPr>
        <p:blipFill>
          <a:blip r:embed="rId1"/>
          <a:srcRect t="35176"/>
          <a:stretch>
            <a:fillRect/>
          </a:stretch>
        </p:blipFill>
        <p:spPr>
          <a:xfrm>
            <a:off x="565785" y="2622550"/>
            <a:ext cx="10637520" cy="391287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pic>
        <p:nvPicPr>
          <p:cNvPr id="5" name="Content Placeholder 4"/>
          <p:cNvPicPr>
            <a:picLocks noChangeAspect="1"/>
          </p:cNvPicPr>
          <p:nvPr>
            <p:ph sz="half" idx="1"/>
          </p:nvPr>
        </p:nvPicPr>
        <p:blipFill>
          <a:blip r:embed="rId1"/>
          <a:stretch>
            <a:fillRect/>
          </a:stretch>
        </p:blipFill>
        <p:spPr>
          <a:xfrm>
            <a:off x="838200" y="734695"/>
            <a:ext cx="7449185" cy="2301240"/>
          </a:xfrm>
          <a:prstGeom prst="rect">
            <a:avLst/>
          </a:prstGeom>
        </p:spPr>
      </p:pic>
      <p:pic>
        <p:nvPicPr>
          <p:cNvPr id="6" name="Content Placeholder 5"/>
          <p:cNvPicPr>
            <a:picLocks noChangeAspect="1"/>
          </p:cNvPicPr>
          <p:nvPr>
            <p:ph sz="half" idx="2"/>
          </p:nvPr>
        </p:nvPicPr>
        <p:blipFill>
          <a:blip r:embed="rId2"/>
          <a:stretch>
            <a:fillRect/>
          </a:stretch>
        </p:blipFill>
        <p:spPr>
          <a:xfrm>
            <a:off x="6742430" y="3408045"/>
            <a:ext cx="4448175" cy="275272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4" name="Content Placeholder 3"/>
          <p:cNvSpPr>
            <a:spLocks noGrp="1"/>
          </p:cNvSpPr>
          <p:nvPr>
            <p:ph sz="half" idx="2"/>
          </p:nvPr>
        </p:nvSpPr>
        <p:spPr/>
        <p:txBody>
          <a:bodyPr/>
          <a:p>
            <a:endParaRPr lang="en-US"/>
          </a:p>
        </p:txBody>
      </p:sp>
      <p:pic>
        <p:nvPicPr>
          <p:cNvPr id="5" name="Content Placeholder 4"/>
          <p:cNvPicPr>
            <a:picLocks noChangeAspect="1"/>
          </p:cNvPicPr>
          <p:nvPr>
            <p:ph sz="half" idx="1"/>
          </p:nvPr>
        </p:nvPicPr>
        <p:blipFill>
          <a:blip r:embed="rId1"/>
          <a:stretch>
            <a:fillRect/>
          </a:stretch>
        </p:blipFill>
        <p:spPr>
          <a:xfrm>
            <a:off x="1076960" y="468630"/>
            <a:ext cx="10038715" cy="570865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4" name="Content Placeholder 3"/>
          <p:cNvSpPr>
            <a:spLocks noGrp="1"/>
          </p:cNvSpPr>
          <p:nvPr>
            <p:ph sz="half" idx="2"/>
          </p:nvPr>
        </p:nvSpPr>
        <p:spPr/>
        <p:txBody>
          <a:bodyPr/>
          <a:p>
            <a:endParaRPr lang="en-US"/>
          </a:p>
        </p:txBody>
      </p:sp>
      <p:pic>
        <p:nvPicPr>
          <p:cNvPr id="5" name="Content Placeholder 4"/>
          <p:cNvPicPr>
            <a:picLocks noChangeAspect="1"/>
          </p:cNvPicPr>
          <p:nvPr>
            <p:ph sz="half" idx="1"/>
          </p:nvPr>
        </p:nvPicPr>
        <p:blipFill>
          <a:blip r:embed="rId1"/>
          <a:stretch>
            <a:fillRect/>
          </a:stretch>
        </p:blipFill>
        <p:spPr>
          <a:xfrm>
            <a:off x="1123315" y="673100"/>
            <a:ext cx="9946005" cy="550418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4" name="Content Placeholder 3"/>
          <p:cNvSpPr>
            <a:spLocks noGrp="1"/>
          </p:cNvSpPr>
          <p:nvPr>
            <p:ph sz="half" idx="2"/>
          </p:nvPr>
        </p:nvSpPr>
        <p:spPr/>
        <p:txBody>
          <a:bodyPr/>
          <a:p>
            <a:endParaRPr lang="en-US"/>
          </a:p>
        </p:txBody>
      </p:sp>
      <p:pic>
        <p:nvPicPr>
          <p:cNvPr id="5" name="Content Placeholder 4"/>
          <p:cNvPicPr>
            <a:picLocks noChangeAspect="1"/>
          </p:cNvPicPr>
          <p:nvPr>
            <p:ph sz="half" idx="1"/>
          </p:nvPr>
        </p:nvPicPr>
        <p:blipFill>
          <a:blip r:embed="rId1"/>
          <a:stretch>
            <a:fillRect/>
          </a:stretch>
        </p:blipFill>
        <p:spPr>
          <a:xfrm>
            <a:off x="1287780" y="678815"/>
            <a:ext cx="9695180" cy="524319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Text Box 4"/>
          <p:cNvSpPr txBox="1"/>
          <p:nvPr/>
        </p:nvSpPr>
        <p:spPr>
          <a:xfrm>
            <a:off x="738505" y="95885"/>
            <a:ext cx="10715625" cy="2676525"/>
          </a:xfrm>
          <a:prstGeom prst="rect">
            <a:avLst/>
          </a:prstGeom>
          <a:noFill/>
        </p:spPr>
        <p:txBody>
          <a:bodyPr wrap="square" rtlCol="0" anchor="t">
            <a:spAutoFit/>
          </a:bodyPr>
          <a:p>
            <a:r>
              <a:rPr lang="en-US" sz="2400"/>
              <a:t>Compound ideograms</a:t>
            </a:r>
            <a:endParaRPr lang="en-US" sz="2400"/>
          </a:p>
          <a:p>
            <a:r>
              <a:rPr lang="en-US" sz="2400"/>
              <a:t>会意字  huìyìzì</a:t>
            </a:r>
            <a:endParaRPr lang="en-US" sz="2400"/>
          </a:p>
          <a:p>
            <a:endParaRPr lang="en-US" sz="2400"/>
          </a:p>
          <a:p>
            <a:r>
              <a:rPr lang="en-US" sz="2400"/>
              <a:t> These characters have been interpreted as combining two or more pictographic or ideographic characters to suggest a third meaning. Commonly cited examples include 休 "rest" (composed of the pictograms 人 "person" and 木 "tree") and 好 "good" (composed of 女 "woman" and 子 "child"). </a:t>
            </a:r>
            <a:endParaRPr lang="en-US" sz="2400"/>
          </a:p>
        </p:txBody>
      </p:sp>
      <p:pic>
        <p:nvPicPr>
          <p:cNvPr id="6" name="Content Placeholder 5"/>
          <p:cNvPicPr>
            <a:picLocks noChangeAspect="1"/>
          </p:cNvPicPr>
          <p:nvPr>
            <p:ph/>
          </p:nvPr>
        </p:nvPicPr>
        <p:blipFill>
          <a:blip r:embed="rId1"/>
          <a:stretch>
            <a:fillRect/>
          </a:stretch>
        </p:blipFill>
        <p:spPr>
          <a:xfrm>
            <a:off x="1891665" y="2772410"/>
            <a:ext cx="7924800" cy="404812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Title 4"/>
          <p:cNvSpPr>
            <a:spLocks noGrp="1"/>
          </p:cNvSpPr>
          <p:nvPr>
            <p:ph type="title"/>
          </p:nvPr>
        </p:nvSpPr>
        <p:spPr/>
        <p:txBody>
          <a:bodyPr/>
          <a:p>
            <a:endParaRPr lang="en-US"/>
          </a:p>
        </p:txBody>
      </p:sp>
      <p:pic>
        <p:nvPicPr>
          <p:cNvPr id="3" name="Content Placeholder 2"/>
          <p:cNvPicPr>
            <a:picLocks noChangeAspect="1"/>
          </p:cNvPicPr>
          <p:nvPr>
            <p:ph sz="half" idx="1"/>
          </p:nvPr>
        </p:nvPicPr>
        <p:blipFill>
          <a:blip r:embed="rId1"/>
          <a:stretch>
            <a:fillRect/>
          </a:stretch>
        </p:blipFill>
        <p:spPr>
          <a:xfrm>
            <a:off x="5479415" y="365125"/>
            <a:ext cx="5132705" cy="5822315"/>
          </a:xfrm>
          <a:prstGeom prst="rect">
            <a:avLst/>
          </a:prstGeom>
        </p:spPr>
      </p:pic>
      <p:pic>
        <p:nvPicPr>
          <p:cNvPr id="4" name="Content Placeholder 3"/>
          <p:cNvPicPr>
            <a:picLocks noChangeAspect="1"/>
          </p:cNvPicPr>
          <p:nvPr>
            <p:ph sz="half" idx="2"/>
          </p:nvPr>
        </p:nvPicPr>
        <p:blipFill>
          <a:blip r:embed="rId2"/>
          <a:stretch>
            <a:fillRect/>
          </a:stretch>
        </p:blipFill>
        <p:spPr>
          <a:xfrm>
            <a:off x="1608455" y="2538095"/>
            <a:ext cx="3274060" cy="160972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4" name="Content Placeholder 3"/>
          <p:cNvSpPr>
            <a:spLocks noGrp="1"/>
          </p:cNvSpPr>
          <p:nvPr>
            <p:ph sz="half" idx="2"/>
          </p:nvPr>
        </p:nvSpPr>
        <p:spPr/>
        <p:txBody>
          <a:bodyPr/>
          <a:p>
            <a:endParaRPr lang="en-US"/>
          </a:p>
        </p:txBody>
      </p:sp>
      <p:pic>
        <p:nvPicPr>
          <p:cNvPr id="5" name="Content Placeholder 4"/>
          <p:cNvPicPr>
            <a:picLocks noChangeAspect="1"/>
          </p:cNvPicPr>
          <p:nvPr>
            <p:ph sz="half" idx="1"/>
          </p:nvPr>
        </p:nvPicPr>
        <p:blipFill>
          <a:blip r:embed="rId1"/>
          <a:stretch>
            <a:fillRect/>
          </a:stretch>
        </p:blipFill>
        <p:spPr>
          <a:xfrm>
            <a:off x="1167130" y="632460"/>
            <a:ext cx="9552305" cy="501840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t>Phono-semantic compounds[edit]</a:t>
            </a:r>
            <a:br>
              <a:rPr lang="en-US"/>
            </a:br>
            <a:r>
              <a:rPr lang="en-US"/>
              <a:t>形声字 / 形聲字 xíngshēngzì</a:t>
            </a: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endParaRPr lang="en-US" sz="2400"/>
          </a:p>
        </p:txBody>
      </p:sp>
      <p:sp>
        <p:nvSpPr>
          <p:cNvPr id="3" name="Content Placeholder 2"/>
          <p:cNvSpPr>
            <a:spLocks noGrp="1"/>
          </p:cNvSpPr>
          <p:nvPr>
            <p:ph sz="half" idx="1"/>
          </p:nvPr>
        </p:nvSpPr>
        <p:spPr>
          <a:xfrm>
            <a:off x="838200" y="140335"/>
            <a:ext cx="10963910" cy="4351655"/>
          </a:xfrm>
        </p:spPr>
        <p:txBody>
          <a:bodyPr>
            <a:normAutofit/>
          </a:bodyPr>
          <a:p>
            <a:pPr marL="0" indent="0">
              <a:buNone/>
            </a:pPr>
            <a:r>
              <a:rPr lang="en-US" sz="3600" b="1">
                <a:sym typeface="+mn-ea"/>
              </a:rPr>
              <a:t>Phono-semantic compounds</a:t>
            </a:r>
            <a:endParaRPr lang="en-US" sz="3600" b="1">
              <a:sym typeface="+mn-ea"/>
            </a:endParaRPr>
          </a:p>
          <a:p>
            <a:pPr marL="0" indent="0">
              <a:buNone/>
            </a:pPr>
            <a:r>
              <a:rPr lang="en-US" sz="3600" b="1">
                <a:sym typeface="+mn-ea"/>
              </a:rPr>
              <a:t>形声字  xíngshēngzì</a:t>
            </a:r>
            <a:br>
              <a:rPr lang="en-US" sz="3600" b="1">
                <a:sym typeface="+mn-ea"/>
              </a:rPr>
            </a:br>
            <a:r>
              <a:rPr lang="en-US" sz="2400">
                <a:sym typeface="+mn-ea"/>
              </a:rPr>
              <a:t>Semantic-phonetic compounds or pictophonetic compounds are by far the most numerous characters. These characters are composed of two parts: one of a limited set of characters (the semantic indicator, often graphically simplified) which suggests the general meaning of the compound character, and another character (the phonetic indicator) whose pronunciation suggests the pronunciation of the compound character. In most cases the semantic indicator is also the radical under which the character is listed in dictionaries</a:t>
            </a:r>
            <a:endParaRPr lang="en-US" sz="2400"/>
          </a:p>
          <a:p>
            <a:endParaRPr lang="en-US" sz="2400"/>
          </a:p>
        </p:txBody>
      </p:sp>
      <p:pic>
        <p:nvPicPr>
          <p:cNvPr id="5" name="Content Placeholder 4"/>
          <p:cNvPicPr>
            <a:picLocks noChangeAspect="1"/>
          </p:cNvPicPr>
          <p:nvPr>
            <p:ph sz="half" idx="2"/>
          </p:nvPr>
        </p:nvPicPr>
        <p:blipFill>
          <a:blip r:embed="rId1"/>
          <a:stretch>
            <a:fillRect/>
          </a:stretch>
        </p:blipFill>
        <p:spPr>
          <a:xfrm>
            <a:off x="3757295" y="3255645"/>
            <a:ext cx="7625080" cy="361188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sz="3600" b="1"/>
              <a:t>Simple ideograms指事字 zhǐshìzì</a:t>
            </a:r>
            <a:br>
              <a:rPr lang="en-US" sz="3600" b="1"/>
            </a:br>
            <a:br>
              <a:rPr lang="en-US" sz="2400"/>
            </a:br>
            <a:r>
              <a:rPr lang="en-US" sz="2400"/>
              <a:t>Also called simple indicatives, this small category contains characters that are direct iconic illustrations. Examples include 上 shàng "up" and 下 xià "down", originally a dot above and below a line.</a:t>
            </a:r>
            <a:endParaRPr lang="zh-CN" altLang="en-US" sz="2400"/>
          </a:p>
        </p:txBody>
      </p:sp>
      <p:pic>
        <p:nvPicPr>
          <p:cNvPr id="5" name="Content Placeholder 4"/>
          <p:cNvPicPr>
            <a:picLocks noChangeAspect="1"/>
          </p:cNvPicPr>
          <p:nvPr>
            <p:ph sz="half" idx="1"/>
          </p:nvPr>
        </p:nvPicPr>
        <p:blipFill>
          <a:blip r:embed="rId1"/>
          <a:stretch>
            <a:fillRect/>
          </a:stretch>
        </p:blipFill>
        <p:spPr>
          <a:xfrm>
            <a:off x="2528570" y="1691005"/>
            <a:ext cx="9098280" cy="517017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4" name="Content Placeholder 3"/>
          <p:cNvSpPr>
            <a:spLocks noGrp="1"/>
          </p:cNvSpPr>
          <p:nvPr>
            <p:ph sz="half" idx="2"/>
          </p:nvPr>
        </p:nvSpPr>
        <p:spPr/>
        <p:txBody>
          <a:bodyPr/>
          <a:p>
            <a:endParaRPr lang="en-US"/>
          </a:p>
        </p:txBody>
      </p:sp>
      <p:pic>
        <p:nvPicPr>
          <p:cNvPr id="5" name="Content Placeholder 4"/>
          <p:cNvPicPr>
            <a:picLocks noChangeAspect="1"/>
          </p:cNvPicPr>
          <p:nvPr>
            <p:ph sz="half" idx="1"/>
          </p:nvPr>
        </p:nvPicPr>
        <p:blipFill>
          <a:blip r:embed="rId1"/>
          <a:stretch>
            <a:fillRect/>
          </a:stretch>
        </p:blipFill>
        <p:spPr>
          <a:xfrm>
            <a:off x="1056005" y="1825625"/>
            <a:ext cx="9533890" cy="372237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4" name="Content Placeholder 3"/>
          <p:cNvSpPr>
            <a:spLocks noGrp="1"/>
          </p:cNvSpPr>
          <p:nvPr>
            <p:ph sz="half" idx="2"/>
          </p:nvPr>
        </p:nvSpPr>
        <p:spPr/>
        <p:txBody>
          <a:bodyPr/>
          <a:p>
            <a:endParaRPr lang="en-US"/>
          </a:p>
        </p:txBody>
      </p:sp>
      <p:pic>
        <p:nvPicPr>
          <p:cNvPr id="5" name="Content Placeholder 4"/>
          <p:cNvPicPr>
            <a:picLocks noChangeAspect="1"/>
          </p:cNvPicPr>
          <p:nvPr>
            <p:ph sz="half" idx="1"/>
          </p:nvPr>
        </p:nvPicPr>
        <p:blipFill>
          <a:blip r:embed="rId1"/>
          <a:stretch>
            <a:fillRect/>
          </a:stretch>
        </p:blipFill>
        <p:spPr>
          <a:xfrm>
            <a:off x="838200" y="365125"/>
            <a:ext cx="10947400" cy="57658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838200" y="107950"/>
            <a:ext cx="10515600" cy="1325563"/>
          </a:xfrm>
        </p:spPr>
        <p:txBody>
          <a:bodyPr>
            <a:normAutofit fontScale="90000"/>
          </a:bodyPr>
          <a:p>
            <a:br>
              <a:rPr lang="en-US" sz="3200" b="1"/>
            </a:br>
            <a:br>
              <a:rPr lang="en-US" sz="3200" b="1"/>
            </a:br>
            <a:br>
              <a:rPr lang="en-US" sz="3200" b="1"/>
            </a:br>
            <a:br>
              <a:rPr lang="en-US" sz="3200" b="1"/>
            </a:br>
            <a:br>
              <a:rPr lang="en-US" sz="3200" b="1"/>
            </a:br>
            <a:r>
              <a:rPr lang="en-US" sz="3200" b="1"/>
              <a:t>Rebus 假借字 jiǎjièzì</a:t>
            </a:r>
            <a:br>
              <a:rPr lang="en-US" sz="2400"/>
            </a:br>
            <a:r>
              <a:rPr lang="en-US" sz="2400"/>
              <a:t>Also called borrowings or phonetic loan characters, the rebus category covers cases where an existing character is used to represent an unrelated word with similar or identical pronunciation; sometimes the old meaning is then lost completely, as with characters such as 自 zì, which has lost its original meaning of "nose" completely and exclusively means "oneself", or 萬 wàn, which originally meant "scorpion" but is now used only in the sense of "ten thousand". </a:t>
            </a:r>
            <a:br>
              <a:rPr lang="en-US" sz="2400"/>
            </a:br>
            <a:br>
              <a:rPr lang="en-US" sz="2400"/>
            </a:br>
            <a:endParaRPr lang="en-US" sz="2400"/>
          </a:p>
        </p:txBody>
      </p:sp>
      <p:pic>
        <p:nvPicPr>
          <p:cNvPr id="5" name="Content Placeholder 4"/>
          <p:cNvPicPr>
            <a:picLocks noChangeAspect="1"/>
          </p:cNvPicPr>
          <p:nvPr>
            <p:ph sz="half" idx="1"/>
          </p:nvPr>
        </p:nvPicPr>
        <p:blipFill>
          <a:blip r:embed="rId1"/>
          <a:stretch>
            <a:fillRect/>
          </a:stretch>
        </p:blipFill>
        <p:spPr>
          <a:xfrm>
            <a:off x="2828290" y="2400300"/>
            <a:ext cx="3755390" cy="4526280"/>
          </a:xfrm>
          <a:prstGeom prst="rect">
            <a:avLst/>
          </a:prstGeom>
        </p:spPr>
      </p:pic>
      <p:pic>
        <p:nvPicPr>
          <p:cNvPr id="6" name="Content Placeholder 5"/>
          <p:cNvPicPr>
            <a:picLocks noChangeAspect="1"/>
          </p:cNvPicPr>
          <p:nvPr>
            <p:ph sz="half" idx="2"/>
          </p:nvPr>
        </p:nvPicPr>
        <p:blipFill>
          <a:blip r:embed="rId2"/>
          <a:stretch>
            <a:fillRect/>
          </a:stretch>
        </p:blipFill>
        <p:spPr>
          <a:xfrm>
            <a:off x="7487285" y="2400300"/>
            <a:ext cx="3514090" cy="4049395"/>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sz="3200" b="1"/>
              <a:t>Transformed cognates转注字  zhuǎnzhùzì</a:t>
            </a:r>
            <a:br>
              <a:rPr lang="en-US" sz="3200" b="1"/>
            </a:br>
            <a:br>
              <a:rPr lang="en-US" sz="2400"/>
            </a:br>
            <a:endParaRPr lang="en-US" sz="2400"/>
          </a:p>
        </p:txBody>
      </p:sp>
      <p:sp>
        <p:nvSpPr>
          <p:cNvPr id="4" name="Content Placeholder 3"/>
          <p:cNvSpPr>
            <a:spLocks noGrp="1"/>
          </p:cNvSpPr>
          <p:nvPr>
            <p:ph sz="half" idx="1"/>
          </p:nvPr>
        </p:nvSpPr>
        <p:spPr>
          <a:xfrm>
            <a:off x="509270" y="1012190"/>
            <a:ext cx="10739120" cy="4351655"/>
          </a:xfrm>
        </p:spPr>
        <p:txBody>
          <a:bodyPr>
            <a:normAutofit/>
          </a:bodyPr>
          <a:p>
            <a:pPr marL="0" indent="0">
              <a:buNone/>
            </a:pPr>
            <a:r>
              <a:rPr lang="en-US" sz="2400">
                <a:sym typeface="+mn-ea"/>
              </a:rPr>
              <a:t>The smallest category of characters is also the least understood.In the postface to the Shuowen Jiezi, Xu Shen gave as an example the characters 考 kǎo "to verify" and 老 lǎo "old", which had similar Old Chinese pronunciations (*khuʔ and *C-ruʔ respectively) and may once have been the same word, meaning "elderly person", but became lexicalized into two separate words. The term does not appear in the body of the dictionary, and is often omitted from modern systems.</a:t>
            </a:r>
            <a:endParaRPr lang="en-US" sz="2400">
              <a:sym typeface="+mn-ea"/>
            </a:endParaRPr>
          </a:p>
          <a:p>
            <a:pPr marL="0" indent="0">
              <a:buNone/>
            </a:pPr>
            <a:endParaRPr lang="en-US" sz="2400">
              <a:sym typeface="+mn-ea"/>
            </a:endParaRPr>
          </a:p>
          <a:p>
            <a:pPr marL="0" indent="0">
              <a:buNone/>
            </a:pPr>
            <a:endParaRPr lang="en-US" sz="2400">
              <a:sym typeface="+mn-ea"/>
            </a:endParaRPr>
          </a:p>
          <a:p>
            <a:pPr marL="0" indent="0">
              <a:buNone/>
            </a:pPr>
            <a:r>
              <a:rPr lang="zh-CN" altLang="en-US" sz="2400">
                <a:sym typeface="+mn-ea"/>
              </a:rPr>
              <a:t>  许慎xǔ shèn </a:t>
            </a:r>
            <a:r>
              <a:rPr lang="en-US" altLang="zh-CN" sz="2400">
                <a:sym typeface="+mn-ea"/>
              </a:rPr>
              <a:t>(</a:t>
            </a:r>
            <a:r>
              <a:rPr lang="en-US" altLang="zh-CN" sz="2400">
                <a:sym typeface="+mn-ea"/>
              </a:rPr>
              <a:t>about </a:t>
            </a:r>
            <a:r>
              <a:rPr lang="en-US" altLang="zh-CN" sz="2400">
                <a:sym typeface="+mn-ea"/>
              </a:rPr>
              <a:t>58~149</a:t>
            </a:r>
            <a:r>
              <a:rPr lang="en-US" sz="2400">
                <a:sym typeface="+mn-ea"/>
              </a:rPr>
              <a:t>)</a:t>
            </a:r>
            <a:endParaRPr lang="en-US" sz="2400">
              <a:sym typeface="+mn-ea"/>
            </a:endParaRPr>
          </a:p>
          <a:p>
            <a:pPr marL="0" indent="0">
              <a:buNone/>
            </a:pPr>
            <a:r>
              <a:rPr lang="zh-CN" altLang="en-US" sz="2400"/>
              <a:t>《说文解字》shuō wén jiě zì （</a:t>
            </a:r>
            <a:r>
              <a:rPr lang="en-US" altLang="zh-CN" sz="2400"/>
              <a:t>100-121</a:t>
            </a:r>
            <a:r>
              <a:rPr lang="zh-CN" altLang="en-US" sz="2400"/>
              <a:t>）</a:t>
            </a:r>
            <a:endParaRPr lang="zh-CN" altLang="en-US" sz="2400"/>
          </a:p>
          <a:p>
            <a:pPr marL="0" indent="0">
              <a:buNone/>
            </a:pPr>
            <a:endParaRPr lang="en-US" sz="2400"/>
          </a:p>
        </p:txBody>
      </p:sp>
      <p:pic>
        <p:nvPicPr>
          <p:cNvPr id="6" name="Content Placeholder 5" descr="许慎"/>
          <p:cNvPicPr>
            <a:picLocks noChangeAspect="1"/>
          </p:cNvPicPr>
          <p:nvPr>
            <p:ph sz="half" idx="2"/>
          </p:nvPr>
        </p:nvPicPr>
        <p:blipFill>
          <a:blip r:embed="rId1"/>
          <a:stretch>
            <a:fillRect/>
          </a:stretch>
        </p:blipFill>
        <p:spPr>
          <a:xfrm>
            <a:off x="8642985" y="2661285"/>
            <a:ext cx="2710815" cy="386588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2640</Words>
  <Application>WPS Presentation</Application>
  <PresentationFormat>Widescreen</PresentationFormat>
  <Paragraphs>26</Paragraphs>
  <Slides>15</Slides>
  <Notes>0</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15</vt:i4>
      </vt:variant>
    </vt:vector>
  </HeadingPairs>
  <TitlesOfParts>
    <vt:vector size="23" baseType="lpstr">
      <vt:lpstr>Arial</vt:lpstr>
      <vt:lpstr>SimSun</vt:lpstr>
      <vt:lpstr>Wingdings</vt:lpstr>
      <vt:lpstr>Arial Unicode MS</vt:lpstr>
      <vt:lpstr>Calibri Light</vt:lpstr>
      <vt:lpstr>Calibri</vt:lpstr>
      <vt:lpstr>Microsoft YaHei</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WPP Presentation</dc:title>
  <dc:creator/>
  <cp:lastModifiedBy>99505</cp:lastModifiedBy>
  <cp:revision>22</cp:revision>
  <dcterms:created xsi:type="dcterms:W3CDTF">2018-09-21T11:24:04Z</dcterms:created>
  <dcterms:modified xsi:type="dcterms:W3CDTF">2018-09-21T11:57:50Z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1033-10.2.0.7456</vt:lpwstr>
  </property>
</Properties>
</file>