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73" r:id="rId3"/>
    <p:sldId id="274" r:id="rId4"/>
    <p:sldId id="275" r:id="rId5"/>
    <p:sldId id="276" r:id="rId6"/>
    <p:sldId id="277" r:id="rId7"/>
    <p:sldId id="278" r:id="rId8"/>
    <p:sldId id="279" r:id="rId9"/>
    <p:sldId id="280" r:id="rId10"/>
    <p:sldId id="281" r:id="rId11"/>
    <p:sldId id="282" r:id="rId12"/>
    <p:sldId id="283" r:id="rId13"/>
    <p:sldId id="284" r:id="rId14"/>
    <p:sldId id="285" r:id="rId15"/>
    <p:sldId id="286" r:id="rId16"/>
    <p:sldId id="287" r:id="rId17"/>
    <p:sldId id="288" r:id="rId18"/>
    <p:sldId id="289" r:id="rId19"/>
    <p:sldId id="290" r:id="rId20"/>
    <p:sldId id="291" r:id="rId21"/>
    <p:sldId id="292" r:id="rId22"/>
    <p:sldId id="293" r:id="rId23"/>
    <p:sldId id="294" r:id="rId24"/>
    <p:sldId id="295" r:id="rId25"/>
    <p:sldId id="296" r:id="rId26"/>
    <p:sldId id="297" r:id="rId27"/>
    <p:sldId id="298" r:id="rId28"/>
    <p:sldId id="299" r:id="rId29"/>
    <p:sldId id="300" r:id="rId30"/>
    <p:sldId id="301" r:id="rId31"/>
    <p:sldId id="302" r:id="rId32"/>
    <p:sldId id="303" r:id="rId33"/>
    <p:sldId id="304" r:id="rId34"/>
    <p:sldId id="305" r:id="rId35"/>
    <p:sldId id="306" r:id="rId36"/>
    <p:sldId id="307" r:id="rId37"/>
    <p:sldId id="308" r:id="rId38"/>
    <p:sldId id="309" r:id="rId39"/>
    <p:sldId id="310" r:id="rId40"/>
    <p:sldId id="311" r:id="rId41"/>
    <p:sldId id="312" r:id="rId42"/>
    <p:sldId id="313" r:id="rId43"/>
    <p:sldId id="314" r:id="rId44"/>
    <p:sldId id="315" r:id="rId45"/>
    <p:sldId id="316" r:id="rId46"/>
    <p:sldId id="317" r:id="rId47"/>
    <p:sldId id="318" r:id="rId48"/>
    <p:sldId id="319" r:id="rId49"/>
    <p:sldId id="320" r:id="rId50"/>
    <p:sldId id="321" r:id="rId51"/>
    <p:sldId id="322" r:id="rId52"/>
    <p:sldId id="323" r:id="rId53"/>
    <p:sldId id="324" r:id="rId54"/>
    <p:sldId id="325" r:id="rId55"/>
    <p:sldId id="326" r:id="rId56"/>
    <p:sldId id="327" r:id="rId57"/>
    <p:sldId id="328"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F47E-6D8C-4AF1-8629-95263288E1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E7B934-753A-473B-AE89-410D3CD721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505CC1-A6F0-402D-A537-9C8E8AB12B62}"/>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5" name="Footer Placeholder 4">
            <a:extLst>
              <a:ext uri="{FF2B5EF4-FFF2-40B4-BE49-F238E27FC236}">
                <a16:creationId xmlns:a16="http://schemas.microsoft.com/office/drawing/2014/main" id="{4EF25369-A612-48A3-B3E0-3A5EB9898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562AB-AED5-4A0E-80A4-DDEF2DFB432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30587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60B19-7B1A-4AC7-842F-12D617BD75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71B36D-CEC2-4B63-8258-D5AAF69719C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50127-25FD-4D50-8655-05EB2B8F89EA}"/>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5" name="Footer Placeholder 4">
            <a:extLst>
              <a:ext uri="{FF2B5EF4-FFF2-40B4-BE49-F238E27FC236}">
                <a16:creationId xmlns:a16="http://schemas.microsoft.com/office/drawing/2014/main" id="{1CD6BD87-9C41-4DB7-964B-E91C6AF12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92F3A-C358-4096-B490-B0D2761D4DA9}"/>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296140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518E-42EF-4BD0-BCEC-3D19C5F386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A539E5-91B9-498E-BA94-1F88967CCC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9AA301-7E57-4194-A7EE-0A3B302CFB44}"/>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5" name="Footer Placeholder 4">
            <a:extLst>
              <a:ext uri="{FF2B5EF4-FFF2-40B4-BE49-F238E27FC236}">
                <a16:creationId xmlns:a16="http://schemas.microsoft.com/office/drawing/2014/main" id="{88405C0D-C4FD-490D-BEFE-34A70366EA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E48747-0F87-4B4A-B181-03164F78487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20272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8012A-7BD7-4A54-81BC-72BC654F4D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95B61A-E90D-4CF6-B88A-BB4AFAD4E34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6178BA-1877-43BF-BC7E-7ECC983EA8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D6EE6C-8EA1-455A-AEFD-1C83663191FF}"/>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6" name="Footer Placeholder 5">
            <a:extLst>
              <a:ext uri="{FF2B5EF4-FFF2-40B4-BE49-F238E27FC236}">
                <a16:creationId xmlns:a16="http://schemas.microsoft.com/office/drawing/2014/main" id="{124C589A-5A35-4F45-9FF8-1A9589A776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5F390-4E97-4958-9A1F-0D66A413827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04995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A1E93-8D90-4CE2-92B1-192658A345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F2E2EC-0C88-4018-B8DE-A0FBEE883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A2F0EC8-2E96-4CD2-9501-FCF0C69782F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20615E-D97B-4C5B-BB55-5F227D5683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FF65F7-5C9E-4117-AD9D-2BECE4E4DE5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61BD55-A24A-4CA4-8A64-828F2A2D0532}"/>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8" name="Footer Placeholder 7">
            <a:extLst>
              <a:ext uri="{FF2B5EF4-FFF2-40B4-BE49-F238E27FC236}">
                <a16:creationId xmlns:a16="http://schemas.microsoft.com/office/drawing/2014/main" id="{FDB79E04-B852-496C-8AD3-9BB47F048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B0956A-D474-441E-A03E-43C491C00A7C}"/>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778190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C48D6-7038-40A0-8198-FC4721CEFA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E27316-D567-4095-A12D-9124BFC75D1E}"/>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4" name="Footer Placeholder 3">
            <a:extLst>
              <a:ext uri="{FF2B5EF4-FFF2-40B4-BE49-F238E27FC236}">
                <a16:creationId xmlns:a16="http://schemas.microsoft.com/office/drawing/2014/main" id="{5D22F5F0-0A1A-4747-B7F9-5855624A4F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A833CC-07E5-415C-AD9A-9FB633F754C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49787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94D58B-717F-448B-B391-DF8E5B4173FE}"/>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3" name="Footer Placeholder 2">
            <a:extLst>
              <a:ext uri="{FF2B5EF4-FFF2-40B4-BE49-F238E27FC236}">
                <a16:creationId xmlns:a16="http://schemas.microsoft.com/office/drawing/2014/main" id="{E391A7DC-B33D-4142-9276-F6DC7A1FBF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015635-EE53-47AC-9751-5AB94B3A66F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80438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D695-8925-4B86-86FA-2C77B9E32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1A113B-FC3B-4BFE-B15F-BF67B10345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780A48-A61C-4B8D-8AF2-D27CBEA413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26F156-737A-4E85-9F0E-8BD8245CCCE8}"/>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6" name="Footer Placeholder 5">
            <a:extLst>
              <a:ext uri="{FF2B5EF4-FFF2-40B4-BE49-F238E27FC236}">
                <a16:creationId xmlns:a16="http://schemas.microsoft.com/office/drawing/2014/main" id="{75AFD26B-96E4-4286-A415-A0B21F9870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49318-4D22-4E4B-915E-39406E8EEB0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456763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65209-A9C8-4C00-880B-C949D7AAE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17E40D-B568-4B8F-818F-DF73A6F4CD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EC5C1C-6362-4A3D-BFC5-FD764D22B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B165CFF-2B83-4B96-9E7F-C0680473A983}"/>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6" name="Footer Placeholder 5">
            <a:extLst>
              <a:ext uri="{FF2B5EF4-FFF2-40B4-BE49-F238E27FC236}">
                <a16:creationId xmlns:a16="http://schemas.microsoft.com/office/drawing/2014/main" id="{A73F4400-ABB1-4A78-AB91-E43CA95D6F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BA4F1-BB0B-4D33-8435-F5CB9C14273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189389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AB3CD-12D0-4033-8837-5CEB557EEA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90CCC1-A340-49BF-BEFB-66190D7B3DE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C217E-3DA9-4A34-BD89-BBCDF83FF358}"/>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5" name="Footer Placeholder 4">
            <a:extLst>
              <a:ext uri="{FF2B5EF4-FFF2-40B4-BE49-F238E27FC236}">
                <a16:creationId xmlns:a16="http://schemas.microsoft.com/office/drawing/2014/main" id="{B4486A77-5FC2-4EBD-9FF4-CFFB825ADA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DE6639-F086-4C56-9E6A-D3D954634324}"/>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4058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66A594-F792-4DFA-A7F9-8E040D2522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CC1A3B-7B6B-4F49-9591-0802FAF4D9E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2414A-9BCE-43AA-8945-0F83333B771B}"/>
              </a:ext>
            </a:extLst>
          </p:cNvPr>
          <p:cNvSpPr>
            <a:spLocks noGrp="1"/>
          </p:cNvSpPr>
          <p:nvPr>
            <p:ph type="dt" sz="half" idx="10"/>
          </p:nvPr>
        </p:nvSpPr>
        <p:spPr/>
        <p:txBody>
          <a:bodyPr/>
          <a:lstStyle/>
          <a:p>
            <a:fld id="{CD7B1AD7-E041-45AF-B0E9-5E93F99DFB17}" type="datetimeFigureOut">
              <a:rPr lang="en-GB" smtClean="0"/>
              <a:t>02/12/2018</a:t>
            </a:fld>
            <a:endParaRPr lang="en-GB"/>
          </a:p>
        </p:txBody>
      </p:sp>
      <p:sp>
        <p:nvSpPr>
          <p:cNvPr id="5" name="Footer Placeholder 4">
            <a:extLst>
              <a:ext uri="{FF2B5EF4-FFF2-40B4-BE49-F238E27FC236}">
                <a16:creationId xmlns:a16="http://schemas.microsoft.com/office/drawing/2014/main" id="{E9AC0A45-CE1C-4B5C-9E12-75F3D1DA8D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7191B4-75E8-4C64-9D0E-D8786F5B1D3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4013742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38082-796E-4627-A38C-15674474C0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99056B-26E2-4910-A8B8-25DFE2874C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93754-D371-4DE2-97EC-DBCF459EF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7B1AD7-E041-45AF-B0E9-5E93F99DFB17}" type="datetimeFigureOut">
              <a:rPr lang="en-GB" smtClean="0"/>
              <a:t>02/12/2018</a:t>
            </a:fld>
            <a:endParaRPr lang="en-GB"/>
          </a:p>
        </p:txBody>
      </p:sp>
      <p:sp>
        <p:nvSpPr>
          <p:cNvPr id="5" name="Footer Placeholder 4">
            <a:extLst>
              <a:ext uri="{FF2B5EF4-FFF2-40B4-BE49-F238E27FC236}">
                <a16:creationId xmlns:a16="http://schemas.microsoft.com/office/drawing/2014/main" id="{E6529A5D-6589-45F0-9153-34E192D8F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5169EE-D420-4AF0-82FD-4CB77A847E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4BDE1-8D23-4AB0-90CA-D16D547CE24B}" type="slidenum">
              <a:rPr lang="en-GB" smtClean="0"/>
              <a:t>‹#›</a:t>
            </a:fld>
            <a:endParaRPr lang="en-GB"/>
          </a:p>
        </p:txBody>
      </p:sp>
    </p:spTree>
    <p:extLst>
      <p:ext uri="{BB962C8B-B14F-4D97-AF65-F5344CB8AC3E}">
        <p14:creationId xmlns:p14="http://schemas.microsoft.com/office/powerpoint/2010/main" val="3558309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oogle.co.uk/url?sa=i&amp;rct=j&amp;q=&amp;esrc=s&amp;source=images&amp;cd=&amp;cad=rja&amp;uact=8&amp;ved=2ahUKEwiB2dnY5LPeAhUHQRoKHcbiDb8QjRx6BAgBEAU&amp;url=http://nicholsoncartoons.com.au/multilateral-free-trade-agreements-are-better-than-bilateral-free-trade-agreements-business-cartoon-2014-07-19.html&amp;psig=AOvVaw3HwdBwFNCS9jaDPOBQmevL&amp;ust=1541181595094931"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file:///H:\Maxtor%20(H)\NVQ-%20Swansea%20-%20International%20Logistics%20-%20Notes\Bi-lateral%20%20and%20multilateral\bilateral%20agreement"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twitter.com/intent/tweet?text=What%20do%20bilateral%20agreements%20seek%20to%20do%3F" TargetMode="External"/><Relationship Id="rId2" Type="http://schemas.openxmlformats.org/officeDocument/2006/relationships/hyperlink" Target="http://twitter.com/intent/tweet?text=Are%20bilateral%20agreements%20the%20same%20as%20trade%20deals%3F" TargetMode="External"/><Relationship Id="rId1" Type="http://schemas.openxmlformats.org/officeDocument/2006/relationships/slideLayout" Target="../slideLayouts/slideLayout7.xml"/><Relationship Id="rId4" Type="http://schemas.openxmlformats.org/officeDocument/2006/relationships/hyperlink" Target="http://ec.europa.eu/research/iscp/pdf/policy/roadmaps_india-2016.pdf#view=fit&amp;pagemode=none"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instituteforgovernment.org.uk/explainers/pms-brexit-white-paper-what-does-it-mean" TargetMode="External"/><Relationship Id="rId2" Type="http://schemas.openxmlformats.org/officeDocument/2006/relationships/hyperlink" Target="http://twitter.com/intent/tweet?text=After%20%23Brexit%2C%20will%20the%20UK%20need%20side%20deals%20with%20the%20EU%3F" TargetMode="External"/><Relationship Id="rId1" Type="http://schemas.openxmlformats.org/officeDocument/2006/relationships/slideLayout" Target="../slideLayouts/slideLayout7.xml"/><Relationship Id="rId6" Type="http://schemas.openxmlformats.org/officeDocument/2006/relationships/hyperlink" Target="http://data.parliament.uk/writtenevidence/committeeevidence.svc/evidencedocument/exiting-the-european-union-committee/the-progress-of-the-uks-negotiations-on-eu-withdrawal/oral/88890.html" TargetMode="External"/><Relationship Id="rId5" Type="http://schemas.openxmlformats.org/officeDocument/2006/relationships/hyperlink" Target="https://www.instituteforgovernment.org.uk/charts/what-government-needs-do-prepare-no-deal-brexit" TargetMode="External"/><Relationship Id="rId4" Type="http://schemas.openxmlformats.org/officeDocument/2006/relationships/hyperlink" Target="http://www.instituteforgovernment.org.uk/explainers/no-deal-brexit-preparations"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trade.ec.europa.eu/doclib/docs/2006/september/tradoc_122530.02.2017.pdf" TargetMode="External"/><Relationship Id="rId2" Type="http://schemas.openxmlformats.org/officeDocument/2006/relationships/hyperlink" Target="file:///H:\Maxtor%20(H)\NVQ-%20Swansea%20-%20International%20Logistics%20-%20Notes\Bi-lateral%20%20and%20multilateral\WTO-only"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ec.europa.eu/smart-regulation/roadmaps/docs/2015_taxud_024_eu_newzealand_ccmaa_en.pdf" TargetMode="External"/><Relationship Id="rId2" Type="http://schemas.openxmlformats.org/officeDocument/2006/relationships/hyperlink" Target="http://twitter.com/intent/tweet?text=How%20easy%20are%20bilateral%20agreements%20to%20agree%20between%20countries%3F"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consilium.europa.eu/uedocs/cms_data/docs/pressdata/en/er/146315.pdf"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theguardian.com/politics/eu-referendum"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theguardian.com/world/wto"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s://www.wto.org/index.htm"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wto.org/english/thewto_e/countries_e/org6_map_e.htm"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www.wto.org/english/docs_e/legal_e/rev-gpr-94_01_e.htm#articleV"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wto.org/english/news_e/pres03_e/pr350_e.htm" TargetMode="External"/><Relationship Id="rId2" Type="http://schemas.openxmlformats.org/officeDocument/2006/relationships/hyperlink" Target="https://www.wto.org/english/news_e/pres05_e/pr426_e.htm"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www.wto.org/english/tratop_e/tradfa_e/tradfa_agreement_e.htm#model"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ft.com/reports/future-nafta" TargetMode="External"/><Relationship Id="rId2" Type="http://schemas.openxmlformats.org/officeDocument/2006/relationships/hyperlink" Target="https://www.ft.com/content/17bcd6da-3bdd-11e7-821a-6027b8a20f23?segmentId=bc10e048-a5e6-5a6a-a3f6-70858663b23f"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washingtonpost.com/news/powerpost/wp/2017/01/23/sanders-praises-trump-for-nixing-tpp-delighted-to-work-with-him-on-pro-worker-policies/" TargetMode="External"/><Relationship Id="rId2" Type="http://schemas.openxmlformats.org/officeDocument/2006/relationships/hyperlink" Target="http://www.pewresearch.org/fact-tank/2017/04/25/support-for-free-trade-agreements-rebounds-modestly-but-wide-partisan-differences-remain/" TargetMode="External"/><Relationship Id="rId1" Type="http://schemas.openxmlformats.org/officeDocument/2006/relationships/slideLayout" Target="../slideLayouts/slideLayout7.xml"/><Relationship Id="rId5" Type="http://schemas.openxmlformats.org/officeDocument/2006/relationships/hyperlink" Target="http://www.reuters.com/article/us-china-silkroad-idUSKCN18B11S" TargetMode="External"/><Relationship Id="rId4" Type="http://schemas.openxmlformats.org/officeDocument/2006/relationships/hyperlink" Target="https://www.nytimes.com/2017/01/23/us/politics/tpp-trump-trade-nafta.html"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hbr.org/2012/03/shattering-the-myths-about-us-trade-policy" TargetMode="External"/><Relationship Id="rId2" Type="http://schemas.openxmlformats.org/officeDocument/2006/relationships/hyperlink" Target="http://www.economist.com/news/briefing/21711498-whatever-he-thinks-dealmaking-wont-help-mr-trumps-trade-negotiations-donald-trumps-trade" TargetMode="External"/><Relationship Id="rId1" Type="http://schemas.openxmlformats.org/officeDocument/2006/relationships/slideLayout" Target="../slideLayouts/slideLayout7.xml"/><Relationship Id="rId4" Type="http://schemas.openxmlformats.org/officeDocument/2006/relationships/hyperlink" Target="https://www.cfr.org/backgrounder/rise-bilateral-free-trade-agreements"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fta.mofcom.gov.cn/english/" TargetMode="External"/><Relationship Id="rId2" Type="http://schemas.openxmlformats.org/officeDocument/2006/relationships/hyperlink" Target="https://ustr.gov/trade-agreements/free-trade-agreements" TargetMode="External"/><Relationship Id="rId1" Type="http://schemas.openxmlformats.org/officeDocument/2006/relationships/slideLayout" Target="../slideLayouts/slideLayout7.xml"/><Relationship Id="rId4" Type="http://schemas.openxmlformats.org/officeDocument/2006/relationships/hyperlink" Target="http://knowledge.wharton.upenn.edu/article/bilateral-multilateral-trade-partnerships-work-best/"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fortune.com/2017/01/24/donald-trump-tpp-australia-japan-new-zealand/" TargetMode="External"/><Relationship Id="rId2" Type="http://schemas.openxmlformats.org/officeDocument/2006/relationships/hyperlink" Target="https://www.nytimes.com/2017/01/25/business/trump-tpp-japan-trade.html" TargetMode="External"/><Relationship Id="rId1" Type="http://schemas.openxmlformats.org/officeDocument/2006/relationships/slideLayout" Target="../slideLayouts/slideLayout7.xml"/><Relationship Id="rId4" Type="http://schemas.openxmlformats.org/officeDocument/2006/relationships/hyperlink" Target="http://www.businessinsider.com/sen-john-thune-says-us-needs-a-bilateral-trade-agreement-with-japan-2017-4"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www.mckinsey.com/global-themes/china/chinas-one-belt-one-road-will-it-reshape-global-trade" TargetMode="External"/><Relationship Id="rId2" Type="http://schemas.openxmlformats.org/officeDocument/2006/relationships/hyperlink" Target="http://www.voanews.com/a/few-from-west-to-attend-china-one-belt-one-road-obor-conference/3815447.html" TargetMode="External"/><Relationship Id="rId1" Type="http://schemas.openxmlformats.org/officeDocument/2006/relationships/slideLayout" Target="../slideLayouts/slideLayout7.xml"/><Relationship Id="rId6" Type="http://schemas.openxmlformats.org/officeDocument/2006/relationships/hyperlink" Target="http://www.cnbc.com/2017/05/10/china-is-about-to-hold-a-giant-meeting-on-spending-billions-to-reshape-the-world.html" TargetMode="External"/><Relationship Id="rId5" Type="http://schemas.openxmlformats.org/officeDocument/2006/relationships/hyperlink" Target="http://https/www.ft.com/content/964afa06-8f0b-11e6-8df8-d3778b55a923?emailId=591acd00624b050004ff6d50&amp;segmentId=1e887e34-00a5-c328-481c-7a09b5553d9c" TargetMode="External"/><Relationship Id="rId4" Type="http://schemas.openxmlformats.org/officeDocument/2006/relationships/hyperlink" Target="https://www.nytimes.com/2017/05/13/business/china-railway-one-belt-one-road-1-trillion-plan.html?_r=0"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www.huffingtonpost.com/entry/trump-nafta-mexico-canada_us_59021bc5e4b0af6d718c8bad" TargetMode="External"/><Relationship Id="rId2" Type="http://schemas.openxmlformats.org/officeDocument/2006/relationships/hyperlink" Target="https://www.cfr.org/backgrounder/naftas-economic-impact" TargetMode="External"/><Relationship Id="rId1" Type="http://schemas.openxmlformats.org/officeDocument/2006/relationships/slideLayout" Target="../slideLayouts/slideLayout7.xml"/><Relationship Id="rId5" Type="http://schemas.openxmlformats.org/officeDocument/2006/relationships/hyperlink" Target="https://www.cfr.org/backgrounder/rise-bilateral-free-trade-agreements" TargetMode="External"/><Relationship Id="rId4" Type="http://schemas.openxmlformats.org/officeDocument/2006/relationships/hyperlink" Target="http://emerge85.io/blog/can-africa-compete-with-itself"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www.chinaafricaproject.com/" TargetMode="External"/><Relationship Id="rId2" Type="http://schemas.openxmlformats.org/officeDocument/2006/relationships/hyperlink" Target="https://qz.com/983581/chinas-new-silk-road-one-belt-one-road-project-has-one-major-pitfall-for-african-countries/" TargetMode="External"/><Relationship Id="rId1" Type="http://schemas.openxmlformats.org/officeDocument/2006/relationships/slideLayout" Target="../slideLayouts/slideLayout7.xml"/><Relationship Id="rId4" Type="http://schemas.openxmlformats.org/officeDocument/2006/relationships/hyperlink" Target="https://www.ft.com/content/1b564c0c-3bbc-11e7-821a-6027b8a20f23?segmentId=bc10e048-a5e6-5a6a-a3f6-70858663b23f"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hyperlink" Target="https://www.lexology.com/library/detail.aspx?g=460e02da-25ee-402e-83f5-4f20ce1a4d55" TargetMode="Externa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hyperlink" Target="https://www.euractiv.com/section/global-europe/news/trump-saves-nafta-as-trilateral-agreement-by-obtaining-concessions/" TargetMode="External"/><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hyperlink" Target="https://www.vox.com/2018/10/3/17930092/usmca-nafta-trump-trade-deal-explained" TargetMode="External"/><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hyperlink" Target="https://www.vox.com/2018/10/1/17921966/usmca-nafta-agreement-trump-canada" TargetMode="External"/><Relationship Id="rId2" Type="http://schemas.openxmlformats.org/officeDocument/2006/relationships/hyperlink" Target="https://www.vox.com/world/2018/11/30/18117826/usmca-deal-nafta-signing-trump-g20" TargetMode="External"/><Relationship Id="rId1" Type="http://schemas.openxmlformats.org/officeDocument/2006/relationships/slideLayout" Target="../slideLayouts/slideLayout7.xml"/><Relationship Id="rId6" Type="http://schemas.openxmlformats.org/officeDocument/2006/relationships/hyperlink" Target="https://www.npr.org/2018/11/30/672150010/usmca-trump-signs-new-trade-agreement-with-mexico-and-canada" TargetMode="External"/><Relationship Id="rId5" Type="http://schemas.openxmlformats.org/officeDocument/2006/relationships/hyperlink" Target="https://www.usatoday.com/story/news/2018/10/01/comparison-nafta-and-usmca-trade-agreements/1487163002/" TargetMode="External"/><Relationship Id="rId4" Type="http://schemas.openxmlformats.org/officeDocument/2006/relationships/hyperlink" Target="https://twitter.com/realDonaldTrump/status/1068516326010830849"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ustr.gov/about-us/policy-offices/press-office/fact-sheets/2018/october/united-states%E2%80%93mexico%E2%80%93canada-trade-fa-1" TargetMode="External"/><Relationship Id="rId2" Type="http://schemas.openxmlformats.org/officeDocument/2006/relationships/hyperlink" Target="http://www.michaelgeist.ca/2018/10/from-copyright-term-to-super-bowl-commercials-breaking-down-the-digital-nafta-deal/" TargetMode="Externa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s://twitter.com/JenniferJJacobs/status/1068500925407551490" TargetMode="External"/><Relationship Id="rId2" Type="http://schemas.openxmlformats.org/officeDocument/2006/relationships/hyperlink" Target="https://www.vox.com/world/2017/6/26/15832710/trumps-plan-to-make-american-steel-great-again-could-set-off-global-trade-wars" TargetMode="External"/><Relationship Id="rId1" Type="http://schemas.openxmlformats.org/officeDocument/2006/relationships/slideLayout" Target="../slideLayouts/slideLayout7.xml"/><Relationship Id="rId5" Type="http://schemas.openxmlformats.org/officeDocument/2006/relationships/hyperlink" Target="https://www.google.com/search?q=democrats+usmca&amp;oq=democrats+usmca&amp;aqs=chrome..69i57j69i60l2j69i59j69i60l2.1615j0j7&amp;sourceid=chrome&amp;ie=UTF-8" TargetMode="External"/><Relationship Id="rId4" Type="http://schemas.openxmlformats.org/officeDocument/2006/relationships/hyperlink" Target="https://business.financialpost.com/transportation/autos/canada-auto-suppliers-surge-with-trade-deal-removing-tariff-threat"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hyperlink" Target="https://www.google.com/search?q=global+image&amp;tbm=isch&amp;source=iu&amp;ictx=1&amp;fir=e7UI9BkXIkBJFM%253A%252CHCFXDsk0YM_j1M%252C_&amp;usg=AI4_"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849154-85FD-4BC0-A296-8F872EBAC0E4}"/>
              </a:ext>
            </a:extLst>
          </p:cNvPr>
          <p:cNvSpPr/>
          <p:nvPr/>
        </p:nvSpPr>
        <p:spPr>
          <a:xfrm>
            <a:off x="1842051" y="1086678"/>
            <a:ext cx="8256105" cy="1077218"/>
          </a:xfrm>
          <a:prstGeom prst="rect">
            <a:avLst/>
          </a:prstGeom>
        </p:spPr>
        <p:txBody>
          <a:bodyPr wrap="square">
            <a:spAutoFit/>
          </a:bodyPr>
          <a:lstStyle/>
          <a:p>
            <a:pPr lvl="0" algn="ctr">
              <a:spcAft>
                <a:spcPts val="0"/>
              </a:spcAft>
            </a:pPr>
            <a:r>
              <a:rPr lang="en-GB" sz="3200" dirty="0">
                <a:solidFill>
                  <a:srgbClr val="000000"/>
                </a:solidFill>
                <a:latin typeface="Arial" panose="020B0604020202020204" pitchFamily="34" charset="0"/>
                <a:ea typeface="Calibri" panose="020F0502020204030204" pitchFamily="34" charset="0"/>
                <a:cs typeface="Symbol" panose="05050102010706020507" pitchFamily="18" charset="2"/>
              </a:rPr>
              <a:t>The importance of bilateral and multilateral agreements. </a:t>
            </a:r>
            <a:endParaRPr lang="en-GB" sz="3200" dirty="0">
              <a:effectLst/>
              <a:latin typeface="Arial" panose="020B0604020202020204" pitchFamily="34" charset="0"/>
              <a:ea typeface="Times New Roman" panose="02020603050405020304" pitchFamily="18" charset="0"/>
              <a:cs typeface="Symbol" panose="05050102010706020507" pitchFamily="18" charset="2"/>
            </a:endParaRPr>
          </a:p>
        </p:txBody>
      </p:sp>
    </p:spTree>
    <p:extLst>
      <p:ext uri="{BB962C8B-B14F-4D97-AF65-F5344CB8AC3E}">
        <p14:creationId xmlns:p14="http://schemas.microsoft.com/office/powerpoint/2010/main" val="1042495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rc_mi" descr="Image result for Bilateral and Multilateral Trade Agreements">
            <a:hlinkClick r:id="rId2"/>
            <a:extLst>
              <a:ext uri="{FF2B5EF4-FFF2-40B4-BE49-F238E27FC236}">
                <a16:creationId xmlns:a16="http://schemas.microsoft.com/office/drawing/2014/main" id="{53910D11-5529-4D09-8E9A-2718ED186F5B}"/>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365760" y="520505"/>
            <a:ext cx="11029071" cy="5936565"/>
          </a:xfrm>
          <a:prstGeom prst="rect">
            <a:avLst/>
          </a:prstGeom>
          <a:noFill/>
          <a:ln>
            <a:noFill/>
          </a:ln>
        </p:spPr>
      </p:pic>
    </p:spTree>
    <p:extLst>
      <p:ext uri="{BB962C8B-B14F-4D97-AF65-F5344CB8AC3E}">
        <p14:creationId xmlns:p14="http://schemas.microsoft.com/office/powerpoint/2010/main" val="2580252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2D010A-276D-416F-AF35-42D5DB57AD49}"/>
              </a:ext>
            </a:extLst>
          </p:cNvPr>
          <p:cNvSpPr/>
          <p:nvPr/>
        </p:nvSpPr>
        <p:spPr>
          <a:xfrm>
            <a:off x="323557" y="590843"/>
            <a:ext cx="11296357" cy="3970318"/>
          </a:xfrm>
          <a:prstGeom prst="rect">
            <a:avLst/>
          </a:prstGeom>
        </p:spPr>
        <p:txBody>
          <a:bodyPr wrap="square">
            <a:spAutoFit/>
          </a:bodyPr>
          <a:lstStyle/>
          <a:p>
            <a:pPr algn="just">
              <a:spcAft>
                <a:spcPts val="0"/>
              </a:spcAft>
            </a:pP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2" action="ppaction://hlinkfile"/>
              </a:rPr>
              <a:t>What does the term 'bilateral agreement' refer to?</a:t>
            </a:r>
            <a:endParaRPr lang="en-GB" dirty="0">
              <a:solidFill>
                <a:srgbClr val="1180A7"/>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A bilateral agreement (or what is sometimes referred to as a "side deal") is a broad term used simply to cover agreements between two parties. For international treaties, they can range from legal obligations to non-binding agreements of principle (often used as a precursor to the former).</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Most of the EU’s main trading partners who do not have a full free trade deal have various bilateral agreements with the EU. The EU has hundreds of these agreements with countries around the world.</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discussions around Brexit, these terms are used to describe agreements between the UK and the EU, or between the UK and an individual EU member state, which deal with some aspect of the relationship that is not covered in the main agreement.  </a:t>
            </a:r>
          </a:p>
          <a:p>
            <a:pPr algn="just">
              <a:spcAft>
                <a:spcPts val="0"/>
              </a:spcAft>
            </a:pPr>
            <a:endParaRPr lang="en-GB" dirty="0">
              <a:solidFill>
                <a:srgbClr val="444444"/>
              </a:solidFill>
              <a:effectLst/>
              <a:latin typeface="Arial" panose="020B0604020202020204" pitchFamily="34" charset="0"/>
              <a:ea typeface="Calibri" panose="020F0502020204030204" pitchFamily="34" charset="0"/>
              <a:cs typeface="Arial" panose="020B0604020202020204" pitchFamily="34" charset="0"/>
            </a:endParaRPr>
          </a:p>
          <a:p>
            <a:pPr algn="just">
              <a:spcAft>
                <a:spcPts val="0"/>
              </a:spcAft>
            </a:pP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01562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DF0762E-B5B6-47D5-85DD-AEDD36FDAFD5}"/>
              </a:ext>
            </a:extLst>
          </p:cNvPr>
          <p:cNvSpPr/>
          <p:nvPr/>
        </p:nvSpPr>
        <p:spPr>
          <a:xfrm>
            <a:off x="351692" y="450166"/>
            <a:ext cx="11169748" cy="5909310"/>
          </a:xfrm>
          <a:prstGeom prst="rect">
            <a:avLst/>
          </a:prstGeom>
        </p:spPr>
        <p:txBody>
          <a:bodyPr wrap="square">
            <a:spAutoFit/>
          </a:bodyPr>
          <a:lstStyle/>
          <a:p>
            <a:pPr algn="just">
              <a:spcAft>
                <a:spcPts val="0"/>
              </a:spcAft>
            </a:pP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2"/>
              </a:rPr>
              <a:t>Are bilateral agreements the same as trade deals?</a:t>
            </a:r>
            <a:endParaRPr lang="en-GB" dirty="0">
              <a:solidFill>
                <a:srgbClr val="1180A7"/>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b="1" dirty="0">
                <a:solidFill>
                  <a:srgbClr val="444444"/>
                </a:solidFill>
                <a:latin typeface="Arial" panose="020B0604020202020204" pitchFamily="34" charset="0"/>
                <a:ea typeface="Calibri" panose="020F0502020204030204" pitchFamily="34" charset="0"/>
                <a:cs typeface="Arial" panose="020B0604020202020204" pitchFamily="34" charset="0"/>
              </a:rPr>
              <a:t>No</a:t>
            </a: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 Trade deals focus on reducing or eliminating tariffs, import quotas, export restraints and other trade barriers between states. </a:t>
            </a:r>
          </a:p>
          <a:p>
            <a:pPr algn="just">
              <a:spcAft>
                <a:spcPts val="0"/>
              </a:spcAft>
            </a:pPr>
            <a:endParaRPr lang="en-GB" dirty="0">
              <a:solidFill>
                <a:srgbClr val="444444"/>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The rules for trade deals are set by the World Trade Organization (WTO), which states that they must cover “substantially” all trade between the two countries.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Bilateral agreements do not cover these issues and so are not bound by the WTO rules requiring them to be comprehensive. </a:t>
            </a:r>
          </a:p>
          <a:p>
            <a:pPr algn="just">
              <a:spcAft>
                <a:spcPts val="0"/>
              </a:spcAft>
            </a:pPr>
            <a:endParaRPr lang="en-GB" dirty="0">
              <a:solidFill>
                <a:srgbClr val="444444"/>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Instead they are often very specific, targeting an individual policy area. Due to their narrowness, a bilateral agreement could not replicate a trade deal that covers the majority of UK-EU trade in depth.</a:t>
            </a:r>
          </a:p>
          <a:p>
            <a:pPr algn="just">
              <a:spcAft>
                <a:spcPts val="0"/>
              </a:spcAft>
            </a:pPr>
            <a:endParaRPr lang="en-GB" dirty="0">
              <a:solidFill>
                <a:srgbClr val="444444"/>
              </a:solidFill>
              <a:latin typeface="Arial" panose="020B0604020202020204" pitchFamily="34" charset="0"/>
              <a:ea typeface="Calibri" panose="020F050202020403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3"/>
              </a:rPr>
              <a:t>What do bilateral agreements seek to do?</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agreements increase co-operation and facilitate trade between countries in specific areas. For example: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India has a deal with the EU granting it access to the EU’s research funding programme up to </a:t>
            </a:r>
            <a:r>
              <a:rPr lang="en-GB" dirty="0">
                <a:latin typeface="Arial" panose="020B0604020202020204" pitchFamily="34" charset="0"/>
                <a:cs typeface="Arial" panose="020B0604020202020204" pitchFamily="34" charset="0"/>
                <a:hlinkClick r:id="rId4"/>
              </a:rPr>
              <a:t>2020.</a:t>
            </a:r>
            <a:endParaRPr lang="en-GB" dirty="0">
              <a:latin typeface="Arial" panose="020B0604020202020204" pitchFamily="34" charset="0"/>
              <a:cs typeface="Arial" panose="020B0604020202020204" pitchFamily="34" charset="0"/>
            </a:endParaRPr>
          </a:p>
          <a:p>
            <a:pPr algn="just">
              <a:spcAft>
                <a:spcPts val="0"/>
              </a:spcAft>
            </a:pPr>
            <a:endParaRPr lang="en-GB" dirty="0">
              <a:solidFill>
                <a:srgbClr val="444444"/>
              </a:solidFill>
              <a:effectLst/>
              <a:latin typeface="Arial" panose="020B0604020202020204" pitchFamily="34" charset="0"/>
              <a:ea typeface="Calibri" panose="020F0502020204030204" pitchFamily="34" charset="0"/>
              <a:cs typeface="Arial" panose="020B0604020202020204" pitchFamily="34" charset="0"/>
            </a:endParaRPr>
          </a:p>
          <a:p>
            <a:pPr algn="just">
              <a:spcAft>
                <a:spcPts val="0"/>
              </a:spcAft>
            </a:pP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31495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2A1326-FA58-47B9-B1F3-49A6EBC39ABE}"/>
              </a:ext>
            </a:extLst>
          </p:cNvPr>
          <p:cNvSpPr/>
          <p:nvPr/>
        </p:nvSpPr>
        <p:spPr>
          <a:xfrm>
            <a:off x="410817" y="768626"/>
            <a:ext cx="10827026" cy="1754326"/>
          </a:xfrm>
          <a:prstGeom prst="rect">
            <a:avLst/>
          </a:prstGeom>
        </p:spPr>
        <p:txBody>
          <a:bodyPr wrap="square">
            <a:spAutoFit/>
          </a:bodyPr>
          <a:lstStyle/>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The US and the EU have a deal allowing companies and governments to share data across the Atlantic.</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Japan and the EU have a deal enabling cooperation on legal assistance in criminal matters.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New Zealand and the US have an agreement on the mutual acceptance of the standards used to test the safety of aeronautical products.</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06491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B1AB02-9054-419E-8D48-2DFC77CD985F}"/>
              </a:ext>
            </a:extLst>
          </p:cNvPr>
          <p:cNvSpPr/>
          <p:nvPr/>
        </p:nvSpPr>
        <p:spPr>
          <a:xfrm>
            <a:off x="344557" y="645327"/>
            <a:ext cx="11635408" cy="5909310"/>
          </a:xfrm>
          <a:prstGeom prst="rect">
            <a:avLst/>
          </a:prstGeom>
        </p:spPr>
        <p:txBody>
          <a:bodyPr wrap="square">
            <a:spAutoFit/>
          </a:bodyPr>
          <a:lstStyle/>
          <a:p>
            <a:pPr algn="just">
              <a:spcAft>
                <a:spcPts val="0"/>
              </a:spcAft>
            </a:pP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2"/>
              </a:rPr>
              <a:t>After Brexit, will the UK need side deals with the EU?</a:t>
            </a:r>
            <a:endParaRPr lang="en-GB" dirty="0">
              <a:solidFill>
                <a:srgbClr val="1180A7"/>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The Government aims to negotiate </a:t>
            </a: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3"/>
              </a:rPr>
              <a:t>a ‘comprehensive’ and ‘ambitious’ future relationship with the EU.</a:t>
            </a: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 It may be that this agreement is sufficient to cover all aspects of the UK’s relationship with the EU, in which case there would be no need for any further bilateral agreements.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However, the future relationship between the UK and the EU may take the form of a number of agreements, including a free trade agreement. In this case, the free trade agreement may be accompanied by a number of side deals, on things like data protection and aviation.</a:t>
            </a:r>
          </a:p>
          <a:p>
            <a:pPr algn="just">
              <a:spcAft>
                <a:spcPts val="0"/>
              </a:spcAft>
            </a:pPr>
            <a:endParaRPr lang="en-GB" b="1"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b="1" dirty="0">
                <a:latin typeface="Arial" panose="020B0604020202020204" pitchFamily="34" charset="0"/>
                <a:ea typeface="Calibri" panose="020F0502020204030204" pitchFamily="34" charset="0"/>
                <a:cs typeface="Arial" panose="020B0604020202020204" pitchFamily="34" charset="0"/>
              </a:rPr>
              <a:t>What if the UK leaves the EU with no deal?</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The Government has always maintained that it is prepared to leave the EU with no deal. It has begun to set out </a:t>
            </a: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4"/>
              </a:rPr>
              <a:t>how government agencies, businesses and individuals will need to prepare for no deal</a:t>
            </a: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As part of its preparations, </a:t>
            </a: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5"/>
              </a:rPr>
              <a:t>the Government hopes to negotiate</a:t>
            </a: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 around 20 bilateral agreements with the EU, and/or with individual member states, to mitigate the worst impact of a no deal exit. These would cover, amongst other areas, flights, road haulage, and the protection of personal data. </a:t>
            </a:r>
            <a:r>
              <a:rPr lang="en-GB" dirty="0">
                <a:latin typeface="Arial" panose="020B0604020202020204" pitchFamily="34" charset="0"/>
                <a:cs typeface="Arial" panose="020B0604020202020204" pitchFamily="34" charset="0"/>
              </a:rPr>
              <a:t>However, Michel </a:t>
            </a:r>
            <a:r>
              <a:rPr lang="en-GB" dirty="0" err="1">
                <a:latin typeface="Arial" panose="020B0604020202020204" pitchFamily="34" charset="0"/>
                <a:cs typeface="Arial" panose="020B0604020202020204" pitchFamily="34" charset="0"/>
              </a:rPr>
              <a:t>Barnier</a:t>
            </a:r>
            <a:r>
              <a:rPr lang="en-GB" dirty="0">
                <a:latin typeface="Arial" panose="020B0604020202020204" pitchFamily="34" charset="0"/>
                <a:cs typeface="Arial" panose="020B0604020202020204" pitchFamily="34" charset="0"/>
              </a:rPr>
              <a:t>, the EU’s Chief Brexit Negotiator, </a:t>
            </a:r>
            <a:r>
              <a:rPr lang="en-GB" dirty="0">
                <a:latin typeface="Arial" panose="020B0604020202020204" pitchFamily="34" charset="0"/>
                <a:cs typeface="Arial" panose="020B0604020202020204" pitchFamily="34" charset="0"/>
                <a:hlinkClick r:id="rId6"/>
              </a:rPr>
              <a:t>has told MPs</a:t>
            </a:r>
            <a:r>
              <a:rPr lang="en-GB" dirty="0">
                <a:latin typeface="Arial" panose="020B0604020202020204" pitchFamily="34" charset="0"/>
                <a:cs typeface="Arial" panose="020B0604020202020204" pitchFamily="34" charset="0"/>
              </a:rPr>
              <a:t> that no "does not mean mini-deals", and that it will be up to each side to take their "own unilateral contingency measures".</a:t>
            </a:r>
          </a:p>
          <a:p>
            <a:pPr algn="just">
              <a:spcAft>
                <a:spcPts val="0"/>
              </a:spcAft>
            </a:pP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93128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2A41757-1D79-45DA-B9D1-958CA581FA1F}"/>
              </a:ext>
            </a:extLst>
          </p:cNvPr>
          <p:cNvSpPr/>
          <p:nvPr/>
        </p:nvSpPr>
        <p:spPr>
          <a:xfrm>
            <a:off x="569843" y="2136339"/>
            <a:ext cx="10840279" cy="2585323"/>
          </a:xfrm>
          <a:prstGeom prst="rect">
            <a:avLst/>
          </a:prstGeom>
        </p:spPr>
        <p:txBody>
          <a:bodyPr wrap="square">
            <a:spAutoFit/>
          </a:bodyPr>
          <a:lstStyle/>
          <a:p>
            <a:pPr algn="just">
              <a:spcAft>
                <a:spcPts val="0"/>
              </a:spcAft>
            </a:pP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2" action="ppaction://hlinkfile"/>
              </a:rPr>
              <a:t>Do other countries trade with the EU on 'WTO-only' terms?</a:t>
            </a:r>
            <a:endParaRPr lang="en-GB" dirty="0">
              <a:solidFill>
                <a:srgbClr val="1180A7"/>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Not many. In 2016, of the </a:t>
            </a: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3"/>
              </a:rPr>
              <a:t>top 10 trading partners</a:t>
            </a: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 with the EU by total trade, the US, China, Russia, Japan and India have a substantial number of bilateral agreements that go well beyond the terms of WTO trade. Of the top 20, there are no countries that trade on WTO rules alone with no bilateral agreements and no free trade deals.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If the UK left the EU with no agreements of any kind, then technically its relationship with the EU would be weaker than any of the EU’s main trading partners.</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25307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3D4C51-3548-4FCD-A64F-225920E4944F}"/>
              </a:ext>
            </a:extLst>
          </p:cNvPr>
          <p:cNvSpPr/>
          <p:nvPr/>
        </p:nvSpPr>
        <p:spPr>
          <a:xfrm>
            <a:off x="265043" y="291549"/>
            <a:ext cx="11357113" cy="4247317"/>
          </a:xfrm>
          <a:prstGeom prst="rect">
            <a:avLst/>
          </a:prstGeom>
        </p:spPr>
        <p:txBody>
          <a:bodyPr wrap="square">
            <a:spAutoFit/>
          </a:bodyPr>
          <a:lstStyle/>
          <a:p>
            <a:pPr algn="just">
              <a:spcAft>
                <a:spcPts val="0"/>
              </a:spcAft>
            </a:pP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2"/>
              </a:rPr>
              <a:t>How easy are bilateral agreements to agree between countries?</a:t>
            </a:r>
            <a:endParaRPr lang="en-GB" dirty="0">
              <a:solidFill>
                <a:srgbClr val="1180A7"/>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It depends on the type of agreement, the countries involved and the scope. Bilateral agreements that facilitate trade tend to fall within the scope of the common commercial policy. </a:t>
            </a:r>
          </a:p>
          <a:p>
            <a:pPr algn="just">
              <a:spcAft>
                <a:spcPts val="0"/>
              </a:spcAft>
            </a:pPr>
            <a:endParaRPr lang="en-GB" dirty="0">
              <a:solidFill>
                <a:srgbClr val="444444"/>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This is the EU’s exclusive mandate to negotiate trade matters with non-EU countries on behalf of the member states. It means the ratification process is simpler than some deep and comprehensive trade deals which cover aspects member states still have competence over.</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Nevertheless, bilateral agreements can still take some time. For example the customs cooperation agreement between the EU and New Zealand took </a:t>
            </a: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3"/>
              </a:rPr>
              <a:t>three years</a:t>
            </a: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 to enter into force from when the European Council authorised negotiations in 2013. </a:t>
            </a:r>
          </a:p>
          <a:p>
            <a:pPr algn="just">
              <a:spcAft>
                <a:spcPts val="0"/>
              </a:spcAft>
            </a:pPr>
            <a:endParaRPr lang="en-GB" dirty="0">
              <a:solidFill>
                <a:srgbClr val="444444"/>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The UK starts from a very different position than New Zealand, however, so it is difficult to say how long any agreement would take.</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80071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6F9C44-20A2-4640-87B9-589C98F34DD5}"/>
              </a:ext>
            </a:extLst>
          </p:cNvPr>
          <p:cNvSpPr/>
          <p:nvPr/>
        </p:nvSpPr>
        <p:spPr>
          <a:xfrm>
            <a:off x="251791" y="251791"/>
            <a:ext cx="11237843" cy="5632311"/>
          </a:xfrm>
          <a:prstGeom prst="rect">
            <a:avLst/>
          </a:prstGeom>
        </p:spPr>
        <p:txBody>
          <a:bodyPr wrap="square">
            <a:spAutoFit/>
          </a:bodyPr>
          <a:lstStyle/>
          <a:p>
            <a:pPr algn="just">
              <a:spcAft>
                <a:spcPts val="0"/>
              </a:spcAft>
            </a:pPr>
            <a:r>
              <a:rPr lang="en-GB" b="1" dirty="0">
                <a:latin typeface="Arial" panose="020B0604020202020204" pitchFamily="34" charset="0"/>
                <a:ea typeface="Calibri" panose="020F0502020204030204" pitchFamily="34" charset="0"/>
                <a:cs typeface="Arial" panose="020B0604020202020204" pitchFamily="34" charset="0"/>
              </a:rPr>
              <a:t>What about the Swiss option?</a:t>
            </a:r>
          </a:p>
          <a:p>
            <a:pPr algn="just">
              <a:spcAft>
                <a:spcPts val="0"/>
              </a:spcAft>
            </a:pPr>
            <a:endParaRPr lang="en-GB" b="1"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Switzerland has more than 120 bilateral deals stitched together with a “guillotine clause” which means that if one fails, they all fail. </a:t>
            </a:r>
          </a:p>
          <a:p>
            <a:pPr algn="just">
              <a:spcAft>
                <a:spcPts val="0"/>
              </a:spcAft>
            </a:pPr>
            <a:endParaRPr lang="en-GB" dirty="0">
              <a:solidFill>
                <a:srgbClr val="444444"/>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This has created a much more complex institutional and legal relationship with the EU than other countries with bilateral agreements. </a:t>
            </a:r>
          </a:p>
          <a:p>
            <a:pPr algn="just">
              <a:spcAft>
                <a:spcPts val="0"/>
              </a:spcAft>
            </a:pPr>
            <a:endParaRPr lang="en-GB" dirty="0">
              <a:solidFill>
                <a:srgbClr val="444444"/>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Part of the reason for this is that each agreement has to be constantly updated to ensure it complies with changes to EU laws and regulations. </a:t>
            </a:r>
          </a:p>
          <a:p>
            <a:pPr algn="just">
              <a:spcAft>
                <a:spcPts val="0"/>
              </a:spcAft>
            </a:pPr>
            <a:endParaRPr lang="en-GB" dirty="0">
              <a:solidFill>
                <a:srgbClr val="444444"/>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For these reasons, Switzerland is a unique case that does not apply to most countries who have separate bilateral partnerships covering only a few important areas.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The Swiss position breaches some of the Government’s red lines, mainly due to obligations towards freedom of movement. </a:t>
            </a:r>
          </a:p>
          <a:p>
            <a:pPr algn="just">
              <a:spcAft>
                <a:spcPts val="0"/>
              </a:spcAft>
            </a:pPr>
            <a:endParaRPr lang="en-GB" dirty="0">
              <a:solidFill>
                <a:srgbClr val="444444"/>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In addition, from the EU’s perspective, the European Council concluded in a</a:t>
            </a:r>
            <a:r>
              <a:rPr lang="en-GB" dirty="0">
                <a:solidFill>
                  <a:srgbClr val="1180A7"/>
                </a:solidFill>
                <a:latin typeface="Arial" panose="020B0604020202020204" pitchFamily="34" charset="0"/>
                <a:ea typeface="Calibri" panose="020F0502020204030204" pitchFamily="34" charset="0"/>
                <a:cs typeface="Arial" panose="020B0604020202020204" pitchFamily="34" charset="0"/>
                <a:hlinkClick r:id="rId2"/>
              </a:rPr>
              <a:t> report</a:t>
            </a:r>
            <a:r>
              <a:rPr lang="en-GB" dirty="0">
                <a:solidFill>
                  <a:srgbClr val="444444"/>
                </a:solidFill>
                <a:latin typeface="Arial" panose="020B0604020202020204" pitchFamily="34" charset="0"/>
                <a:ea typeface="Calibri" panose="020F0502020204030204" pitchFamily="34" charset="0"/>
                <a:cs typeface="Arial" panose="020B0604020202020204" pitchFamily="34" charset="0"/>
              </a:rPr>
              <a:t> on Single Market access of western non-EU countries that its relations with Switzerland needs a “comprehensive and ambitious restructuring,” due to legal uncertainties that arise from the complexity of the agreements.</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12222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E618D4-9265-43A5-AB64-DAC9E3867B39}"/>
              </a:ext>
            </a:extLst>
          </p:cNvPr>
          <p:cNvSpPr/>
          <p:nvPr/>
        </p:nvSpPr>
        <p:spPr>
          <a:xfrm>
            <a:off x="450574" y="780422"/>
            <a:ext cx="11131826" cy="5484707"/>
          </a:xfrm>
          <a:prstGeom prst="rect">
            <a:avLst/>
          </a:prstGeom>
        </p:spPr>
        <p:txBody>
          <a:bodyPr wrap="square">
            <a:spAutoFit/>
          </a:bodyPr>
          <a:lstStyle/>
          <a:p>
            <a:pPr algn="just">
              <a:lnSpc>
                <a:spcPct val="115000"/>
              </a:lnSpc>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An EU source said WTO members such as New Zealand had a case because the joint UK-EU proposals could make trade arrangements on lamb, for example, more rigid. </a:t>
            </a:r>
          </a:p>
          <a:p>
            <a:pPr algn="just">
              <a:lnSpc>
                <a:spcPct val="115000"/>
              </a:lnSpc>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Resistance to a joint UK-EU proposal to the World Trade Organization on trade after </a:t>
            </a:r>
            <a:r>
              <a:rPr lang="en-GB"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
              </a:rPr>
              <a:t>Brexit</a:t>
            </a:r>
            <a:r>
              <a:rPr lang="en-GB" dirty="0">
                <a:latin typeface="Arial" panose="020B0604020202020204" pitchFamily="34" charset="0"/>
                <a:ea typeface="Times New Roman" panose="02020603050405020304" pitchFamily="18" charset="0"/>
                <a:cs typeface="Arial" panose="020B0604020202020204" pitchFamily="34" charset="0"/>
              </a:rPr>
              <a:t> – which was once celebrated by the trade secretary, Liam Fox, as “real progress” – has triggered a break down in unity, with London and Brussels divided on a way forward. </a:t>
            </a: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Fox had described the plan on how much meat, butter and wheat the rest of the world could export to the UK and the 27 member states on low or zero tariffs as a sign of the country “forging ahead”, and boasted: “It’s a sign we can make progress when both sides choose to do so.”</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Yet, in recent months the united EU and UK front has splintered in the face of a strident rejection of their proposals from the US, Australia and New Zealand, among others.</a:t>
            </a:r>
          </a:p>
          <a:p>
            <a:pPr algn="just">
              <a:lnSpc>
                <a:spcPct val="115000"/>
              </a:lnSpc>
              <a:spcAft>
                <a:spcPts val="1000"/>
              </a:spcAft>
            </a:pPr>
            <a:r>
              <a:rPr lang="en-GB" dirty="0">
                <a:latin typeface="Arial" panose="020B0604020202020204" pitchFamily="34" charset="0"/>
                <a:cs typeface="Arial" panose="020B0604020202020204" pitchFamily="34" charset="0"/>
              </a:rPr>
              <a:t>Brussels has proposed another way forward. But London has yet to agree and has left open the prospect that the UK could go its own way in talks with the world’s biggest trading powers.</a:t>
            </a:r>
          </a:p>
          <a:p>
            <a:pPr algn="just">
              <a:lnSpc>
                <a:spcPct val="115000"/>
              </a:lnSpc>
              <a:spcAft>
                <a:spcPts val="1000"/>
              </a:spcAft>
            </a:pPr>
            <a:endParaRPr lang="en-GB" dirty="0">
              <a:effectLst/>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32930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ABFBFC7-2E7F-479D-9954-3DCDC32EF340}"/>
              </a:ext>
            </a:extLst>
          </p:cNvPr>
          <p:cNvSpPr/>
          <p:nvPr/>
        </p:nvSpPr>
        <p:spPr>
          <a:xfrm>
            <a:off x="92765" y="0"/>
            <a:ext cx="11900452" cy="6568593"/>
          </a:xfrm>
          <a:prstGeom prst="rect">
            <a:avLst/>
          </a:prstGeom>
        </p:spPr>
        <p:txBody>
          <a:bodyPr wrap="square">
            <a:spAutoFit/>
          </a:bodyPr>
          <a:lstStyle/>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The UK is also seeking to speak during the 21-month transition period after Brexit with an independent voice at the </a:t>
            </a:r>
            <a:r>
              <a:rPr lang="en-GB"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
              </a:rPr>
              <a:t>WTO</a:t>
            </a:r>
            <a:r>
              <a:rPr lang="en-GB" dirty="0">
                <a:latin typeface="Arial" panose="020B0604020202020204" pitchFamily="34" charset="0"/>
                <a:ea typeface="Times New Roman" panose="02020603050405020304" pitchFamily="18" charset="0"/>
                <a:cs typeface="Arial" panose="020B0604020202020204" pitchFamily="34" charset="0"/>
              </a:rPr>
              <a:t>, where large multilateral trade deals are negotiated, something the European commission is resisting.</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Until Brexit, the EU has a schedule spelling out how much of each agricultural product from each country that can be imported into the bloc without attracting high tariffs.</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After Brexit, the plan had been for the UK and EU, as independent WTO members, to divide the current quotas between the two according to historical flows of trade in each product. This plan was described as a “technical rectification”.</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However, EU sources said an initial objection from the US, Argentina, Brazil and New Zealand over the joint plan, hammered home in a fiery letter last October, had not gone away, proving Brussels’ initial belief that the plan would “not fly”.</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Brussels is now pushing for a new tactic under which they would go through the more arduous procedure of a full renegotiation with WTO members over key agriculture products, offering compensation where necessary, via what is called an article 28 procedure.</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The UK is insisting that the EU sticks with the original plan. British negotiators working in the WTO in Geneva believe that for 95% of the schedules there is no need for negotiation.</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The UK also insists it could unilaterally liberalise its tariff regime from Australia and elsewhere, in a move that could be damaging to EU trade flows, but would receive immediate agreement from those countries resisting the original joint plan.</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58567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270177-6E83-45F3-AAFE-402A74ED3454}"/>
              </a:ext>
            </a:extLst>
          </p:cNvPr>
          <p:cNvSpPr/>
          <p:nvPr/>
        </p:nvSpPr>
        <p:spPr>
          <a:xfrm>
            <a:off x="490329" y="1417520"/>
            <a:ext cx="10561983" cy="2741904"/>
          </a:xfrm>
          <a:prstGeom prst="rect">
            <a:avLst/>
          </a:prstGeom>
        </p:spPr>
        <p:txBody>
          <a:bodyPr wrap="square">
            <a:spAutoFit/>
          </a:bodyPr>
          <a:lstStyle/>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The Department for International Trade, which Fox heads, said: “As we leave the EU we need to create a new UK goods schedule at the WTO, covering tariffs on our imports from other WTO members. We have engaged all 164 WTO members, and they understand our intention to establish our goods schedule by rectification.</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latin typeface="Arial" panose="020B0604020202020204" pitchFamily="34" charset="0"/>
                <a:ea typeface="Times New Roman" panose="02020603050405020304" pitchFamily="18" charset="0"/>
                <a:cs typeface="Arial" panose="020B0604020202020204" pitchFamily="34" charset="0"/>
              </a:rPr>
              <a:t>“As a part of the process, we also agreed an approach with the EU to apportion tariff rate quotas covering certain imported goods, based on historic trade flows, and wrote to WTO members on this last year. We are continuing to speak to them about next steps to secure an outcome with is fair and avoids disruption to existing trade.” </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descr="Click here to return to homepage">
            <a:hlinkClick r:id="rId2" tooltip="&quot;&quot;"/>
            <a:extLst>
              <a:ext uri="{FF2B5EF4-FFF2-40B4-BE49-F238E27FC236}">
                <a16:creationId xmlns:a16="http://schemas.microsoft.com/office/drawing/2014/main" id="{71A87BDE-D1CC-4A50-9089-F7BD305FD55E}"/>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616450" y="4426226"/>
            <a:ext cx="3427620" cy="1497496"/>
          </a:xfrm>
          <a:prstGeom prst="rect">
            <a:avLst/>
          </a:prstGeom>
          <a:noFill/>
          <a:ln>
            <a:noFill/>
          </a:ln>
        </p:spPr>
      </p:pic>
    </p:spTree>
    <p:extLst>
      <p:ext uri="{BB962C8B-B14F-4D97-AF65-F5344CB8AC3E}">
        <p14:creationId xmlns:p14="http://schemas.microsoft.com/office/powerpoint/2010/main" val="282569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24EA43-1B17-410A-BECC-CA34D5132A57}"/>
              </a:ext>
            </a:extLst>
          </p:cNvPr>
          <p:cNvPicPr>
            <a:picLocks noChangeAspect="1"/>
          </p:cNvPicPr>
          <p:nvPr/>
        </p:nvPicPr>
        <p:blipFill>
          <a:blip r:embed="rId2"/>
          <a:stretch>
            <a:fillRect/>
          </a:stretch>
        </p:blipFill>
        <p:spPr>
          <a:xfrm>
            <a:off x="900332" y="281354"/>
            <a:ext cx="10072468" cy="5395546"/>
          </a:xfrm>
          <a:prstGeom prst="rect">
            <a:avLst/>
          </a:prstGeom>
        </p:spPr>
      </p:pic>
      <p:sp>
        <p:nvSpPr>
          <p:cNvPr id="3" name="TextBox 2">
            <a:extLst>
              <a:ext uri="{FF2B5EF4-FFF2-40B4-BE49-F238E27FC236}">
                <a16:creationId xmlns:a16="http://schemas.microsoft.com/office/drawing/2014/main" id="{FC4A8506-4ACA-469B-83E4-02F2C32C8E14}"/>
              </a:ext>
            </a:extLst>
          </p:cNvPr>
          <p:cNvSpPr txBox="1"/>
          <p:nvPr/>
        </p:nvSpPr>
        <p:spPr>
          <a:xfrm>
            <a:off x="689317" y="6288258"/>
            <a:ext cx="10480431" cy="369332"/>
          </a:xfrm>
          <a:prstGeom prst="rect">
            <a:avLst/>
          </a:prstGeom>
          <a:noFill/>
        </p:spPr>
        <p:txBody>
          <a:bodyPr wrap="square" rtlCol="0">
            <a:spAutoFit/>
          </a:bodyPr>
          <a:lstStyle/>
          <a:p>
            <a:r>
              <a:rPr lang="en-GB" dirty="0">
                <a:hlinkClick r:id="rId3"/>
              </a:rPr>
              <a:t>https://www.wto.org/english/thewto_e/countries_e/org6_map_e.htm</a:t>
            </a:r>
            <a:r>
              <a:rPr lang="en-GB" dirty="0"/>
              <a:t> </a:t>
            </a:r>
          </a:p>
        </p:txBody>
      </p:sp>
    </p:spTree>
    <p:extLst>
      <p:ext uri="{BB962C8B-B14F-4D97-AF65-F5344CB8AC3E}">
        <p14:creationId xmlns:p14="http://schemas.microsoft.com/office/powerpoint/2010/main" val="2752105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C76153-C530-431F-B0FB-A6D3681296A4}"/>
              </a:ext>
            </a:extLst>
          </p:cNvPr>
          <p:cNvSpPr/>
          <p:nvPr/>
        </p:nvSpPr>
        <p:spPr>
          <a:xfrm>
            <a:off x="159027" y="0"/>
            <a:ext cx="11754678" cy="7176332"/>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An Agreement on Government Procurement (GPA) consists of 19 parties covering 47 WTO members (counting the European Union and its 28 member states, all of which are covered by the Agreement, as one party). Another 32 WTO members/observers and four international organizations participate in the GPA Committee as observers. 10 of these members with observer status are in the process of acceding to the Agreement.</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All WTO members are eligible to accede to the GPA. At present, 10 WTO members are in the process of acceding ( Albania; Australia; China; Georgia; Jordan; Kyrgyz Republic; Oman; Russian Federation; Tajikistan; the former Yugoslav Republic of Macedonia). Five other WTO members have undertaken commitments, in their WTO accession protocols, to initiate accession to the GPA. They are Afghanistan, Kazakhstan, Mongolia, Saudi Arabia and Seychelles.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accession process starts with the submission of an application for accession and has two main aspects: negotiations between the acceding member and parties of the GPA on the former's coverage offer, and verification that the acceding member's procurement legislation is consistent with the GPA's requirements - for example, regarding transparency, procedural fairness for suppliers and domestic review.</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Pursuant to </a:t>
            </a:r>
            <a:r>
              <a:rPr lang="en-GB" u="sng" dirty="0">
                <a:latin typeface="Arial" panose="020B0604020202020204" pitchFamily="34" charset="0"/>
                <a:cs typeface="Arial" panose="020B0604020202020204" pitchFamily="34" charset="0"/>
                <a:hlinkClick r:id="rId2"/>
              </a:rPr>
              <a:t>Article V</a:t>
            </a:r>
            <a:r>
              <a:rPr lang="en-GB" dirty="0">
                <a:latin typeface="Arial" panose="020B0604020202020204" pitchFamily="34" charset="0"/>
                <a:cs typeface="Arial" panose="020B0604020202020204" pitchFamily="34" charset="0"/>
              </a:rPr>
              <a:t> of the revised GPA, special and differential treatment for developing countries in the form of transitional measures such as offsets, price preference programmes, initially higher thresholds and phasing-in of entities can be negotiated by a developing acceding country in the accession process, subject to the agreement of the other parties and the acceding member's development needs.</a:t>
            </a:r>
          </a:p>
          <a:p>
            <a:pPr algn="just"/>
            <a:r>
              <a:rPr lang="en-GB" dirty="0">
                <a:latin typeface="Arial" panose="020B0604020202020204" pitchFamily="34" charset="0"/>
                <a:cs typeface="Arial" panose="020B0604020202020204" pitchFamily="34" charset="0"/>
              </a:rPr>
              <a:t>Once the terms of accession have been agreed between the GPA parties and the acceding WTO member, the Committee adopts a decision inviting the member to accede to the Agreement. The decision specifies the agreed terms and provides a timeframe for the acceding member to deposit its instrument of accession with the WTO Director-General (typically three to six months).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303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FF8560-C5CA-47A0-B6A1-487DB0FA72A6}"/>
              </a:ext>
            </a:extLst>
          </p:cNvPr>
          <p:cNvPicPr>
            <a:picLocks noChangeAspect="1"/>
          </p:cNvPicPr>
          <p:nvPr/>
        </p:nvPicPr>
        <p:blipFill>
          <a:blip r:embed="rId2"/>
          <a:stretch>
            <a:fillRect/>
          </a:stretch>
        </p:blipFill>
        <p:spPr>
          <a:xfrm>
            <a:off x="379828" y="196948"/>
            <a:ext cx="11211950" cy="6555544"/>
          </a:xfrm>
          <a:prstGeom prst="rect">
            <a:avLst/>
          </a:prstGeom>
        </p:spPr>
      </p:pic>
    </p:spTree>
    <p:extLst>
      <p:ext uri="{BB962C8B-B14F-4D97-AF65-F5344CB8AC3E}">
        <p14:creationId xmlns:p14="http://schemas.microsoft.com/office/powerpoint/2010/main" val="1231719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20E3AD-B3B3-4955-B7CE-90B691E27C38}"/>
              </a:ext>
            </a:extLst>
          </p:cNvPr>
          <p:cNvPicPr>
            <a:picLocks noChangeAspect="1"/>
          </p:cNvPicPr>
          <p:nvPr/>
        </p:nvPicPr>
        <p:blipFill>
          <a:blip r:embed="rId2"/>
          <a:stretch>
            <a:fillRect/>
          </a:stretch>
        </p:blipFill>
        <p:spPr>
          <a:xfrm>
            <a:off x="497058" y="154745"/>
            <a:ext cx="11197884" cy="6400800"/>
          </a:xfrm>
          <a:prstGeom prst="rect">
            <a:avLst/>
          </a:prstGeom>
        </p:spPr>
      </p:pic>
    </p:spTree>
    <p:extLst>
      <p:ext uri="{BB962C8B-B14F-4D97-AF65-F5344CB8AC3E}">
        <p14:creationId xmlns:p14="http://schemas.microsoft.com/office/powerpoint/2010/main" val="2603641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1C5C13-A9E2-4115-A18A-7E410AC19DB7}"/>
              </a:ext>
            </a:extLst>
          </p:cNvPr>
          <p:cNvPicPr>
            <a:picLocks noChangeAspect="1"/>
          </p:cNvPicPr>
          <p:nvPr/>
        </p:nvPicPr>
        <p:blipFill>
          <a:blip r:embed="rId2"/>
          <a:stretch>
            <a:fillRect/>
          </a:stretch>
        </p:blipFill>
        <p:spPr>
          <a:xfrm>
            <a:off x="253218" y="126609"/>
            <a:ext cx="11591779" cy="6731391"/>
          </a:xfrm>
          <a:prstGeom prst="rect">
            <a:avLst/>
          </a:prstGeom>
        </p:spPr>
      </p:pic>
    </p:spTree>
    <p:extLst>
      <p:ext uri="{BB962C8B-B14F-4D97-AF65-F5344CB8AC3E}">
        <p14:creationId xmlns:p14="http://schemas.microsoft.com/office/powerpoint/2010/main" val="3867146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F14AF1D-76D4-4442-8B63-5326BDF56808}"/>
              </a:ext>
            </a:extLst>
          </p:cNvPr>
          <p:cNvSpPr/>
          <p:nvPr/>
        </p:nvSpPr>
        <p:spPr>
          <a:xfrm>
            <a:off x="450574" y="477078"/>
            <a:ext cx="11078816" cy="2031325"/>
          </a:xfrm>
          <a:prstGeom prst="rect">
            <a:avLst/>
          </a:prstGeom>
        </p:spPr>
        <p:txBody>
          <a:bodyPr wrap="square">
            <a:spAutoFit/>
          </a:bodyPr>
          <a:lstStyle/>
          <a:p>
            <a:pPr algn="ctr"/>
            <a:r>
              <a:rPr lang="en-GB" dirty="0">
                <a:solidFill>
                  <a:srgbClr val="000000"/>
                </a:solidFill>
                <a:latin typeface="Arial" panose="020B0604020202020204" pitchFamily="34" charset="0"/>
                <a:cs typeface="Arial" panose="020B0604020202020204" pitchFamily="34" charset="0"/>
              </a:rPr>
              <a:t>Note from previous side</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Note: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WTO statistics on RTAs are based on notification requirements rather than on physical numbers of RTAs. Thus, for an RTA that includes both goods and services, we count two notifications (one for goods and the other services), even though it is physically one RTA.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0854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9B0BE7-0EA2-48E5-B6FE-6658C2ECD851}"/>
              </a:ext>
            </a:extLst>
          </p:cNvPr>
          <p:cNvPicPr>
            <a:picLocks noChangeAspect="1"/>
          </p:cNvPicPr>
          <p:nvPr/>
        </p:nvPicPr>
        <p:blipFill>
          <a:blip r:embed="rId2"/>
          <a:stretch>
            <a:fillRect/>
          </a:stretch>
        </p:blipFill>
        <p:spPr>
          <a:xfrm>
            <a:off x="365760" y="267286"/>
            <a:ext cx="11338560" cy="6052551"/>
          </a:xfrm>
          <a:prstGeom prst="rect">
            <a:avLst/>
          </a:prstGeom>
        </p:spPr>
      </p:pic>
      <p:sp>
        <p:nvSpPr>
          <p:cNvPr id="3" name="TextBox 2">
            <a:extLst>
              <a:ext uri="{FF2B5EF4-FFF2-40B4-BE49-F238E27FC236}">
                <a16:creationId xmlns:a16="http://schemas.microsoft.com/office/drawing/2014/main" id="{09469107-DB78-4A1D-A5E4-8997A424A06C}"/>
              </a:ext>
            </a:extLst>
          </p:cNvPr>
          <p:cNvSpPr txBox="1"/>
          <p:nvPr/>
        </p:nvSpPr>
        <p:spPr>
          <a:xfrm>
            <a:off x="196949" y="6119447"/>
            <a:ext cx="11605846" cy="646331"/>
          </a:xfrm>
          <a:prstGeom prst="rect">
            <a:avLst/>
          </a:prstGeom>
          <a:noFill/>
        </p:spPr>
        <p:txBody>
          <a:bodyPr wrap="square" rtlCol="0">
            <a:spAutoFit/>
          </a:bodyPr>
          <a:lstStyle/>
          <a:p>
            <a:pPr algn="just"/>
            <a:r>
              <a:rPr lang="en-GB" dirty="0"/>
              <a:t>A </a:t>
            </a:r>
            <a:r>
              <a:rPr lang="en-GB" b="1" dirty="0"/>
              <a:t>plurilateral</a:t>
            </a:r>
            <a:r>
              <a:rPr lang="en-GB" dirty="0"/>
              <a:t> agreement is a multi-national legal or trade agreement between countries. In economic jargon, it is an agreement between more than two countries, but not a great many, which would be multilateral agreement.</a:t>
            </a:r>
          </a:p>
        </p:txBody>
      </p:sp>
    </p:spTree>
    <p:extLst>
      <p:ext uri="{BB962C8B-B14F-4D97-AF65-F5344CB8AC3E}">
        <p14:creationId xmlns:p14="http://schemas.microsoft.com/office/powerpoint/2010/main" val="2676352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DF45BD-D08D-4DC6-AF48-0B8E2AE70226}"/>
              </a:ext>
            </a:extLst>
          </p:cNvPr>
          <p:cNvPicPr>
            <a:picLocks noChangeAspect="1"/>
          </p:cNvPicPr>
          <p:nvPr/>
        </p:nvPicPr>
        <p:blipFill>
          <a:blip r:embed="rId2"/>
          <a:stretch>
            <a:fillRect/>
          </a:stretch>
        </p:blipFill>
        <p:spPr>
          <a:xfrm>
            <a:off x="604912" y="225083"/>
            <a:ext cx="11015002" cy="6485206"/>
          </a:xfrm>
          <a:prstGeom prst="rect">
            <a:avLst/>
          </a:prstGeom>
        </p:spPr>
      </p:pic>
    </p:spTree>
    <p:extLst>
      <p:ext uri="{BB962C8B-B14F-4D97-AF65-F5344CB8AC3E}">
        <p14:creationId xmlns:p14="http://schemas.microsoft.com/office/powerpoint/2010/main" val="3153338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BBE96B4-05EC-47B9-83D6-7CBF317465B6}"/>
              </a:ext>
            </a:extLst>
          </p:cNvPr>
          <p:cNvPicPr>
            <a:picLocks noChangeAspect="1"/>
          </p:cNvPicPr>
          <p:nvPr/>
        </p:nvPicPr>
        <p:blipFill>
          <a:blip r:embed="rId2"/>
          <a:stretch>
            <a:fillRect/>
          </a:stretch>
        </p:blipFill>
        <p:spPr>
          <a:xfrm>
            <a:off x="225083" y="196948"/>
            <a:ext cx="11451102" cy="6400800"/>
          </a:xfrm>
          <a:prstGeom prst="rect">
            <a:avLst/>
          </a:prstGeom>
        </p:spPr>
      </p:pic>
    </p:spTree>
    <p:extLst>
      <p:ext uri="{BB962C8B-B14F-4D97-AF65-F5344CB8AC3E}">
        <p14:creationId xmlns:p14="http://schemas.microsoft.com/office/powerpoint/2010/main" val="65842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5111D5-1918-4F43-8438-DF2BE8AEBB6C}"/>
              </a:ext>
            </a:extLst>
          </p:cNvPr>
          <p:cNvPicPr>
            <a:picLocks noChangeAspect="1"/>
          </p:cNvPicPr>
          <p:nvPr/>
        </p:nvPicPr>
        <p:blipFill>
          <a:blip r:embed="rId2"/>
          <a:stretch>
            <a:fillRect/>
          </a:stretch>
        </p:blipFill>
        <p:spPr>
          <a:xfrm>
            <a:off x="604911" y="253218"/>
            <a:ext cx="10944664" cy="6400799"/>
          </a:xfrm>
          <a:prstGeom prst="rect">
            <a:avLst/>
          </a:prstGeom>
        </p:spPr>
      </p:pic>
    </p:spTree>
    <p:extLst>
      <p:ext uri="{BB962C8B-B14F-4D97-AF65-F5344CB8AC3E}">
        <p14:creationId xmlns:p14="http://schemas.microsoft.com/office/powerpoint/2010/main" val="2647795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EDB1EF-3146-498F-9B26-D94B2D5D33EE}"/>
              </a:ext>
            </a:extLst>
          </p:cNvPr>
          <p:cNvPicPr>
            <a:picLocks noChangeAspect="1"/>
          </p:cNvPicPr>
          <p:nvPr/>
        </p:nvPicPr>
        <p:blipFill>
          <a:blip r:embed="rId2"/>
          <a:stretch>
            <a:fillRect/>
          </a:stretch>
        </p:blipFill>
        <p:spPr>
          <a:xfrm>
            <a:off x="2686930" y="1477108"/>
            <a:ext cx="6893168" cy="2785403"/>
          </a:xfrm>
          <a:prstGeom prst="rect">
            <a:avLst/>
          </a:prstGeom>
        </p:spPr>
      </p:pic>
    </p:spTree>
    <p:extLst>
      <p:ext uri="{BB962C8B-B14F-4D97-AF65-F5344CB8AC3E}">
        <p14:creationId xmlns:p14="http://schemas.microsoft.com/office/powerpoint/2010/main" val="3013564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97BCB65-C343-4DDE-92CE-17B500410E74}"/>
              </a:ext>
            </a:extLst>
          </p:cNvPr>
          <p:cNvPicPr>
            <a:picLocks noChangeAspect="1"/>
          </p:cNvPicPr>
          <p:nvPr/>
        </p:nvPicPr>
        <p:blipFill>
          <a:blip r:embed="rId2"/>
          <a:stretch>
            <a:fillRect/>
          </a:stretch>
        </p:blipFill>
        <p:spPr>
          <a:xfrm>
            <a:off x="562708" y="112542"/>
            <a:ext cx="10775852" cy="6414867"/>
          </a:xfrm>
          <a:prstGeom prst="rect">
            <a:avLst/>
          </a:prstGeom>
        </p:spPr>
      </p:pic>
    </p:spTree>
    <p:extLst>
      <p:ext uri="{BB962C8B-B14F-4D97-AF65-F5344CB8AC3E}">
        <p14:creationId xmlns:p14="http://schemas.microsoft.com/office/powerpoint/2010/main" val="18113900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BC62AC-B263-47F1-8437-979D71E287B9}"/>
              </a:ext>
            </a:extLst>
          </p:cNvPr>
          <p:cNvSpPr/>
          <p:nvPr/>
        </p:nvSpPr>
        <p:spPr>
          <a:xfrm>
            <a:off x="530087" y="1544493"/>
            <a:ext cx="11092070" cy="3970318"/>
          </a:xfrm>
          <a:prstGeom prst="rect">
            <a:avLst/>
          </a:prstGeom>
        </p:spPr>
        <p:txBody>
          <a:bodyPr wrap="square">
            <a:spAutoFit/>
          </a:bodyPr>
          <a:lstStyle/>
          <a:p>
            <a:pPr algn="just"/>
            <a:r>
              <a:rPr lang="en-GB" b="1" dirty="0">
                <a:solidFill>
                  <a:srgbClr val="3E474F"/>
                </a:solidFill>
                <a:latin typeface="Arial" panose="020B0604020202020204" pitchFamily="34" charset="0"/>
                <a:cs typeface="Arial" panose="020B0604020202020204" pitchFamily="34" charset="0"/>
              </a:rPr>
              <a:t>Members accepting amendment of the TRIPS Agreement </a:t>
            </a:r>
          </a:p>
          <a:p>
            <a:pPr algn="just"/>
            <a:endParaRPr lang="en-GB" dirty="0">
              <a:solidFill>
                <a:srgbClr val="3E474F"/>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WTO members on </a:t>
            </a:r>
            <a:r>
              <a:rPr lang="en-GB" dirty="0">
                <a:solidFill>
                  <a:srgbClr val="004666"/>
                </a:solidFill>
                <a:latin typeface="Arial" panose="020B0604020202020204" pitchFamily="34" charset="0"/>
                <a:cs typeface="Arial" panose="020B0604020202020204" pitchFamily="34" charset="0"/>
                <a:hlinkClick r:id="rId2"/>
              </a:rPr>
              <a:t>6 December 2005</a:t>
            </a:r>
            <a:r>
              <a:rPr lang="en-GB" dirty="0">
                <a:solidFill>
                  <a:srgbClr val="000000"/>
                </a:solidFill>
                <a:latin typeface="Arial" panose="020B0604020202020204" pitchFamily="34" charset="0"/>
                <a:cs typeface="Arial" panose="020B0604020202020204" pitchFamily="34" charset="0"/>
              </a:rPr>
              <a:t> approved changes to the WTO’s intellectual property (TRIPS) agreement making permanent a decision on patents and public health originally adopted in 2003.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This will now be formally built into the TRIPS Agreement when two thirds of the WTO’s members have accepted the change. They originally set themselves until 1 December 2007 to do this. The latest General Council decision of 30 November 2015 (document </a:t>
            </a:r>
            <a:r>
              <a:rPr lang="en-GB" u="sng" dirty="0">
                <a:solidFill>
                  <a:srgbClr val="00AEFF"/>
                </a:solidFill>
                <a:latin typeface="Arial" panose="020B0604020202020204" pitchFamily="34" charset="0"/>
                <a:cs typeface="Arial" panose="020B0604020202020204" pitchFamily="34" charset="0"/>
              </a:rPr>
              <a:t>WT/L/965</a:t>
            </a:r>
            <a:r>
              <a:rPr lang="en-GB" dirty="0">
                <a:solidFill>
                  <a:srgbClr val="000000"/>
                </a:solidFill>
                <a:latin typeface="Arial" panose="020B0604020202020204" pitchFamily="34" charset="0"/>
                <a:cs typeface="Arial" panose="020B0604020202020204" pitchFamily="34" charset="0"/>
              </a:rPr>
              <a:t>) extended the deadline to 31 December 2017.</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Once two thirds of members have formally accepted it, the amendment will take effect in those members and will replace the </a:t>
            </a:r>
            <a:r>
              <a:rPr lang="en-GB" u="sng" dirty="0">
                <a:solidFill>
                  <a:srgbClr val="00AEFF"/>
                </a:solidFill>
                <a:latin typeface="Arial" panose="020B0604020202020204" pitchFamily="34" charset="0"/>
                <a:cs typeface="Arial" panose="020B0604020202020204" pitchFamily="34" charset="0"/>
                <a:hlinkClick r:id="rId3"/>
              </a:rPr>
              <a:t>2003 waiver</a:t>
            </a:r>
            <a:r>
              <a:rPr lang="en-GB" dirty="0">
                <a:solidFill>
                  <a:srgbClr val="000000"/>
                </a:solidFill>
                <a:latin typeface="Arial" panose="020B0604020202020204" pitchFamily="34" charset="0"/>
                <a:cs typeface="Arial" panose="020B0604020202020204" pitchFamily="34" charset="0"/>
              </a:rPr>
              <a:t> for them.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For each of the remaining members: the waiver will continue to apply until that member accepts the amendment and it takes effect.</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496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1FE23C-62A0-45F4-8AAF-35C4C5078475}"/>
              </a:ext>
            </a:extLst>
          </p:cNvPr>
          <p:cNvSpPr/>
          <p:nvPr/>
        </p:nvSpPr>
        <p:spPr>
          <a:xfrm>
            <a:off x="477078" y="1582341"/>
            <a:ext cx="10508974" cy="3139321"/>
          </a:xfrm>
          <a:prstGeom prst="rect">
            <a:avLst/>
          </a:prstGeom>
        </p:spPr>
        <p:txBody>
          <a:bodyPr wrap="square">
            <a:spAutoFit/>
          </a:bodyPr>
          <a:lstStyle/>
          <a:p>
            <a:pPr algn="just"/>
            <a:r>
              <a:rPr lang="en-GB" dirty="0">
                <a:solidFill>
                  <a:srgbClr val="000000"/>
                </a:solidFill>
                <a:latin typeface="Arial" panose="020B0604020202020204" pitchFamily="34" charset="0"/>
                <a:cs typeface="Arial" panose="020B0604020202020204" pitchFamily="34" charset="0"/>
              </a:rPr>
              <a:t>On 27 November 2014, the General Council </a:t>
            </a:r>
            <a:r>
              <a:rPr lang="en-GB" u="sng" dirty="0">
                <a:solidFill>
                  <a:srgbClr val="00AEFF"/>
                </a:solidFill>
                <a:latin typeface="Arial" panose="020B0604020202020204" pitchFamily="34" charset="0"/>
                <a:cs typeface="Arial" panose="020B0604020202020204" pitchFamily="34" charset="0"/>
              </a:rPr>
              <a:t>adopted</a:t>
            </a:r>
            <a:r>
              <a:rPr lang="en-GB" dirty="0">
                <a:solidFill>
                  <a:srgbClr val="000000"/>
                </a:solidFill>
                <a:latin typeface="Arial" panose="020B0604020202020204" pitchFamily="34" charset="0"/>
                <a:cs typeface="Arial" panose="020B0604020202020204" pitchFamily="34" charset="0"/>
              </a:rPr>
              <a:t> the Protocol of Amendment to insert the WTO Trade Facilitation Agreement into Annex 1A of the WTO Agreement (“the Protocol”), and opened it for acceptance by Members. </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According to the WTO Agreement, a Member formally accepts the Protocol by depositing an “</a:t>
            </a:r>
            <a:r>
              <a:rPr lang="en-GB" u="sng" dirty="0">
                <a:solidFill>
                  <a:srgbClr val="00AEFF"/>
                </a:solidFill>
                <a:latin typeface="Arial" panose="020B0604020202020204" pitchFamily="34" charset="0"/>
                <a:cs typeface="Arial" panose="020B0604020202020204" pitchFamily="34" charset="0"/>
                <a:hlinkClick r:id="rId2"/>
              </a:rPr>
              <a:t>instrument of acceptance</a:t>
            </a:r>
            <a:r>
              <a:rPr lang="en-GB" dirty="0">
                <a:solidFill>
                  <a:srgbClr val="000000"/>
                </a:solidFill>
                <a:latin typeface="Arial" panose="020B0604020202020204" pitchFamily="34" charset="0"/>
                <a:cs typeface="Arial" panose="020B0604020202020204" pitchFamily="34" charset="0"/>
              </a:rPr>
              <a:t>” for the Protocol with the WTO.</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As stipulated in the Protocol, it shall enter into force in accordance with Article X:3 of the WTO Agreement. Namely, the Protocol shall take effect upon acceptance by two thirds of the Members for the Members that have accepted the Protocol; thereafter, the Protocol shall take effect for each other Member upon acceptance by it.</a:t>
            </a:r>
            <a:endParaRPr lang="en-GB" b="0"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49365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F37C552-06FC-4DE0-8308-DE8AC3D94D83}"/>
              </a:ext>
            </a:extLst>
          </p:cNvPr>
          <p:cNvPicPr>
            <a:picLocks noChangeAspect="1"/>
          </p:cNvPicPr>
          <p:nvPr/>
        </p:nvPicPr>
        <p:blipFill>
          <a:blip r:embed="rId2"/>
          <a:stretch>
            <a:fillRect/>
          </a:stretch>
        </p:blipFill>
        <p:spPr>
          <a:xfrm>
            <a:off x="530086" y="239150"/>
            <a:ext cx="11160165" cy="6414867"/>
          </a:xfrm>
          <a:prstGeom prst="rect">
            <a:avLst/>
          </a:prstGeom>
        </p:spPr>
      </p:pic>
    </p:spTree>
    <p:extLst>
      <p:ext uri="{BB962C8B-B14F-4D97-AF65-F5344CB8AC3E}">
        <p14:creationId xmlns:p14="http://schemas.microsoft.com/office/powerpoint/2010/main" val="9736497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8EA88C0-3B2A-444B-90BC-06B4421602F5}"/>
              </a:ext>
            </a:extLst>
          </p:cNvPr>
          <p:cNvSpPr/>
          <p:nvPr/>
        </p:nvSpPr>
        <p:spPr>
          <a:xfrm>
            <a:off x="450167" y="984741"/>
            <a:ext cx="11521440" cy="4637167"/>
          </a:xfrm>
          <a:prstGeom prst="rect">
            <a:avLst/>
          </a:prstGeom>
        </p:spPr>
        <p:txBody>
          <a:bodyPr wrap="square">
            <a:spAutoFit/>
          </a:bodyPr>
          <a:lstStyle/>
          <a:p>
            <a:pPr algn="just">
              <a:lnSpc>
                <a:spcPts val="1950"/>
              </a:lnSpc>
              <a:spcAft>
                <a:spcPts val="1000"/>
              </a:spcAft>
            </a:pPr>
            <a:r>
              <a:rPr lang="en-US" b="1" dirty="0">
                <a:latin typeface="Arial" panose="020B0604020202020204" pitchFamily="34" charset="0"/>
                <a:ea typeface="Calibri" panose="020F0502020204030204" pitchFamily="34" charset="0"/>
                <a:cs typeface="Arial" panose="020B0604020202020204" pitchFamily="34" charset="0"/>
              </a:rPr>
              <a:t>The Global Economy Has Moved Beyond Protectionism </a:t>
            </a:r>
            <a:endParaRPr lang="en-GB" b="1" dirty="0">
              <a:latin typeface="Arial" panose="020B0604020202020204" pitchFamily="34" charset="0"/>
              <a:ea typeface="Calibri" panose="020F0502020204030204" pitchFamily="34" charset="0"/>
              <a:cs typeface="Arial" panose="020B0604020202020204" pitchFamily="34" charset="0"/>
            </a:endParaRPr>
          </a:p>
          <a:p>
            <a:pPr algn="just">
              <a:lnSpc>
                <a:spcPts val="1950"/>
              </a:lnSpc>
              <a:spcAft>
                <a:spcPts val="1000"/>
              </a:spcAft>
            </a:pPr>
            <a:endParaRPr lang="en-GB" b="1" dirty="0">
              <a:latin typeface="Arial" panose="020B0604020202020204" pitchFamily="34" charset="0"/>
              <a:ea typeface="Calibri" panose="020F0502020204030204" pitchFamily="34" charset="0"/>
              <a:cs typeface="Arial" panose="020B0604020202020204" pitchFamily="34" charset="0"/>
            </a:endParaRPr>
          </a:p>
          <a:p>
            <a:pPr algn="just">
              <a:lnSpc>
                <a:spcPts val="1950"/>
              </a:lnSpc>
              <a:spcAft>
                <a:spcPts val="1000"/>
              </a:spcAft>
            </a:pPr>
            <a:r>
              <a:rPr lang="en-US" dirty="0">
                <a:latin typeface="Arial" panose="020B0604020202020204" pitchFamily="34" charset="0"/>
                <a:ea typeface="Calibri" panose="020F0502020204030204" pitchFamily="34" charset="0"/>
                <a:cs typeface="Arial" panose="020B0604020202020204" pitchFamily="34" charset="0"/>
              </a:rPr>
              <a:t> Amid an unfolding domestic political crisis, US President Donald Trump began the process of </a:t>
            </a:r>
            <a:r>
              <a:rPr lang="en-US" dirty="0">
                <a:latin typeface="Arial" panose="020B0604020202020204" pitchFamily="34" charset="0"/>
                <a:ea typeface="Calibri" panose="020F0502020204030204" pitchFamily="34" charset="0"/>
                <a:cs typeface="Arial" panose="020B0604020202020204" pitchFamily="34" charset="0"/>
                <a:hlinkClick r:id="rId2"/>
              </a:rPr>
              <a:t>renegotiating</a:t>
            </a:r>
            <a:r>
              <a:rPr lang="en-US" dirty="0">
                <a:latin typeface="Arial" panose="020B0604020202020204" pitchFamily="34" charset="0"/>
                <a:ea typeface="Calibri" panose="020F0502020204030204" pitchFamily="34" charset="0"/>
                <a:cs typeface="Arial" panose="020B0604020202020204" pitchFamily="34" charset="0"/>
              </a:rPr>
              <a:t> the North American Free Trade Agreement (NAFTA). </a:t>
            </a:r>
          </a:p>
          <a:p>
            <a:pPr algn="just">
              <a:lnSpc>
                <a:spcPts val="1950"/>
              </a:lnSpc>
              <a:spcAft>
                <a:spcPts val="1000"/>
              </a:spcAft>
            </a:pPr>
            <a:r>
              <a:rPr lang="en-US" dirty="0">
                <a:latin typeface="Arial" panose="020B0604020202020204" pitchFamily="34" charset="0"/>
                <a:ea typeface="Calibri" panose="020F0502020204030204" pitchFamily="34" charset="0"/>
                <a:cs typeface="Arial" panose="020B0604020202020204" pitchFamily="34" charset="0"/>
              </a:rPr>
              <a:t>Trump’s newly appointed trade representative, Robert Lighthizer, notified Congress that fresh trade talks would take place within 90 days to decide the future of the 23-year-old trade agreement.</a:t>
            </a: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The debate about the future of NAFTA, and what provisions might arise from renegotiating it, has rekindled long-running </a:t>
            </a:r>
            <a:r>
              <a:rPr lang="en-US" dirty="0">
                <a:latin typeface="Arial" panose="020B0604020202020204" pitchFamily="34" charset="0"/>
                <a:ea typeface="Calibri" panose="020F0502020204030204" pitchFamily="34" charset="0"/>
                <a:cs typeface="Arial" panose="020B0604020202020204" pitchFamily="34" charset="0"/>
                <a:hlinkClick r:id="rId3"/>
              </a:rPr>
              <a:t>discussions</a:t>
            </a:r>
            <a:r>
              <a:rPr lang="en-US" dirty="0">
                <a:latin typeface="Arial" panose="020B0604020202020204" pitchFamily="34" charset="0"/>
                <a:ea typeface="Calibri" panose="020F0502020204030204" pitchFamily="34" charset="0"/>
                <a:cs typeface="Arial" panose="020B0604020202020204" pitchFamily="34" charset="0"/>
              </a:rPr>
              <a:t> about multilateral trade agreements (MTA), the US’s place in them, and the rise of bilateral trade agreements (BTAs).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Would it matter if the US withdrew from major MTAs such as NAFTA?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Can the US and other powerful economies forge a new future of BTAs that replace MTAs?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Does the potential shift to BTAs contain an opportunity for emerging markets around the world?</a:t>
            </a:r>
            <a:endParaRPr lang="en-GB"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615599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616291-75CD-476B-ABD6-4F1A1DD6BFD9}"/>
              </a:ext>
            </a:extLst>
          </p:cNvPr>
          <p:cNvSpPr/>
          <p:nvPr/>
        </p:nvSpPr>
        <p:spPr>
          <a:xfrm>
            <a:off x="278295" y="197346"/>
            <a:ext cx="11555895" cy="6463308"/>
          </a:xfrm>
          <a:prstGeom prst="rect">
            <a:avLst/>
          </a:prstGeom>
        </p:spPr>
        <p:txBody>
          <a:bodyPr wrap="square">
            <a:spAutoFit/>
          </a:bodyPr>
          <a:lstStyle/>
          <a:p>
            <a:pPr algn="just">
              <a:spcAft>
                <a:spcPts val="0"/>
              </a:spcAft>
            </a:pPr>
            <a:r>
              <a:rPr lang="en-US" b="1" dirty="0">
                <a:latin typeface="Arial" panose="020B0604020202020204" pitchFamily="34" charset="0"/>
                <a:ea typeface="Calibri" panose="020F0502020204030204" pitchFamily="34" charset="0"/>
                <a:cs typeface="Arial" panose="020B0604020202020204" pitchFamily="34" charset="0"/>
              </a:rPr>
              <a:t>Role of populism in rethinking trade</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As a candidate, Trump rose to power partially on a wave of populist frustration stemming from perceived negative effects of MTAs. Many Trump supporters </a:t>
            </a:r>
            <a:r>
              <a:rPr lang="en-US" dirty="0">
                <a:solidFill>
                  <a:srgbClr val="0000FF"/>
                </a:solidFill>
                <a:latin typeface="Arial" panose="020B0604020202020204" pitchFamily="34" charset="0"/>
                <a:ea typeface="Calibri" panose="020F0502020204030204" pitchFamily="34" charset="0"/>
                <a:cs typeface="Arial" panose="020B0604020202020204" pitchFamily="34" charset="0"/>
                <a:hlinkClick r:id="rId2"/>
              </a:rPr>
              <a:t>view</a:t>
            </a:r>
            <a:r>
              <a:rPr lang="en-US" dirty="0">
                <a:latin typeface="Arial" panose="020B0604020202020204" pitchFamily="34" charset="0"/>
                <a:ea typeface="Calibri" panose="020F0502020204030204" pitchFamily="34" charset="0"/>
                <a:cs typeface="Arial" panose="020B0604020202020204" pitchFamily="34" charset="0"/>
              </a:rPr>
              <a:t> agreements such as NAFTA and the Trans-Pacific Partnership (TPP) as vehicles for job exports and the decline of the US manufacturing sector.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They see these multi-country agreements as eroding US bargaining power, and thus resulting in bad deals for the country’s workers.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Politicians from across the US political spectrum, including Democratic candidate for president Bernie Sanders, have </a:t>
            </a:r>
            <a:r>
              <a:rPr lang="en-US" dirty="0">
                <a:solidFill>
                  <a:srgbClr val="0000FF"/>
                </a:solidFill>
                <a:latin typeface="Arial" panose="020B0604020202020204" pitchFamily="34" charset="0"/>
                <a:ea typeface="Calibri" panose="020F0502020204030204" pitchFamily="34" charset="0"/>
                <a:cs typeface="Arial" panose="020B0604020202020204" pitchFamily="34" charset="0"/>
                <a:hlinkClick r:id="rId3"/>
              </a:rPr>
              <a:t>embraced</a:t>
            </a:r>
            <a:r>
              <a:rPr lang="en-US" dirty="0">
                <a:latin typeface="Arial" panose="020B0604020202020204" pitchFamily="34" charset="0"/>
                <a:ea typeface="Calibri" panose="020F0502020204030204" pitchFamily="34" charset="0"/>
                <a:cs typeface="Arial" panose="020B0604020202020204" pitchFamily="34" charset="0"/>
              </a:rPr>
              <a:t> some aspects of this economic perspective.</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Within three days of assuming office, Trump formally </a:t>
            </a:r>
            <a:r>
              <a:rPr lang="en-US" dirty="0">
                <a:solidFill>
                  <a:srgbClr val="0000FF"/>
                </a:solidFill>
                <a:latin typeface="Arial" panose="020B0604020202020204" pitchFamily="34" charset="0"/>
                <a:ea typeface="Calibri" panose="020F0502020204030204" pitchFamily="34" charset="0"/>
                <a:cs typeface="Arial" panose="020B0604020202020204" pitchFamily="34" charset="0"/>
                <a:hlinkClick r:id="rId4"/>
              </a:rPr>
              <a:t>withdrew</a:t>
            </a:r>
            <a:r>
              <a:rPr lang="en-US" dirty="0">
                <a:latin typeface="Arial" panose="020B0604020202020204" pitchFamily="34" charset="0"/>
                <a:ea typeface="Calibri" panose="020F0502020204030204" pitchFamily="34" charset="0"/>
                <a:cs typeface="Arial" panose="020B0604020202020204" pitchFamily="34" charset="0"/>
              </a:rPr>
              <a:t> the US from the TPP. Meanwhile, China, the world’s other economic superpower, has been pushing forward with its proposed One Belt, One Road (OBOR) initiative.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In simple terms, OBOR is an attempt to extend Beijing’s political and economic clout from Asia to Europe, with </a:t>
            </a:r>
            <a:r>
              <a:rPr lang="en-US" dirty="0">
                <a:solidFill>
                  <a:srgbClr val="0000FF"/>
                </a:solidFill>
                <a:latin typeface="Arial" panose="020B0604020202020204" pitchFamily="34" charset="0"/>
                <a:ea typeface="Calibri" panose="020F0502020204030204" pitchFamily="34" charset="0"/>
                <a:cs typeface="Arial" panose="020B0604020202020204" pitchFamily="34" charset="0"/>
                <a:hlinkClick r:id="rId5"/>
              </a:rPr>
              <a:t>massive</a:t>
            </a:r>
            <a:r>
              <a:rPr lang="en-US" dirty="0">
                <a:latin typeface="Arial" panose="020B0604020202020204" pitchFamily="34" charset="0"/>
                <a:ea typeface="Calibri" panose="020F0502020204030204" pitchFamily="34" charset="0"/>
                <a:cs typeface="Arial" panose="020B0604020202020204" pitchFamily="34" charset="0"/>
              </a:rPr>
              <a:t> infrastructure projects that will reduce the time it takes for goods to reach their destinations.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The aim is to ensure all roads lead to Beijing.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As Washington signals its desire to rewrite the rules of the world economy, Beijing has responded with its own plans to entrench its economic power globally.</a:t>
            </a:r>
            <a:endParaRPr lang="en-GB"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838477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EEE2AF-E1F9-4E6E-808B-E5B4F0E4E818}"/>
              </a:ext>
            </a:extLst>
          </p:cNvPr>
          <p:cNvPicPr>
            <a:picLocks noChangeAspect="1"/>
          </p:cNvPicPr>
          <p:nvPr/>
        </p:nvPicPr>
        <p:blipFill>
          <a:blip r:embed="rId2"/>
          <a:stretch>
            <a:fillRect/>
          </a:stretch>
        </p:blipFill>
        <p:spPr>
          <a:xfrm>
            <a:off x="464234" y="351692"/>
            <a:ext cx="11338560" cy="6372665"/>
          </a:xfrm>
          <a:prstGeom prst="rect">
            <a:avLst/>
          </a:prstGeom>
        </p:spPr>
      </p:pic>
      <p:pic>
        <p:nvPicPr>
          <p:cNvPr id="4" name="Picture 3">
            <a:extLst>
              <a:ext uri="{FF2B5EF4-FFF2-40B4-BE49-F238E27FC236}">
                <a16:creationId xmlns:a16="http://schemas.microsoft.com/office/drawing/2014/main" id="{3BE75855-9300-46FB-AB63-A4A31CC09416}"/>
              </a:ext>
            </a:extLst>
          </p:cNvPr>
          <p:cNvPicPr>
            <a:picLocks noChangeAspect="1"/>
          </p:cNvPicPr>
          <p:nvPr/>
        </p:nvPicPr>
        <p:blipFill>
          <a:blip r:embed="rId3"/>
          <a:stretch>
            <a:fillRect/>
          </a:stretch>
        </p:blipFill>
        <p:spPr>
          <a:xfrm>
            <a:off x="9298012" y="3172266"/>
            <a:ext cx="2772068" cy="3327008"/>
          </a:xfrm>
          <a:prstGeom prst="rect">
            <a:avLst/>
          </a:prstGeom>
        </p:spPr>
      </p:pic>
    </p:spTree>
    <p:extLst>
      <p:ext uri="{BB962C8B-B14F-4D97-AF65-F5344CB8AC3E}">
        <p14:creationId xmlns:p14="http://schemas.microsoft.com/office/powerpoint/2010/main" val="12873431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19D0D1-B741-46AF-B410-0D428E2C4091}"/>
              </a:ext>
            </a:extLst>
          </p:cNvPr>
          <p:cNvSpPr/>
          <p:nvPr/>
        </p:nvSpPr>
        <p:spPr>
          <a:xfrm>
            <a:off x="344557" y="1443841"/>
            <a:ext cx="11701669" cy="3970318"/>
          </a:xfrm>
          <a:prstGeom prst="rect">
            <a:avLst/>
          </a:prstGeom>
        </p:spPr>
        <p:txBody>
          <a:bodyPr wrap="square">
            <a:spAutoFit/>
          </a:bodyPr>
          <a:lstStyle/>
          <a:p>
            <a:pPr algn="just">
              <a:spcAft>
                <a:spcPts val="0"/>
              </a:spcAft>
            </a:pPr>
            <a:r>
              <a:rPr lang="en-US" b="1" dirty="0">
                <a:latin typeface="Arial" panose="020B0604020202020204" pitchFamily="34" charset="0"/>
                <a:ea typeface="Calibri" panose="020F0502020204030204" pitchFamily="34" charset="0"/>
                <a:cs typeface="Arial" panose="020B0604020202020204" pitchFamily="34" charset="0"/>
              </a:rPr>
              <a:t>Protectionism and bilateral trade</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The arguments for and against BTAs are not new. Given the size of its economy, some US </a:t>
            </a:r>
            <a:r>
              <a:rPr lang="en-US" dirty="0">
                <a:solidFill>
                  <a:srgbClr val="0000FF"/>
                </a:solidFill>
                <a:latin typeface="Arial" panose="020B0604020202020204" pitchFamily="34" charset="0"/>
                <a:ea typeface="Calibri" panose="020F0502020204030204" pitchFamily="34" charset="0"/>
                <a:cs typeface="Arial" panose="020B0604020202020204" pitchFamily="34" charset="0"/>
                <a:hlinkClick r:id="rId2"/>
              </a:rPr>
              <a:t>politicians</a:t>
            </a:r>
            <a:r>
              <a:rPr lang="en-US" dirty="0">
                <a:latin typeface="Arial" panose="020B0604020202020204" pitchFamily="34" charset="0"/>
                <a:ea typeface="Calibri" panose="020F0502020204030204" pitchFamily="34" charset="0"/>
                <a:cs typeface="Arial" panose="020B0604020202020204" pitchFamily="34" charset="0"/>
              </a:rPr>
              <a:t> believe the country should demand more </a:t>
            </a:r>
            <a:r>
              <a:rPr lang="en-US" dirty="0">
                <a:solidFill>
                  <a:srgbClr val="0000FF"/>
                </a:solidFill>
                <a:latin typeface="Arial" panose="020B0604020202020204" pitchFamily="34" charset="0"/>
                <a:ea typeface="Calibri" panose="020F0502020204030204" pitchFamily="34" charset="0"/>
                <a:cs typeface="Arial" panose="020B0604020202020204" pitchFamily="34" charset="0"/>
                <a:hlinkClick r:id="rId3"/>
              </a:rPr>
              <a:t>favourable</a:t>
            </a:r>
            <a:r>
              <a:rPr lang="en-US" dirty="0">
                <a:latin typeface="Arial" panose="020B0604020202020204" pitchFamily="34" charset="0"/>
                <a:ea typeface="Calibri" panose="020F0502020204030204" pitchFamily="34" charset="0"/>
                <a:cs typeface="Arial" panose="020B0604020202020204" pitchFamily="34" charset="0"/>
              </a:rPr>
              <a:t> trade provisions inside BTAs as opposed to going for MTAs, which are subject to the agendas of more countries.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Trump shares this economic view. The president believes he will be able to craft trade agreements on a country-by-country basis that will be advantageous for US exporters, and consumers.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He wants to use the size of the US economy to persuade smaller countries to enter BTAs that eliminate barriers to trade, and </a:t>
            </a:r>
            <a:r>
              <a:rPr lang="en-US" dirty="0" err="1">
                <a:solidFill>
                  <a:srgbClr val="0000FF"/>
                </a:solidFill>
                <a:latin typeface="Arial" panose="020B0604020202020204" pitchFamily="34" charset="0"/>
                <a:ea typeface="Calibri" panose="020F0502020204030204" pitchFamily="34" charset="0"/>
                <a:cs typeface="Arial" panose="020B0604020202020204" pitchFamily="34" charset="0"/>
                <a:hlinkClick r:id="rId4"/>
              </a:rPr>
              <a:t>favour</a:t>
            </a:r>
            <a:r>
              <a:rPr lang="en-US" dirty="0">
                <a:latin typeface="Arial" panose="020B0604020202020204" pitchFamily="34" charset="0"/>
                <a:ea typeface="Calibri" panose="020F0502020204030204" pitchFamily="34" charset="0"/>
                <a:cs typeface="Arial" panose="020B0604020202020204" pitchFamily="34" charset="0"/>
              </a:rPr>
              <a:t> the US. But is Trump’s assessment correct?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Can the US eliminate barriers to trade that </a:t>
            </a:r>
            <a:r>
              <a:rPr lang="en-US" dirty="0" err="1">
                <a:latin typeface="Arial" panose="020B0604020202020204" pitchFamily="34" charset="0"/>
                <a:ea typeface="Calibri" panose="020F0502020204030204" pitchFamily="34" charset="0"/>
                <a:cs typeface="Arial" panose="020B0604020202020204" pitchFamily="34" charset="0"/>
              </a:rPr>
              <a:t>favour</a:t>
            </a:r>
            <a:r>
              <a:rPr lang="en-US" dirty="0">
                <a:latin typeface="Arial" panose="020B0604020202020204" pitchFamily="34" charset="0"/>
                <a:ea typeface="Calibri" panose="020F0502020204030204" pitchFamily="34" charset="0"/>
                <a:cs typeface="Arial" panose="020B0604020202020204" pitchFamily="34" charset="0"/>
              </a:rPr>
              <a:t> its economy with more ease in bilateral agreement negotiations?</a:t>
            </a:r>
            <a:endParaRPr lang="en-GB"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179072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35C26E-2AAF-4F5C-BEF5-563E3BFD1E21}"/>
              </a:ext>
            </a:extLst>
          </p:cNvPr>
          <p:cNvPicPr>
            <a:picLocks noChangeAspect="1"/>
          </p:cNvPicPr>
          <p:nvPr/>
        </p:nvPicPr>
        <p:blipFill>
          <a:blip r:embed="rId2"/>
          <a:stretch>
            <a:fillRect/>
          </a:stretch>
        </p:blipFill>
        <p:spPr>
          <a:xfrm>
            <a:off x="900332" y="323556"/>
            <a:ext cx="10607040" cy="6161649"/>
          </a:xfrm>
          <a:prstGeom prst="rect">
            <a:avLst/>
          </a:prstGeom>
        </p:spPr>
      </p:pic>
    </p:spTree>
    <p:extLst>
      <p:ext uri="{BB962C8B-B14F-4D97-AF65-F5344CB8AC3E}">
        <p14:creationId xmlns:p14="http://schemas.microsoft.com/office/powerpoint/2010/main" val="3392172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D0944F-A069-486A-90D8-8DA71D6944AB}"/>
              </a:ext>
            </a:extLst>
          </p:cNvPr>
          <p:cNvSpPr/>
          <p:nvPr/>
        </p:nvSpPr>
        <p:spPr>
          <a:xfrm>
            <a:off x="267286" y="1443841"/>
            <a:ext cx="11690252" cy="3139321"/>
          </a:xfrm>
          <a:prstGeom prst="rect">
            <a:avLst/>
          </a:prstGeom>
        </p:spPr>
        <p:txBody>
          <a:bodyPr wrap="square">
            <a:spAutoFit/>
          </a:bodyPr>
          <a:lstStyle/>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Sources: </a:t>
            </a:r>
            <a:r>
              <a:rPr lang="en-US" dirty="0">
                <a:solidFill>
                  <a:srgbClr val="0000FF"/>
                </a:solidFill>
                <a:latin typeface="Arial" panose="020B0604020202020204" pitchFamily="34" charset="0"/>
                <a:ea typeface="Calibri" panose="020F0502020204030204" pitchFamily="34" charset="0"/>
                <a:cs typeface="Arial" panose="020B0604020202020204" pitchFamily="34" charset="0"/>
                <a:hlinkClick r:id="rId2"/>
              </a:rPr>
              <a:t>Office of the United States Trade Representative</a:t>
            </a:r>
            <a:r>
              <a:rPr lang="en-US" dirty="0">
                <a:latin typeface="Arial" panose="020B0604020202020204" pitchFamily="34" charset="0"/>
                <a:ea typeface="Calibri" panose="020F0502020204030204" pitchFamily="34" charset="0"/>
                <a:cs typeface="Arial" panose="020B0604020202020204" pitchFamily="34" charset="0"/>
              </a:rPr>
              <a:t>, </a:t>
            </a:r>
            <a:r>
              <a:rPr lang="en-US" dirty="0">
                <a:solidFill>
                  <a:srgbClr val="0000FF"/>
                </a:solidFill>
                <a:latin typeface="Arial" panose="020B0604020202020204" pitchFamily="34" charset="0"/>
                <a:ea typeface="Calibri" panose="020F0502020204030204" pitchFamily="34" charset="0"/>
                <a:cs typeface="Arial" panose="020B0604020202020204" pitchFamily="34" charset="0"/>
                <a:hlinkClick r:id="rId3"/>
              </a:rPr>
              <a:t>China FTA Network</a:t>
            </a:r>
            <a:r>
              <a:rPr lang="en-US" dirty="0">
                <a:latin typeface="Arial" panose="020B0604020202020204" pitchFamily="34" charset="0"/>
                <a:ea typeface="Calibri" panose="020F0502020204030204" pitchFamily="34" charset="0"/>
                <a:cs typeface="Arial" panose="020B0604020202020204" pitchFamily="34" charset="0"/>
              </a:rPr>
              <a:t>, </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“Trump is completely wrong that TPP would have been a disaster,” Haufbauer noted. “I think he is completely wrong in thinking he will get a better deal with this bilateral approach – but he is going to ask for a lot more. He may get some countries to sign on to his ‘ask’ – but we will see </a:t>
            </a:r>
            <a:r>
              <a:rPr lang="en-US" dirty="0">
                <a:solidFill>
                  <a:srgbClr val="0000FF"/>
                </a:solidFill>
                <a:latin typeface="Arial" panose="020B0604020202020204" pitchFamily="34" charset="0"/>
                <a:ea typeface="Calibri" panose="020F0502020204030204" pitchFamily="34" charset="0"/>
                <a:cs typeface="Arial" panose="020B0604020202020204" pitchFamily="34" charset="0"/>
                <a:hlinkClick r:id="rId4"/>
              </a:rPr>
              <a:t>how far</a:t>
            </a:r>
            <a:r>
              <a:rPr lang="en-US" dirty="0">
                <a:latin typeface="Arial" panose="020B0604020202020204" pitchFamily="34" charset="0"/>
                <a:ea typeface="Calibri" panose="020F0502020204030204" pitchFamily="34" charset="0"/>
                <a:cs typeface="Arial" panose="020B0604020202020204" pitchFamily="34" charset="0"/>
              </a:rPr>
              <a:t> he gets.”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When unpacking Trump’s views on BTA, it is critical to bear in mind certain World Trade Organisation (WTO) principles concerning the ‘most favored nation’ (MFN) status.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While further discussions on the matter are stalled in the WTO’s Doha Development talks, there are certain MFN clauses that could give favourable terms to countries outside of a BTA negotiation.</a:t>
            </a:r>
            <a:endParaRPr lang="en-GB"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410065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083270-A676-49F5-B764-7AB8F1FBDB03}"/>
              </a:ext>
            </a:extLst>
          </p:cNvPr>
          <p:cNvSpPr/>
          <p:nvPr/>
        </p:nvSpPr>
        <p:spPr>
          <a:xfrm>
            <a:off x="159026" y="172278"/>
            <a:ext cx="11529390" cy="6675343"/>
          </a:xfrm>
          <a:prstGeom prst="rect">
            <a:avLst/>
          </a:prstGeom>
        </p:spPr>
        <p:txBody>
          <a:bodyPr wrap="square">
            <a:spAutoFit/>
          </a:bodyPr>
          <a:lstStyle/>
          <a:p>
            <a:pPr algn="just">
              <a:spcAft>
                <a:spcPts val="0"/>
              </a:spcAft>
            </a:pPr>
            <a:r>
              <a:rPr lang="en-US" b="1" dirty="0">
                <a:latin typeface="Arial" panose="020B0604020202020204" pitchFamily="34" charset="0"/>
                <a:ea typeface="Calibri" panose="020F0502020204030204" pitchFamily="34" charset="0"/>
                <a:cs typeface="Arial" panose="020B0604020202020204" pitchFamily="34" charset="0"/>
              </a:rPr>
              <a:t>Will Japan forge its own path?</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When Trump pulled out of TPP in January 2017, several countries expressed concern about US disengagement from Asia, just as China ramped up discussions about OBOR.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While Australia and New Zealand have been vocal in creating a new TPP agreement without the US, Japan finds itself in a difficult situation.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After the </a:t>
            </a:r>
            <a:r>
              <a:rPr lang="en-US" dirty="0">
                <a:latin typeface="Arial" panose="020B0604020202020204" pitchFamily="34" charset="0"/>
                <a:ea typeface="Calibri" panose="020F0502020204030204" pitchFamily="34" charset="0"/>
                <a:cs typeface="Arial" panose="020B0604020202020204" pitchFamily="34" charset="0"/>
                <a:hlinkClick r:id="rId2"/>
              </a:rPr>
              <a:t>trade wars</a:t>
            </a:r>
            <a:r>
              <a:rPr lang="en-US" dirty="0">
                <a:latin typeface="Arial" panose="020B0604020202020204" pitchFamily="34" charset="0"/>
                <a:ea typeface="Calibri" panose="020F0502020204030204" pitchFamily="34" charset="0"/>
                <a:cs typeface="Arial" panose="020B0604020202020204" pitchFamily="34" charset="0"/>
              </a:rPr>
              <a:t> of the 1980s between the US and Japan – in which Japan was cast as an unsavoury economic adversary and tariffs were slapped on Japanese goods such as cars – Tokyo’s options are limited, given its concerns about US engagement in Asia under the Trump administration.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A BTA with Washington that opens up Japan’s agricultural sector could be one way to ensure the US remains engaged in the wake of the TPP.</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Japanese officials have already echoed their US counterparts by underlining their commitment to free trade </a:t>
            </a:r>
            <a:r>
              <a:rPr lang="en-US" dirty="0">
                <a:latin typeface="Arial" panose="020B0604020202020204" pitchFamily="34" charset="0"/>
                <a:ea typeface="Calibri" panose="020F0502020204030204" pitchFamily="34" charset="0"/>
                <a:cs typeface="Arial" panose="020B0604020202020204" pitchFamily="34" charset="0"/>
                <a:hlinkClick r:id="rId3"/>
              </a:rPr>
              <a:t>“as a source of economic growth”</a:t>
            </a:r>
            <a:r>
              <a:rPr lang="en-US" dirty="0">
                <a:latin typeface="Arial" panose="020B0604020202020204" pitchFamily="34" charset="0"/>
                <a:ea typeface="Calibri" panose="020F0502020204030204" pitchFamily="34" charset="0"/>
                <a:cs typeface="Arial" panose="020B0604020202020204" pitchFamily="34" charset="0"/>
              </a:rPr>
              <a:t> while some US politicians have vociferously pushed for a trade agreement that will open up Japan’s protected agricultural sector.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Writing in </a:t>
            </a:r>
            <a:r>
              <a:rPr lang="en-US" dirty="0">
                <a:latin typeface="Arial" panose="020B0604020202020204" pitchFamily="34" charset="0"/>
                <a:ea typeface="Calibri" panose="020F0502020204030204" pitchFamily="34" charset="0"/>
                <a:cs typeface="Arial" panose="020B0604020202020204" pitchFamily="34" charset="0"/>
                <a:hlinkClick r:id="rId4"/>
              </a:rPr>
              <a:t>Business Insider</a:t>
            </a:r>
            <a:r>
              <a:rPr lang="en-US" dirty="0">
                <a:latin typeface="Arial" panose="020B0604020202020204" pitchFamily="34" charset="0"/>
                <a:ea typeface="Calibri" panose="020F0502020204030204" pitchFamily="34" charset="0"/>
                <a:cs typeface="Arial" panose="020B0604020202020204" pitchFamily="34" charset="0"/>
              </a:rPr>
              <a:t>, US Senator John Thune, a member of the Senate Committee on Commerce, Science, and Transportation, noted that “US trade negotiators made major progress on these trade barriers as part of TPP, and it is critical that we take advantage of the work they did by reaching a bilateral agreement with Japan without delay”.</a:t>
            </a:r>
            <a:endParaRPr lang="en-GB"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64778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A870F5-6166-4FAF-98A3-25EC87F71587}"/>
              </a:ext>
            </a:extLst>
          </p:cNvPr>
          <p:cNvSpPr/>
          <p:nvPr/>
        </p:nvSpPr>
        <p:spPr>
          <a:xfrm>
            <a:off x="132522" y="304800"/>
            <a:ext cx="11820939" cy="6186309"/>
          </a:xfrm>
          <a:prstGeom prst="rect">
            <a:avLst/>
          </a:prstGeom>
        </p:spPr>
        <p:txBody>
          <a:bodyPr wrap="square">
            <a:spAutoFit/>
          </a:bodyPr>
          <a:lstStyle/>
          <a:p>
            <a:pPr algn="just">
              <a:spcAft>
                <a:spcPts val="0"/>
              </a:spcAft>
            </a:pPr>
            <a:r>
              <a:rPr lang="en-US" b="1" dirty="0">
                <a:latin typeface="Arial" panose="020B0604020202020204" pitchFamily="34" charset="0"/>
                <a:ea typeface="Calibri" panose="020F0502020204030204" pitchFamily="34" charset="0"/>
                <a:cs typeface="Arial" panose="020B0604020202020204" pitchFamily="34" charset="0"/>
              </a:rPr>
              <a:t>All roads lead to Beijing</a:t>
            </a: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As the US pivots away from multilateral trade, at least rhetorically, China is pushing forward with its own attempt to entrench its position in global commerce.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At a </a:t>
            </a:r>
            <a:r>
              <a:rPr lang="en-US" dirty="0">
                <a:latin typeface="Arial" panose="020B0604020202020204" pitchFamily="34" charset="0"/>
                <a:ea typeface="Calibri" panose="020F0502020204030204" pitchFamily="34" charset="0"/>
                <a:cs typeface="Arial" panose="020B0604020202020204" pitchFamily="34" charset="0"/>
                <a:hlinkClick r:id="rId2"/>
              </a:rPr>
              <a:t>lavish</a:t>
            </a:r>
            <a:r>
              <a:rPr lang="en-US" dirty="0">
                <a:latin typeface="Arial" panose="020B0604020202020204" pitchFamily="34" charset="0"/>
                <a:ea typeface="Calibri" panose="020F0502020204030204" pitchFamily="34" charset="0"/>
                <a:cs typeface="Arial" panose="020B0604020202020204" pitchFamily="34" charset="0"/>
              </a:rPr>
              <a:t> international conference in Beijing this month, China reaffirmed its commitment to OBOR as a way of expanding trade across the emerging world.</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Beijing’s vision is forecasted to connect </a:t>
            </a:r>
            <a:r>
              <a:rPr lang="en-US" dirty="0">
                <a:latin typeface="Arial" panose="020B0604020202020204" pitchFamily="34" charset="0"/>
                <a:ea typeface="Calibri" panose="020F0502020204030204" pitchFamily="34" charset="0"/>
                <a:cs typeface="Arial" panose="020B0604020202020204" pitchFamily="34" charset="0"/>
                <a:hlinkClick r:id="rId3"/>
              </a:rPr>
              <a:t>one-third</a:t>
            </a:r>
            <a:r>
              <a:rPr lang="en-US" dirty="0">
                <a:latin typeface="Arial" panose="020B0604020202020204" pitchFamily="34" charset="0"/>
                <a:ea typeface="Calibri" panose="020F0502020204030204" pitchFamily="34" charset="0"/>
                <a:cs typeface="Arial" panose="020B0604020202020204" pitchFamily="34" charset="0"/>
              </a:rPr>
              <a:t> of global GDP, and a quarter of all goods and services in the international economy, to China through infrastructure projects in Central Asia (ostensibly along the ancient Silk Road), and new sea trading routes in South Asia. Having already raised </a:t>
            </a:r>
            <a:r>
              <a:rPr lang="en-US" dirty="0">
                <a:latin typeface="Arial" panose="020B0604020202020204" pitchFamily="34" charset="0"/>
                <a:ea typeface="Calibri" panose="020F0502020204030204" pitchFamily="34" charset="0"/>
                <a:cs typeface="Arial" panose="020B0604020202020204" pitchFamily="34" charset="0"/>
                <a:hlinkClick r:id="rId4"/>
              </a:rPr>
              <a:t>$1trn</a:t>
            </a:r>
            <a:r>
              <a:rPr lang="en-US" dirty="0">
                <a:latin typeface="Arial" panose="020B0604020202020204" pitchFamily="34" charset="0"/>
                <a:ea typeface="Calibri" panose="020F0502020204030204" pitchFamily="34" charset="0"/>
                <a:cs typeface="Arial" panose="020B0604020202020204" pitchFamily="34" charset="0"/>
              </a:rPr>
              <a:t> in investment capital, China is paying for new roads, tunnels, bridges, pipelines, ports, and rail lines across emerging markets from Mongolia to Kenya.</a:t>
            </a: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Both the US and China are refining their political visions for the future, and studying how economics can fuel them. For the Chinese leadership, all roads should lead to Beijing through the creation of massive infrastructure projects that will make trade </a:t>
            </a:r>
            <a:r>
              <a:rPr lang="en-US" dirty="0">
                <a:latin typeface="Arial" panose="020B0604020202020204" pitchFamily="34" charset="0"/>
                <a:ea typeface="Calibri" panose="020F0502020204030204" pitchFamily="34" charset="0"/>
                <a:cs typeface="Arial" panose="020B0604020202020204" pitchFamily="34" charset="0"/>
                <a:hlinkClick r:id="rId5"/>
              </a:rPr>
              <a:t>faster</a:t>
            </a:r>
            <a:r>
              <a:rPr lang="en-US" dirty="0">
                <a:latin typeface="Arial" panose="020B0604020202020204" pitchFamily="34" charset="0"/>
                <a:ea typeface="Calibri" panose="020F0502020204030204" pitchFamily="34" charset="0"/>
                <a:cs typeface="Arial" panose="020B0604020202020204" pitchFamily="34" charset="0"/>
              </a:rPr>
              <a:t>, and bring several countries firmly into the Chinese economic (and political) sphere of influence.</a:t>
            </a: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The US, on the other hand, seems prepared to embark on a similarly ambitious task of rewriting global trade’s last 40 years. Using its weight, the Trump administration wants to give certain countries preferential treatment through bilateral agreements that place US exports first. While the US could, in theory, walk away from MTAs such as NAFTA, and China could see its vision of a new silk road become reality, the fact is change will not occur overnight. Despite China’s already significant investment capital for OBOR, there are many </a:t>
            </a:r>
            <a:r>
              <a:rPr lang="en-US" dirty="0">
                <a:latin typeface="Arial" panose="020B0604020202020204" pitchFamily="34" charset="0"/>
                <a:ea typeface="Calibri" panose="020F0502020204030204" pitchFamily="34" charset="0"/>
                <a:cs typeface="Arial" panose="020B0604020202020204" pitchFamily="34" charset="0"/>
                <a:hlinkClick r:id="rId6"/>
              </a:rPr>
              <a:t>reports</a:t>
            </a:r>
            <a:r>
              <a:rPr lang="en-US" dirty="0">
                <a:latin typeface="Arial" panose="020B0604020202020204" pitchFamily="34" charset="0"/>
                <a:ea typeface="Calibri" panose="020F0502020204030204" pitchFamily="34" charset="0"/>
                <a:cs typeface="Arial" panose="020B0604020202020204" pitchFamily="34" charset="0"/>
              </a:rPr>
              <a:t> of projects stalling due to mismanagement and oversight.</a:t>
            </a:r>
            <a:endParaRPr lang="en-GB"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427628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DD1891-6A13-47D8-A6DD-E7A07973109F}"/>
              </a:ext>
            </a:extLst>
          </p:cNvPr>
          <p:cNvSpPr/>
          <p:nvPr/>
        </p:nvSpPr>
        <p:spPr>
          <a:xfrm>
            <a:off x="0" y="0"/>
            <a:ext cx="12006469" cy="6463308"/>
          </a:xfrm>
          <a:prstGeom prst="rect">
            <a:avLst/>
          </a:prstGeom>
        </p:spPr>
        <p:txBody>
          <a:bodyPr wrap="square">
            <a:spAutoFit/>
          </a:bodyPr>
          <a:lstStyle/>
          <a:p>
            <a:pPr algn="just">
              <a:spcAft>
                <a:spcPts val="0"/>
              </a:spcAft>
            </a:pPr>
            <a:r>
              <a:rPr lang="en-US" b="1" dirty="0">
                <a:latin typeface="Arial" panose="020B0604020202020204" pitchFamily="34" charset="0"/>
                <a:ea typeface="Calibri" panose="020F0502020204030204" pitchFamily="34" charset="0"/>
                <a:cs typeface="Arial" panose="020B0604020202020204" pitchFamily="34" charset="0"/>
              </a:rPr>
              <a:t>Emerging markets opportunities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It is no secret that emerging markets are dependent on trade and capital from large economies. For example, Mexico’s exports to the US account for </a:t>
            </a:r>
            <a:r>
              <a:rPr lang="en-US" dirty="0">
                <a:latin typeface="Arial" panose="020B0604020202020204" pitchFamily="34" charset="0"/>
                <a:ea typeface="Calibri" panose="020F0502020204030204" pitchFamily="34" charset="0"/>
                <a:cs typeface="Arial" panose="020B0604020202020204" pitchFamily="34" charset="0"/>
                <a:hlinkClick r:id="rId2"/>
              </a:rPr>
              <a:t>25% to 30%</a:t>
            </a:r>
            <a:r>
              <a:rPr lang="en-US" dirty="0">
                <a:latin typeface="Arial" panose="020B0604020202020204" pitchFamily="34" charset="0"/>
                <a:ea typeface="Calibri" panose="020F0502020204030204" pitchFamily="34" charset="0"/>
                <a:cs typeface="Arial" panose="020B0604020202020204" pitchFamily="34" charset="0"/>
              </a:rPr>
              <a:t> of its GDP, and these exports happen under the auspices of NAFTA.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While Mexico has </a:t>
            </a:r>
            <a:r>
              <a:rPr lang="en-US" dirty="0">
                <a:latin typeface="Arial" panose="020B0604020202020204" pitchFamily="34" charset="0"/>
                <a:ea typeface="Calibri" panose="020F0502020204030204" pitchFamily="34" charset="0"/>
                <a:cs typeface="Arial" panose="020B0604020202020204" pitchFamily="34" charset="0"/>
                <a:hlinkClick r:id="rId3"/>
              </a:rPr>
              <a:t>defended</a:t>
            </a:r>
            <a:r>
              <a:rPr lang="en-US" dirty="0">
                <a:latin typeface="Arial" panose="020B0604020202020204" pitchFamily="34" charset="0"/>
                <a:ea typeface="Calibri" panose="020F0502020204030204" pitchFamily="34" charset="0"/>
                <a:cs typeface="Arial" panose="020B0604020202020204" pitchFamily="34" charset="0"/>
              </a:rPr>
              <a:t> NAFTA, its economic relationship with the US is predicated on more than one MTA, and is currently at risk due to aggressive statements concerning immigration.</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As emerge85 </a:t>
            </a:r>
            <a:r>
              <a:rPr lang="en-US" dirty="0">
                <a:latin typeface="Arial" panose="020B0604020202020204" pitchFamily="34" charset="0"/>
                <a:ea typeface="Calibri" panose="020F0502020204030204" pitchFamily="34" charset="0"/>
                <a:cs typeface="Arial" panose="020B0604020202020204" pitchFamily="34" charset="0"/>
                <a:hlinkClick r:id="rId4"/>
              </a:rPr>
              <a:t>argued</a:t>
            </a:r>
            <a:r>
              <a:rPr lang="en-US" dirty="0">
                <a:latin typeface="Arial" panose="020B0604020202020204" pitchFamily="34" charset="0"/>
                <a:ea typeface="Calibri" panose="020F0502020204030204" pitchFamily="34" charset="0"/>
                <a:cs typeface="Arial" panose="020B0604020202020204" pitchFamily="34" charset="0"/>
              </a:rPr>
              <a:t> with regards to African emerging markets, increased competition between emerging markets, especially in the services sector, is enabling some countries to place less emphasis on trade with larger economies.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But this is a not a viable long-term solution as emerging markets can’t avoid external integration with larger economies.</a:t>
            </a: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The emphasis on intra-emerging market trade in the era of BTAs could serve an important political purpose. Emerging market politicians from Latin America to South Asia are regularly forced to stave off criticism that BTAs with powerful countries are bad for the independence of their countries.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For example, for several decades in Latin America, there has been strong support for populist leftist leaders who reject FTAs with countries such as the US, fearing that such agreements lead to massive privatisation, rising inequality, and other neoliberal reforms that erode </a:t>
            </a:r>
            <a:r>
              <a:rPr lang="en-US" dirty="0">
                <a:latin typeface="Arial" panose="020B0604020202020204" pitchFamily="34" charset="0"/>
                <a:ea typeface="Calibri" panose="020F0502020204030204" pitchFamily="34" charset="0"/>
                <a:cs typeface="Arial" panose="020B0604020202020204" pitchFamily="34" charset="0"/>
                <a:hlinkClick r:id="rId5"/>
              </a:rPr>
              <a:t>social welfare</a:t>
            </a:r>
            <a:r>
              <a:rPr lang="en-US" dirty="0">
                <a:latin typeface="Arial" panose="020B0604020202020204" pitchFamily="34" charset="0"/>
                <a:ea typeface="Calibri" panose="020F0502020204030204" pitchFamily="34" charset="0"/>
                <a:cs typeface="Arial" panose="020B0604020202020204" pitchFamily="34" charset="0"/>
              </a:rPr>
              <a:t> programmes.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r>
              <a:rPr lang="en-US" dirty="0">
                <a:latin typeface="Arial" panose="020B0604020202020204" pitchFamily="34" charset="0"/>
                <a:ea typeface="Calibri" panose="020F0502020204030204" pitchFamily="34" charset="0"/>
                <a:cs typeface="Arial" panose="020B0604020202020204" pitchFamily="34" charset="0"/>
              </a:rPr>
              <a:t>China’s attempts to expand its own economic power through the OBOR raise similar concerns.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71331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E5BFFB-D3F6-4CE9-AEB8-38579DDF7A1F}"/>
              </a:ext>
            </a:extLst>
          </p:cNvPr>
          <p:cNvSpPr/>
          <p:nvPr/>
        </p:nvSpPr>
        <p:spPr>
          <a:xfrm>
            <a:off x="318052" y="304801"/>
            <a:ext cx="11383618" cy="5078313"/>
          </a:xfrm>
          <a:prstGeom prst="rect">
            <a:avLst/>
          </a:prstGeom>
        </p:spPr>
        <p:txBody>
          <a:bodyPr wrap="square">
            <a:spAutoFit/>
          </a:bodyPr>
          <a:lstStyle/>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For proof of this, one need not look further than the effects OBOR is already having in certain parts of </a:t>
            </a:r>
            <a:r>
              <a:rPr lang="en-US" dirty="0">
                <a:latin typeface="Arial" panose="020B0604020202020204" pitchFamily="34" charset="0"/>
                <a:ea typeface="Calibri" panose="020F0502020204030204" pitchFamily="34" charset="0"/>
                <a:cs typeface="Arial" panose="020B0604020202020204" pitchFamily="34" charset="0"/>
                <a:hlinkClick r:id="rId2"/>
              </a:rPr>
              <a:t>Africa</a:t>
            </a:r>
            <a:r>
              <a:rPr lang="en-US" dirty="0">
                <a:latin typeface="Arial" panose="020B0604020202020204" pitchFamily="34" charset="0"/>
                <a:ea typeface="Calibri" panose="020F0502020204030204" pitchFamily="34" charset="0"/>
                <a:cs typeface="Arial" panose="020B0604020202020204" pitchFamily="34" charset="0"/>
              </a:rPr>
              <a:t>.</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While China promises billions in infrastructure projects across Africa, some analysts are concerned about what the infrastructure will be used for.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Chinese products are flooding African markets but African products are not finding the same sticking power in China.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In a more radical light, as Eric Olander, founder of the </a:t>
            </a:r>
            <a:r>
              <a:rPr lang="en-US" dirty="0">
                <a:latin typeface="Arial" panose="020B0604020202020204" pitchFamily="34" charset="0"/>
                <a:ea typeface="Calibri" panose="020F0502020204030204" pitchFamily="34" charset="0"/>
                <a:cs typeface="Arial" panose="020B0604020202020204" pitchFamily="34" charset="0"/>
                <a:hlinkClick r:id="rId3"/>
              </a:rPr>
              <a:t>China-Africa Project</a:t>
            </a:r>
            <a:r>
              <a:rPr lang="en-US" dirty="0">
                <a:latin typeface="Arial" panose="020B0604020202020204" pitchFamily="34" charset="0"/>
                <a:ea typeface="Calibri" panose="020F0502020204030204" pitchFamily="34" charset="0"/>
                <a:cs typeface="Arial" panose="020B0604020202020204" pitchFamily="34" charset="0"/>
              </a:rPr>
              <a:t> recently argued, that OBOR is looking increasingly like an old colonial route, where resources are extracted from colonies and finished goods are </a:t>
            </a:r>
            <a:r>
              <a:rPr lang="en-US" dirty="0">
                <a:latin typeface="Arial" panose="020B0604020202020204" pitchFamily="34" charset="0"/>
                <a:ea typeface="Calibri" panose="020F0502020204030204" pitchFamily="34" charset="0"/>
                <a:cs typeface="Arial" panose="020B0604020202020204" pitchFamily="34" charset="0"/>
                <a:hlinkClick r:id="rId2"/>
              </a:rPr>
              <a:t>sold back to them</a:t>
            </a:r>
            <a:r>
              <a:rPr lang="en-US" dirty="0">
                <a:latin typeface="Arial" panose="020B0604020202020204" pitchFamily="34" charset="0"/>
                <a:ea typeface="Calibri" panose="020F0502020204030204" pitchFamily="34" charset="0"/>
                <a:cs typeface="Arial" panose="020B0604020202020204" pitchFamily="34" charset="0"/>
              </a:rPr>
              <a:t>.</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The benefits of multilateral trade agreements such as NAFTA have been exaggerated, creating anger about the results of such agreements.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The renegotiation process is, however, fraught with danger for countries such as the US. To use the NAFTA example, the Mexican economy has </a:t>
            </a:r>
            <a:r>
              <a:rPr lang="en-US" dirty="0">
                <a:latin typeface="Arial" panose="020B0604020202020204" pitchFamily="34" charset="0"/>
                <a:ea typeface="Calibri" panose="020F0502020204030204" pitchFamily="34" charset="0"/>
                <a:cs typeface="Arial" panose="020B0604020202020204" pitchFamily="34" charset="0"/>
                <a:hlinkClick r:id="rId4"/>
              </a:rPr>
              <a:t>matured</a:t>
            </a:r>
            <a:r>
              <a:rPr lang="en-US" dirty="0">
                <a:latin typeface="Arial" panose="020B0604020202020204" pitchFamily="34" charset="0"/>
                <a:ea typeface="Calibri" panose="020F0502020204030204" pitchFamily="34" charset="0"/>
                <a:cs typeface="Arial" panose="020B0604020202020204" pitchFamily="34" charset="0"/>
              </a:rPr>
              <a:t> sufficiently in two decades to a point where the country has its own BTAs.</a:t>
            </a:r>
            <a:endParaRPr lang="en-GB"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517314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DFEB5B-E7FD-4BAA-B3F7-0A904A9017CB}"/>
              </a:ext>
            </a:extLst>
          </p:cNvPr>
          <p:cNvSpPr/>
          <p:nvPr/>
        </p:nvSpPr>
        <p:spPr>
          <a:xfrm>
            <a:off x="318052" y="1166843"/>
            <a:ext cx="11701669" cy="4247317"/>
          </a:xfrm>
          <a:prstGeom prst="rect">
            <a:avLst/>
          </a:prstGeom>
        </p:spPr>
        <p:txBody>
          <a:bodyPr wrap="square">
            <a:spAutoFit/>
          </a:bodyPr>
          <a:lstStyle/>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Insistence on unsustainable trade provisions inside multilateral trade agreements could end up pushing Mexico into the arms of more equitable trading partners.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Coupled with the rise of intra-emerging market competition, many emerging markets have more choices in trade than before.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Yet, expanding domestic and regional markets via intra-emerging market FDI and trade cannot fully substitute external integration for emerging markets, given the importance of developed countries in international trade.</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Regardless of Trump and his ideas on redrawing MTAs, global economic integration will continue. Hurdles such as tariffs that impede economic efficiency that capital demands will not be sustainable in the long term. </a:t>
            </a:r>
          </a:p>
          <a:p>
            <a:pPr algn="just">
              <a:spcAft>
                <a:spcPts val="0"/>
              </a:spcAft>
            </a:pPr>
            <a:endParaRPr lang="en-US"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dirty="0">
                <a:latin typeface="Arial" panose="020B0604020202020204" pitchFamily="34" charset="0"/>
                <a:ea typeface="Calibri" panose="020F0502020204030204" pitchFamily="34" charset="0"/>
                <a:cs typeface="Arial" panose="020B0604020202020204" pitchFamily="34" charset="0"/>
              </a:rPr>
              <a:t>The US and emerging markets must respect these new truths if they intend to remain competitive in the global marketplace.</a:t>
            </a: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US" b="1" dirty="0">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425910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70A557-2520-4584-8FCA-C60A86CA3B79}"/>
              </a:ext>
            </a:extLst>
          </p:cNvPr>
          <p:cNvPicPr>
            <a:picLocks noChangeAspect="1"/>
          </p:cNvPicPr>
          <p:nvPr/>
        </p:nvPicPr>
        <p:blipFill>
          <a:blip r:embed="rId2"/>
          <a:stretch>
            <a:fillRect/>
          </a:stretch>
        </p:blipFill>
        <p:spPr>
          <a:xfrm>
            <a:off x="844062" y="422031"/>
            <a:ext cx="10522633" cy="6035040"/>
          </a:xfrm>
          <a:prstGeom prst="rect">
            <a:avLst/>
          </a:prstGeom>
        </p:spPr>
      </p:pic>
    </p:spTree>
    <p:extLst>
      <p:ext uri="{BB962C8B-B14F-4D97-AF65-F5344CB8AC3E}">
        <p14:creationId xmlns:p14="http://schemas.microsoft.com/office/powerpoint/2010/main" val="42158618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1B1703-BF86-4E20-87F9-9B56DDFB3B5B}"/>
              </a:ext>
            </a:extLst>
          </p:cNvPr>
          <p:cNvPicPr>
            <a:picLocks noChangeAspect="1"/>
          </p:cNvPicPr>
          <p:nvPr/>
        </p:nvPicPr>
        <p:blipFill>
          <a:blip r:embed="rId2"/>
          <a:stretch>
            <a:fillRect/>
          </a:stretch>
        </p:blipFill>
        <p:spPr>
          <a:xfrm>
            <a:off x="520505" y="239152"/>
            <a:ext cx="11226018" cy="6077242"/>
          </a:xfrm>
          <a:prstGeom prst="rect">
            <a:avLst/>
          </a:prstGeom>
        </p:spPr>
      </p:pic>
    </p:spTree>
    <p:extLst>
      <p:ext uri="{BB962C8B-B14F-4D97-AF65-F5344CB8AC3E}">
        <p14:creationId xmlns:p14="http://schemas.microsoft.com/office/powerpoint/2010/main" val="39533762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A7FFF98-ABE6-4046-8B26-A2CB78226C7A}"/>
              </a:ext>
            </a:extLst>
          </p:cNvPr>
          <p:cNvPicPr>
            <a:picLocks noChangeAspect="1"/>
          </p:cNvPicPr>
          <p:nvPr/>
        </p:nvPicPr>
        <p:blipFill>
          <a:blip r:embed="rId2"/>
          <a:stretch>
            <a:fillRect/>
          </a:stretch>
        </p:blipFill>
        <p:spPr>
          <a:xfrm>
            <a:off x="562709" y="323557"/>
            <a:ext cx="11000934" cy="6105378"/>
          </a:xfrm>
          <a:prstGeom prst="rect">
            <a:avLst/>
          </a:prstGeom>
        </p:spPr>
      </p:pic>
    </p:spTree>
    <p:extLst>
      <p:ext uri="{BB962C8B-B14F-4D97-AF65-F5344CB8AC3E}">
        <p14:creationId xmlns:p14="http://schemas.microsoft.com/office/powerpoint/2010/main" val="23584299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2ED0D4F-0C8B-4C43-AAE5-E1E184F2F218}"/>
              </a:ext>
            </a:extLst>
          </p:cNvPr>
          <p:cNvPicPr>
            <a:picLocks noChangeAspect="1"/>
          </p:cNvPicPr>
          <p:nvPr/>
        </p:nvPicPr>
        <p:blipFill>
          <a:blip r:embed="rId2"/>
          <a:stretch>
            <a:fillRect/>
          </a:stretch>
        </p:blipFill>
        <p:spPr>
          <a:xfrm>
            <a:off x="281354" y="365760"/>
            <a:ext cx="11338559" cy="6020972"/>
          </a:xfrm>
          <a:prstGeom prst="rect">
            <a:avLst/>
          </a:prstGeom>
        </p:spPr>
      </p:pic>
    </p:spTree>
    <p:extLst>
      <p:ext uri="{BB962C8B-B14F-4D97-AF65-F5344CB8AC3E}">
        <p14:creationId xmlns:p14="http://schemas.microsoft.com/office/powerpoint/2010/main" val="14680132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31A57A-E54F-4DF7-9513-45914B2CB286}"/>
              </a:ext>
            </a:extLst>
          </p:cNvPr>
          <p:cNvSpPr/>
          <p:nvPr/>
        </p:nvSpPr>
        <p:spPr>
          <a:xfrm>
            <a:off x="281354" y="520505"/>
            <a:ext cx="11774658" cy="1200329"/>
          </a:xfrm>
          <a:prstGeom prst="rect">
            <a:avLst/>
          </a:prstGeom>
        </p:spPr>
        <p:txBody>
          <a:bodyPr wrap="square">
            <a:spAutoFit/>
          </a:bodyPr>
          <a:lstStyle/>
          <a:p>
            <a:pPr algn="just"/>
            <a:r>
              <a:rPr lang="en-GB" b="1" dirty="0">
                <a:solidFill>
                  <a:srgbClr val="333333"/>
                </a:solidFill>
                <a:latin typeface="&amp;quot"/>
              </a:rPr>
              <a:t>Moving forward</a:t>
            </a:r>
            <a:endParaRPr lang="en-GB" dirty="0">
              <a:solidFill>
                <a:srgbClr val="333333"/>
              </a:solidFill>
              <a:latin typeface="&amp;quot"/>
            </a:endParaRPr>
          </a:p>
          <a:p>
            <a:pPr algn="just"/>
            <a:r>
              <a:rPr lang="en-GB" dirty="0">
                <a:solidFill>
                  <a:srgbClr val="333333"/>
                </a:solidFill>
                <a:latin typeface="&amp;quot"/>
              </a:rPr>
              <a:t>At times, the bilateral approach works best for the United States and in other instances multilateral agreements may be advantageous. Both approaches are available tools in the international trade toolbox, and the Trump administration’s thinking may evolve over time.</a:t>
            </a:r>
            <a:endParaRPr lang="en-GB" b="0" i="0" u="none" strike="noStrike" dirty="0">
              <a:solidFill>
                <a:srgbClr val="333333"/>
              </a:solidFill>
              <a:effectLst/>
              <a:latin typeface="&amp;quot"/>
            </a:endParaRPr>
          </a:p>
        </p:txBody>
      </p:sp>
      <p:sp>
        <p:nvSpPr>
          <p:cNvPr id="3" name="TextBox 2">
            <a:extLst>
              <a:ext uri="{FF2B5EF4-FFF2-40B4-BE49-F238E27FC236}">
                <a16:creationId xmlns:a16="http://schemas.microsoft.com/office/drawing/2014/main" id="{D2390E56-C0E3-48F8-8BB1-E2731DFBC03D}"/>
              </a:ext>
            </a:extLst>
          </p:cNvPr>
          <p:cNvSpPr txBox="1"/>
          <p:nvPr/>
        </p:nvSpPr>
        <p:spPr>
          <a:xfrm>
            <a:off x="477078" y="3816626"/>
            <a:ext cx="11343861" cy="369332"/>
          </a:xfrm>
          <a:prstGeom prst="rect">
            <a:avLst/>
          </a:prstGeom>
          <a:noFill/>
        </p:spPr>
        <p:txBody>
          <a:bodyPr wrap="square" rtlCol="0">
            <a:spAutoFit/>
          </a:bodyPr>
          <a:lstStyle/>
          <a:p>
            <a:r>
              <a:rPr lang="en-GB" dirty="0">
                <a:hlinkClick r:id="rId2"/>
              </a:rPr>
              <a:t>https://www.lexology.com/library/detail.aspx?g=460e02da-25ee-402e-83f5-4f20ce1a4d55</a:t>
            </a:r>
            <a:r>
              <a:rPr lang="en-GB" dirty="0"/>
              <a:t> </a:t>
            </a:r>
          </a:p>
        </p:txBody>
      </p:sp>
      <p:sp>
        <p:nvSpPr>
          <p:cNvPr id="4" name="Rectangle 3">
            <a:extLst>
              <a:ext uri="{FF2B5EF4-FFF2-40B4-BE49-F238E27FC236}">
                <a16:creationId xmlns:a16="http://schemas.microsoft.com/office/drawing/2014/main" id="{E23132F7-F71A-401F-8387-D61686B34A9C}"/>
              </a:ext>
            </a:extLst>
          </p:cNvPr>
          <p:cNvSpPr/>
          <p:nvPr/>
        </p:nvSpPr>
        <p:spPr>
          <a:xfrm>
            <a:off x="371060" y="2274837"/>
            <a:ext cx="11684951" cy="1477328"/>
          </a:xfrm>
          <a:prstGeom prst="rect">
            <a:avLst/>
          </a:prstGeom>
        </p:spPr>
        <p:txBody>
          <a:bodyPr wrap="square">
            <a:spAutoFit/>
          </a:bodyPr>
          <a:lstStyle/>
          <a:p>
            <a:pPr algn="just">
              <a:spcAft>
                <a:spcPts val="0"/>
              </a:spcAft>
            </a:pPr>
            <a:r>
              <a:rPr lang="en-GB" b="1" dirty="0">
                <a:solidFill>
                  <a:srgbClr val="FF0000"/>
                </a:solidFill>
                <a:latin typeface="Roboto Slab"/>
                <a:ea typeface="Calibri" panose="020F0502020204030204" pitchFamily="34" charset="0"/>
                <a:cs typeface="Times New Roman" panose="02020603050405020304" pitchFamily="18" charset="0"/>
              </a:rPr>
              <a:t>Why a preference for bilateral agreements?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r>
              <a:rPr lang="en-GB" dirty="0">
                <a:solidFill>
                  <a:srgbClr val="FF0000"/>
                </a:solidFill>
                <a:latin typeface="Roboto Slab"/>
                <a:ea typeface="Calibri" panose="020F0502020204030204" pitchFamily="34" charset="0"/>
                <a:cs typeface="Times New Roman" panose="02020603050405020304" pitchFamily="18" charset="0"/>
              </a:rPr>
              <a:t>President Trump and others in his administration have argued that it is easier to negotiate bilateral agreements because there are only two parties, the United States has more leverage in a bilateral negotiation with only one other country, the United States is not reduced to the lowest common denominator, and it is easier to withdraw from a bilateral agreement. </a:t>
            </a:r>
            <a:endParaRPr lang="en-GB" dirty="0"/>
          </a:p>
        </p:txBody>
      </p:sp>
    </p:spTree>
    <p:extLst>
      <p:ext uri="{BB962C8B-B14F-4D97-AF65-F5344CB8AC3E}">
        <p14:creationId xmlns:p14="http://schemas.microsoft.com/office/powerpoint/2010/main" val="11593978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AEE777-6263-49CF-A0DB-58B86B7345F5}"/>
              </a:ext>
            </a:extLst>
          </p:cNvPr>
          <p:cNvSpPr/>
          <p:nvPr/>
        </p:nvSpPr>
        <p:spPr>
          <a:xfrm>
            <a:off x="172279" y="265044"/>
            <a:ext cx="11648660" cy="4247317"/>
          </a:xfrm>
          <a:prstGeom prst="rect">
            <a:avLst/>
          </a:prstGeom>
        </p:spPr>
        <p:txBody>
          <a:bodyPr wrap="square">
            <a:spAutoFit/>
          </a:bodyPr>
          <a:lstStyle/>
          <a:p>
            <a:pPr algn="just">
              <a:spcAft>
                <a:spcPts val="0"/>
              </a:spcAft>
            </a:pPr>
            <a:r>
              <a:rPr lang="en-GB" b="1" dirty="0">
                <a:solidFill>
                  <a:srgbClr val="333333"/>
                </a:solidFill>
                <a:latin typeface="Arial" panose="020B0604020202020204" pitchFamily="34" charset="0"/>
                <a:ea typeface="Calibri" panose="020F0502020204030204" pitchFamily="34" charset="0"/>
                <a:cs typeface="Arial" panose="020B0604020202020204" pitchFamily="34" charset="0"/>
              </a:rPr>
              <a:t>Economic and political clout</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The United States has a gross domestic product (GDP) of about $17 trillion, and has a high per capita GDP. With a vast market, US negotiators do indeed hold a lot of cards at the negotiating table. </a:t>
            </a:r>
          </a:p>
          <a:p>
            <a:pPr algn="just">
              <a:spcAft>
                <a:spcPts val="0"/>
              </a:spcAft>
            </a:pPr>
            <a:endParaRPr lang="en-GB"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However, multiple bilateral agreements, with a diversity of technical provisions, can make it more costly and complicated for US exporters to take advantage of market opening opportunities. </a:t>
            </a:r>
          </a:p>
          <a:p>
            <a:pPr algn="just">
              <a:spcAft>
                <a:spcPts val="0"/>
              </a:spcAft>
            </a:pPr>
            <a:endParaRPr lang="en-GB"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Theoretically, it would be possible to have across bilateral agreements consistent rules for things such as rules of origin and transhipment. I</a:t>
            </a:r>
          </a:p>
          <a:p>
            <a:pPr algn="just">
              <a:spcAft>
                <a:spcPts val="0"/>
              </a:spcAft>
            </a:pPr>
            <a:endParaRPr lang="en-GB"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n practice, there is usually divergence in measures, creating a cats-cradle of trading rules. </a:t>
            </a:r>
          </a:p>
          <a:p>
            <a:pPr algn="just">
              <a:spcAft>
                <a:spcPts val="0"/>
              </a:spcAft>
            </a:pPr>
            <a:endParaRPr lang="en-GB"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Hence, the preference of many US businesses for common measures that can be provided by multilateral agreements.</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635687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B0260A-FC26-4D37-A89B-1073E793B532}"/>
              </a:ext>
            </a:extLst>
          </p:cNvPr>
          <p:cNvSpPr/>
          <p:nvPr/>
        </p:nvSpPr>
        <p:spPr>
          <a:xfrm>
            <a:off x="251791" y="304801"/>
            <a:ext cx="11171583" cy="3693319"/>
          </a:xfrm>
          <a:prstGeom prst="rect">
            <a:avLst/>
          </a:prstGeom>
        </p:spPr>
        <p:txBody>
          <a:bodyPr wrap="square">
            <a:spAutoFit/>
          </a:bodyPr>
          <a:lstStyle/>
          <a:p>
            <a:pPr algn="just">
              <a:spcAft>
                <a:spcPts val="0"/>
              </a:spcAft>
            </a:pPr>
            <a:r>
              <a:rPr lang="en-GB" b="1" dirty="0">
                <a:solidFill>
                  <a:srgbClr val="FF0000"/>
                </a:solidFill>
                <a:latin typeface="Arial" panose="020B0604020202020204" pitchFamily="34" charset="0"/>
                <a:ea typeface="Calibri" panose="020F0502020204030204" pitchFamily="34" charset="0"/>
                <a:cs typeface="Arial" panose="020B0604020202020204" pitchFamily="34" charset="0"/>
              </a:rPr>
              <a:t>What are the benefits of multilateral agreements?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r>
              <a:rPr lang="en-GB" dirty="0">
                <a:solidFill>
                  <a:srgbClr val="FF0000"/>
                </a:solidFill>
                <a:latin typeface="Arial" panose="020B0604020202020204" pitchFamily="34" charset="0"/>
                <a:ea typeface="Calibri" panose="020F0502020204030204" pitchFamily="34" charset="0"/>
                <a:cs typeface="Arial" panose="020B0604020202020204" pitchFamily="34" charset="0"/>
              </a:rPr>
              <a:t>Multilateral agreements can create international standards as well as create the efficiency advantages of a broader market. </a:t>
            </a:r>
          </a:p>
          <a:p>
            <a:pPr algn="just"/>
            <a:endParaRPr lang="en-GB"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algn="just"/>
            <a:r>
              <a:rPr lang="en-GB" dirty="0">
                <a:solidFill>
                  <a:srgbClr val="FF0000"/>
                </a:solidFill>
                <a:latin typeface="Arial" panose="020B0604020202020204" pitchFamily="34" charset="0"/>
                <a:ea typeface="Calibri" panose="020F0502020204030204" pitchFamily="34" charset="0"/>
                <a:cs typeface="Arial" panose="020B0604020202020204" pitchFamily="34" charset="0"/>
              </a:rPr>
              <a:t>As tariffs on goods are relatively low across most product categories in trading countries, non-tariff barriers for both goods and services have now become the key focus of trade negotiations.</a:t>
            </a:r>
          </a:p>
          <a:p>
            <a:pPr algn="just"/>
            <a:endParaRPr lang="en-GB"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algn="just"/>
            <a:r>
              <a:rPr lang="en-GB" dirty="0">
                <a:solidFill>
                  <a:srgbClr val="FF0000"/>
                </a:solidFill>
                <a:latin typeface="Arial" panose="020B0604020202020204" pitchFamily="34" charset="0"/>
                <a:ea typeface="Calibri" panose="020F0502020204030204" pitchFamily="34" charset="0"/>
                <a:cs typeface="Arial" panose="020B0604020202020204" pitchFamily="34" charset="0"/>
              </a:rPr>
              <a:t>Indeed, there is an international competition for standard setting, with the competition playing out across domains as diverse as energy and environmental rules, and information and communication technologies.</a:t>
            </a:r>
          </a:p>
          <a:p>
            <a:pPr algn="just"/>
            <a:endParaRPr lang="en-GB"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algn="just"/>
            <a:r>
              <a:rPr lang="en-GB" dirty="0">
                <a:solidFill>
                  <a:srgbClr val="FF0000"/>
                </a:solidFill>
                <a:latin typeface="Arial" panose="020B0604020202020204" pitchFamily="34" charset="0"/>
                <a:ea typeface="Calibri" panose="020F0502020204030204" pitchFamily="34" charset="0"/>
                <a:cs typeface="Arial" panose="020B0604020202020204" pitchFamily="34" charset="0"/>
              </a:rPr>
              <a:t> Where countries coalesce around common standards, they can create scale and competitive advantages for their producers</a:t>
            </a: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8977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C9E1CBA-8EDD-42B8-9C5D-86046FE933AB}"/>
              </a:ext>
            </a:extLst>
          </p:cNvPr>
          <p:cNvSpPr/>
          <p:nvPr/>
        </p:nvSpPr>
        <p:spPr>
          <a:xfrm>
            <a:off x="212034" y="198784"/>
            <a:ext cx="11688417" cy="4247317"/>
          </a:xfrm>
          <a:prstGeom prst="rect">
            <a:avLst/>
          </a:prstGeom>
        </p:spPr>
        <p:txBody>
          <a:bodyPr wrap="square">
            <a:spAutoFit/>
          </a:bodyPr>
          <a:lstStyle/>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An important benefit of multilateral agreements, from the perspective of exporters, is accumulation, also known as cumulation. </a:t>
            </a:r>
          </a:p>
          <a:p>
            <a:pPr algn="just">
              <a:spcAft>
                <a:spcPts val="0"/>
              </a:spcAft>
            </a:pPr>
            <a:endParaRPr lang="en-GB"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For example, TPP allowed accumulation of rules of origin making it easier for businesses to establish supply chains with relaxed country of origin restrictions. </a:t>
            </a:r>
          </a:p>
          <a:p>
            <a:pPr algn="just">
              <a:spcAft>
                <a:spcPts val="0"/>
              </a:spcAft>
            </a:pPr>
            <a:endParaRPr lang="en-GB"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The TPP allows components from TPP countries to be combined into a finished product with simplified origin rules. </a:t>
            </a:r>
          </a:p>
          <a:p>
            <a:pPr algn="just">
              <a:spcAft>
                <a:spcPts val="0"/>
              </a:spcAft>
            </a:pPr>
            <a:endParaRPr lang="en-GB"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The negotiation of such a multilateral accord can be challenging when various parties have different types of products they consider highly sensitive to foreign competition and therefore deserving of longer duty phase-out schedules.</a:t>
            </a:r>
          </a:p>
          <a:p>
            <a:pPr algn="just">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algn="just"/>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The European Union (EU) has developed the “pan-Euro Mediterranean cumulation,” which is a diagonal accumulation of origin regime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01995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A6F82B-C051-4CC9-8557-E19AE599AFAC}"/>
              </a:ext>
            </a:extLst>
          </p:cNvPr>
          <p:cNvSpPr/>
          <p:nvPr/>
        </p:nvSpPr>
        <p:spPr>
          <a:xfrm>
            <a:off x="331303" y="335846"/>
            <a:ext cx="11489635" cy="3970318"/>
          </a:xfrm>
          <a:prstGeom prst="rect">
            <a:avLst/>
          </a:prstGeom>
        </p:spPr>
        <p:txBody>
          <a:bodyPr wrap="square">
            <a:spAutoFit/>
          </a:bodyPr>
          <a:lstStyle/>
          <a:p>
            <a:pPr algn="just">
              <a:spcAft>
                <a:spcPts val="0"/>
              </a:spcAft>
            </a:pPr>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The system allows for the accumulation between the EU members, European Free Trade Association (EFTA) states, Turkey, countries that signed the Barcelona Declaration, the Western Balkans and the Faroe Islands. The parties include a network of free trade agreements with similar origin rules. This system allows these countries to accumulate components from other pan-Euro Mediterranean countries.</a:t>
            </a:r>
          </a:p>
          <a:p>
            <a:pPr algn="just"/>
            <a:endParaRPr lang="en-GB" dirty="0">
              <a:latin typeface="Arial" panose="020B0604020202020204" pitchFamily="34" charset="0"/>
              <a:ea typeface="Calibri" panose="020F0502020204030204" pitchFamily="34" charset="0"/>
              <a:cs typeface="Arial" panose="020B0604020202020204" pitchFamily="34" charset="0"/>
            </a:endParaRPr>
          </a:p>
          <a:p>
            <a:pPr algn="just"/>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The potential advantage of multilateral agreements is that sometimes more bargaining chips are available. During the Bush administration, USTR was in negotiations for a bilateral investment treaty with Vietnam, which would have contained Investor-State Dispute Settlement provisions similar to those in the TPP. In joining a broader TPP negotiation, USTR arguably found it easier to persuade Vietnam to agree to the investor protections. </a:t>
            </a:r>
          </a:p>
          <a:p>
            <a:pPr algn="just"/>
            <a:endParaRPr lang="en-GB"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algn="just"/>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The entry of Japan as the 12th and last founding member of the TPP sweetened the pot even further for Vietnam, because the TPP allowed for more market access opportunities for Vietnamese exports in Japan. </a:t>
            </a:r>
          </a:p>
          <a:p>
            <a:pPr algn="just"/>
            <a:r>
              <a:rPr lang="en-GB" dirty="0">
                <a:solidFill>
                  <a:srgbClr val="333333"/>
                </a:solidFill>
                <a:latin typeface="Arial" panose="020B0604020202020204" pitchFamily="34" charset="0"/>
                <a:ea typeface="Calibri" panose="020F0502020204030204" pitchFamily="34" charset="0"/>
                <a:cs typeface="Arial" panose="020B0604020202020204" pitchFamily="34" charset="0"/>
              </a:rPr>
              <a:t>These types of negotiating carrots may be lost if the United States solely pursues bilateral agreements.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987177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3B76F8-5F62-474C-BAEF-B3DC26099873}"/>
              </a:ext>
            </a:extLst>
          </p:cNvPr>
          <p:cNvPicPr>
            <a:picLocks noChangeAspect="1"/>
          </p:cNvPicPr>
          <p:nvPr/>
        </p:nvPicPr>
        <p:blipFill>
          <a:blip r:embed="rId2"/>
          <a:stretch>
            <a:fillRect/>
          </a:stretch>
        </p:blipFill>
        <p:spPr>
          <a:xfrm>
            <a:off x="436098" y="309490"/>
            <a:ext cx="11493519" cy="5205046"/>
          </a:xfrm>
          <a:prstGeom prst="rect">
            <a:avLst/>
          </a:prstGeom>
        </p:spPr>
      </p:pic>
      <p:sp>
        <p:nvSpPr>
          <p:cNvPr id="3" name="TextBox 2">
            <a:extLst>
              <a:ext uri="{FF2B5EF4-FFF2-40B4-BE49-F238E27FC236}">
                <a16:creationId xmlns:a16="http://schemas.microsoft.com/office/drawing/2014/main" id="{CF63944E-0040-4E6C-A625-25E2DA7FCF36}"/>
              </a:ext>
            </a:extLst>
          </p:cNvPr>
          <p:cNvSpPr txBox="1"/>
          <p:nvPr/>
        </p:nvSpPr>
        <p:spPr>
          <a:xfrm>
            <a:off x="492369" y="5950634"/>
            <a:ext cx="11268222" cy="646331"/>
          </a:xfrm>
          <a:prstGeom prst="rect">
            <a:avLst/>
          </a:prstGeom>
          <a:noFill/>
        </p:spPr>
        <p:txBody>
          <a:bodyPr wrap="square" rtlCol="0">
            <a:spAutoFit/>
          </a:bodyPr>
          <a:lstStyle/>
          <a:p>
            <a:r>
              <a:rPr lang="en-GB" dirty="0">
                <a:hlinkClick r:id="rId3"/>
              </a:rPr>
              <a:t>https://www.euractiv.com/section/global-europe/news/trump-saves-nafta-as-trilateral-agreement-by-obtaining-concessions/</a:t>
            </a:r>
            <a:r>
              <a:rPr lang="en-GB" dirty="0"/>
              <a:t> </a:t>
            </a:r>
          </a:p>
        </p:txBody>
      </p:sp>
    </p:spTree>
    <p:extLst>
      <p:ext uri="{BB962C8B-B14F-4D97-AF65-F5344CB8AC3E}">
        <p14:creationId xmlns:p14="http://schemas.microsoft.com/office/powerpoint/2010/main" val="28254204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C83045-4FB6-4DD8-BEF2-0F4E8DC30961}"/>
              </a:ext>
            </a:extLst>
          </p:cNvPr>
          <p:cNvSpPr/>
          <p:nvPr/>
        </p:nvSpPr>
        <p:spPr>
          <a:xfrm>
            <a:off x="196948" y="182880"/>
            <a:ext cx="11769765" cy="5909310"/>
          </a:xfrm>
          <a:prstGeom prst="rect">
            <a:avLst/>
          </a:prstGeom>
        </p:spPr>
        <p:txBody>
          <a:bodyPr wrap="square">
            <a:spAutoFit/>
          </a:bodyPr>
          <a:lstStyle/>
          <a:p>
            <a:pPr algn="just"/>
            <a:r>
              <a:rPr lang="en-GB" b="1" dirty="0">
                <a:solidFill>
                  <a:srgbClr val="333333"/>
                </a:solidFill>
                <a:latin typeface="Arial" panose="020B0604020202020204" pitchFamily="34" charset="0"/>
                <a:cs typeface="Arial" panose="020B0604020202020204" pitchFamily="34" charset="0"/>
              </a:rPr>
              <a:t>The United States and Canada forged a last-gasp deal on Sunday (30 September) to salvage NAFTA as a trilateral pact with Mexico, rescuing a three-country, $1.2 trillion open-trade zone that had been about to collapse after nearly a quarter century.</a:t>
            </a:r>
          </a:p>
          <a:p>
            <a:pPr algn="just"/>
            <a:endParaRPr lang="en-GB" b="1"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In a big victory for his agenda to shake-up an era of global free trade that many associate with the signing of NAFTA in 1994, President Donald Trump coerced Canada and Mexico to accept more restrictive commerce with their main export partner.</a:t>
            </a:r>
          </a:p>
          <a:p>
            <a:pPr algn="just"/>
            <a:endParaRPr lang="en-GB" b="0" i="0" u="none" strike="noStrike" dirty="0">
              <a:solidFill>
                <a:srgbClr val="333333"/>
              </a:solidFill>
              <a:effectLst/>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Trump’s primary objective in reworking NAFTA was to bring down US trade deficits, a goal he has also pursued with China, by imposing hundreds of billions of dollars in tariffs on imported goods from the Asian giant.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While the new United States-Mexico-Canada Agreement (USMCA) avoids tariffs, it will make it harder for global auto makers to build cars cheaply in Mexico and is aimed at bringing more jobs into the United States.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Since talks began more than a year ago, it was clear Canada and Mexico would have to make concessions in the face of Trump’s threats to tear up NAFTA and relief was palpable in both countries on Sunday that the deal was largely intact and had not fractured supply chains between weaker bilateral agreements.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“It’s a good day for Canada,” Prime Minister Justin Trudeau told reporters after a late-night cabinet meeting to discuss the deal, which triggered a jump in global financial markets.</a:t>
            </a:r>
          </a:p>
          <a:p>
            <a:pPr algn="just"/>
            <a:endParaRPr lang="en-GB" b="0" i="0" u="none" strike="noStrike"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05084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C69BBC-15AD-4E05-9AD6-419997CB2D65}"/>
              </a:ext>
            </a:extLst>
          </p:cNvPr>
          <p:cNvSpPr/>
          <p:nvPr/>
        </p:nvSpPr>
        <p:spPr>
          <a:xfrm>
            <a:off x="331303" y="889844"/>
            <a:ext cx="11661914" cy="5078313"/>
          </a:xfrm>
          <a:prstGeom prst="rect">
            <a:avLst/>
          </a:prstGeom>
        </p:spPr>
        <p:txBody>
          <a:bodyPr wrap="square">
            <a:spAutoFit/>
          </a:bodyPr>
          <a:lstStyle/>
          <a:p>
            <a:pPr algn="just"/>
            <a:r>
              <a:rPr lang="en-GB" dirty="0">
                <a:solidFill>
                  <a:srgbClr val="333333"/>
                </a:solidFill>
                <a:latin typeface="Arial" panose="020B0604020202020204" pitchFamily="34" charset="0"/>
                <a:cs typeface="Arial" panose="020B0604020202020204" pitchFamily="34" charset="0"/>
              </a:rPr>
              <a:t>The deal will preserve a trade dispute settlement mechanism that Canada fought hard to maintain to protect its lumber industry and other sectors from US anti-dumping tariffs, US and Canadian officials said.</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But it came at a cost.</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Canada has agreed to provide US dairy farmers access to about 3.5% of its approximately $16 billion annual domestic dairy market. </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Although Canadian sources said its government was prepared to offer compensation, dairy farmers reacted angrily.</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“We fail to see how this deal can be good for the 220,000 Canadian families that depend on dairy for their livelihood.” Pierre </a:t>
            </a:r>
            <a:r>
              <a:rPr lang="en-GB" dirty="0" err="1">
                <a:solidFill>
                  <a:srgbClr val="333333"/>
                </a:solidFill>
                <a:latin typeface="Arial" panose="020B0604020202020204" pitchFamily="34" charset="0"/>
                <a:cs typeface="Arial" panose="020B0604020202020204" pitchFamily="34" charset="0"/>
              </a:rPr>
              <a:t>Lampron</a:t>
            </a:r>
            <a:r>
              <a:rPr lang="en-GB" dirty="0">
                <a:solidFill>
                  <a:srgbClr val="333333"/>
                </a:solidFill>
                <a:latin typeface="Arial" panose="020B0604020202020204" pitchFamily="34" charset="0"/>
                <a:cs typeface="Arial" panose="020B0604020202020204" pitchFamily="34" charset="0"/>
              </a:rPr>
              <a:t>, president of Dairy Farmers of Canada, said in a statement.</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“This has happened, despite assurances that our government would not sign a bad deal for Canadians.”</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The deal also requires a higher proportion of the parts in a car to be made in areas of North America paying at least $16 an hour, a rule aimed at shifting jobs from Mexico.</a:t>
            </a:r>
            <a:endParaRPr lang="en-GB" b="0" i="0" u="none" strike="noStrike"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49635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1EDA7BD-49E9-4857-AA71-91F6CF0D05B3}"/>
              </a:ext>
            </a:extLst>
          </p:cNvPr>
          <p:cNvSpPr/>
          <p:nvPr/>
        </p:nvSpPr>
        <p:spPr>
          <a:xfrm>
            <a:off x="92765" y="132522"/>
            <a:ext cx="11966713" cy="7294305"/>
          </a:xfrm>
          <a:prstGeom prst="rect">
            <a:avLst/>
          </a:prstGeom>
        </p:spPr>
        <p:txBody>
          <a:bodyPr wrap="square">
            <a:spAutoFit/>
          </a:bodyPr>
          <a:lstStyle/>
          <a:p>
            <a:pPr algn="just"/>
            <a:r>
              <a:rPr lang="en-GB" dirty="0">
                <a:solidFill>
                  <a:srgbClr val="333333"/>
                </a:solidFill>
                <a:latin typeface="Arial" panose="020B0604020202020204" pitchFamily="34" charset="0"/>
                <a:cs typeface="Arial" panose="020B0604020202020204" pitchFamily="34" charset="0"/>
              </a:rPr>
              <a:t>Canada and Mexico each agreed to a quota of 2.6 million passenger vehicles exported to the United States in the event that Trump imposes 25% global autos tariffs on national security grounds.</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The quota would allow for significant growth in tariff-free automotive exports from Canada above current production levels of about 2 million units, safeguarding Canadian plants. It is also well above the 1.8 million cars and SUVs Mexico sent north last year.</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But the deal failed to resolve US tariffs on Canada’s steel and aluminium exports.</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The Trump administration had threatened to proceed with a Mexico-only trade pact as US talks with Canada foundered.</a:t>
            </a:r>
          </a:p>
          <a:p>
            <a:pPr algn="just"/>
            <a:endParaRPr lang="en-GB" dirty="0">
              <a:solidFill>
                <a:srgbClr val="333333"/>
              </a:solidFill>
              <a:latin typeface="Arial" panose="020B0604020202020204" pitchFamily="34" charset="0"/>
              <a:cs typeface="Arial" panose="020B0604020202020204" pitchFamily="34" charset="0"/>
            </a:endParaRPr>
          </a:p>
          <a:p>
            <a:pPr algn="just"/>
            <a:r>
              <a:rPr lang="en-GB" dirty="0">
                <a:solidFill>
                  <a:srgbClr val="333333"/>
                </a:solidFill>
                <a:latin typeface="Arial" panose="020B0604020202020204" pitchFamily="34" charset="0"/>
                <a:cs typeface="Arial" panose="020B0604020202020204" pitchFamily="34" charset="0"/>
              </a:rPr>
              <a:t>“It’s a good night for Mexico, and for North America,” Mexican Foreign Secretary Luis Videgaray said.</a:t>
            </a:r>
          </a:p>
          <a:p>
            <a:pPr algn="just"/>
            <a:r>
              <a:rPr lang="en-GB" dirty="0">
                <a:solidFill>
                  <a:srgbClr val="333333"/>
                </a:solidFill>
                <a:latin typeface="Arial" panose="020B0604020202020204" pitchFamily="34" charset="0"/>
                <a:cs typeface="Arial" panose="020B0604020202020204" pitchFamily="34" charset="0"/>
              </a:rPr>
              <a:t>The news delighted financial markets that had fretted for months about the potential economic damage if NAFTA blew up.</a:t>
            </a:r>
          </a:p>
          <a:p>
            <a:pPr algn="just"/>
            <a:endParaRPr lang="en-GB" dirty="0">
              <a:solidFill>
                <a:srgbClr val="333333"/>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US stock index futures rose, with S&amp;P 500 Index e-mini futures up more than 0.5%, suggesting the benchmark index would open near a record on Monday.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Canadian dollar surged to its highest since May against the US dollar, gaining around 0.5%. The Mexican peso gained 0.8% to its highest against the greenback since early August.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“Though markets were already anticipating an agreement, one source of worry will be swept away if a deal is made,” Yukio Ishizuki, senior currency strategist at Daiwa Securities in Tokyo, said.</a:t>
            </a:r>
          </a:p>
          <a:p>
            <a:pPr algn="just"/>
            <a:endParaRPr lang="en-GB" b="0" i="0" u="none" strike="noStrike" dirty="0">
              <a:solidFill>
                <a:srgbClr val="333333"/>
              </a:solidFill>
              <a:effectLst/>
              <a:latin typeface="Arial" panose="020B0604020202020204" pitchFamily="34" charset="0"/>
              <a:cs typeface="Arial" panose="020B0604020202020204" pitchFamily="34" charset="0"/>
            </a:endParaRPr>
          </a:p>
          <a:p>
            <a:pPr algn="just"/>
            <a:endParaRPr lang="en-GB" b="0" i="0" u="none" strike="noStrike"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7216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C909F85-B3CD-4F9A-9D23-3DD1A1260D2D}"/>
              </a:ext>
            </a:extLst>
          </p:cNvPr>
          <p:cNvPicPr>
            <a:picLocks noChangeAspect="1"/>
          </p:cNvPicPr>
          <p:nvPr/>
        </p:nvPicPr>
        <p:blipFill>
          <a:blip r:embed="rId2"/>
          <a:stretch>
            <a:fillRect/>
          </a:stretch>
        </p:blipFill>
        <p:spPr>
          <a:xfrm>
            <a:off x="984738" y="225084"/>
            <a:ext cx="10424160" cy="5880294"/>
          </a:xfrm>
          <a:prstGeom prst="rect">
            <a:avLst/>
          </a:prstGeom>
        </p:spPr>
      </p:pic>
      <p:sp>
        <p:nvSpPr>
          <p:cNvPr id="3" name="TextBox 2">
            <a:extLst>
              <a:ext uri="{FF2B5EF4-FFF2-40B4-BE49-F238E27FC236}">
                <a16:creationId xmlns:a16="http://schemas.microsoft.com/office/drawing/2014/main" id="{90D8D4E4-49B1-4CF7-B7DF-072B5DA6E249}"/>
              </a:ext>
            </a:extLst>
          </p:cNvPr>
          <p:cNvSpPr txBox="1"/>
          <p:nvPr/>
        </p:nvSpPr>
        <p:spPr>
          <a:xfrm>
            <a:off x="815926" y="6414868"/>
            <a:ext cx="10733649" cy="369332"/>
          </a:xfrm>
          <a:prstGeom prst="rect">
            <a:avLst/>
          </a:prstGeom>
          <a:noFill/>
        </p:spPr>
        <p:txBody>
          <a:bodyPr wrap="square" rtlCol="0">
            <a:spAutoFit/>
          </a:bodyPr>
          <a:lstStyle/>
          <a:p>
            <a:r>
              <a:rPr lang="en-GB" dirty="0">
                <a:hlinkClick r:id="rId3"/>
              </a:rPr>
              <a:t>https://www.vox.com/2018/10/3/17930092/usmca-nafta-trump-trade-deal-explained</a:t>
            </a:r>
            <a:r>
              <a:rPr lang="en-GB" dirty="0"/>
              <a:t> </a:t>
            </a:r>
          </a:p>
        </p:txBody>
      </p:sp>
    </p:spTree>
    <p:extLst>
      <p:ext uri="{BB962C8B-B14F-4D97-AF65-F5344CB8AC3E}">
        <p14:creationId xmlns:p14="http://schemas.microsoft.com/office/powerpoint/2010/main" val="41938457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1395198-9669-441A-BF6B-7931CD93DBCC}"/>
              </a:ext>
            </a:extLst>
          </p:cNvPr>
          <p:cNvSpPr/>
          <p:nvPr/>
        </p:nvSpPr>
        <p:spPr>
          <a:xfrm>
            <a:off x="661182" y="1859340"/>
            <a:ext cx="10663310" cy="3139321"/>
          </a:xfrm>
          <a:prstGeom prst="rect">
            <a:avLst/>
          </a:prstGeom>
        </p:spPr>
        <p:txBody>
          <a:bodyPr wrap="square">
            <a:spAutoFit/>
          </a:bodyPr>
          <a:lstStyle/>
          <a:p>
            <a:pPr algn="just" fontAlgn="base"/>
            <a:r>
              <a:rPr lang="en-GB" dirty="0">
                <a:solidFill>
                  <a:srgbClr val="4C4E4D"/>
                </a:solidFill>
                <a:latin typeface="Arial" panose="020B0604020202020204" pitchFamily="34" charset="0"/>
                <a:cs typeface="Arial" panose="020B0604020202020204" pitchFamily="34" charset="0"/>
              </a:rPr>
              <a:t>The US, Canada, and Mexico </a:t>
            </a:r>
            <a:r>
              <a:rPr lang="en-GB" b="1" dirty="0">
                <a:solidFill>
                  <a:srgbClr val="4F7177"/>
                </a:solidFill>
                <a:latin typeface="Arial" panose="020B0604020202020204" pitchFamily="34" charset="0"/>
                <a:cs typeface="Arial" panose="020B0604020202020204" pitchFamily="34" charset="0"/>
                <a:hlinkClick r:id="rId2"/>
              </a:rPr>
              <a:t>signed</a:t>
            </a:r>
            <a:r>
              <a:rPr lang="en-GB" dirty="0">
                <a:solidFill>
                  <a:srgbClr val="4C4E4D"/>
                </a:solidFill>
                <a:latin typeface="Arial" panose="020B0604020202020204" pitchFamily="34" charset="0"/>
                <a:cs typeface="Arial" panose="020B0604020202020204" pitchFamily="34" charset="0"/>
              </a:rPr>
              <a:t> a trade deal to replace NAFTA on Friday at the G20 summit in Argentina. It’s known as </a:t>
            </a:r>
            <a:r>
              <a:rPr lang="en-GB" b="1" dirty="0">
                <a:solidFill>
                  <a:srgbClr val="4F7177"/>
                </a:solidFill>
                <a:latin typeface="Arial" panose="020B0604020202020204" pitchFamily="34" charset="0"/>
                <a:cs typeface="Arial" panose="020B0604020202020204" pitchFamily="34" charset="0"/>
                <a:hlinkClick r:id="rId3"/>
              </a:rPr>
              <a:t>the United States-Mexico-Canada Agreement, or USMCA</a:t>
            </a:r>
            <a:r>
              <a:rPr lang="en-GB" dirty="0">
                <a:solidFill>
                  <a:srgbClr val="4C4E4D"/>
                </a:solidFill>
                <a:latin typeface="Arial" panose="020B0604020202020204" pitchFamily="34" charset="0"/>
                <a:cs typeface="Arial" panose="020B0604020202020204" pitchFamily="34" charset="0"/>
              </a:rPr>
              <a:t>.</a:t>
            </a:r>
          </a:p>
          <a:p>
            <a:pPr algn="just" fontAlgn="base"/>
            <a:endParaRPr lang="en-GB" dirty="0">
              <a:solidFill>
                <a:srgbClr val="4C4E4D"/>
              </a:solidFill>
              <a:latin typeface="Arial" panose="020B0604020202020204" pitchFamily="34" charset="0"/>
              <a:cs typeface="Arial" panose="020B0604020202020204" pitchFamily="34" charset="0"/>
            </a:endParaRPr>
          </a:p>
          <a:p>
            <a:pPr algn="just" fontAlgn="base"/>
            <a:r>
              <a:rPr lang="en-GB" b="1" dirty="0">
                <a:solidFill>
                  <a:srgbClr val="4F7177"/>
                </a:solidFill>
                <a:latin typeface="Arial" panose="020B0604020202020204" pitchFamily="34" charset="0"/>
                <a:cs typeface="Arial" panose="020B0604020202020204" pitchFamily="34" charset="0"/>
                <a:hlinkClick r:id="rId4"/>
              </a:rPr>
              <a:t>President Donald Trump</a:t>
            </a:r>
            <a:r>
              <a:rPr lang="en-GB" dirty="0">
                <a:solidFill>
                  <a:srgbClr val="4C4E4D"/>
                </a:solidFill>
                <a:latin typeface="Arial" panose="020B0604020202020204" pitchFamily="34" charset="0"/>
                <a:cs typeface="Arial" panose="020B0604020202020204" pitchFamily="34" charset="0"/>
              </a:rPr>
              <a:t> tweeted that the deal represented “one of the most important, and largest, Trade Deals in U.S. and World History.” </a:t>
            </a:r>
          </a:p>
          <a:p>
            <a:pPr algn="just" fontAlgn="base"/>
            <a:endParaRPr lang="en-GB" dirty="0">
              <a:solidFill>
                <a:srgbClr val="4C4E4D"/>
              </a:solidFill>
              <a:latin typeface="Arial" panose="020B0604020202020204" pitchFamily="34" charset="0"/>
              <a:cs typeface="Arial" panose="020B0604020202020204" pitchFamily="34" charset="0"/>
            </a:endParaRPr>
          </a:p>
          <a:p>
            <a:pPr algn="just" fontAlgn="base"/>
            <a:r>
              <a:rPr lang="en-GB" dirty="0">
                <a:solidFill>
                  <a:srgbClr val="4C4E4D"/>
                </a:solidFill>
                <a:latin typeface="Arial" panose="020B0604020202020204" pitchFamily="34" charset="0"/>
                <a:cs typeface="Arial" panose="020B0604020202020204" pitchFamily="34" charset="0"/>
              </a:rPr>
              <a:t>While the USMCA will account for more than </a:t>
            </a:r>
            <a:r>
              <a:rPr lang="en-GB" b="1" dirty="0">
                <a:solidFill>
                  <a:srgbClr val="4F7177"/>
                </a:solidFill>
                <a:latin typeface="Arial" panose="020B0604020202020204" pitchFamily="34" charset="0"/>
                <a:cs typeface="Arial" panose="020B0604020202020204" pitchFamily="34" charset="0"/>
                <a:hlinkClick r:id="rId5"/>
              </a:rPr>
              <a:t>$1.2 trillion in trade</a:t>
            </a:r>
            <a:r>
              <a:rPr lang="en-GB" dirty="0">
                <a:solidFill>
                  <a:srgbClr val="4C4E4D"/>
                </a:solidFill>
                <a:latin typeface="Arial" panose="020B0604020202020204" pitchFamily="34" charset="0"/>
                <a:cs typeface="Arial" panose="020B0604020202020204" pitchFamily="34" charset="0"/>
              </a:rPr>
              <a:t> in </a:t>
            </a:r>
            <a:r>
              <a:rPr lang="en-GB" b="1" dirty="0">
                <a:solidFill>
                  <a:srgbClr val="4F7177"/>
                </a:solidFill>
                <a:latin typeface="Arial" panose="020B0604020202020204" pitchFamily="34" charset="0"/>
                <a:cs typeface="Arial" panose="020B0604020202020204" pitchFamily="34" charset="0"/>
                <a:hlinkClick r:id="rId6"/>
              </a:rPr>
              <a:t>one of the world’s largest free trade zones</a:t>
            </a:r>
            <a:r>
              <a:rPr lang="en-GB" dirty="0">
                <a:solidFill>
                  <a:srgbClr val="4C4E4D"/>
                </a:solidFill>
                <a:latin typeface="Arial" panose="020B0604020202020204" pitchFamily="34" charset="0"/>
                <a:cs typeface="Arial" panose="020B0604020202020204" pitchFamily="34" charset="0"/>
              </a:rPr>
              <a:t>, it’s essentially NAFTA 2.0. </a:t>
            </a:r>
          </a:p>
          <a:p>
            <a:pPr algn="just" fontAlgn="base"/>
            <a:endParaRPr lang="en-GB" dirty="0">
              <a:solidFill>
                <a:srgbClr val="4C4E4D"/>
              </a:solidFill>
              <a:latin typeface="Arial" panose="020B0604020202020204" pitchFamily="34" charset="0"/>
              <a:cs typeface="Arial" panose="020B0604020202020204" pitchFamily="34" charset="0"/>
            </a:endParaRPr>
          </a:p>
          <a:p>
            <a:pPr algn="just" fontAlgn="base"/>
            <a:r>
              <a:rPr lang="en-GB" dirty="0">
                <a:solidFill>
                  <a:srgbClr val="4C4E4D"/>
                </a:solidFill>
                <a:latin typeface="Arial" panose="020B0604020202020204" pitchFamily="34" charset="0"/>
                <a:cs typeface="Arial" panose="020B0604020202020204" pitchFamily="34" charset="0"/>
              </a:rPr>
              <a:t>The pact has been tweaked to include changes for automakers, labour and environmental standards, intellectual property protections, and some digital trade provisions. </a:t>
            </a:r>
            <a:endParaRPr lang="en-GB" b="0" i="0" u="none" strike="noStrike" dirty="0">
              <a:solidFill>
                <a:srgbClr val="4C4E4D"/>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63692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808994C-12CC-4219-AD9A-210BC859F218}"/>
              </a:ext>
            </a:extLst>
          </p:cNvPr>
          <p:cNvSpPr/>
          <p:nvPr/>
        </p:nvSpPr>
        <p:spPr>
          <a:xfrm>
            <a:off x="318052" y="474345"/>
            <a:ext cx="11251096" cy="5078313"/>
          </a:xfrm>
          <a:prstGeom prst="rect">
            <a:avLst/>
          </a:prstGeom>
        </p:spPr>
        <p:txBody>
          <a:bodyPr wrap="square">
            <a:spAutoFit/>
          </a:bodyPr>
          <a:lstStyle/>
          <a:p>
            <a:pPr algn="just" fontAlgn="base"/>
            <a:r>
              <a:rPr lang="en-GB" dirty="0">
                <a:solidFill>
                  <a:srgbClr val="4C4E4D"/>
                </a:solidFill>
                <a:latin typeface="Arial" panose="020B0604020202020204" pitchFamily="34" charset="0"/>
                <a:cs typeface="Arial" panose="020B0604020202020204" pitchFamily="34" charset="0"/>
              </a:rPr>
              <a:t>Here are the biggest changes:</a:t>
            </a:r>
          </a:p>
          <a:p>
            <a:pPr algn="just" fontAlgn="base"/>
            <a:r>
              <a:rPr lang="en-GB" dirty="0">
                <a:solidFill>
                  <a:srgbClr val="4C4E4D"/>
                </a:solidFill>
                <a:latin typeface="Arial" panose="020B0604020202020204" pitchFamily="34" charset="0"/>
                <a:cs typeface="Arial" panose="020B0604020202020204" pitchFamily="34" charset="0"/>
              </a:rPr>
              <a:t> </a:t>
            </a:r>
          </a:p>
          <a:p>
            <a:pPr algn="just" fontAlgn="base">
              <a:buFont typeface="Arial" panose="020B0604020202020204" pitchFamily="34" charset="0"/>
              <a:buChar char="•"/>
            </a:pPr>
            <a:r>
              <a:rPr lang="en-GB" b="1" dirty="0">
                <a:solidFill>
                  <a:srgbClr val="4C4E4D"/>
                </a:solidFill>
                <a:latin typeface="Arial" panose="020B0604020202020204" pitchFamily="34" charset="0"/>
                <a:cs typeface="Arial" panose="020B0604020202020204" pitchFamily="34" charset="0"/>
              </a:rPr>
              <a:t>Country of origin rules: </a:t>
            </a:r>
            <a:r>
              <a:rPr lang="en-GB" dirty="0">
                <a:solidFill>
                  <a:srgbClr val="4C4E4D"/>
                </a:solidFill>
                <a:latin typeface="Arial" panose="020B0604020202020204" pitchFamily="34" charset="0"/>
                <a:cs typeface="Arial" panose="020B0604020202020204" pitchFamily="34" charset="0"/>
              </a:rPr>
              <a:t>Automobiles must have 75 percent of their components manufactured in Mexico, the US, or Canada to qualify for zero tariffs (up from 62.5 percent under NAFTA). </a:t>
            </a:r>
          </a:p>
          <a:p>
            <a:pPr algn="just" fontAlgn="base">
              <a:buFont typeface="Arial" panose="020B0604020202020204" pitchFamily="34" charset="0"/>
              <a:buChar char="•"/>
            </a:pPr>
            <a:endParaRPr lang="en-GB" dirty="0">
              <a:solidFill>
                <a:srgbClr val="4C4E4D"/>
              </a:solidFill>
              <a:latin typeface="Arial" panose="020B0604020202020204" pitchFamily="34" charset="0"/>
              <a:cs typeface="Arial" panose="020B0604020202020204" pitchFamily="34" charset="0"/>
            </a:endParaRPr>
          </a:p>
          <a:p>
            <a:pPr algn="just" fontAlgn="base">
              <a:buFont typeface="Arial" panose="020B0604020202020204" pitchFamily="34" charset="0"/>
              <a:buChar char="•"/>
            </a:pPr>
            <a:r>
              <a:rPr lang="en-GB" b="1" dirty="0">
                <a:solidFill>
                  <a:srgbClr val="4C4E4D"/>
                </a:solidFill>
                <a:latin typeface="Arial" panose="020B0604020202020204" pitchFamily="34" charset="0"/>
                <a:cs typeface="Arial" panose="020B0604020202020204" pitchFamily="34" charset="0"/>
              </a:rPr>
              <a:t>Labour provisions: </a:t>
            </a:r>
            <a:r>
              <a:rPr lang="en-GB" dirty="0">
                <a:solidFill>
                  <a:srgbClr val="4C4E4D"/>
                </a:solidFill>
                <a:latin typeface="Arial" panose="020B0604020202020204" pitchFamily="34" charset="0"/>
                <a:cs typeface="Arial" panose="020B0604020202020204" pitchFamily="34" charset="0"/>
              </a:rPr>
              <a:t>40 to 45 percent of automobile parts have to be made by workers who earn at least $16 an hour by 2023. Mexico has also agreed to pass laws giving workers the right to union representation, extending </a:t>
            </a:r>
            <a:r>
              <a:rPr lang="en-GB" dirty="0" err="1">
                <a:solidFill>
                  <a:srgbClr val="4C4E4D"/>
                </a:solidFill>
                <a:latin typeface="Arial" panose="020B0604020202020204" pitchFamily="34" charset="0"/>
                <a:cs typeface="Arial" panose="020B0604020202020204" pitchFamily="34" charset="0"/>
              </a:rPr>
              <a:t>labor</a:t>
            </a:r>
            <a:r>
              <a:rPr lang="en-GB" dirty="0">
                <a:solidFill>
                  <a:srgbClr val="4C4E4D"/>
                </a:solidFill>
                <a:latin typeface="Arial" panose="020B0604020202020204" pitchFamily="34" charset="0"/>
                <a:cs typeface="Arial" panose="020B0604020202020204" pitchFamily="34" charset="0"/>
              </a:rPr>
              <a:t> protections to migrant workers, and protecting women from discrimination. The countries can also sanction one another for labour violations. </a:t>
            </a:r>
          </a:p>
          <a:p>
            <a:pPr algn="just" fontAlgn="base">
              <a:buFont typeface="Arial" panose="020B0604020202020204" pitchFamily="34" charset="0"/>
              <a:buChar char="•"/>
            </a:pPr>
            <a:endParaRPr lang="en-GB" dirty="0">
              <a:solidFill>
                <a:srgbClr val="4C4E4D"/>
              </a:solidFill>
              <a:latin typeface="Arial" panose="020B0604020202020204" pitchFamily="34" charset="0"/>
              <a:cs typeface="Arial" panose="020B0604020202020204" pitchFamily="34" charset="0"/>
            </a:endParaRPr>
          </a:p>
          <a:p>
            <a:pPr algn="just" fontAlgn="base">
              <a:buFont typeface="Arial" panose="020B0604020202020204" pitchFamily="34" charset="0"/>
              <a:buChar char="•"/>
            </a:pPr>
            <a:r>
              <a:rPr lang="en-GB" b="1" dirty="0">
                <a:solidFill>
                  <a:srgbClr val="4C4E4D"/>
                </a:solidFill>
                <a:latin typeface="Arial" panose="020B0604020202020204" pitchFamily="34" charset="0"/>
                <a:cs typeface="Arial" panose="020B0604020202020204" pitchFamily="34" charset="0"/>
              </a:rPr>
              <a:t>US farmers get more access to the Canadian dairy market: </a:t>
            </a:r>
            <a:r>
              <a:rPr lang="en-GB" dirty="0">
                <a:solidFill>
                  <a:srgbClr val="4C4E4D"/>
                </a:solidFill>
                <a:latin typeface="Arial" panose="020B0604020202020204" pitchFamily="34" charset="0"/>
                <a:cs typeface="Arial" panose="020B0604020202020204" pitchFamily="34" charset="0"/>
              </a:rPr>
              <a:t>The US got Canada to open up its dairy market to US farmers, which was a big issue for Trump.</a:t>
            </a:r>
          </a:p>
          <a:p>
            <a:pPr algn="just" fontAlgn="base">
              <a:buFont typeface="Arial" panose="020B0604020202020204" pitchFamily="34" charset="0"/>
              <a:buChar char="•"/>
            </a:pPr>
            <a:endParaRPr lang="en-GB" dirty="0">
              <a:solidFill>
                <a:srgbClr val="4C4E4D"/>
              </a:solidFill>
              <a:latin typeface="Arial" panose="020B0604020202020204" pitchFamily="34" charset="0"/>
              <a:cs typeface="Arial" panose="020B0604020202020204" pitchFamily="34" charset="0"/>
            </a:endParaRPr>
          </a:p>
          <a:p>
            <a:pPr algn="just" fontAlgn="base">
              <a:buFont typeface="Arial" panose="020B0604020202020204" pitchFamily="34" charset="0"/>
              <a:buChar char="•"/>
            </a:pPr>
            <a:r>
              <a:rPr lang="en-GB" b="1" dirty="0">
                <a:solidFill>
                  <a:srgbClr val="4C4E4D"/>
                </a:solidFill>
                <a:latin typeface="Arial" panose="020B0604020202020204" pitchFamily="34" charset="0"/>
                <a:cs typeface="Arial" panose="020B0604020202020204" pitchFamily="34" charset="0"/>
              </a:rPr>
              <a:t>Intellectual property and digital trade: </a:t>
            </a:r>
            <a:r>
              <a:rPr lang="en-GB" dirty="0">
                <a:solidFill>
                  <a:srgbClr val="4C4E4D"/>
                </a:solidFill>
                <a:latin typeface="Arial" panose="020B0604020202020204" pitchFamily="34" charset="0"/>
                <a:cs typeface="Arial" panose="020B0604020202020204" pitchFamily="34" charset="0"/>
              </a:rPr>
              <a:t>The deal</a:t>
            </a:r>
            <a:r>
              <a:rPr lang="en-GB" b="1" dirty="0">
                <a:solidFill>
                  <a:srgbClr val="4C4E4D"/>
                </a:solidFill>
                <a:latin typeface="Arial" panose="020B0604020202020204" pitchFamily="34" charset="0"/>
                <a:cs typeface="Arial" panose="020B0604020202020204" pitchFamily="34" charset="0"/>
              </a:rPr>
              <a:t> </a:t>
            </a:r>
            <a:r>
              <a:rPr lang="en-GB" b="1" dirty="0">
                <a:solidFill>
                  <a:srgbClr val="4F7177"/>
                </a:solidFill>
                <a:latin typeface="Arial" panose="020B0604020202020204" pitchFamily="34" charset="0"/>
                <a:cs typeface="Arial" panose="020B0604020202020204" pitchFamily="34" charset="0"/>
                <a:hlinkClick r:id="rId2"/>
              </a:rPr>
              <a:t>extends the terms of copyright</a:t>
            </a:r>
            <a:r>
              <a:rPr lang="en-GB" dirty="0">
                <a:solidFill>
                  <a:srgbClr val="4C4E4D"/>
                </a:solidFill>
                <a:latin typeface="Arial" panose="020B0604020202020204" pitchFamily="34" charset="0"/>
                <a:cs typeface="Arial" panose="020B0604020202020204" pitchFamily="34" charset="0"/>
              </a:rPr>
              <a:t> to 70 years beyond the life of the author (up from 50). It also extends the period that a pharmaceutical drug can be protected from generic competition, and includes new provisions to deal with the digital economy, </a:t>
            </a:r>
            <a:r>
              <a:rPr lang="en-GB" b="1" dirty="0">
                <a:solidFill>
                  <a:srgbClr val="4F7177"/>
                </a:solidFill>
                <a:latin typeface="Arial" panose="020B0604020202020204" pitchFamily="34" charset="0"/>
                <a:cs typeface="Arial" panose="020B0604020202020204" pitchFamily="34" charset="0"/>
                <a:hlinkClick r:id="rId3"/>
              </a:rPr>
              <a:t>including</a:t>
            </a:r>
            <a:r>
              <a:rPr lang="en-GB" dirty="0">
                <a:solidFill>
                  <a:srgbClr val="4C4E4D"/>
                </a:solidFill>
                <a:latin typeface="Arial" panose="020B0604020202020204" pitchFamily="34" charset="0"/>
                <a:cs typeface="Arial" panose="020B0604020202020204" pitchFamily="34" charset="0"/>
              </a:rPr>
              <a:t> prohibiting duties on things like music and e-books, and protections for internet companies so they’re not liable for content their users produce. </a:t>
            </a:r>
            <a:endParaRPr lang="en-GB" b="0" i="0" u="none" strike="noStrike" dirty="0">
              <a:solidFill>
                <a:srgbClr val="4C4E4D"/>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14701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CE2660-3D2D-44F5-9CD6-14DD55FAC808}"/>
              </a:ext>
            </a:extLst>
          </p:cNvPr>
          <p:cNvSpPr/>
          <p:nvPr/>
        </p:nvSpPr>
        <p:spPr>
          <a:xfrm>
            <a:off x="212035" y="331305"/>
            <a:ext cx="11555895" cy="5078313"/>
          </a:xfrm>
          <a:prstGeom prst="rect">
            <a:avLst/>
          </a:prstGeom>
        </p:spPr>
        <p:txBody>
          <a:bodyPr wrap="square">
            <a:spAutoFit/>
          </a:bodyPr>
          <a:lstStyle/>
          <a:p>
            <a:pPr algn="just" fontAlgn="base">
              <a:buFont typeface="Arial" panose="020B0604020202020204" pitchFamily="34" charset="0"/>
              <a:buChar char="•"/>
            </a:pPr>
            <a:r>
              <a:rPr lang="en-GB" b="1" dirty="0">
                <a:solidFill>
                  <a:srgbClr val="4C4E4D"/>
                </a:solidFill>
                <a:latin typeface="Arial" panose="020B0604020202020204" pitchFamily="34" charset="0"/>
                <a:cs typeface="Arial" panose="020B0604020202020204" pitchFamily="34" charset="0"/>
              </a:rPr>
              <a:t>No section 232 tariff protections: </a:t>
            </a:r>
            <a:r>
              <a:rPr lang="en-GB" b="1" dirty="0">
                <a:solidFill>
                  <a:srgbClr val="4F7177"/>
                </a:solidFill>
                <a:latin typeface="Arial" panose="020B0604020202020204" pitchFamily="34" charset="0"/>
                <a:cs typeface="Arial" panose="020B0604020202020204" pitchFamily="34" charset="0"/>
                <a:hlinkClick r:id="rId2"/>
              </a:rPr>
              <a:t>Section 232</a:t>
            </a:r>
            <a:r>
              <a:rPr lang="en-GB" dirty="0">
                <a:solidFill>
                  <a:srgbClr val="4C4E4D"/>
                </a:solidFill>
                <a:latin typeface="Arial" panose="020B0604020202020204" pitchFamily="34" charset="0"/>
                <a:cs typeface="Arial" panose="020B0604020202020204" pitchFamily="34" charset="0"/>
              </a:rPr>
              <a:t> is a trade loophole that Trump used to impose steel and aluminium tariffs on Canada, Mexico, and the European Union. Canada and Mexico wanted protections from these tariffs as part of the NAFTA negotiations, and the fact that tariffs are still in place remains a sore subject, </a:t>
            </a:r>
            <a:r>
              <a:rPr lang="en-GB" b="1" dirty="0">
                <a:solidFill>
                  <a:srgbClr val="4F7177"/>
                </a:solidFill>
                <a:latin typeface="Arial" panose="020B0604020202020204" pitchFamily="34" charset="0"/>
                <a:cs typeface="Arial" panose="020B0604020202020204" pitchFamily="34" charset="0"/>
                <a:hlinkClick r:id="rId3"/>
              </a:rPr>
              <a:t>particularly for Canada</a:t>
            </a:r>
            <a:r>
              <a:rPr lang="en-GB" dirty="0">
                <a:solidFill>
                  <a:srgbClr val="4C4E4D"/>
                </a:solidFill>
                <a:latin typeface="Arial" panose="020B0604020202020204" pitchFamily="34" charset="0"/>
                <a:cs typeface="Arial" panose="020B0604020202020204" pitchFamily="34" charset="0"/>
              </a:rPr>
              <a:t>. Canada and Mexico did get the US to make </a:t>
            </a:r>
            <a:r>
              <a:rPr lang="en-GB" b="1" dirty="0">
                <a:solidFill>
                  <a:srgbClr val="4F7177"/>
                </a:solidFill>
                <a:latin typeface="Arial" panose="020B0604020202020204" pitchFamily="34" charset="0"/>
                <a:cs typeface="Arial" panose="020B0604020202020204" pitchFamily="34" charset="0"/>
                <a:hlinkClick r:id="rId4"/>
              </a:rPr>
              <a:t>a side agreement</a:t>
            </a:r>
            <a:r>
              <a:rPr lang="en-GB" dirty="0">
                <a:solidFill>
                  <a:srgbClr val="4C4E4D"/>
                </a:solidFill>
                <a:latin typeface="Arial" panose="020B0604020202020204" pitchFamily="34" charset="0"/>
                <a:cs typeface="Arial" panose="020B0604020202020204" pitchFamily="34" charset="0"/>
              </a:rPr>
              <a:t> that shields them from possible auto tariffs under 232.</a:t>
            </a:r>
          </a:p>
          <a:p>
            <a:pPr algn="just" fontAlgn="base">
              <a:buFont typeface="Arial" panose="020B0604020202020204" pitchFamily="34" charset="0"/>
              <a:buChar char="•"/>
            </a:pPr>
            <a:endParaRPr lang="en-GB" dirty="0">
              <a:solidFill>
                <a:srgbClr val="4C4E4D"/>
              </a:solidFill>
              <a:latin typeface="Arial" panose="020B0604020202020204" pitchFamily="34" charset="0"/>
              <a:cs typeface="Arial" panose="020B0604020202020204" pitchFamily="34" charset="0"/>
            </a:endParaRPr>
          </a:p>
          <a:p>
            <a:pPr algn="just" fontAlgn="base">
              <a:buFont typeface="Arial" panose="020B0604020202020204" pitchFamily="34" charset="0"/>
              <a:buChar char="•"/>
            </a:pPr>
            <a:r>
              <a:rPr lang="en-GB" b="1" dirty="0">
                <a:solidFill>
                  <a:srgbClr val="4C4E4D"/>
                </a:solidFill>
                <a:latin typeface="Arial" panose="020B0604020202020204" pitchFamily="34" charset="0"/>
                <a:cs typeface="Arial" panose="020B0604020202020204" pitchFamily="34" charset="0"/>
              </a:rPr>
              <a:t>Sunset clause: </a:t>
            </a:r>
            <a:r>
              <a:rPr lang="en-GB" dirty="0">
                <a:solidFill>
                  <a:srgbClr val="4C4E4D"/>
                </a:solidFill>
                <a:latin typeface="Arial" panose="020B0604020202020204" pitchFamily="34" charset="0"/>
                <a:cs typeface="Arial" panose="020B0604020202020204" pitchFamily="34" charset="0"/>
              </a:rPr>
              <a:t>The agreement adds a 16-year “sunset” clause —</a:t>
            </a:r>
            <a:r>
              <a:rPr lang="en-GB" b="1" dirty="0">
                <a:solidFill>
                  <a:srgbClr val="4C4E4D"/>
                </a:solidFill>
                <a:latin typeface="Arial" panose="020B0604020202020204" pitchFamily="34" charset="0"/>
                <a:cs typeface="Arial" panose="020B0604020202020204" pitchFamily="34" charset="0"/>
              </a:rPr>
              <a:t> </a:t>
            </a:r>
            <a:r>
              <a:rPr lang="en-GB" dirty="0">
                <a:solidFill>
                  <a:srgbClr val="4C4E4D"/>
                </a:solidFill>
                <a:latin typeface="Arial" panose="020B0604020202020204" pitchFamily="34" charset="0"/>
                <a:cs typeface="Arial" panose="020B0604020202020204" pitchFamily="34" charset="0"/>
              </a:rPr>
              <a:t>meaning the terms of the agreement expire, or “sunset,” after a set period of time. The deal is also subject to a review every six years, at which point the US, Mexico, and Canada can decide to extend the USMCA. </a:t>
            </a:r>
          </a:p>
          <a:p>
            <a:pPr algn="just" fontAlgn="base">
              <a:buFont typeface="Arial" panose="020B0604020202020204" pitchFamily="34" charset="0"/>
              <a:buChar char="•"/>
            </a:pPr>
            <a:endParaRPr lang="en-GB" b="0" i="0" u="none" strike="noStrike" dirty="0">
              <a:solidFill>
                <a:srgbClr val="4C4E4D"/>
              </a:solidFill>
              <a:effectLst/>
              <a:latin typeface="Arial" panose="020B0604020202020204" pitchFamily="34" charset="0"/>
              <a:cs typeface="Arial" panose="020B0604020202020204" pitchFamily="34" charset="0"/>
            </a:endParaRPr>
          </a:p>
          <a:p>
            <a:pPr algn="just" fontAlgn="base"/>
            <a:r>
              <a:rPr lang="en-GB" b="1" dirty="0">
                <a:latin typeface="Arial" panose="020B0604020202020204" pitchFamily="34" charset="0"/>
                <a:cs typeface="Arial" panose="020B0604020202020204" pitchFamily="34" charset="0"/>
              </a:rPr>
              <a:t>The USMCA is signed — now it needs to get approved</a:t>
            </a:r>
          </a:p>
          <a:p>
            <a:pPr algn="just" fontAlgn="base"/>
            <a:endParaRPr lang="en-GB" b="1" dirty="0">
              <a:latin typeface="Arial" panose="020B0604020202020204" pitchFamily="34" charset="0"/>
              <a:cs typeface="Arial" panose="020B0604020202020204" pitchFamily="34" charset="0"/>
            </a:endParaRPr>
          </a:p>
          <a:p>
            <a:pPr algn="just" fontAlgn="base"/>
            <a:r>
              <a:rPr lang="en-GB" dirty="0">
                <a:latin typeface="Arial" panose="020B0604020202020204" pitchFamily="34" charset="0"/>
                <a:cs typeface="Arial" panose="020B0604020202020204" pitchFamily="34" charset="0"/>
              </a:rPr>
              <a:t>Trump, Canadian Prime Minister Justin Trudeau, and Mexican President Enrique Peña Nieto have all signed the new deal, but it still needs to be ratified by all three governments. </a:t>
            </a:r>
          </a:p>
          <a:p>
            <a:pPr algn="just" fontAlgn="base"/>
            <a:endParaRPr lang="en-GB" dirty="0">
              <a:latin typeface="Arial" panose="020B0604020202020204" pitchFamily="34" charset="0"/>
              <a:cs typeface="Arial" panose="020B0604020202020204" pitchFamily="34" charset="0"/>
            </a:endParaRPr>
          </a:p>
          <a:p>
            <a:pPr algn="just" fontAlgn="base"/>
            <a:r>
              <a:rPr lang="en-GB" dirty="0">
                <a:latin typeface="Arial" panose="020B0604020202020204" pitchFamily="34" charset="0"/>
                <a:cs typeface="Arial" panose="020B0604020202020204" pitchFamily="34" charset="0"/>
              </a:rPr>
              <a:t>It’s unclear what the US Congress will do, but they won’t consider the USMCA until 2019, when Democrats have control of the House. Democrats currently </a:t>
            </a:r>
            <a:r>
              <a:rPr lang="en-GB" b="1" dirty="0">
                <a:latin typeface="Arial" panose="020B0604020202020204" pitchFamily="34" charset="0"/>
                <a:cs typeface="Arial" panose="020B0604020202020204" pitchFamily="34" charset="0"/>
                <a:hlinkClick r:id="rId5"/>
              </a:rPr>
              <a:t>object </a:t>
            </a:r>
            <a:r>
              <a:rPr lang="en-GB" dirty="0">
                <a:latin typeface="Arial" panose="020B0604020202020204" pitchFamily="34" charset="0"/>
                <a:cs typeface="Arial" panose="020B0604020202020204" pitchFamily="34" charset="0"/>
              </a:rPr>
              <a:t>to parts of the deal, which could derail its approval.</a:t>
            </a:r>
          </a:p>
          <a:p>
            <a:pPr algn="just" fontAlgn="base">
              <a:buFont typeface="Arial" panose="020B0604020202020204" pitchFamily="34" charset="0"/>
              <a:buChar char="•"/>
            </a:pPr>
            <a:endParaRPr lang="en-GB" b="0" i="0" u="none" strike="noStrike" dirty="0">
              <a:solidFill>
                <a:srgbClr val="4C4E4D"/>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62034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0F33C6-6911-49A9-AEFE-1832710E563E}"/>
              </a:ext>
            </a:extLst>
          </p:cNvPr>
          <p:cNvSpPr txBox="1"/>
          <p:nvPr/>
        </p:nvSpPr>
        <p:spPr>
          <a:xfrm>
            <a:off x="702365" y="781878"/>
            <a:ext cx="10376452" cy="1938992"/>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SUMMARY</a:t>
            </a:r>
          </a:p>
          <a:p>
            <a:pPr algn="ct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CLASS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What have you understood regarding the importance of Bi-lateral and Multi Lateral agreements.</a:t>
            </a:r>
          </a:p>
        </p:txBody>
      </p:sp>
    </p:spTree>
    <p:extLst>
      <p:ext uri="{BB962C8B-B14F-4D97-AF65-F5344CB8AC3E}">
        <p14:creationId xmlns:p14="http://schemas.microsoft.com/office/powerpoint/2010/main" val="34323825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F03D617-C9EC-4535-83A8-DA873F92ECA6}"/>
              </a:ext>
            </a:extLst>
          </p:cNvPr>
          <p:cNvPicPr>
            <a:picLocks noChangeAspect="1"/>
          </p:cNvPicPr>
          <p:nvPr/>
        </p:nvPicPr>
        <p:blipFill>
          <a:blip r:embed="rId2"/>
          <a:stretch>
            <a:fillRect/>
          </a:stretch>
        </p:blipFill>
        <p:spPr>
          <a:xfrm>
            <a:off x="3276600" y="1509712"/>
            <a:ext cx="5638800" cy="3838575"/>
          </a:xfrm>
          <a:prstGeom prst="rect">
            <a:avLst/>
          </a:prstGeom>
        </p:spPr>
      </p:pic>
      <p:sp>
        <p:nvSpPr>
          <p:cNvPr id="3" name="TextBox 2">
            <a:extLst>
              <a:ext uri="{FF2B5EF4-FFF2-40B4-BE49-F238E27FC236}">
                <a16:creationId xmlns:a16="http://schemas.microsoft.com/office/drawing/2014/main" id="{FED04329-F678-42C0-B4C7-1006A70FFCB5}"/>
              </a:ext>
            </a:extLst>
          </p:cNvPr>
          <p:cNvSpPr txBox="1"/>
          <p:nvPr/>
        </p:nvSpPr>
        <p:spPr>
          <a:xfrm>
            <a:off x="295422" y="5964702"/>
            <a:ext cx="11605846" cy="646331"/>
          </a:xfrm>
          <a:prstGeom prst="rect">
            <a:avLst/>
          </a:prstGeom>
          <a:noFill/>
        </p:spPr>
        <p:txBody>
          <a:bodyPr wrap="square" rtlCol="0">
            <a:spAutoFit/>
          </a:bodyPr>
          <a:lstStyle/>
          <a:p>
            <a:r>
              <a:rPr lang="en-GB" dirty="0">
                <a:hlinkClick r:id="rId3"/>
              </a:rPr>
              <a:t>https://www.google.com/search?q=global+image&amp;tbm=isch&amp;source=iu&amp;ictx=1&amp;fir=e7UI9BkXIkBJFM%253A%252CHCFXDsk0YM_j1M%252C_&amp;usg=AI4_</a:t>
            </a:r>
            <a:endParaRPr lang="en-GB" dirty="0"/>
          </a:p>
        </p:txBody>
      </p:sp>
      <p:sp>
        <p:nvSpPr>
          <p:cNvPr id="4" name="TextBox 3">
            <a:extLst>
              <a:ext uri="{FF2B5EF4-FFF2-40B4-BE49-F238E27FC236}">
                <a16:creationId xmlns:a16="http://schemas.microsoft.com/office/drawing/2014/main" id="{384073C8-9F01-4EAE-9EE0-D27B16E94171}"/>
              </a:ext>
            </a:extLst>
          </p:cNvPr>
          <p:cNvSpPr txBox="1"/>
          <p:nvPr/>
        </p:nvSpPr>
        <p:spPr>
          <a:xfrm>
            <a:off x="1181686" y="225083"/>
            <a:ext cx="10128739" cy="58477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5934310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TotalTime>
  <Words>5552</Words>
  <Application>Microsoft Office PowerPoint</Application>
  <PresentationFormat>Widescreen</PresentationFormat>
  <Paragraphs>321</Paragraphs>
  <Slides>57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&amp;quot</vt:lpstr>
      <vt:lpstr>Arial</vt:lpstr>
      <vt:lpstr>Calibri</vt:lpstr>
      <vt:lpstr>Calibri Light</vt:lpstr>
      <vt:lpstr>Roboto Slab</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Ged Edwards</dc:creator>
  <cp:lastModifiedBy>Ged Edwards</cp:lastModifiedBy>
  <cp:revision>35</cp:revision>
  <dcterms:created xsi:type="dcterms:W3CDTF">2018-09-27T11:20:27Z</dcterms:created>
  <dcterms:modified xsi:type="dcterms:W3CDTF">2018-12-02T17:52:35Z</dcterms:modified>
</cp:coreProperties>
</file>