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0"/>
  </p:notesMasterIdLst>
  <p:sldIdLst>
    <p:sldId id="256" r:id="rId2"/>
    <p:sldId id="273" r:id="rId3"/>
    <p:sldId id="275" r:id="rId4"/>
    <p:sldId id="268" r:id="rId5"/>
    <p:sldId id="266" r:id="rId6"/>
    <p:sldId id="269" r:id="rId7"/>
    <p:sldId id="257" r:id="rId8"/>
    <p:sldId id="261" r:id="rId9"/>
    <p:sldId id="259" r:id="rId10"/>
    <p:sldId id="262" r:id="rId11"/>
    <p:sldId id="263" r:id="rId12"/>
    <p:sldId id="264" r:id="rId13"/>
    <p:sldId id="274" r:id="rId14"/>
    <p:sldId id="265" r:id="rId15"/>
    <p:sldId id="272" r:id="rId16"/>
    <p:sldId id="271" r:id="rId17"/>
    <p:sldId id="260" r:id="rId18"/>
    <p:sldId id="270" r:id="rId1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SorterView">
  <p:normalViewPr>
    <p:restoredLeft sz="15620"/>
    <p:restoredTop sz="94660"/>
  </p:normalViewPr>
  <p:slideViewPr>
    <p:cSldViewPr>
      <p:cViewPr varScale="1">
        <p:scale>
          <a:sx n="96" d="100"/>
          <a:sy n="96" d="100"/>
        </p:scale>
        <p:origin x="-1066" y="-8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B0A6D0-5B58-4876-9776-4B8616AEFAEB}" type="datetimeFigureOut">
              <a:rPr lang="en-GB" smtClean="0"/>
              <a:t>05/03/2018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88DB3C2-7E31-40F6-9551-EB3BB0B8BF7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593002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Black Red White is a large Polish furniture producer, established</a:t>
            </a:r>
            <a:r>
              <a:rPr lang="en-GB" baseline="0" dirty="0" smtClean="0"/>
              <a:t> in 1993</a:t>
            </a:r>
            <a:r>
              <a:rPr lang="en-GB" baseline="0" smtClean="0"/>
              <a:t>. ell </a:t>
            </a:r>
            <a:r>
              <a:rPr lang="en-GB" baseline="0" dirty="0" smtClean="0"/>
              <a:t>managed international company, but with lack of the wider international expansion. </a:t>
            </a:r>
          </a:p>
          <a:p>
            <a:r>
              <a:rPr lang="en-GB" baseline="0" dirty="0" smtClean="0"/>
              <a:t>There is a large scale manufacturing with the well organised supply chain. Biggest in Poland and 2</a:t>
            </a:r>
            <a:r>
              <a:rPr lang="en-GB" baseline="30000" dirty="0" smtClean="0"/>
              <a:t>nd</a:t>
            </a:r>
            <a:r>
              <a:rPr lang="en-GB" baseline="0" dirty="0" smtClean="0"/>
              <a:t> largest in Europe.</a:t>
            </a:r>
          </a:p>
          <a:p>
            <a:r>
              <a:rPr lang="en-GB" baseline="0" dirty="0" smtClean="0"/>
              <a:t>Offering good quality and good price, online sales, home delivery and fittings.</a:t>
            </a:r>
          </a:p>
          <a:p>
            <a:r>
              <a:rPr lang="en-GB" baseline="0" dirty="0" smtClean="0"/>
              <a:t>Easy to distribute across the Poland.</a:t>
            </a:r>
          </a:p>
          <a:p>
            <a:r>
              <a:rPr lang="en-GB" baseline="0" dirty="0" err="1" smtClean="0"/>
              <a:t>Prodcuts</a:t>
            </a:r>
            <a:r>
              <a:rPr lang="en-GB" baseline="0" dirty="0" smtClean="0"/>
              <a:t> are space saving, as offered in cartoon boxes – same as offered by IKEA.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88DB3C2-7E31-40F6-9551-EB3BB0B8BF72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489849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Black Red white is currently the biggest furniture producer in Poland and 2</a:t>
            </a:r>
            <a:r>
              <a:rPr lang="en-GB" baseline="30000" dirty="0" smtClean="0"/>
              <a:t>nd</a:t>
            </a:r>
            <a:r>
              <a:rPr lang="en-GB" dirty="0" smtClean="0"/>
              <a:t> in Europe.</a:t>
            </a:r>
          </a:p>
          <a:p>
            <a:r>
              <a:rPr lang="en-GB" dirty="0" smtClean="0"/>
              <a:t>Reported turnover is  £400M in 2016.</a:t>
            </a:r>
          </a:p>
          <a:p>
            <a:r>
              <a:rPr lang="en-GB" dirty="0" smtClean="0"/>
              <a:t>In order for further expansion company recently employed a group of specialists with</a:t>
            </a:r>
            <a:r>
              <a:rPr lang="en-GB" baseline="0" dirty="0" smtClean="0"/>
              <a:t> the different background and experience and different fields of business.</a:t>
            </a:r>
          </a:p>
          <a:p>
            <a:r>
              <a:rPr lang="en-GB" baseline="0" dirty="0" smtClean="0"/>
              <a:t>The aim of the restructured company is to double its turnover to £800M by 2019.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88DB3C2-7E31-40F6-9551-EB3BB0B8BF72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67820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U</a:t>
            </a:r>
            <a:r>
              <a:rPr lang="en-GB" baseline="0" dirty="0" smtClean="0"/>
              <a:t>nited Kingdom is the 6</a:t>
            </a:r>
            <a:r>
              <a:rPr lang="en-GB" baseline="30000" dirty="0" smtClean="0"/>
              <a:t>th</a:t>
            </a:r>
            <a:r>
              <a:rPr lang="en-GB" baseline="0" dirty="0" smtClean="0"/>
              <a:t> largest economy in the world and 2</a:t>
            </a:r>
            <a:r>
              <a:rPr lang="en-GB" baseline="30000" dirty="0" smtClean="0"/>
              <a:t>nd</a:t>
            </a:r>
            <a:r>
              <a:rPr lang="en-GB" baseline="0" dirty="0" smtClean="0"/>
              <a:t> in Europe. </a:t>
            </a:r>
          </a:p>
          <a:p>
            <a:r>
              <a:rPr lang="en-GB" baseline="0" dirty="0" smtClean="0"/>
              <a:t>It’s population is 65.64 million, which is nearly double of the population in Poland.</a:t>
            </a:r>
          </a:p>
          <a:p>
            <a:r>
              <a:rPr lang="en-GB" baseline="0" dirty="0" smtClean="0"/>
              <a:t>There is over a 1 million Polish residents living in the UK.</a:t>
            </a:r>
          </a:p>
          <a:p>
            <a:r>
              <a:rPr lang="en-GB" baseline="0" dirty="0" smtClean="0"/>
              <a:t>Since Poland joined European Union, there is a rising demand for Polish food in the </a:t>
            </a:r>
            <a:r>
              <a:rPr lang="en-GB" baseline="0" dirty="0" err="1" smtClean="0"/>
              <a:t>Uk</a:t>
            </a:r>
            <a:r>
              <a:rPr lang="en-GB" baseline="0" dirty="0" smtClean="0"/>
              <a:t>, and there are well established Polish food suppliers across United Kingdom. Polish shops are in most of the cities and towns. Big chains offer Polish products (Tesco, </a:t>
            </a:r>
            <a:r>
              <a:rPr lang="en-GB" baseline="0" dirty="0" err="1" smtClean="0"/>
              <a:t>Asda</a:t>
            </a:r>
            <a:r>
              <a:rPr lang="en-GB" baseline="0" dirty="0" smtClean="0"/>
              <a:t>, Sainsbury).</a:t>
            </a:r>
          </a:p>
          <a:p>
            <a:r>
              <a:rPr lang="en-GB" baseline="0" dirty="0" smtClean="0"/>
              <a:t>There is a need for diversification in the furniture market, as there is a main affordable furniture producer – IKEA; therefore either expensive, well made products, or cheap and low quality (Argos).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88DB3C2-7E31-40F6-9551-EB3BB0B8BF72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723576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Average salary in the UK is £27,600 (in 2016.)</a:t>
            </a:r>
          </a:p>
          <a:p>
            <a:r>
              <a:rPr lang="en-GB" dirty="0" smtClean="0"/>
              <a:t>There is</a:t>
            </a:r>
            <a:r>
              <a:rPr lang="en-GB" baseline="0" dirty="0" smtClean="0"/>
              <a:t> a need for affordable, well made furniture with the modern design.</a:t>
            </a:r>
          </a:p>
          <a:p>
            <a:r>
              <a:rPr lang="en-GB" baseline="0" dirty="0" smtClean="0"/>
              <a:t>Customers prefer to see before they buy – can measure and see how the product looks like, its practicality, etc., therefore showrooms are needed.</a:t>
            </a:r>
          </a:p>
          <a:p>
            <a:r>
              <a:rPr lang="en-GB" baseline="0" dirty="0" smtClean="0"/>
              <a:t>There is a rising online sales – therefore online sales, must be available.</a:t>
            </a:r>
          </a:p>
          <a:p>
            <a:r>
              <a:rPr lang="en-GB" baseline="0" dirty="0" smtClean="0"/>
              <a:t>Delivery and fitting option should be available, as busy customers prefer goods to be delivered and fitted by someone who knows how to do it quickly and efficiently.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88DB3C2-7E31-40F6-9551-EB3BB0B8BF72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297238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There is no direct competitor</a:t>
            </a:r>
            <a:r>
              <a:rPr lang="en-GB" baseline="0" dirty="0" smtClean="0"/>
              <a:t> offering wide range, good quality products in good price.</a:t>
            </a:r>
          </a:p>
          <a:p>
            <a:r>
              <a:rPr lang="en-GB" baseline="0" dirty="0" smtClean="0"/>
              <a:t>There is one similar competitor – IKEA, which compete in Poland, and the showrooms of the both companies are often located close to each other.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88DB3C2-7E31-40F6-9551-EB3BB0B8BF72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657940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IKEA opened its 1</a:t>
            </a:r>
            <a:r>
              <a:rPr lang="en-GB" baseline="30000" dirty="0" smtClean="0"/>
              <a:t>st</a:t>
            </a:r>
            <a:r>
              <a:rPr lang="en-GB" dirty="0" smtClean="0"/>
              <a:t> showroom in 1987, but lacked in expansion, as there is</a:t>
            </a:r>
            <a:r>
              <a:rPr lang="en-GB" baseline="0" dirty="0" smtClean="0"/>
              <a:t> only 20 stores across the country. </a:t>
            </a:r>
          </a:p>
          <a:p>
            <a:r>
              <a:rPr lang="en-GB" baseline="0" dirty="0" smtClean="0"/>
              <a:t>There is 52 main cities in the UK, and there are complaints that IKEA is lacking its existence in most.</a:t>
            </a:r>
          </a:p>
          <a:p>
            <a:r>
              <a:rPr lang="en-GB" baseline="0" dirty="0" smtClean="0"/>
              <a:t>IKEA has well established distribution in the UK.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88DB3C2-7E31-40F6-9551-EB3BB0B8BF72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41502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There is a market for BRW products, as for relatively low priced, good quality, well designed and functional products.</a:t>
            </a:r>
          </a:p>
          <a:p>
            <a:r>
              <a:rPr lang="en-GB" dirty="0" smtClean="0"/>
              <a:t>There are low manufacturing costs of production in plants in Poland.</a:t>
            </a:r>
          </a:p>
          <a:p>
            <a:r>
              <a:rPr lang="en-GB" dirty="0" smtClean="0"/>
              <a:t>National</a:t>
            </a:r>
            <a:r>
              <a:rPr lang="en-GB" baseline="0" dirty="0" smtClean="0"/>
              <a:t> currency is British Pound (GBP), with the current exchange rate 1 GBP = 4,71 PLN (as on 01/03/2018).</a:t>
            </a:r>
          </a:p>
          <a:p>
            <a:r>
              <a:rPr lang="en-GB" baseline="0" dirty="0" smtClean="0"/>
              <a:t>There is a lack of direct competitors on the UK market.</a:t>
            </a:r>
          </a:p>
          <a:p>
            <a:r>
              <a:rPr lang="en-GB" baseline="0" dirty="0" smtClean="0"/>
              <a:t>There are extensive plans to build large number of houses across the United Kingdom – lack of houses for people.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88DB3C2-7E31-40F6-9551-EB3BB0B8BF72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062988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High prices of the properties to rent.</a:t>
            </a:r>
          </a:p>
          <a:p>
            <a:r>
              <a:rPr lang="en-GB" dirty="0" smtClean="0"/>
              <a:t>A new, unknown brand on</a:t>
            </a:r>
            <a:r>
              <a:rPr lang="en-GB" baseline="0" dirty="0" smtClean="0"/>
              <a:t> the market.</a:t>
            </a:r>
          </a:p>
          <a:p>
            <a:r>
              <a:rPr lang="en-GB" baseline="0" dirty="0" smtClean="0"/>
              <a:t>Directly competing with well known and known in the UK since 1987 brand – IKEA., what is also a competitor in Poland.</a:t>
            </a:r>
          </a:p>
          <a:p>
            <a:r>
              <a:rPr lang="en-GB" baseline="0" dirty="0" smtClean="0"/>
              <a:t>Changes in exchange rates GBP/PLN</a:t>
            </a:r>
          </a:p>
          <a:p>
            <a:r>
              <a:rPr lang="en-GB" baseline="0" dirty="0" smtClean="0"/>
              <a:t>Growing need of the online sales.</a:t>
            </a:r>
          </a:p>
          <a:p>
            <a:r>
              <a:rPr lang="en-GB" baseline="0" dirty="0" smtClean="0"/>
              <a:t>Transport costs – Poland – UK, about 1100 miles +, depends on the location in the UK.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88DB3C2-7E31-40F6-9551-EB3BB0B8BF72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782411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There is a uncertainty after the </a:t>
            </a:r>
            <a:r>
              <a:rPr lang="en-GB" dirty="0" err="1" smtClean="0"/>
              <a:t>Brexit</a:t>
            </a:r>
            <a:r>
              <a:rPr lang="en-GB" dirty="0" smtClean="0"/>
              <a:t> vote – UK</a:t>
            </a:r>
            <a:r>
              <a:rPr lang="en-GB" baseline="0" dirty="0" smtClean="0"/>
              <a:t> citizens decided to leave European Union.</a:t>
            </a:r>
          </a:p>
          <a:p>
            <a:r>
              <a:rPr lang="en-GB" baseline="0" dirty="0" smtClean="0"/>
              <a:t>Possibility of the limitation of free movement of goods and people, breaking free trade agreements may cause additional costs and expenses.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88DB3C2-7E31-40F6-9551-EB3BB0B8BF72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821794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As a new entrant company will offer good quality, low priced,</a:t>
            </a:r>
            <a:r>
              <a:rPr lang="en-GB" baseline="0" dirty="0" smtClean="0"/>
              <a:t> wide range of furniture products with the contemporary design and practical solutions.</a:t>
            </a:r>
          </a:p>
          <a:p>
            <a:r>
              <a:rPr lang="en-GB" baseline="0" dirty="0" smtClean="0"/>
              <a:t>Cheaper than IKEA, but better made.</a:t>
            </a:r>
          </a:p>
          <a:p>
            <a:r>
              <a:rPr lang="en-GB" baseline="0" dirty="0" smtClean="0"/>
              <a:t>Offering wide range of products: home, office, kitchen, specialist (BRW </a:t>
            </a:r>
            <a:r>
              <a:rPr lang="en-GB" baseline="0" dirty="0" err="1" smtClean="0"/>
              <a:t>Medica</a:t>
            </a:r>
            <a:r>
              <a:rPr lang="en-GB" baseline="0" dirty="0" smtClean="0"/>
              <a:t>), accessories.</a:t>
            </a:r>
          </a:p>
          <a:p>
            <a:r>
              <a:rPr lang="en-GB" baseline="0" dirty="0" smtClean="0"/>
              <a:t>Company aim and is ready for further international expansion to double its turnover. </a:t>
            </a:r>
          </a:p>
          <a:p>
            <a:r>
              <a:rPr lang="en-GB" baseline="0" dirty="0" smtClean="0"/>
              <a:t>Offers online sales, home delivery and fitting.</a:t>
            </a:r>
          </a:p>
          <a:p>
            <a:r>
              <a:rPr lang="en-GB" baseline="0" dirty="0" smtClean="0"/>
              <a:t>Plans to expand internationally.</a:t>
            </a:r>
          </a:p>
          <a:p>
            <a:endParaRPr lang="en-GB" baseline="0" dirty="0" smtClean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88DB3C2-7E31-40F6-9551-EB3BB0B8BF72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961929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There is also possibility of work with the local suppliers, meeting company standards.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88DB3C2-7E31-40F6-9551-EB3BB0B8BF72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0336107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Showrooms where IKEA lacked its existence.</a:t>
            </a:r>
          </a:p>
          <a:p>
            <a:r>
              <a:rPr lang="en-GB" dirty="0" smtClean="0"/>
              <a:t>Showrooms</a:t>
            </a:r>
            <a:r>
              <a:rPr lang="en-GB" baseline="0" dirty="0" smtClean="0"/>
              <a:t> where IKEA already has own shops.</a:t>
            </a:r>
          </a:p>
          <a:p>
            <a:r>
              <a:rPr lang="en-GB" baseline="0" dirty="0" smtClean="0"/>
              <a:t>Online sales with the home delivery and fittings option.</a:t>
            </a:r>
          </a:p>
          <a:p>
            <a:r>
              <a:rPr lang="en-GB" baseline="0" dirty="0" smtClean="0"/>
              <a:t>Cooperation with the building companies that operate in the United Kingdom – opportunity to furnish newly build houses.</a:t>
            </a:r>
          </a:p>
          <a:p>
            <a:r>
              <a:rPr lang="en-GB" baseline="0" dirty="0" smtClean="0"/>
              <a:t>Cooperation with the local government organisations – opportunity to furnish council houses – local government build and funded accommodations.</a:t>
            </a:r>
          </a:p>
          <a:p>
            <a:r>
              <a:rPr lang="en-GB" baseline="0" dirty="0" smtClean="0"/>
              <a:t>Cooperation with </a:t>
            </a:r>
            <a:r>
              <a:rPr lang="en-GB" baseline="0" dirty="0" err="1" smtClean="0"/>
              <a:t>Uk</a:t>
            </a:r>
            <a:r>
              <a:rPr lang="en-GB" baseline="0" dirty="0" smtClean="0"/>
              <a:t> universities – furnishing student’s accommodations, and universities with the office furniture.</a:t>
            </a:r>
          </a:p>
          <a:p>
            <a:r>
              <a:rPr lang="en-GB" baseline="0" dirty="0" smtClean="0"/>
              <a:t>Black red White </a:t>
            </a:r>
            <a:r>
              <a:rPr lang="en-GB" baseline="0" dirty="0" err="1" smtClean="0"/>
              <a:t>Medica</a:t>
            </a:r>
            <a:r>
              <a:rPr lang="en-GB" baseline="0" dirty="0" smtClean="0"/>
              <a:t> – professional furniture for the specialist medical organisations. </a:t>
            </a:r>
          </a:p>
          <a:p>
            <a:r>
              <a:rPr lang="en-GB" baseline="0" dirty="0" smtClean="0"/>
              <a:t>Providing 3D projects available to download for architects, designers and estate agencies across the </a:t>
            </a:r>
            <a:r>
              <a:rPr lang="en-GB" baseline="0" dirty="0" err="1" smtClean="0"/>
              <a:t>Uk</a:t>
            </a:r>
            <a:r>
              <a:rPr lang="en-GB" baseline="0" dirty="0" smtClean="0"/>
              <a:t>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88DB3C2-7E31-40F6-9551-EB3BB0B8BF72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5704698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European</a:t>
            </a:r>
            <a:r>
              <a:rPr lang="en-GB" baseline="0" dirty="0" smtClean="0"/>
              <a:t> Union Free Trade Agreement – no current trade barriers.</a:t>
            </a:r>
          </a:p>
          <a:p>
            <a:r>
              <a:rPr lang="en-GB" baseline="0" dirty="0" smtClean="0"/>
              <a:t>Well developed transport infrastructure across the Europe and in the UK – motorways. Ferries available between France and United Kingdom.</a:t>
            </a:r>
          </a:p>
          <a:p>
            <a:r>
              <a:rPr lang="en-GB" baseline="0" dirty="0" smtClean="0"/>
              <a:t>Language – English – widely spoken internationally language. </a:t>
            </a:r>
          </a:p>
          <a:p>
            <a:r>
              <a:rPr lang="en-GB" baseline="0" dirty="0" smtClean="0"/>
              <a:t>National currency – GBP – British Pound. There will be exchange rates involved.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88DB3C2-7E31-40F6-9551-EB3BB0B8BF72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8256933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Easy to enter market, establish new</a:t>
            </a:r>
            <a:r>
              <a:rPr lang="en-GB" baseline="0" dirty="0" smtClean="0"/>
              <a:t> company or subsidiary company in the United Kingdom.</a:t>
            </a:r>
          </a:p>
          <a:p>
            <a:r>
              <a:rPr lang="en-GB" baseline="0" dirty="0" smtClean="0"/>
              <a:t>Part of the European Custom Union – free market, no restrictions or taxes on imported or exported good within the EU.</a:t>
            </a:r>
          </a:p>
          <a:p>
            <a:r>
              <a:rPr lang="en-GB" baseline="0" dirty="0" smtClean="0"/>
              <a:t>UK financial requirements – but very transparent and everything can be provided online to the appropriate regulatory organisations. </a:t>
            </a:r>
          </a:p>
          <a:p>
            <a:r>
              <a:rPr lang="en-GB" baseline="0" dirty="0" smtClean="0"/>
              <a:t>Well established employment rights with wide employees protection.</a:t>
            </a:r>
          </a:p>
          <a:p>
            <a:r>
              <a:rPr lang="en-GB" baseline="0" dirty="0" smtClean="0"/>
              <a:t>Well developed consumer rights and consumer protection, customer statutory right, wide range of the rights to return, change, exchange of goods.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88DB3C2-7E31-40F6-9551-EB3BB0B8BF72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03027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B4D55C-4595-48CB-8AD4-718BDAC9D00D}" type="datetimeFigureOut">
              <a:rPr lang="en-GB" smtClean="0"/>
              <a:t>05/03/2018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8382F8-2109-48E7-BD49-FE380081F8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13682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B4D55C-4595-48CB-8AD4-718BDAC9D00D}" type="datetimeFigureOut">
              <a:rPr lang="en-GB" smtClean="0"/>
              <a:t>05/03/2018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8382F8-2109-48E7-BD49-FE380081F8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06933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B4D55C-4595-48CB-8AD4-718BDAC9D00D}" type="datetimeFigureOut">
              <a:rPr lang="en-GB" smtClean="0"/>
              <a:t>05/03/2018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8382F8-2109-48E7-BD49-FE380081F8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215469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B4D55C-4595-48CB-8AD4-718BDAC9D00D}" type="datetimeFigureOut">
              <a:rPr lang="en-GB" smtClean="0"/>
              <a:t>05/03/2018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8382F8-2109-48E7-BD49-FE380081F8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236859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B4D55C-4595-48CB-8AD4-718BDAC9D00D}" type="datetimeFigureOut">
              <a:rPr lang="en-GB" smtClean="0"/>
              <a:t>05/03/2018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8382F8-2109-48E7-BD49-FE380081F8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478989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B4D55C-4595-48CB-8AD4-718BDAC9D00D}" type="datetimeFigureOut">
              <a:rPr lang="en-GB" smtClean="0"/>
              <a:t>05/03/2018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8382F8-2109-48E7-BD49-FE380081F8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394196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B4D55C-4595-48CB-8AD4-718BDAC9D00D}" type="datetimeFigureOut">
              <a:rPr lang="en-GB" smtClean="0"/>
              <a:t>05/03/2018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8382F8-2109-48E7-BD49-FE380081F8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330707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B4D55C-4595-48CB-8AD4-718BDAC9D00D}" type="datetimeFigureOut">
              <a:rPr lang="en-GB" smtClean="0"/>
              <a:t>05/03/2018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8382F8-2109-48E7-BD49-FE380081F8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797607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B4D55C-4595-48CB-8AD4-718BDAC9D00D}" type="datetimeFigureOut">
              <a:rPr lang="en-GB" smtClean="0"/>
              <a:t>05/03/2018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8382F8-2109-48E7-BD49-FE380081F8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10310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B4D55C-4595-48CB-8AD4-718BDAC9D00D}" type="datetimeFigureOut">
              <a:rPr lang="en-GB" smtClean="0"/>
              <a:t>05/03/2018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8382F8-2109-48E7-BD49-FE380081F8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31489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B4D55C-4595-48CB-8AD4-718BDAC9D00D}" type="datetimeFigureOut">
              <a:rPr lang="en-GB" smtClean="0"/>
              <a:t>05/03/2018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8382F8-2109-48E7-BD49-FE380081F8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504260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BB4D55C-4595-48CB-8AD4-718BDAC9D00D}" type="datetimeFigureOut">
              <a:rPr lang="en-GB" smtClean="0"/>
              <a:t>05/03/2018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48382F8-2109-48E7-BD49-FE380081F8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927832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wav"/><Relationship Id="rId1" Type="http://schemas.microsoft.com/office/2007/relationships/media" Target="../media/media2.wav"/><Relationship Id="rId5" Type="http://schemas.openxmlformats.org/officeDocument/2006/relationships/image" Target="../media/image1.png"/><Relationship Id="rId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wav"/><Relationship Id="rId1" Type="http://schemas.microsoft.com/office/2007/relationships/media" Target="../media/media3.wav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wav"/><Relationship Id="rId1" Type="http://schemas.microsoft.com/office/2007/relationships/media" Target="../media/media4.wav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wav"/><Relationship Id="rId1" Type="http://schemas.microsoft.com/office/2007/relationships/media" Target="../media/media5.wav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wav"/><Relationship Id="rId1" Type="http://schemas.microsoft.com/office/2007/relationships/media" Target="../media/media6.wav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wav"/><Relationship Id="rId1" Type="http://schemas.microsoft.com/office/2007/relationships/media" Target="../media/media7.wav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wav"/><Relationship Id="rId1" Type="http://schemas.microsoft.com/office/2007/relationships/media" Target="../media/media8.wav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9.wav"/><Relationship Id="rId1" Type="http://schemas.microsoft.com/office/2007/relationships/media" Target="../media/media9.wav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0.wav"/><Relationship Id="rId1" Type="http://schemas.microsoft.com/office/2007/relationships/media" Target="../media/media10.wav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8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1.wav"/><Relationship Id="rId1" Type="http://schemas.microsoft.com/office/2007/relationships/media" Target="../media/media11.wav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9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2.wav"/><Relationship Id="rId1" Type="http://schemas.microsoft.com/office/2007/relationships/media" Target="../media/media12.wav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10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3.wav"/><Relationship Id="rId1" Type="http://schemas.microsoft.com/office/2007/relationships/media" Target="../media/media13.wav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11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4.wav"/><Relationship Id="rId1" Type="http://schemas.microsoft.com/office/2007/relationships/media" Target="../media/media14.wav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1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5.wav"/><Relationship Id="rId1" Type="http://schemas.microsoft.com/office/2007/relationships/media" Target="../media/media15.wav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13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6.wav"/><Relationship Id="rId1" Type="http://schemas.microsoft.com/office/2007/relationships/media" Target="../media/media16.wav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14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1.png"/><Relationship Id="rId2" Type="http://schemas.openxmlformats.org/officeDocument/2006/relationships/audio" Target="../media/media17.wav"/><Relationship Id="rId1" Type="http://schemas.microsoft.com/office/2007/relationships/media" Target="../media/media17.wav"/><Relationship Id="rId6" Type="http://schemas.openxmlformats.org/officeDocument/2006/relationships/hyperlink" Target="https://www.pb.pl/wielkie-przemeblowanie-w-black-red-white-829813" TargetMode="External"/><Relationship Id="rId5" Type="http://schemas.openxmlformats.org/officeDocument/2006/relationships/hyperlink" Target="http://www.dailymail.co.uk/news/article-3085585/One-ten-eat-Polish-cuisine.html" TargetMode="External"/><Relationship Id="rId4" Type="http://schemas.openxmlformats.org/officeDocument/2006/relationships/hyperlink" Target="https://www.ons.gov.uk/peoplepopulationandcommunity/populationandmigration/internationalmigration/bulletins/ukpopulationbycountryofbirthandnationality/2016" TargetMode="Externa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8.wav"/><Relationship Id="rId1" Type="http://schemas.microsoft.com/office/2007/relationships/media" Target="../media/media18.wav"/><Relationship Id="rId4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11560" y="692696"/>
            <a:ext cx="7772400" cy="1470025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BLACK </a:t>
            </a:r>
            <a:r>
              <a:rPr lang="en-GB" dirty="0" smtClean="0">
                <a:solidFill>
                  <a:srgbClr val="FF0000"/>
                </a:solidFill>
              </a:rPr>
              <a:t>RED</a:t>
            </a:r>
            <a:r>
              <a:rPr lang="en-GB" dirty="0" smtClean="0"/>
              <a:t> WHITE</a:t>
            </a:r>
            <a:br>
              <a:rPr lang="en-GB" dirty="0" smtClean="0"/>
            </a:br>
            <a:r>
              <a:rPr lang="en-GB" dirty="0" smtClean="0"/>
              <a:t>Expansion to the United Kingdom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11560" y="2924944"/>
            <a:ext cx="7848872" cy="3217912"/>
          </a:xfrm>
        </p:spPr>
        <p:txBody>
          <a:bodyPr/>
          <a:lstStyle/>
          <a:p>
            <a:r>
              <a:rPr lang="en-GB" dirty="0" smtClean="0"/>
              <a:t>Opportunities of the international expansion and associated risk</a:t>
            </a:r>
          </a:p>
          <a:p>
            <a:endParaRPr lang="en-GB" dirty="0"/>
          </a:p>
        </p:txBody>
      </p:sp>
      <p:pic>
        <p:nvPicPr>
          <p:cNvPr id="4" name="Audio 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440738" y="6154738"/>
            <a:ext cx="487362" cy="4873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396861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1141"/>
    </mc:Choice>
    <mc:Fallback>
      <p:transition spd="slow" advTm="2114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" y="1193800"/>
            <a:ext cx="7620000" cy="4470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Audio 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440738" y="6154738"/>
            <a:ext cx="487362" cy="4873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1770392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874"/>
    </mc:Choice>
    <mc:Fallback>
      <p:transition spd="slow" advTm="87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rgbClr val="FF0000"/>
                </a:solidFill>
              </a:rPr>
              <a:t>BR</a:t>
            </a:r>
            <a:r>
              <a:rPr lang="en-GB" dirty="0" smtClean="0"/>
              <a:t>W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smtClean="0"/>
              <a:t>Large Polish furniture producer, established in 1993 and well managed international company, but with the relatively small and undeveloped international brand existence (currently Eastern European market)</a:t>
            </a:r>
          </a:p>
          <a:p>
            <a:r>
              <a:rPr lang="en-GB" smtClean="0"/>
              <a:t>Large scale manufacturing</a:t>
            </a:r>
          </a:p>
          <a:p>
            <a:r>
              <a:rPr lang="en-GB" smtClean="0"/>
              <a:t>Good supply chain</a:t>
            </a:r>
          </a:p>
          <a:p>
            <a:r>
              <a:rPr lang="en-GB" smtClean="0"/>
              <a:t>Easy to distribute</a:t>
            </a:r>
          </a:p>
          <a:p>
            <a:r>
              <a:rPr lang="en-GB" smtClean="0"/>
              <a:t>Space saving – IKEA style packed products</a:t>
            </a:r>
          </a:p>
          <a:p>
            <a:r>
              <a:rPr lang="en-GB" smtClean="0"/>
              <a:t>2</a:t>
            </a:r>
            <a:r>
              <a:rPr lang="en-GB" baseline="30000" smtClean="0"/>
              <a:t>nd</a:t>
            </a:r>
            <a:r>
              <a:rPr lang="en-GB" smtClean="0"/>
              <a:t> largest known furniture producer in Eastern Europe and biggest in Poland </a:t>
            </a:r>
          </a:p>
          <a:p>
            <a:r>
              <a:rPr lang="en-GB" smtClean="0"/>
              <a:t>Good price and good quality</a:t>
            </a:r>
          </a:p>
          <a:p>
            <a:r>
              <a:rPr lang="en-GB" smtClean="0"/>
              <a:t>Online sales</a:t>
            </a:r>
          </a:p>
          <a:p>
            <a:r>
              <a:rPr lang="en-GB" smtClean="0"/>
              <a:t>Home delivery and fitting option</a:t>
            </a:r>
          </a:p>
          <a:p>
            <a:endParaRPr lang="en-GB" dirty="0"/>
          </a:p>
        </p:txBody>
      </p:sp>
      <p:pic>
        <p:nvPicPr>
          <p:cNvPr id="4" name="Audio 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440738" y="6154738"/>
            <a:ext cx="487362" cy="4873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109850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2609"/>
    </mc:Choice>
    <mc:Fallback>
      <p:transition spd="slow" advTm="5260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rgbClr val="FF0000"/>
                </a:solidFill>
              </a:rPr>
              <a:t>Current situation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Biggest furniture producer in Poland and 2</a:t>
            </a:r>
            <a:r>
              <a:rPr lang="en-GB" baseline="30000" dirty="0" smtClean="0"/>
              <a:t>nd</a:t>
            </a:r>
            <a:r>
              <a:rPr lang="en-GB" dirty="0" smtClean="0"/>
              <a:t> in Europe</a:t>
            </a:r>
          </a:p>
          <a:p>
            <a:r>
              <a:rPr lang="en-GB" dirty="0" smtClean="0"/>
              <a:t>Turnover approximately £400,000,000 (2016)</a:t>
            </a:r>
          </a:p>
          <a:p>
            <a:r>
              <a:rPr lang="en-GB" dirty="0" smtClean="0"/>
              <a:t>Employment 8000 + 3000 contractors </a:t>
            </a:r>
          </a:p>
          <a:p>
            <a:r>
              <a:rPr lang="en-GB" dirty="0" smtClean="0"/>
              <a:t>Restructuring the management (introducing new people with the specialists experience)</a:t>
            </a:r>
          </a:p>
          <a:p>
            <a:r>
              <a:rPr lang="en-GB" dirty="0" smtClean="0"/>
              <a:t>Aim to double turnover to 800,000,000 by 2019, through the further international expansion. </a:t>
            </a:r>
          </a:p>
          <a:p>
            <a:endParaRPr lang="en-GB" dirty="0" smtClean="0"/>
          </a:p>
        </p:txBody>
      </p:sp>
      <p:pic>
        <p:nvPicPr>
          <p:cNvPr id="4" name="Audio 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440738" y="6154738"/>
            <a:ext cx="487362" cy="4873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4373685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6629"/>
    </mc:Choice>
    <mc:Fallback>
      <p:transition spd="slow" advTm="3662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rgbClr val="FF0000"/>
                </a:solidFill>
              </a:rPr>
              <a:t>United Kingdom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 smtClean="0"/>
              <a:t>Is the 6ht largest economy in the world and 2</a:t>
            </a:r>
            <a:r>
              <a:rPr lang="en-GB" baseline="30000" dirty="0" smtClean="0"/>
              <a:t>nd</a:t>
            </a:r>
            <a:r>
              <a:rPr lang="en-GB" dirty="0" smtClean="0"/>
              <a:t> in </a:t>
            </a:r>
            <a:r>
              <a:rPr lang="en-GB" dirty="0"/>
              <a:t>E</a:t>
            </a:r>
            <a:r>
              <a:rPr lang="en-GB" dirty="0" smtClean="0"/>
              <a:t>urope</a:t>
            </a:r>
          </a:p>
          <a:p>
            <a:r>
              <a:rPr lang="en-GB" dirty="0" smtClean="0"/>
              <a:t>Population 65.64 million (Poland 38.422million)</a:t>
            </a:r>
          </a:p>
          <a:p>
            <a:r>
              <a:rPr lang="en-GB" dirty="0" smtClean="0"/>
              <a:t>GDP per capita $38.847 (Poland $15.050)</a:t>
            </a:r>
          </a:p>
          <a:p>
            <a:r>
              <a:rPr lang="en-GB" dirty="0" smtClean="0"/>
              <a:t>Over a 1 million Polish residents in the UK</a:t>
            </a:r>
          </a:p>
          <a:p>
            <a:r>
              <a:rPr lang="en-GB" dirty="0" smtClean="0"/>
              <a:t>Well established Polish food suppliers; rising interest of Polish food and products in the UK; almost every big grocery offers Polish products</a:t>
            </a:r>
          </a:p>
          <a:p>
            <a:r>
              <a:rPr lang="en-GB" dirty="0" smtClean="0"/>
              <a:t>The need for diversification in the furniture market – IKEA vs. expensive furniture producers (John Lewis), or low quality (Argos)  </a:t>
            </a:r>
            <a:endParaRPr lang="en-GB" dirty="0"/>
          </a:p>
        </p:txBody>
      </p:sp>
      <p:pic>
        <p:nvPicPr>
          <p:cNvPr id="4" name="Audio 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440738" y="6154738"/>
            <a:ext cx="487362" cy="4873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076268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81224"/>
    </mc:Choice>
    <mc:Fallback>
      <p:transition spd="slow" advTm="8122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rgbClr val="FF0000"/>
                </a:solidFill>
              </a:rPr>
              <a:t>Identifying customer needs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Average salary in the UK - £27,600 (2016)</a:t>
            </a:r>
          </a:p>
          <a:p>
            <a:r>
              <a:rPr lang="en-GB" dirty="0" smtClean="0"/>
              <a:t>Need for affordable, well made furniture with the modern design </a:t>
            </a:r>
          </a:p>
          <a:p>
            <a:r>
              <a:rPr lang="en-GB" dirty="0" smtClean="0"/>
              <a:t>Available showrooms</a:t>
            </a:r>
          </a:p>
          <a:p>
            <a:r>
              <a:rPr lang="en-GB" dirty="0" smtClean="0"/>
              <a:t>Available online sale</a:t>
            </a:r>
          </a:p>
          <a:p>
            <a:r>
              <a:rPr lang="en-GB" dirty="0" smtClean="0"/>
              <a:t>Delivery and fitting services available</a:t>
            </a:r>
          </a:p>
          <a:p>
            <a:endParaRPr lang="en-GB" dirty="0"/>
          </a:p>
        </p:txBody>
      </p:sp>
      <p:pic>
        <p:nvPicPr>
          <p:cNvPr id="4" name="Audio 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440738" y="6154738"/>
            <a:ext cx="487362" cy="4873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448757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6089"/>
    </mc:Choice>
    <mc:Fallback>
      <p:transition spd="slow" advTm="4608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rgbClr val="FF0000"/>
                </a:solidFill>
              </a:rPr>
              <a:t>COMPETITORS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No direct competitors as such, producing in large scale, offering wide range, good quality of products in good price</a:t>
            </a:r>
          </a:p>
          <a:p>
            <a:r>
              <a:rPr lang="en-GB" dirty="0" smtClean="0"/>
              <a:t>Only 1 similar direct competitor  - IKEA - targeting the same customers </a:t>
            </a:r>
            <a:endParaRPr lang="en-GB" dirty="0"/>
          </a:p>
        </p:txBody>
      </p:sp>
      <p:pic>
        <p:nvPicPr>
          <p:cNvPr id="4" name="Audio 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440738" y="6154738"/>
            <a:ext cx="487362" cy="4873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160978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3975"/>
    </mc:Choice>
    <mc:Fallback>
      <p:transition spd="slow" advTm="2397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rgbClr val="FF0000"/>
                </a:solidFill>
              </a:rPr>
              <a:t>Direct competitor - IKEA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First shop opened in the UK in 1987</a:t>
            </a:r>
          </a:p>
          <a:p>
            <a:r>
              <a:rPr lang="en-GB" dirty="0" smtClean="0"/>
              <a:t>But only 20 stores across United Kingdom</a:t>
            </a:r>
          </a:p>
          <a:p>
            <a:r>
              <a:rPr lang="en-GB" dirty="0" smtClean="0"/>
              <a:t>In the UK there is 52 main cities with population of 100,000 or over ; customers complaints about lack of shops in their area</a:t>
            </a:r>
          </a:p>
          <a:p>
            <a:r>
              <a:rPr lang="en-GB" dirty="0" smtClean="0"/>
              <a:t>Well established distribution</a:t>
            </a:r>
          </a:p>
          <a:p>
            <a:endParaRPr lang="en-GB" dirty="0"/>
          </a:p>
        </p:txBody>
      </p:sp>
      <p:pic>
        <p:nvPicPr>
          <p:cNvPr id="4" name="Audio 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440738" y="6154738"/>
            <a:ext cx="487362" cy="4873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363376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3417"/>
    </mc:Choice>
    <mc:Fallback>
      <p:transition spd="slow" advTm="4341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rgbClr val="FF0000"/>
                </a:solidFill>
              </a:rPr>
              <a:t>Rationale for expansion to the UK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Market for relatively low priced, good quality, well designed and functional furniture</a:t>
            </a:r>
          </a:p>
          <a:p>
            <a:r>
              <a:rPr lang="en-GB" dirty="0" smtClean="0"/>
              <a:t>Low manufacturing cost in Poland</a:t>
            </a:r>
          </a:p>
          <a:p>
            <a:r>
              <a:rPr lang="en-GB" dirty="0" smtClean="0"/>
              <a:t>Earning in GBP (BRITISH POUND), with the exchange rate 1 GBP = 4,71 PLN (as on 01/03/2018) </a:t>
            </a:r>
          </a:p>
          <a:p>
            <a:r>
              <a:rPr lang="en-GB" dirty="0" smtClean="0"/>
              <a:t>Lack of the direct competitors on the UK market</a:t>
            </a:r>
          </a:p>
          <a:p>
            <a:r>
              <a:rPr lang="en-GB" dirty="0" smtClean="0"/>
              <a:t>Extensive plans to build large number of houses across the United Kingdom</a:t>
            </a:r>
          </a:p>
          <a:p>
            <a:endParaRPr lang="en-GB" dirty="0"/>
          </a:p>
        </p:txBody>
      </p:sp>
      <p:pic>
        <p:nvPicPr>
          <p:cNvPr id="4" name="Audio 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440738" y="6154738"/>
            <a:ext cx="487362" cy="4873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957620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2077"/>
    </mc:Choice>
    <mc:Fallback>
      <p:transition spd="slow" advTm="5207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88640"/>
            <a:ext cx="7772400" cy="1470025"/>
          </a:xfrm>
        </p:spPr>
        <p:txBody>
          <a:bodyPr/>
          <a:lstStyle/>
          <a:p>
            <a:r>
              <a:rPr lang="en-GB" dirty="0" smtClean="0">
                <a:solidFill>
                  <a:srgbClr val="FF0000"/>
                </a:solidFill>
              </a:rPr>
              <a:t>Potential risk in the UK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11560" y="1484784"/>
            <a:ext cx="7704856" cy="4680520"/>
          </a:xfrm>
        </p:spPr>
        <p:txBody>
          <a:bodyPr/>
          <a:lstStyle/>
          <a:p>
            <a:pPr marL="457200" indent="-457200" algn="l">
              <a:buFont typeface="Arial" pitchFamily="34" charset="0"/>
              <a:buChar char="•"/>
            </a:pPr>
            <a:r>
              <a:rPr lang="en-GB" dirty="0" smtClean="0"/>
              <a:t>High rent property prices 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en-GB" dirty="0" smtClean="0"/>
              <a:t>A new unknown brand in the UK market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en-GB" dirty="0" smtClean="0"/>
              <a:t>Competing with the worldwide known brand – IKEA, but already competing in Poland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en-GB" dirty="0" smtClean="0"/>
              <a:t>Exchange rates: GBP –PLN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en-GB" dirty="0" smtClean="0"/>
              <a:t>Growing online sales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en-GB" dirty="0" smtClean="0"/>
              <a:t>Costs of transport</a:t>
            </a:r>
          </a:p>
          <a:p>
            <a:pPr algn="l"/>
            <a:endParaRPr lang="en-GB" dirty="0" smtClean="0"/>
          </a:p>
          <a:p>
            <a:pPr algn="l"/>
            <a:endParaRPr lang="en-GB" dirty="0"/>
          </a:p>
        </p:txBody>
      </p:sp>
      <p:pic>
        <p:nvPicPr>
          <p:cNvPr id="4" name="Audio 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440738" y="6154738"/>
            <a:ext cx="487362" cy="4873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7827071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4096"/>
    </mc:Choice>
    <mc:Fallback>
      <p:transition spd="slow" advTm="6409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>
                <a:solidFill>
                  <a:srgbClr val="FF0000"/>
                </a:solidFill>
              </a:rPr>
              <a:t>Uncertainty because of </a:t>
            </a:r>
            <a:r>
              <a:rPr lang="en-GB" dirty="0" err="1" smtClean="0">
                <a:solidFill>
                  <a:srgbClr val="FF0000"/>
                </a:solidFill>
              </a:rPr>
              <a:t>Brexit</a:t>
            </a:r>
            <a:r>
              <a:rPr lang="en-GB" dirty="0" smtClean="0">
                <a:solidFill>
                  <a:srgbClr val="FF0000"/>
                </a:solidFill>
              </a:rPr>
              <a:t> negotiations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UK citizens voted to leave European Union </a:t>
            </a:r>
          </a:p>
          <a:p>
            <a:r>
              <a:rPr lang="en-GB" dirty="0"/>
              <a:t>U</a:t>
            </a:r>
            <a:r>
              <a:rPr lang="en-GB" dirty="0" smtClean="0"/>
              <a:t>ncertainty over free movement of goods and people</a:t>
            </a:r>
          </a:p>
          <a:p>
            <a:r>
              <a:rPr lang="en-GB" dirty="0" smtClean="0"/>
              <a:t>Breaking free trade agreement causing additional expenses and costs</a:t>
            </a:r>
          </a:p>
          <a:p>
            <a:r>
              <a:rPr lang="en-GB" dirty="0" smtClean="0"/>
              <a:t>Additional trade barriers, taxes </a:t>
            </a:r>
            <a:endParaRPr lang="en-GB" dirty="0"/>
          </a:p>
        </p:txBody>
      </p:sp>
      <p:pic>
        <p:nvPicPr>
          <p:cNvPr id="4" name="Audio 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440738" y="6154738"/>
            <a:ext cx="487362" cy="4873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420451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0143"/>
    </mc:Choice>
    <mc:Fallback>
      <p:transition spd="slow" advTm="3014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rgbClr val="FF0000"/>
                </a:solidFill>
              </a:rPr>
              <a:t>For expansion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 smtClean="0"/>
              <a:t>New entrant with new, contemporary design and solutions</a:t>
            </a:r>
          </a:p>
          <a:p>
            <a:r>
              <a:rPr lang="en-GB" dirty="0" smtClean="0"/>
              <a:t>Good quality products but cheaper than direct competitor - IKEA</a:t>
            </a:r>
          </a:p>
          <a:p>
            <a:r>
              <a:rPr lang="en-GB" dirty="0" smtClean="0"/>
              <a:t>Wide range of products : home, office, kitchen, accessories</a:t>
            </a:r>
          </a:p>
          <a:p>
            <a:r>
              <a:rPr lang="en-GB" dirty="0" smtClean="0"/>
              <a:t>Similar to IKEA strategy as regard to organising showrooms</a:t>
            </a:r>
          </a:p>
          <a:p>
            <a:r>
              <a:rPr lang="en-GB" dirty="0"/>
              <a:t>O</a:t>
            </a:r>
            <a:r>
              <a:rPr lang="en-GB" dirty="0" smtClean="0"/>
              <a:t>nline sales</a:t>
            </a:r>
          </a:p>
          <a:p>
            <a:r>
              <a:rPr lang="en-GB" dirty="0" smtClean="0"/>
              <a:t>Company’s aim to expand internationally to double its turnover</a:t>
            </a:r>
          </a:p>
          <a:p>
            <a:endParaRPr lang="en-GB" dirty="0"/>
          </a:p>
        </p:txBody>
      </p:sp>
      <p:pic>
        <p:nvPicPr>
          <p:cNvPr id="4" name="Audio 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440738" y="6154738"/>
            <a:ext cx="487362" cy="4873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490955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3567"/>
    </mc:Choice>
    <mc:Fallback>
      <p:transition spd="slow" advTm="4356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620688"/>
            <a:ext cx="8229600" cy="6336704"/>
          </a:xfrm>
        </p:spPr>
        <p:txBody>
          <a:bodyPr/>
          <a:lstStyle/>
          <a:p>
            <a:endParaRPr lang="en-GB" dirty="0" smtClean="0"/>
          </a:p>
          <a:p>
            <a:endParaRPr lang="en-GB" dirty="0"/>
          </a:p>
          <a:p>
            <a:r>
              <a:rPr lang="en-GB" dirty="0" smtClean="0"/>
              <a:t>Possibility of cooperation with the local suppliers</a:t>
            </a:r>
            <a:endParaRPr lang="en-GB" dirty="0"/>
          </a:p>
        </p:txBody>
      </p:sp>
      <p:pic>
        <p:nvPicPr>
          <p:cNvPr id="4" name="Audio 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440738" y="6154738"/>
            <a:ext cx="487362" cy="4873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613767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365"/>
    </mc:Choice>
    <mc:Fallback>
      <p:transition spd="slow" advTm="636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>
                <a:solidFill>
                  <a:srgbClr val="FF0000"/>
                </a:solidFill>
              </a:rPr>
              <a:t>The proposed way to entry UK market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dirty="0" smtClean="0"/>
              <a:t>Showrooms in cities where IKEA lacked its existence </a:t>
            </a:r>
          </a:p>
          <a:p>
            <a:r>
              <a:rPr lang="en-GB" dirty="0" smtClean="0"/>
              <a:t>Showrooms in cities where IKEA has its shops already</a:t>
            </a:r>
          </a:p>
          <a:p>
            <a:r>
              <a:rPr lang="en-GB" dirty="0" smtClean="0"/>
              <a:t>Online sales with the home delivery and fitting options</a:t>
            </a:r>
          </a:p>
          <a:p>
            <a:r>
              <a:rPr lang="en-GB" dirty="0" smtClean="0"/>
              <a:t>Cooperation with building companies operating in the UK – possibility of fitting furniture to newly build houses</a:t>
            </a:r>
          </a:p>
          <a:p>
            <a:r>
              <a:rPr lang="en-GB" dirty="0" smtClean="0"/>
              <a:t>Cooperation with the government organisation – opportunity of furnishing council houses (local government funded accommodations)</a:t>
            </a:r>
          </a:p>
          <a:p>
            <a:r>
              <a:rPr lang="en-GB" dirty="0" smtClean="0"/>
              <a:t>Cooperation with the UK’s universities – furnishing student accommodations, and universities with office furniture</a:t>
            </a:r>
          </a:p>
          <a:p>
            <a:r>
              <a:rPr lang="en-GB" dirty="0" smtClean="0"/>
              <a:t>BRW </a:t>
            </a:r>
            <a:r>
              <a:rPr lang="en-GB" dirty="0" err="1" smtClean="0"/>
              <a:t>Medica</a:t>
            </a:r>
            <a:r>
              <a:rPr lang="en-GB" dirty="0" smtClean="0"/>
              <a:t> – professional furniture for the specialist medical organisations</a:t>
            </a:r>
          </a:p>
          <a:p>
            <a:r>
              <a:rPr lang="en-GB" dirty="0" smtClean="0"/>
              <a:t>Providing free 3D projects available to download for architects and designers, and the estate agencies across the </a:t>
            </a:r>
            <a:r>
              <a:rPr lang="en-GB" dirty="0" err="1" smtClean="0"/>
              <a:t>Uk</a:t>
            </a:r>
            <a:r>
              <a:rPr lang="en-GB" dirty="0" smtClean="0"/>
              <a:t>.</a:t>
            </a:r>
            <a:endParaRPr lang="en-GB" dirty="0"/>
          </a:p>
        </p:txBody>
      </p:sp>
      <p:pic>
        <p:nvPicPr>
          <p:cNvPr id="4" name="Audio 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440738" y="6154738"/>
            <a:ext cx="487362" cy="4873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9367938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90940"/>
    </mc:Choice>
    <mc:Fallback>
      <p:transition spd="slow" advTm="9094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rgbClr val="FF0000"/>
                </a:solidFill>
              </a:rPr>
              <a:t>Barriers to entry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European Union Free Trade Agreement – no current trade barriers</a:t>
            </a:r>
          </a:p>
          <a:p>
            <a:r>
              <a:rPr lang="en-GB" dirty="0" smtClean="0"/>
              <a:t>Well developed transport infrastructure – motorways, ferries between UK and France</a:t>
            </a:r>
          </a:p>
          <a:p>
            <a:r>
              <a:rPr lang="en-GB" dirty="0" smtClean="0"/>
              <a:t>Language – English language</a:t>
            </a:r>
          </a:p>
          <a:p>
            <a:r>
              <a:rPr lang="en-GB" dirty="0" smtClean="0"/>
              <a:t>GBP – British Pound – local currency</a:t>
            </a:r>
          </a:p>
          <a:p>
            <a:endParaRPr lang="en-GB" dirty="0" smtClean="0"/>
          </a:p>
          <a:p>
            <a:endParaRPr lang="en-GB" dirty="0"/>
          </a:p>
        </p:txBody>
      </p:sp>
      <p:pic>
        <p:nvPicPr>
          <p:cNvPr id="4" name="Audio 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440738" y="6154738"/>
            <a:ext cx="487362" cy="4873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3522112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0720"/>
    </mc:Choice>
    <mc:Fallback>
      <p:transition spd="slow" advTm="4072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rgbClr val="FF0000"/>
                </a:solidFill>
              </a:rPr>
              <a:t>Legal and regulatory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Easy to establish new company or subsidiary company in the United Kingdom</a:t>
            </a:r>
          </a:p>
          <a:p>
            <a:r>
              <a:rPr lang="en-GB" dirty="0" smtClean="0"/>
              <a:t>Part of the European Custom Union - free market – no restrictions or taxes on imported or exported goods within the Union</a:t>
            </a:r>
          </a:p>
          <a:p>
            <a:r>
              <a:rPr lang="en-GB" dirty="0" smtClean="0"/>
              <a:t>Financial requirements</a:t>
            </a:r>
          </a:p>
          <a:p>
            <a:r>
              <a:rPr lang="en-GB" dirty="0" smtClean="0"/>
              <a:t>Employees rights</a:t>
            </a:r>
          </a:p>
          <a:p>
            <a:r>
              <a:rPr lang="en-GB" dirty="0" smtClean="0"/>
              <a:t>Well developed consumer rights and protection, customers statutory rights   </a:t>
            </a:r>
          </a:p>
          <a:p>
            <a:endParaRPr lang="en-GB" dirty="0" smtClean="0"/>
          </a:p>
          <a:p>
            <a:endParaRPr lang="en-GB" dirty="0"/>
          </a:p>
        </p:txBody>
      </p:sp>
      <p:pic>
        <p:nvPicPr>
          <p:cNvPr id="4" name="Audio 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440738" y="6154738"/>
            <a:ext cx="487362" cy="4873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2989467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6108"/>
    </mc:Choice>
    <mc:Fallback>
      <p:transition spd="slow" advTm="5610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rgbClr val="FF0000"/>
                </a:solidFill>
              </a:rPr>
              <a:t>R</a:t>
            </a:r>
            <a:r>
              <a:rPr lang="en-GB" dirty="0" smtClean="0">
                <a:solidFill>
                  <a:srgbClr val="FF0000"/>
                </a:solidFill>
              </a:rPr>
              <a:t>eferences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>
                <a:solidFill>
                  <a:srgbClr val="0070C0"/>
                </a:solidFill>
                <a:hlinkClick r:id="rId4"/>
              </a:rPr>
              <a:t>https://</a:t>
            </a:r>
            <a:r>
              <a:rPr lang="en-GB" dirty="0" smtClean="0">
                <a:hlinkClick r:id="rId4"/>
              </a:rPr>
              <a:t>www.ons.gov.uk/peop</a:t>
            </a:r>
            <a:r>
              <a:rPr lang="en-GB" dirty="0" smtClean="0">
                <a:solidFill>
                  <a:srgbClr val="0070C0"/>
                </a:solidFill>
                <a:hlinkClick r:id="rId4"/>
              </a:rPr>
              <a:t>lepopulationandcommunity/populationandmigration/internationalmigration/bulletins/ukpopulationbycountryofbirthandnationality/2016</a:t>
            </a:r>
            <a:endParaRPr lang="en-GB" dirty="0" smtClean="0">
              <a:solidFill>
                <a:srgbClr val="0070C0"/>
              </a:solidFill>
            </a:endParaRPr>
          </a:p>
          <a:p>
            <a:r>
              <a:rPr lang="en-GB" dirty="0" smtClean="0">
                <a:solidFill>
                  <a:srgbClr val="0070C0"/>
                </a:solidFill>
                <a:hlinkClick r:id="rId5"/>
              </a:rPr>
              <a:t>http://www.dailymail.co.uk/news/article-3085585/One-ten-eat-Polish-cuisine.html</a:t>
            </a:r>
            <a:endParaRPr lang="en-GB" dirty="0" smtClean="0">
              <a:solidFill>
                <a:srgbClr val="0070C0"/>
              </a:solidFill>
            </a:endParaRPr>
          </a:p>
          <a:p>
            <a:r>
              <a:rPr lang="en-GB" dirty="0" smtClean="0">
                <a:solidFill>
                  <a:srgbClr val="0070C0"/>
                </a:solidFill>
                <a:hlinkClick r:id="rId6"/>
              </a:rPr>
              <a:t>https://www.pb.pl/wielkie-przemeblowanie-w-black-red-white-829813</a:t>
            </a:r>
            <a:endParaRPr lang="en-GB" dirty="0" smtClean="0">
              <a:solidFill>
                <a:srgbClr val="0070C0"/>
              </a:solidFill>
            </a:endParaRPr>
          </a:p>
          <a:p>
            <a:r>
              <a:rPr lang="en-GB" dirty="0" smtClean="0">
                <a:solidFill>
                  <a:srgbClr val="0070C0"/>
                </a:solidFill>
              </a:rPr>
              <a:t>https://universitybusiness.co.uk/Article/lack-of-university-accommodation-could-affect-students</a:t>
            </a:r>
            <a:endParaRPr lang="en-GB" dirty="0">
              <a:solidFill>
                <a:srgbClr val="0070C0"/>
              </a:solidFill>
            </a:endParaRPr>
          </a:p>
        </p:txBody>
      </p:sp>
      <p:pic>
        <p:nvPicPr>
          <p:cNvPr id="4" name="Audio 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8440738" y="6154738"/>
            <a:ext cx="487362" cy="4873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9036187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271"/>
    </mc:Choice>
    <mc:Fallback>
      <p:transition spd="slow" advTm="127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5865515"/>
          </a:xfrm>
        </p:spPr>
        <p:txBody>
          <a:bodyPr/>
          <a:lstStyle/>
          <a:p>
            <a:r>
              <a:rPr lang="en-GB" dirty="0" smtClean="0">
                <a:solidFill>
                  <a:schemeClr val="bg2"/>
                </a:solidFill>
              </a:rPr>
              <a:t>https://magazine.startus.cc/average-wage-uk-salary-earning-age/</a:t>
            </a:r>
            <a:endParaRPr lang="en-GB" dirty="0">
              <a:solidFill>
                <a:schemeClr val="bg2"/>
              </a:solidFill>
            </a:endParaRPr>
          </a:p>
        </p:txBody>
      </p:sp>
      <p:pic>
        <p:nvPicPr>
          <p:cNvPr id="4" name="Audio 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440738" y="6154738"/>
            <a:ext cx="487362" cy="4873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3502372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9122"/>
    </mc:Choice>
    <mc:Fallback>
      <p:transition spd="slow" advTm="912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mbria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pex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Newsprint</Template>
  <TotalTime>8626</TotalTime>
  <Words>1817</Words>
  <Application>Microsoft Office PowerPoint</Application>
  <PresentationFormat>On-screen Show (4:3)</PresentationFormat>
  <Paragraphs>168</Paragraphs>
  <Slides>18</Slides>
  <Notes>14</Notes>
  <HiddenSlides>0</HiddenSlides>
  <MMClips>18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19" baseType="lpstr">
      <vt:lpstr>Office Theme</vt:lpstr>
      <vt:lpstr>BLACK RED WHITE Expansion to the United Kingdom</vt:lpstr>
      <vt:lpstr>PowerPoint Presentation</vt:lpstr>
      <vt:lpstr>BRW</vt:lpstr>
      <vt:lpstr>Current situation</vt:lpstr>
      <vt:lpstr>United Kingdom</vt:lpstr>
      <vt:lpstr>Identifying customer needs</vt:lpstr>
      <vt:lpstr>COMPETITORS</vt:lpstr>
      <vt:lpstr>Direct competitor - IKEA</vt:lpstr>
      <vt:lpstr>Rationale for expansion to the UK</vt:lpstr>
      <vt:lpstr>Potential risk in the UK</vt:lpstr>
      <vt:lpstr>Uncertainty because of Brexit negotiations</vt:lpstr>
      <vt:lpstr>For expansion</vt:lpstr>
      <vt:lpstr>PowerPoint Presentation</vt:lpstr>
      <vt:lpstr>The proposed way to entry UK market</vt:lpstr>
      <vt:lpstr>Barriers to entry</vt:lpstr>
      <vt:lpstr>Legal and regulatory</vt:lpstr>
      <vt:lpstr>References</vt:lpstr>
      <vt:lpstr>PowerPoint Presentation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Pawel</dc:creator>
  <cp:lastModifiedBy>Marcin</cp:lastModifiedBy>
  <cp:revision>111</cp:revision>
  <dcterms:created xsi:type="dcterms:W3CDTF">2018-02-27T23:39:11Z</dcterms:created>
  <dcterms:modified xsi:type="dcterms:W3CDTF">2018-03-05T23:29:27Z</dcterms:modified>
</cp:coreProperties>
</file>