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</p:sldMasterIdLst>
  <p:notesMasterIdLst>
    <p:notesMasterId r:id="rId31"/>
  </p:notesMasterIdLst>
  <p:handoutMasterIdLst>
    <p:handoutMasterId r:id="rId32"/>
  </p:handoutMasterIdLst>
  <p:sldIdLst>
    <p:sldId id="288" r:id="rId5"/>
    <p:sldId id="406" r:id="rId6"/>
    <p:sldId id="453" r:id="rId7"/>
    <p:sldId id="454" r:id="rId8"/>
    <p:sldId id="455" r:id="rId9"/>
    <p:sldId id="456" r:id="rId10"/>
    <p:sldId id="457" r:id="rId11"/>
    <p:sldId id="471" r:id="rId12"/>
    <p:sldId id="472" r:id="rId13"/>
    <p:sldId id="459" r:id="rId14"/>
    <p:sldId id="473" r:id="rId15"/>
    <p:sldId id="460" r:id="rId16"/>
    <p:sldId id="474" r:id="rId17"/>
    <p:sldId id="475" r:id="rId18"/>
    <p:sldId id="476" r:id="rId19"/>
    <p:sldId id="477" r:id="rId20"/>
    <p:sldId id="478" r:id="rId21"/>
    <p:sldId id="462" r:id="rId22"/>
    <p:sldId id="463" r:id="rId23"/>
    <p:sldId id="464" r:id="rId24"/>
    <p:sldId id="466" r:id="rId25"/>
    <p:sldId id="467" r:id="rId26"/>
    <p:sldId id="468" r:id="rId27"/>
    <p:sldId id="469" r:id="rId28"/>
    <p:sldId id="479" r:id="rId29"/>
    <p:sldId id="470" r:id="rId30"/>
  </p:sldIdLst>
  <p:sldSz cx="6858000" cy="5143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orient="horz" pos="3078" userDrawn="1">
          <p15:clr>
            <a:srgbClr val="A4A3A4"/>
          </p15:clr>
        </p15:guide>
        <p15:guide id="3" orient="horz" pos="557" userDrawn="1">
          <p15:clr>
            <a:srgbClr val="A4A3A4"/>
          </p15:clr>
        </p15:guide>
        <p15:guide id="4" orient="horz" pos="846" userDrawn="1">
          <p15:clr>
            <a:srgbClr val="A4A3A4"/>
          </p15:clr>
        </p15:guide>
        <p15:guide id="5" orient="horz" pos="300" userDrawn="1">
          <p15:clr>
            <a:srgbClr val="A4A3A4"/>
          </p15:clr>
        </p15:guide>
        <p15:guide id="6" orient="horz" pos="233" userDrawn="1">
          <p15:clr>
            <a:srgbClr val="A4A3A4"/>
          </p15:clr>
        </p15:guide>
        <p15:guide id="7" orient="horz" pos="1966" userDrawn="1">
          <p15:clr>
            <a:srgbClr val="A4A3A4"/>
          </p15:clr>
        </p15:guide>
        <p15:guide id="8" pos="2160" userDrawn="1">
          <p15:clr>
            <a:srgbClr val="A4A3A4"/>
          </p15:clr>
        </p15:guide>
        <p15:guide id="9" pos="219" userDrawn="1">
          <p15:clr>
            <a:srgbClr val="A4A3A4"/>
          </p15:clr>
        </p15:guide>
        <p15:guide id="10" pos="371" userDrawn="1">
          <p15:clr>
            <a:srgbClr val="A4A3A4"/>
          </p15:clr>
        </p15:guide>
        <p15:guide id="11" pos="264" userDrawn="1">
          <p15:clr>
            <a:srgbClr val="A4A3A4"/>
          </p15:clr>
        </p15:guide>
        <p15:guide id="12" pos="411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E33D"/>
    <a:srgbClr val="68EA6E"/>
    <a:srgbClr val="737370"/>
    <a:srgbClr val="8FCC8F"/>
    <a:srgbClr val="474C55"/>
    <a:srgbClr val="E3E4E2"/>
    <a:srgbClr val="007069"/>
    <a:srgbClr val="8970B2"/>
    <a:srgbClr val="E0D2E7"/>
    <a:srgbClr val="A7A9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206" autoAdjust="0"/>
    <p:restoredTop sz="94618" autoAdjust="0"/>
  </p:normalViewPr>
  <p:slideViewPr>
    <p:cSldViewPr snapToGrid="0" snapToObjects="1">
      <p:cViewPr varScale="1">
        <p:scale>
          <a:sx n="76" d="100"/>
          <a:sy n="76" d="100"/>
        </p:scale>
        <p:origin x="90" y="132"/>
      </p:cViewPr>
      <p:guideLst>
        <p:guide orient="horz" pos="1620"/>
        <p:guide orient="horz" pos="3078"/>
        <p:guide orient="horz" pos="557"/>
        <p:guide orient="horz" pos="846"/>
        <p:guide orient="horz" pos="300"/>
        <p:guide orient="horz" pos="233"/>
        <p:guide orient="horz" pos="1966"/>
        <p:guide pos="2160"/>
        <p:guide pos="219"/>
        <p:guide pos="371"/>
        <p:guide pos="264"/>
        <p:guide pos="41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-10668"/>
    </p:cViewPr>
  </p:sorterViewPr>
  <p:notesViewPr>
    <p:cSldViewPr snapToGrid="0" snapToObjects="1">
      <p:cViewPr varScale="1">
        <p:scale>
          <a:sx n="59" d="100"/>
          <a:sy n="59" d="100"/>
        </p:scale>
        <p:origin x="-255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81C164-C002-324B-A7F7-EB87386FE78E}" type="datetimeFigureOut">
              <a:rPr lang="en-US" smtClean="0"/>
              <a:t>2/8/2016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DC752C-7A25-DA40-89AE-C277CE5A36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07936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F089FC-7107-694E-B514-98A19752835E}" type="datetimeFigureOut">
              <a:rPr lang="en-US" smtClean="0"/>
              <a:t>2/8/2016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3A0238-DB72-8D4E-9615-8231BD754B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32694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23039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32434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15911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940688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50317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33238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88732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55832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843220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03997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996006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53976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53328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63904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GB" altLang="en-US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8590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Main title">
    <p:bg>
      <p:bgPr>
        <a:solidFill>
          <a:srgbClr val="474C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1" y="476251"/>
            <a:ext cx="4114799" cy="1683043"/>
          </a:xfrm>
        </p:spPr>
        <p:txBody>
          <a:bodyPr anchor="t" anchorCtr="0">
            <a:normAutofit/>
          </a:bodyPr>
          <a:lstStyle>
            <a:lvl1pPr algn="l">
              <a:lnSpc>
                <a:spcPct val="90000"/>
              </a:lnSpc>
              <a:defRPr sz="2400">
                <a:solidFill>
                  <a:srgbClr val="8FCC8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9360" y="2568823"/>
            <a:ext cx="2839640" cy="1746839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450"/>
              </a:spcAft>
              <a:buNone/>
              <a:defRPr sz="1050" b="0">
                <a:solidFill>
                  <a:srgbClr val="8FCC8F"/>
                </a:solidFill>
                <a:latin typeface="+mj-lt"/>
                <a:cs typeface="Tahoma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275" y="1346200"/>
            <a:ext cx="3133725" cy="3797300"/>
          </a:xfrm>
          <a:prstGeom prst="rect">
            <a:avLst/>
          </a:prstGeom>
        </p:spPr>
      </p:pic>
      <p:pic>
        <p:nvPicPr>
          <p:cNvPr id="6" name="Picture 2" descr="C:\Users\tomb\Desktop\CIM_only_WHITE 600px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87" y="4572856"/>
            <a:ext cx="793426" cy="31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8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360" y="1343025"/>
            <a:ext cx="5925740" cy="3543300"/>
          </a:xfrm>
        </p:spPr>
        <p:txBody>
          <a:bodyPr/>
          <a:lstStyle>
            <a:lvl1pPr>
              <a:buClr>
                <a:srgbClr val="8FCC8F"/>
              </a:buClr>
              <a:defRPr sz="135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buClr>
                <a:srgbClr val="8FCC8F"/>
              </a:buClr>
              <a:defRPr sz="12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buClr>
                <a:srgbClr val="8FCC8F"/>
              </a:buClr>
              <a:defRPr sz="105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buClr>
                <a:srgbClr val="8FCC8F"/>
              </a:buClr>
              <a:defRPr sz="9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buClr>
                <a:srgbClr val="8FCC8F"/>
              </a:buClr>
              <a:defRPr sz="75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345280" y="476249"/>
            <a:ext cx="6179345" cy="8572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6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360" y="1343026"/>
            <a:ext cx="5925740" cy="3543299"/>
          </a:xfrm>
        </p:spPr>
        <p:txBody>
          <a:bodyPr/>
          <a:lstStyle>
            <a:lvl1pPr>
              <a:defRPr sz="12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105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9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75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6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345280" y="476249"/>
            <a:ext cx="6179345" cy="8572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784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4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360" y="1343026"/>
            <a:ext cx="5925740" cy="3543299"/>
          </a:xfrm>
        </p:spPr>
        <p:txBody>
          <a:bodyPr/>
          <a:lstStyle>
            <a:lvl1pPr>
              <a:defRPr sz="105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9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75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6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345280" y="476249"/>
            <a:ext cx="6179345" cy="8572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784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2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360" y="1343026"/>
            <a:ext cx="5925740" cy="3543299"/>
          </a:xfrm>
        </p:spPr>
        <p:txBody>
          <a:bodyPr/>
          <a:lstStyle>
            <a:lvl1pPr>
              <a:defRPr sz="9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825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75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6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345280" y="476249"/>
            <a:ext cx="6179345" cy="8572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784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/>
          <p:cNvSpPr>
            <a:spLocks noGrp="1"/>
          </p:cNvSpPr>
          <p:nvPr>
            <p:ph type="title"/>
          </p:nvPr>
        </p:nvSpPr>
        <p:spPr>
          <a:xfrm>
            <a:off x="345280" y="476249"/>
            <a:ext cx="6179345" cy="8572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19188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lid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89360" y="476251"/>
            <a:ext cx="5925740" cy="4410074"/>
          </a:xfrm>
        </p:spPr>
        <p:txBody>
          <a:bodyPr/>
          <a:lstStyle>
            <a:lvl1pPr>
              <a:defRPr sz="12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105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9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75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6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00998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tal slid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47663" y="369889"/>
            <a:ext cx="6167437" cy="4516437"/>
          </a:xfrm>
        </p:spPr>
        <p:txBody>
          <a:bodyPr/>
          <a:lstStyle>
            <a:lvl1pPr>
              <a:defRPr sz="12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105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9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75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6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850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1">
    <p:bg>
      <p:bgPr>
        <a:solidFill>
          <a:srgbClr val="8FCC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662" y="1343025"/>
            <a:ext cx="3081338" cy="2457450"/>
          </a:xfrm>
        </p:spPr>
        <p:txBody>
          <a:bodyPr anchor="ctr" anchorCtr="0">
            <a:normAutofit/>
          </a:bodyPr>
          <a:lstStyle>
            <a:lvl1pPr algn="l">
              <a:lnSpc>
                <a:spcPct val="90000"/>
              </a:lnSpc>
              <a:defRPr sz="1800">
                <a:solidFill>
                  <a:srgbClr val="474C5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2" descr="C:\Users\tomb\Desktop\CIM_only_WHITE 600px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4572856"/>
            <a:ext cx="595070" cy="31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275" y="1346200"/>
            <a:ext cx="3133725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16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2">
    <p:bg>
      <p:bgPr>
        <a:solidFill>
          <a:srgbClr val="E3E4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662" y="1343025"/>
            <a:ext cx="3081338" cy="2457450"/>
          </a:xfrm>
        </p:spPr>
        <p:txBody>
          <a:bodyPr anchor="ctr" anchorCtr="0">
            <a:normAutofit/>
          </a:bodyPr>
          <a:lstStyle>
            <a:lvl1pPr algn="l">
              <a:lnSpc>
                <a:spcPct val="90000"/>
              </a:lnSpc>
              <a:defRPr sz="1800">
                <a:solidFill>
                  <a:srgbClr val="8FCC8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2" descr="C:\Users\tomb\Desktop\CIM_only_WHITE 600px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4572856"/>
            <a:ext cx="595070" cy="31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275" y="1346200"/>
            <a:ext cx="3133725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603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ubtitl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7663" y="1343025"/>
            <a:ext cx="3081338" cy="2457450"/>
          </a:xfrm>
        </p:spPr>
        <p:txBody>
          <a:bodyPr anchor="ctr" anchorCtr="0">
            <a:normAutofit/>
          </a:bodyPr>
          <a:lstStyle>
            <a:lvl1pPr algn="l">
              <a:lnSpc>
                <a:spcPct val="90000"/>
              </a:lnSpc>
              <a:defRPr sz="1800">
                <a:solidFill>
                  <a:srgbClr val="8FCC8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275" y="1346200"/>
            <a:ext cx="3133725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42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tal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340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i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9360" y="1343026"/>
            <a:ext cx="2896790" cy="35433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050"/>
            </a:lvl2pPr>
            <a:lvl3pPr>
              <a:defRPr sz="900"/>
            </a:lvl3pPr>
            <a:lvl4pPr>
              <a:defRPr sz="750"/>
            </a:lvl4pPr>
            <a:lvl5pPr>
              <a:defRPr sz="120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3"/>
          </p:nvPr>
        </p:nvSpPr>
        <p:spPr>
          <a:xfrm>
            <a:off x="3618310" y="1343026"/>
            <a:ext cx="2896790" cy="3543301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050"/>
            </a:lvl2pPr>
            <a:lvl3pPr>
              <a:defRPr sz="900"/>
            </a:lvl3pPr>
            <a:lvl4pPr>
              <a:defRPr sz="750"/>
            </a:lvl4pPr>
            <a:lvl5pPr>
              <a:defRPr sz="1275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345280" y="476249"/>
            <a:ext cx="6179345" cy="8572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9359" y="476251"/>
            <a:ext cx="2896790" cy="746919"/>
          </a:xfrm>
        </p:spPr>
        <p:txBody>
          <a:bodyPr anchor="b">
            <a:normAutofit/>
          </a:bodyPr>
          <a:lstStyle>
            <a:lvl1pPr marL="0" indent="0">
              <a:buNone/>
              <a:defRPr sz="1500" b="0">
                <a:solidFill>
                  <a:srgbClr val="8FCC8F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18309" y="476251"/>
            <a:ext cx="2896791" cy="746919"/>
          </a:xfrm>
        </p:spPr>
        <p:txBody>
          <a:bodyPr anchor="b">
            <a:normAutofit/>
          </a:bodyPr>
          <a:lstStyle>
            <a:lvl1pPr marL="0" indent="0">
              <a:buNone/>
              <a:defRPr sz="1500" b="0">
                <a:solidFill>
                  <a:srgbClr val="8FCC8F"/>
                </a:solidFill>
                <a:latin typeface="+mj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589360" y="1343026"/>
            <a:ext cx="2896790" cy="3543300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050"/>
            </a:lvl2pPr>
            <a:lvl3pPr>
              <a:defRPr sz="900"/>
            </a:lvl3pPr>
            <a:lvl4pPr>
              <a:defRPr sz="750"/>
            </a:lvl4pPr>
            <a:lvl5pPr>
              <a:defRPr sz="1275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3618310" y="1343026"/>
            <a:ext cx="2896790" cy="3543300"/>
          </a:xfrm>
        </p:spPr>
        <p:txBody>
          <a:bodyPr>
            <a:normAutofit/>
          </a:bodyPr>
          <a:lstStyle>
            <a:lvl1pPr>
              <a:defRPr sz="1200"/>
            </a:lvl1pPr>
            <a:lvl2pPr>
              <a:defRPr sz="1050"/>
            </a:lvl2pPr>
            <a:lvl3pPr>
              <a:defRPr sz="900"/>
            </a:lvl3pPr>
            <a:lvl4pPr>
              <a:defRPr sz="750"/>
            </a:lvl4pPr>
            <a:lvl5pPr>
              <a:defRPr sz="1275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476250"/>
            <a:ext cx="3857389" cy="595272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9361" y="1343027"/>
            <a:ext cx="3262284" cy="3543298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05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67163" y="1343026"/>
            <a:ext cx="2554924" cy="354329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89360" y="476251"/>
            <a:ext cx="5925740" cy="43124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749" y="3996030"/>
            <a:ext cx="4114800" cy="425054"/>
          </a:xfrm>
        </p:spPr>
        <p:txBody>
          <a:bodyPr anchor="b">
            <a:normAutofit/>
          </a:bodyPr>
          <a:lstStyle>
            <a:lvl1pPr algn="l">
              <a:defRPr sz="12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749" y="4421084"/>
            <a:ext cx="4114800" cy="603647"/>
          </a:xfrm>
        </p:spPr>
        <p:txBody>
          <a:bodyPr>
            <a:normAutofit/>
          </a:bodyPr>
          <a:lstStyle>
            <a:lvl1pPr marL="0" indent="0">
              <a:buNone/>
              <a:defRPr sz="82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8385" y="394097"/>
            <a:ext cx="6106715" cy="8572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3429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kern="1200" dirty="0">
                <a:solidFill>
                  <a:srgbClr val="8FCC8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385" y="1251348"/>
            <a:ext cx="6172200" cy="3371632"/>
          </a:xfrm>
        </p:spPr>
        <p:txBody>
          <a:bodyPr/>
          <a:lstStyle>
            <a:lvl1pPr>
              <a:defRPr>
                <a:latin typeface="Tahoma"/>
                <a:cs typeface="Tahoma"/>
              </a:defRPr>
            </a:lvl1pPr>
            <a:lvl2pPr>
              <a:defRPr>
                <a:latin typeface="Tahoma"/>
                <a:cs typeface="Tahoma"/>
              </a:defRPr>
            </a:lvl2pPr>
            <a:lvl3pPr>
              <a:defRPr>
                <a:latin typeface="Tahoma"/>
                <a:cs typeface="Tahoma"/>
              </a:defRPr>
            </a:lvl3pPr>
            <a:lvl4pPr>
              <a:defRPr>
                <a:latin typeface="Tahoma"/>
                <a:cs typeface="Tahoma"/>
              </a:defRPr>
            </a:lvl4pPr>
            <a:lvl5pPr>
              <a:defRPr>
                <a:latin typeface="Tahoma"/>
                <a:cs typeface="Tahom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611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8385" y="3241291"/>
            <a:ext cx="5829300" cy="1021556"/>
          </a:xfrm>
          <a:prstGeom prst="rect">
            <a:avLst/>
          </a:prstGeom>
        </p:spPr>
        <p:txBody>
          <a:bodyPr anchor="t"/>
          <a:lstStyle>
            <a:lvl1pPr algn="l">
              <a:defRPr sz="2400" b="0" cap="all">
                <a:solidFill>
                  <a:srgbClr val="070078"/>
                </a:solidFill>
                <a:latin typeface="Tahoma"/>
                <a:cs typeface="Tahoma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8385" y="2116151"/>
            <a:ext cx="58293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3459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8385" y="205979"/>
            <a:ext cx="6106715" cy="857250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rgbClr val="070078"/>
                </a:solidFill>
                <a:latin typeface="Tahoma"/>
                <a:cs typeface="Tahoma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151335"/>
            <a:ext cx="303014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1631157"/>
            <a:ext cx="3030141" cy="280597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1151335"/>
            <a:ext cx="30313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1631157"/>
            <a:ext cx="3031331" cy="2805974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331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42891" y="1343026"/>
            <a:ext cx="6372225" cy="2881313"/>
          </a:xfrm>
        </p:spPr>
        <p:txBody>
          <a:bodyPr/>
          <a:lstStyle>
            <a:lvl1pPr>
              <a:buClrTx/>
              <a:buFont typeface="Arial"/>
              <a:buChar char="•"/>
              <a:defRPr b="0" i="0">
                <a:solidFill>
                  <a:schemeClr val="accent4">
                    <a:lumMod val="50000"/>
                  </a:schemeClr>
                </a:solidFill>
                <a:latin typeface="+mn-lt"/>
                <a:cs typeface="Droid Serif"/>
              </a:defRPr>
            </a:lvl1pPr>
            <a:lvl2pPr>
              <a:buClrTx/>
              <a:buFont typeface="Arial"/>
              <a:buChar char="•"/>
              <a:defRPr b="0" i="0">
                <a:solidFill>
                  <a:schemeClr val="accent4">
                    <a:lumMod val="50000"/>
                  </a:schemeClr>
                </a:solidFill>
                <a:latin typeface="+mn-lt"/>
                <a:cs typeface="Droid Serif"/>
              </a:defRPr>
            </a:lvl2pPr>
            <a:lvl3pPr>
              <a:buClrTx/>
              <a:buFont typeface="Arial"/>
              <a:buChar char="•"/>
              <a:defRPr b="0" i="0">
                <a:solidFill>
                  <a:schemeClr val="accent4">
                    <a:lumMod val="50000"/>
                  </a:schemeClr>
                </a:solidFill>
                <a:latin typeface="+mn-lt"/>
                <a:cs typeface="Droid Serif"/>
              </a:defRPr>
            </a:lvl3pPr>
            <a:lvl4pPr>
              <a:buClrTx/>
              <a:buFont typeface="Arial"/>
              <a:buChar char="•"/>
              <a:defRPr b="0" i="0">
                <a:solidFill>
                  <a:schemeClr val="accent4">
                    <a:lumMod val="50000"/>
                  </a:schemeClr>
                </a:solidFill>
                <a:latin typeface="+mn-lt"/>
                <a:cs typeface="Droid Serif"/>
              </a:defRPr>
            </a:lvl4pPr>
            <a:lvl5pPr>
              <a:buClrTx/>
              <a:buFont typeface="Arial"/>
              <a:buChar char="•"/>
              <a:defRPr b="0" i="0">
                <a:solidFill>
                  <a:schemeClr val="accent4">
                    <a:lumMod val="50000"/>
                  </a:schemeClr>
                </a:solidFill>
                <a:latin typeface="+mn-lt"/>
                <a:cs typeface="Droid Serif"/>
              </a:defRPr>
            </a:lvl5pPr>
          </a:lstStyle>
          <a:p>
            <a:pPr lvl="0"/>
            <a:r>
              <a:rPr lang="ga-IE" dirty="0" smtClean="0"/>
              <a:t>Click to edit Master text styles</a:t>
            </a:r>
          </a:p>
          <a:p>
            <a:pPr lvl="1"/>
            <a:r>
              <a:rPr lang="ga-IE" dirty="0" smtClean="0"/>
              <a:t>Second level</a:t>
            </a:r>
          </a:p>
          <a:p>
            <a:pPr lvl="2"/>
            <a:r>
              <a:rPr lang="ga-IE" dirty="0" smtClean="0"/>
              <a:t>Third level</a:t>
            </a:r>
          </a:p>
          <a:p>
            <a:pPr lvl="3"/>
            <a:r>
              <a:rPr lang="ga-IE" dirty="0" smtClean="0"/>
              <a:t>Fourth level</a:t>
            </a:r>
          </a:p>
          <a:p>
            <a:pPr lvl="4"/>
            <a:r>
              <a:rPr lang="ga-IE" dirty="0" smtClean="0"/>
              <a:t>Fifth level</a:t>
            </a:r>
            <a:endParaRPr lang="en-US" dirty="0"/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242891" y="215543"/>
            <a:ext cx="6372819" cy="462341"/>
          </a:xfrm>
        </p:spPr>
        <p:txBody>
          <a:bodyPr>
            <a:noAutofit/>
          </a:bodyPr>
          <a:lstStyle>
            <a:lvl1pPr marL="0" algn="l" defTabSz="685800" rtl="0" eaLnBrk="1" latinLnBrk="0" hangingPunct="1">
              <a:lnSpc>
                <a:spcPct val="98000"/>
              </a:lnSpc>
              <a:tabLst>
                <a:tab pos="542925" algn="l"/>
                <a:tab pos="1085850" algn="l"/>
                <a:tab pos="1628775" algn="l"/>
                <a:tab pos="2171700" algn="l"/>
                <a:tab pos="2714625" algn="l"/>
                <a:tab pos="3257550" algn="l"/>
                <a:tab pos="3800475" algn="l"/>
                <a:tab pos="4343400" algn="l"/>
                <a:tab pos="4886325" algn="l"/>
                <a:tab pos="5429250" algn="l"/>
                <a:tab pos="5972175" algn="l"/>
              </a:tabLst>
              <a:defRPr lang="en-US" sz="3000" b="1" noProof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ga-IE" noProof="1" smtClean="0"/>
              <a:t>Click to edit Master title style</a:t>
            </a:r>
            <a:endParaRPr lang="en-US" noProof="1"/>
          </a:p>
        </p:txBody>
      </p:sp>
      <p:sp>
        <p:nvSpPr>
          <p:cNvPr id="9" name="Textplatzhalter 2"/>
          <p:cNvSpPr>
            <a:spLocks noGrp="1"/>
          </p:cNvSpPr>
          <p:nvPr>
            <p:ph type="body" sz="quarter" idx="14"/>
          </p:nvPr>
        </p:nvSpPr>
        <p:spPr bwMode="gray">
          <a:xfrm>
            <a:off x="242891" y="775557"/>
            <a:ext cx="6372225" cy="252183"/>
          </a:xfrm>
        </p:spPr>
        <p:txBody>
          <a:bodyPr/>
          <a:lstStyle>
            <a:lvl1pPr>
              <a:buNone/>
              <a:defRPr b="0" i="0" baseline="0">
                <a:solidFill>
                  <a:srgbClr val="404040"/>
                </a:solidFill>
                <a:latin typeface="Droid Serif"/>
                <a:cs typeface="Droid Serif"/>
              </a:defRPr>
            </a:lvl1pPr>
          </a:lstStyle>
          <a:p>
            <a:pPr lvl="0"/>
            <a:r>
              <a:rPr lang="ga-IE" noProof="1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1391478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5280" y="476249"/>
            <a:ext cx="6179345" cy="8572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9360" y="1343025"/>
            <a:ext cx="5925740" cy="3536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1904365"/>
            <a:ext cx="437205" cy="45719"/>
          </a:xfrm>
          <a:prstGeom prst="rect">
            <a:avLst/>
          </a:prstGeom>
          <a:solidFill>
            <a:srgbClr val="8FCC8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68" r:id="rId3"/>
    <p:sldLayoutId id="2147493469" r:id="rId4"/>
    <p:sldLayoutId id="2147493470" r:id="rId5"/>
    <p:sldLayoutId id="2147493471" r:id="rId6"/>
    <p:sldLayoutId id="2147493472" r:id="rId7"/>
    <p:sldLayoutId id="2147493478" r:id="rId8"/>
    <p:sldLayoutId id="2147493474" r:id="rId9"/>
    <p:sldLayoutId id="2147493480" r:id="rId10"/>
    <p:sldLayoutId id="2147493479" r:id="rId11"/>
    <p:sldLayoutId id="2147493462" r:id="rId12"/>
    <p:sldLayoutId id="2147493476" r:id="rId13"/>
    <p:sldLayoutId id="2147493459" r:id="rId14"/>
    <p:sldLayoutId id="2147493460" r:id="rId15"/>
    <p:sldLayoutId id="2147493463" r:id="rId16"/>
    <p:sldLayoutId id="2147493464" r:id="rId17"/>
    <p:sldLayoutId id="2147493481" r:id="rId18"/>
    <p:sldLayoutId id="2147493482" r:id="rId19"/>
    <p:sldLayoutId id="2147493483" r:id="rId20"/>
    <p:sldLayoutId id="2147493484" r:id="rId2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3429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rgbClr val="8FCC8F"/>
          </a:solidFill>
          <a:latin typeface="+mj-lt"/>
          <a:ea typeface="+mj-ea"/>
          <a:cs typeface="+mj-cs"/>
        </a:defRPr>
      </a:lvl1pPr>
    </p:titleStyle>
    <p:bodyStyle>
      <a:lvl1pPr marL="202406" indent="-202406" algn="l" defTabSz="342900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8FCC8F"/>
        </a:buClr>
        <a:buFont typeface="Wingdings" charset="2"/>
        <a:buChar char="§"/>
        <a:defRPr sz="1800" kern="1200">
          <a:solidFill>
            <a:srgbClr val="474C55"/>
          </a:solidFill>
          <a:latin typeface="Tahoma" pitchFamily="34" charset="0"/>
          <a:ea typeface="Tahoma" pitchFamily="34" charset="0"/>
          <a:cs typeface="Tahoma" pitchFamily="34" charset="0"/>
        </a:defRPr>
      </a:lvl1pPr>
      <a:lvl2pPr marL="406004" indent="-203597" algn="l" defTabSz="342900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8FCC8F"/>
        </a:buClr>
        <a:buFont typeface="Lucida Grande"/>
        <a:buChar char="—"/>
        <a:defRPr sz="1600" kern="1200">
          <a:solidFill>
            <a:srgbClr val="474C55"/>
          </a:solidFill>
          <a:latin typeface="Tahoma" pitchFamily="34" charset="0"/>
          <a:ea typeface="Tahoma" pitchFamily="34" charset="0"/>
          <a:cs typeface="Tahoma" pitchFamily="34" charset="0"/>
        </a:defRPr>
      </a:lvl2pPr>
      <a:lvl3pPr marL="857250" indent="-171450" algn="l" defTabSz="342900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8FCC8F"/>
        </a:buClr>
        <a:buFont typeface="Lucida Grande"/>
        <a:buChar char="—"/>
        <a:defRPr sz="1400" kern="1200">
          <a:solidFill>
            <a:srgbClr val="474C55"/>
          </a:solidFill>
          <a:latin typeface="Tahoma" pitchFamily="34" charset="0"/>
          <a:ea typeface="Tahoma" pitchFamily="34" charset="0"/>
          <a:cs typeface="Tahoma" pitchFamily="34" charset="0"/>
        </a:defRPr>
      </a:lvl3pPr>
      <a:lvl4pPr marL="1200150" indent="-171450" algn="l" defTabSz="342900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8FCC8F"/>
        </a:buClr>
        <a:buFont typeface="Lucida Grande"/>
        <a:buChar char="—"/>
        <a:defRPr sz="900" kern="1200">
          <a:solidFill>
            <a:srgbClr val="474C55"/>
          </a:solidFill>
          <a:latin typeface="Tahoma" pitchFamily="34" charset="0"/>
          <a:ea typeface="Tahoma" pitchFamily="34" charset="0"/>
          <a:cs typeface="Tahoma" pitchFamily="34" charset="0"/>
        </a:defRPr>
      </a:lvl4pPr>
      <a:lvl5pPr marL="1543050" indent="-171450" algn="l" defTabSz="342900" rtl="0" eaLnBrk="1" latinLnBrk="0" hangingPunct="1">
        <a:lnSpc>
          <a:spcPct val="100000"/>
        </a:lnSpc>
        <a:spcBef>
          <a:spcPts val="0"/>
        </a:spcBef>
        <a:spcAft>
          <a:spcPts val="450"/>
        </a:spcAft>
        <a:buClr>
          <a:srgbClr val="8FCC8F"/>
        </a:buClr>
        <a:buFont typeface="Lucida Grande"/>
        <a:buChar char="—"/>
        <a:defRPr sz="750" kern="1200">
          <a:solidFill>
            <a:srgbClr val="474C55"/>
          </a:solidFill>
          <a:latin typeface="Tahoma" pitchFamily="34" charset="0"/>
          <a:ea typeface="Tahoma" pitchFamily="34" charset="0"/>
          <a:cs typeface="Tahoma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VKwbZOFh3o" TargetMode="External"/><Relationship Id="rId2" Type="http://schemas.openxmlformats.org/officeDocument/2006/relationships/hyperlink" Target="https://www.youtube.com/watch?v=BAhXK-ATKWw" TargetMode="Externa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itromedia.co.uk/" TargetMode="Externa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SIPNhOiMoE" TargetMode="Externa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heguardian.com/technology/2015/nov/11/microsoft-guess-your-emotions-facial-recognition-software" TargetMode="Externa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7wmiS2mSXY" TargetMode="Externa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ico.org.uk/for-organisations/guide-to-pecr/introduction/what-are-pecr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simple.wikipedia.org/w/index.php?title=European_Economic_Area&amp;action=edit&amp;redlink=1" TargetMode="External"/><Relationship Id="rId2" Type="http://schemas.openxmlformats.org/officeDocument/2006/relationships/hyperlink" Target="https://simple.wiktionary.org/wiki/organization" TargetMode="Externa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solidFill>
                  <a:srgbClr val="8FCC8F"/>
                </a:solidFill>
                <a:latin typeface="+mj-lt"/>
                <a:cs typeface="+mj-cs"/>
              </a:rPr>
              <a:t>DIGITAL Marketing</a:t>
            </a:r>
            <a:br>
              <a:rPr lang="en-GB" sz="2800" b="1" dirty="0">
                <a:solidFill>
                  <a:srgbClr val="8FCC8F"/>
                </a:solidFill>
                <a:latin typeface="+mj-lt"/>
                <a:cs typeface="+mj-cs"/>
              </a:rPr>
            </a:br>
            <a:endParaRPr lang="en-GB" sz="2800" b="1" dirty="0">
              <a:solidFill>
                <a:srgbClr val="8FCC8F"/>
              </a:solidFill>
              <a:latin typeface="+mj-lt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sz="1600" dirty="0"/>
              <a:t/>
            </a:r>
            <a:br>
              <a:rPr lang="en-US" altLang="en-US" sz="1600" dirty="0"/>
            </a:br>
            <a:r>
              <a:rPr lang="en-US" altLang="en-US" sz="1600" dirty="0"/>
              <a:t/>
            </a:r>
            <a:br>
              <a:rPr lang="en-US" altLang="en-US" sz="1600" dirty="0"/>
            </a:br>
            <a:r>
              <a:rPr lang="en-US" altLang="en-US" sz="1600" dirty="0">
                <a:solidFill>
                  <a:schemeClr val="tx1"/>
                </a:solidFill>
              </a:rPr>
              <a:t>The Internet </a:t>
            </a:r>
            <a:br>
              <a:rPr lang="en-US" altLang="en-US" sz="1600" dirty="0">
                <a:solidFill>
                  <a:schemeClr val="tx1"/>
                </a:solidFill>
              </a:rPr>
            </a:br>
            <a:r>
              <a:rPr lang="en-US" altLang="en-US" sz="1600" dirty="0">
                <a:solidFill>
                  <a:schemeClr val="tx1"/>
                </a:solidFill>
              </a:rPr>
              <a:t>macro-environment</a:t>
            </a:r>
            <a:endParaRPr lang="en-US" altLang="en-US" sz="1600" dirty="0"/>
          </a:p>
        </p:txBody>
      </p:sp>
    </p:spTree>
    <p:extLst>
      <p:ext uri="{BB962C8B-B14F-4D97-AF65-F5344CB8AC3E}">
        <p14:creationId xmlns:p14="http://schemas.microsoft.com/office/powerpoint/2010/main" val="316723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on last week…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500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" y="400050"/>
            <a:ext cx="6172200" cy="434579"/>
          </a:xfrm>
        </p:spPr>
        <p:txBody>
          <a:bodyPr/>
          <a:lstStyle/>
          <a:p>
            <a:r>
              <a:rPr lang="en-GB" altLang="en-US" sz="2400"/>
              <a:t>Learning objectives</a:t>
            </a:r>
            <a:endParaRPr lang="en-US" altLang="en-US" sz="2400"/>
          </a:p>
        </p:txBody>
      </p:sp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06" y="847726"/>
            <a:ext cx="6172200" cy="3394472"/>
          </a:xfrm>
        </p:spPr>
        <p:txBody>
          <a:bodyPr/>
          <a:lstStyle/>
          <a:p>
            <a:pPr marL="272654" indent="-272654"/>
            <a:r>
              <a:rPr lang="en-US" altLang="en-US"/>
              <a:t>Identify how the macro-environment might affect an organisation’s digital marketing strategy, planning, implementation and performance</a:t>
            </a:r>
            <a:endParaRPr lang="en-GB" altLang="en-US"/>
          </a:p>
          <a:p>
            <a:pPr marL="272654" indent="-272654"/>
            <a:r>
              <a:rPr lang="en-US" altLang="en-US"/>
              <a:t>Consider legal, moral and ethical constraints of digital marketing</a:t>
            </a:r>
            <a:endParaRPr lang="en-GB" altLang="en-US"/>
          </a:p>
          <a:p>
            <a:pPr marL="272654" indent="-272654"/>
            <a:r>
              <a:rPr lang="en-US" altLang="en-US"/>
              <a:t>Evaluate the wider significance of macro-environmental-forces </a:t>
            </a:r>
            <a:endParaRPr lang="en-GB" altLang="en-US"/>
          </a:p>
          <a:p>
            <a:pPr marL="272654" indent="-272654"/>
            <a:r>
              <a:rPr lang="en-US" altLang="en-US"/>
              <a:t>Identify aspects of each of the macro-environmental forces that are particularly relevant to digital marketing. </a:t>
            </a: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0813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" y="407194"/>
            <a:ext cx="6172200" cy="434579"/>
          </a:xfrm>
        </p:spPr>
        <p:txBody>
          <a:bodyPr/>
          <a:lstStyle/>
          <a:p>
            <a:r>
              <a:rPr lang="en-GB" altLang="en-US" sz="2400"/>
              <a:t>Questions for marketers</a:t>
            </a:r>
            <a:endParaRPr lang="en-US" altLang="en-US" sz="2400"/>
          </a:p>
        </p:txBody>
      </p:sp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6232" y="876300"/>
            <a:ext cx="6266260" cy="4125516"/>
          </a:xfrm>
        </p:spPr>
        <p:txBody>
          <a:bodyPr>
            <a:normAutofit lnSpcReduction="10000"/>
          </a:bodyPr>
          <a:lstStyle/>
          <a:p>
            <a:pPr marL="272654" indent="-272654"/>
            <a:r>
              <a:rPr lang="en-US" altLang="en-US" sz="1650"/>
              <a:t>How important are macro environmental changes to my digital marketing strategy?  </a:t>
            </a:r>
            <a:endParaRPr lang="en-GB" altLang="en-US" sz="1650"/>
          </a:p>
          <a:p>
            <a:pPr marL="272654" indent="-272654"/>
            <a:r>
              <a:rPr lang="en-US" altLang="en-US" sz="1650"/>
              <a:t>How can I ensure my online marketing activities are consistent with evolving culture and ethical standards of online communities?</a:t>
            </a:r>
            <a:endParaRPr lang="en-GB" altLang="en-US" sz="1650"/>
          </a:p>
          <a:p>
            <a:pPr marL="272654" indent="-272654"/>
            <a:r>
              <a:rPr lang="en-US" altLang="en-US" sz="1650"/>
              <a:t>How important is it for me to understand technological innovations?</a:t>
            </a:r>
            <a:endParaRPr lang="en-GB" altLang="en-US" sz="1650"/>
          </a:p>
          <a:p>
            <a:pPr marL="272654" indent="-272654"/>
            <a:r>
              <a:rPr lang="en-US" altLang="en-US" sz="1650"/>
              <a:t>Which laws am I subject to when marketing online?</a:t>
            </a:r>
            <a:endParaRPr lang="en-GB" altLang="en-US" sz="1650"/>
          </a:p>
          <a:p>
            <a:pPr marL="272654" indent="-272654"/>
            <a:r>
              <a:rPr lang="en-US" altLang="en-US" sz="1650"/>
              <a:t>How is social media marketing likely to impact on my business and  what changes do I need to make in order to react to social changes in the online market place?</a:t>
            </a:r>
            <a:endParaRPr lang="en-GB" altLang="en-US" sz="1650"/>
          </a:p>
          <a:p>
            <a:pPr marL="272654" indent="-272654"/>
            <a:r>
              <a:rPr lang="en-US" altLang="en-US" sz="1650"/>
              <a:t>What are the political influences which could influence my digital marketing planning? </a:t>
            </a:r>
            <a:endParaRPr lang="en-GB" altLang="en-US" sz="1650"/>
          </a:p>
          <a:p>
            <a:pPr marL="272654" indent="-272654"/>
            <a:r>
              <a:rPr lang="en-US" altLang="en-US" sz="1650"/>
              <a:t>How do I keep up in a constantly changing marketing environement?</a:t>
            </a:r>
            <a:endParaRPr lang="en-GB" altLang="en-US" sz="1650"/>
          </a:p>
        </p:txBody>
      </p:sp>
    </p:spTree>
    <p:extLst>
      <p:ext uri="{BB962C8B-B14F-4D97-AF65-F5344CB8AC3E}">
        <p14:creationId xmlns:p14="http://schemas.microsoft.com/office/powerpoint/2010/main" val="75186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/>
          </p:cNvSpPr>
          <p:nvPr>
            <p:ph type="title"/>
          </p:nvPr>
        </p:nvSpPr>
        <p:spPr>
          <a:xfrm>
            <a:off x="342900" y="398860"/>
            <a:ext cx="6172200" cy="434578"/>
          </a:xfrm>
        </p:spPr>
        <p:txBody>
          <a:bodyPr>
            <a:normAutofit/>
          </a:bodyPr>
          <a:lstStyle/>
          <a:p>
            <a:r>
              <a:rPr lang="en-US" altLang="en-US" sz="2400" dirty="0"/>
              <a:t>Why review </a:t>
            </a:r>
            <a:r>
              <a:rPr lang="en-US" altLang="en-US" sz="2400"/>
              <a:t>the </a:t>
            </a:r>
            <a:r>
              <a:rPr lang="en-US" altLang="en-US" sz="2400" smtClean="0"/>
              <a:t>macro-environment</a:t>
            </a:r>
            <a:r>
              <a:rPr lang="en-US" altLang="en-US" sz="2400" dirty="0"/>
              <a:t>?</a:t>
            </a:r>
          </a:p>
        </p:txBody>
      </p:sp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594122" y="858441"/>
            <a:ext cx="6172200" cy="2480072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1950"/>
              <a:t>“</a:t>
            </a:r>
            <a:r>
              <a:rPr lang="en-US" altLang="ja-JP" sz="1950" i="1"/>
              <a:t>The main reason for keeping track of changes in the macro-environment is to be aware of how changes in social behaviour, new laws,  technological innovation  can create opportunities or threats. </a:t>
            </a:r>
            <a:r>
              <a:rPr lang="en-US" altLang="ja-JP" sz="1950" b="1" i="1"/>
              <a:t>Organisations that monitor and respond effectively to their macro-environment can create differentiation and competitive advantages which enable the business to survive and prosper</a:t>
            </a:r>
            <a:r>
              <a:rPr lang="en-US" altLang="ja-JP" sz="1950" i="1"/>
              <a:t>.</a:t>
            </a:r>
            <a:endParaRPr lang="en-US" altLang="en-US" sz="1950"/>
          </a:p>
        </p:txBody>
      </p:sp>
    </p:spTree>
    <p:extLst>
      <p:ext uri="{BB962C8B-B14F-4D97-AF65-F5344CB8AC3E}">
        <p14:creationId xmlns:p14="http://schemas.microsoft.com/office/powerpoint/2010/main" val="65172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/>
          <p:cNvSpPr>
            <a:spLocks noGrp="1"/>
          </p:cNvSpPr>
          <p:nvPr>
            <p:ph type="title"/>
          </p:nvPr>
        </p:nvSpPr>
        <p:spPr>
          <a:xfrm>
            <a:off x="342900" y="398860"/>
            <a:ext cx="6172200" cy="434578"/>
          </a:xfrm>
        </p:spPr>
        <p:txBody>
          <a:bodyPr/>
          <a:lstStyle/>
          <a:p>
            <a:r>
              <a:rPr lang="en-US" altLang="en-US" sz="2400"/>
              <a:t>Key micro-environment factors</a:t>
            </a:r>
          </a:p>
        </p:txBody>
      </p:sp>
      <p:sp>
        <p:nvSpPr>
          <p:cNvPr id="122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79797" indent="-279797"/>
            <a:r>
              <a:rPr lang="en-GB" altLang="en-US"/>
              <a:t>Political forces</a:t>
            </a:r>
          </a:p>
          <a:p>
            <a:pPr marL="279797" indent="-279797"/>
            <a:r>
              <a:rPr lang="en-GB" altLang="en-US"/>
              <a:t>Economic forces </a:t>
            </a:r>
          </a:p>
          <a:p>
            <a:pPr marL="279797" indent="-279797"/>
            <a:r>
              <a:rPr lang="en-GB" altLang="en-US"/>
              <a:t>Social forces </a:t>
            </a:r>
          </a:p>
          <a:p>
            <a:pPr marL="279797" indent="-279797"/>
            <a:r>
              <a:rPr lang="en-GB" altLang="en-US"/>
              <a:t>Technological forces </a:t>
            </a:r>
          </a:p>
          <a:p>
            <a:pPr marL="279797" indent="-279797"/>
            <a:r>
              <a:rPr lang="en-GB" altLang="en-US"/>
              <a:t>Legal forces </a:t>
            </a:r>
          </a:p>
          <a:p>
            <a:pPr marL="279797" indent="-279797"/>
            <a:r>
              <a:rPr lang="en-GB" altLang="en-US"/>
              <a:t>Environmental forces</a:t>
            </a:r>
          </a:p>
          <a:p>
            <a:pPr marL="279797" indent="-279797"/>
            <a:endParaRPr lang="en-GB" altLang="en-US"/>
          </a:p>
          <a:p>
            <a:pPr marL="279797" indent="-279797">
              <a:buNone/>
            </a:pPr>
            <a:r>
              <a:rPr lang="en-GB" altLang="en-US"/>
              <a:t>Or PEST, SLEPT if you prefer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448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32185" y="4379119"/>
            <a:ext cx="6172200" cy="29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 dirty="0"/>
              <a:t>Figure 3.1</a:t>
            </a:r>
            <a:r>
              <a:rPr lang="en-GB" altLang="en-US" sz="1350" dirty="0"/>
              <a:t>  Google </a:t>
            </a:r>
            <a:r>
              <a:rPr lang="en-GB" altLang="en-US" sz="1350" dirty="0" smtClean="0"/>
              <a:t>Wallet: The rate of environmental change</a:t>
            </a:r>
            <a:endParaRPr lang="en-GB" altLang="en-US" sz="1350" dirty="0"/>
          </a:p>
        </p:txBody>
      </p:sp>
      <p:pic>
        <p:nvPicPr>
          <p:cNvPr id="14338" name="Picture 10" descr="M03NF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156" y="715566"/>
            <a:ext cx="4338638" cy="3217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7304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www.youtube.com/watch?v=BAhXK-ATKWw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www.youtube.com/watch?v=FVKwbZOFh3o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0108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600" dirty="0" smtClean="0"/>
              <a:t>New technologies and changes in their popularity tend to occur frequently</a:t>
            </a:r>
          </a:p>
          <a:p>
            <a:endParaRPr lang="en-GB" sz="1600" dirty="0"/>
          </a:p>
          <a:p>
            <a:r>
              <a:rPr lang="en-GB" sz="1600" dirty="0" smtClean="0"/>
              <a:t>Government and legal changes tend to happen over longer time scales.</a:t>
            </a:r>
          </a:p>
          <a:p>
            <a:endParaRPr lang="en-GB" sz="1600" dirty="0" smtClean="0"/>
          </a:p>
          <a:p>
            <a:r>
              <a:rPr lang="en-GB" sz="1600" dirty="0" smtClean="0"/>
              <a:t>Digital marketers need to be alert to changes in the environment to stay competitive.</a:t>
            </a:r>
          </a:p>
          <a:p>
            <a:pPr lvl="1"/>
            <a:r>
              <a:rPr lang="en-GB" sz="1450" dirty="0" smtClean="0"/>
              <a:t>Develop the ability to respond</a:t>
            </a:r>
          </a:p>
          <a:p>
            <a:pPr lvl="2"/>
            <a:r>
              <a:rPr lang="en-GB" sz="1300" dirty="0" smtClean="0"/>
              <a:t>Collect information</a:t>
            </a:r>
          </a:p>
          <a:p>
            <a:pPr lvl="2"/>
            <a:r>
              <a:rPr lang="en-GB" sz="1300" dirty="0" smtClean="0"/>
              <a:t>Review the information</a:t>
            </a:r>
          </a:p>
          <a:p>
            <a:pPr lvl="2"/>
            <a:endParaRPr lang="en-GB" sz="13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9804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33375" y="4379119"/>
            <a:ext cx="6172200" cy="29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 dirty="0"/>
              <a:t>Figure 3.3</a:t>
            </a:r>
            <a:r>
              <a:rPr lang="en-GB" altLang="en-US" sz="1350" dirty="0"/>
              <a:t>  </a:t>
            </a:r>
            <a:r>
              <a:rPr lang="en-GB" altLang="en-US" sz="1350" dirty="0" err="1"/>
              <a:t>Nitromedia</a:t>
            </a:r>
            <a:r>
              <a:rPr lang="en-GB" altLang="en-US" sz="1350" dirty="0"/>
              <a:t> (www.nitromedia.co.uk)</a:t>
            </a:r>
          </a:p>
        </p:txBody>
      </p:sp>
      <p:pic>
        <p:nvPicPr>
          <p:cNvPr id="18434" name="Picture 7" descr="M03NF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810" y="464344"/>
            <a:ext cx="4555331" cy="3736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279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Technology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Visit: </a:t>
            </a:r>
            <a:r>
              <a:rPr lang="en-GB" dirty="0" smtClean="0">
                <a:hlinkClick r:id="rId2"/>
              </a:rPr>
              <a:t>www.nitromedia.co.uk</a:t>
            </a:r>
            <a:r>
              <a:rPr lang="en-GB" dirty="0" smtClean="0"/>
              <a:t> and watch film clip on home page:</a:t>
            </a:r>
          </a:p>
          <a:p>
            <a:endParaRPr lang="en-GB" dirty="0"/>
          </a:p>
          <a:p>
            <a:r>
              <a:rPr lang="en-GB" dirty="0" smtClean="0"/>
              <a:t>How does Nigel Douglas suggest digital marketers might use film to enhance the performance of a website?</a:t>
            </a:r>
          </a:p>
          <a:p>
            <a:r>
              <a:rPr lang="en-GB" dirty="0" smtClean="0"/>
              <a:t>What are the wider implications of using film rather than text-based content in a company website?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3835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32185" y="4379119"/>
            <a:ext cx="6172200" cy="498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/>
              <a:t>Figure 3.4</a:t>
            </a:r>
            <a:r>
              <a:rPr lang="en-GB" altLang="en-US" sz="1350"/>
              <a:t>  The relationship between access to intranets, extranets and the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1350"/>
              <a:t>Internet text editor</a:t>
            </a:r>
          </a:p>
        </p:txBody>
      </p:sp>
      <p:pic>
        <p:nvPicPr>
          <p:cNvPr id="20482" name="Picture 8" descr="M03NF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23" y="585788"/>
            <a:ext cx="5503069" cy="3498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99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Cloud based software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G-mail</a:t>
            </a:r>
          </a:p>
          <a:p>
            <a:r>
              <a:rPr lang="en-GB" dirty="0" smtClean="0"/>
              <a:t>Adobe</a:t>
            </a:r>
          </a:p>
          <a:p>
            <a:endParaRPr lang="en-GB" dirty="0"/>
          </a:p>
          <a:p>
            <a:r>
              <a:rPr lang="en-GB" dirty="0" smtClean="0"/>
              <a:t>List other examples and think why companies are keen to use them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862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Internet of Things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hlinkClick r:id="rId2"/>
              </a:rPr>
              <a:t>https://</a:t>
            </a:r>
            <a:r>
              <a:rPr lang="en-GB" altLang="en-US" dirty="0" smtClean="0">
                <a:hlinkClick r:id="rId2"/>
              </a:rPr>
              <a:t>www.youtube.com/watch?v=QSIPNhOiMoE</a:t>
            </a:r>
            <a:endParaRPr lang="en-GB" alt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753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Guessing peoples emotions through facial recognition software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www.theguardian.com/technology/2015/nov/11/microsoft-guess-your-emotions-facial-recognition-software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228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API?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www.youtube.com/watch?v=s7wmiS2mSXY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32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Location based marketing through mobile apps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1871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32185" y="4379119"/>
            <a:ext cx="6172200" cy="29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/>
              <a:t>Figure 3.6</a:t>
            </a:r>
            <a:r>
              <a:rPr lang="en-GB" altLang="en-US" sz="1350"/>
              <a:t>  QR Codes</a:t>
            </a:r>
          </a:p>
        </p:txBody>
      </p:sp>
      <p:pic>
        <p:nvPicPr>
          <p:cNvPr id="24578" name="Picture 8" descr="M03NF0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157" y="798910"/>
            <a:ext cx="5098256" cy="2955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086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32185" y="4379119"/>
            <a:ext cx="6172200" cy="29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/>
              <a:t>Figure 3.7</a:t>
            </a:r>
            <a:r>
              <a:rPr lang="en-GB" altLang="en-US" sz="1350"/>
              <a:t>  Diffusion–adoption curve</a:t>
            </a:r>
          </a:p>
        </p:txBody>
      </p:sp>
      <p:pic>
        <p:nvPicPr>
          <p:cNvPr id="26626" name="Picture 8" descr="M03NF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756047"/>
            <a:ext cx="5743575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71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33375" y="4382692"/>
            <a:ext cx="6172200" cy="29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/>
              <a:t>Figure 3.8</a:t>
            </a:r>
            <a:r>
              <a:rPr lang="en-GB" altLang="en-US" sz="1350"/>
              <a:t>  Different stages of a Gartner hype cycle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600" i="1"/>
              <a:t>Source: </a:t>
            </a:r>
            <a:r>
              <a:rPr lang="en-GB" altLang="en-US" sz="600"/>
              <a:t>Gartner Group</a:t>
            </a:r>
          </a:p>
        </p:txBody>
      </p:sp>
      <p:pic>
        <p:nvPicPr>
          <p:cNvPr id="28674" name="Picture 9" descr="M03NF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5" y="484585"/>
            <a:ext cx="5212556" cy="3645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77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" y="407194"/>
            <a:ext cx="6172200" cy="434579"/>
          </a:xfrm>
        </p:spPr>
        <p:txBody>
          <a:bodyPr/>
          <a:lstStyle/>
          <a:p>
            <a:r>
              <a:rPr lang="en-GB" altLang="en-US" sz="2400"/>
              <a:t>Ethical issues</a:t>
            </a:r>
            <a:endParaRPr lang="en-US" altLang="en-US" sz="2400"/>
          </a:p>
        </p:txBody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06" y="884635"/>
            <a:ext cx="6172200" cy="3359944"/>
          </a:xfrm>
        </p:spPr>
        <p:txBody>
          <a:bodyPr/>
          <a:lstStyle/>
          <a:p>
            <a:pPr marL="267891" indent="-267891">
              <a:lnSpc>
                <a:spcPct val="90000"/>
              </a:lnSpc>
            </a:pPr>
            <a:r>
              <a:rPr lang="en-US" altLang="en-US"/>
              <a:t>Ethical issues concerned with personal information ownership have been usefully summarised by Mason (1986) into four areas:</a:t>
            </a:r>
          </a:p>
          <a:p>
            <a:pPr marL="267891" indent="-267891">
              <a:lnSpc>
                <a:spcPct val="90000"/>
              </a:lnSpc>
            </a:pPr>
            <a:r>
              <a:rPr lang="en-US" altLang="en-US" b="1"/>
              <a:t>Privacy</a:t>
            </a:r>
            <a:r>
              <a:rPr lang="en-US" altLang="en-US"/>
              <a:t> – what information is held about the individual?</a:t>
            </a:r>
          </a:p>
          <a:p>
            <a:pPr marL="267891" indent="-267891">
              <a:lnSpc>
                <a:spcPct val="90000"/>
              </a:lnSpc>
            </a:pPr>
            <a:r>
              <a:rPr lang="en-US" altLang="en-US" b="1"/>
              <a:t>Accuracy</a:t>
            </a:r>
            <a:r>
              <a:rPr lang="en-US" altLang="en-US"/>
              <a:t> – is it correct?</a:t>
            </a:r>
          </a:p>
          <a:p>
            <a:pPr marL="267891" indent="-267891">
              <a:lnSpc>
                <a:spcPct val="90000"/>
              </a:lnSpc>
            </a:pPr>
            <a:r>
              <a:rPr lang="en-US" altLang="en-US" b="1"/>
              <a:t>Property</a:t>
            </a:r>
            <a:r>
              <a:rPr lang="en-US" altLang="en-US"/>
              <a:t> – who owns it and how can ownership be transferred?</a:t>
            </a:r>
          </a:p>
          <a:p>
            <a:pPr marL="267891" indent="-267891">
              <a:lnSpc>
                <a:spcPct val="90000"/>
              </a:lnSpc>
            </a:pPr>
            <a:r>
              <a:rPr lang="en-US" altLang="en-US" b="1"/>
              <a:t>Accessibility</a:t>
            </a:r>
            <a:r>
              <a:rPr lang="en-US" altLang="en-US"/>
              <a:t> – who is allowed to access this information, and under which conditions?</a:t>
            </a:r>
          </a:p>
        </p:txBody>
      </p:sp>
    </p:spTree>
    <p:extLst>
      <p:ext uri="{BB962C8B-B14F-4D97-AF65-F5344CB8AC3E}">
        <p14:creationId xmlns:p14="http://schemas.microsoft.com/office/powerpoint/2010/main" val="8729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>
          <a:xfrm>
            <a:off x="342900" y="340519"/>
            <a:ext cx="6172200" cy="434579"/>
          </a:xfrm>
        </p:spPr>
        <p:txBody>
          <a:bodyPr/>
          <a:lstStyle/>
          <a:p>
            <a:r>
              <a:rPr lang="en-US" altLang="en-US" sz="2400"/>
              <a:t>Digital laws</a:t>
            </a:r>
          </a:p>
        </p:txBody>
      </p:sp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22660" y="4379119"/>
            <a:ext cx="6172200" cy="29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/>
              <a:t>Table 3.1</a:t>
            </a:r>
            <a:r>
              <a:rPr lang="en-GB" altLang="en-US" sz="1350"/>
              <a:t>  Significant laws which control digital marketing</a:t>
            </a:r>
          </a:p>
        </p:txBody>
      </p:sp>
      <p:pic>
        <p:nvPicPr>
          <p:cNvPr id="34819" name="Picture 6" descr="ta_3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7" y="748507"/>
            <a:ext cx="3835004" cy="3659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88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>
          <a:xfrm>
            <a:off x="342900" y="338137"/>
            <a:ext cx="6172200" cy="434579"/>
          </a:xfrm>
        </p:spPr>
        <p:txBody>
          <a:bodyPr/>
          <a:lstStyle/>
          <a:p>
            <a:r>
              <a:rPr lang="en-US" altLang="en-US" sz="2400"/>
              <a:t>Information collected online</a:t>
            </a:r>
          </a:p>
        </p:txBody>
      </p:sp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21469" y="4379119"/>
            <a:ext cx="6172200" cy="29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/>
              <a:t>Table 3.2</a:t>
            </a:r>
            <a:r>
              <a:rPr lang="en-GB" altLang="en-US" sz="1350"/>
              <a:t>  Types of information collected online and the related technologies</a:t>
            </a:r>
          </a:p>
        </p:txBody>
      </p:sp>
      <p:pic>
        <p:nvPicPr>
          <p:cNvPr id="36867" name="Picture 6" descr="ta_3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057" y="681038"/>
            <a:ext cx="3726656" cy="3688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68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" y="397669"/>
            <a:ext cx="6172200" cy="434579"/>
          </a:xfrm>
        </p:spPr>
        <p:txBody>
          <a:bodyPr/>
          <a:lstStyle/>
          <a:p>
            <a:r>
              <a:rPr lang="en-GB" altLang="en-US" sz="2400" dirty="0"/>
              <a:t>PECR legislation summary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1469" y="882254"/>
            <a:ext cx="6172200" cy="3715146"/>
          </a:xfrm>
        </p:spPr>
        <p:txBody>
          <a:bodyPr>
            <a:normAutofit lnSpcReduction="10000"/>
          </a:bodyPr>
          <a:lstStyle/>
          <a:p>
            <a:pPr marL="285750" indent="-285750">
              <a:lnSpc>
                <a:spcPct val="90000"/>
              </a:lnSpc>
            </a:pPr>
            <a:r>
              <a:rPr lang="en-GB" altLang="en-US" dirty="0"/>
              <a:t>Applies to consumer marketing using e-mail or SMS messages</a:t>
            </a:r>
          </a:p>
          <a:p>
            <a:pPr marL="285750" indent="-285750">
              <a:lnSpc>
                <a:spcPct val="90000"/>
              </a:lnSpc>
            </a:pPr>
            <a:r>
              <a:rPr lang="en-GB" altLang="en-US" dirty="0"/>
              <a:t>Is an opt-in regime (consent required)</a:t>
            </a:r>
          </a:p>
          <a:p>
            <a:pPr marL="285750" indent="-285750">
              <a:lnSpc>
                <a:spcPct val="90000"/>
              </a:lnSpc>
            </a:pPr>
            <a:r>
              <a:rPr lang="en-GB" altLang="en-US" dirty="0"/>
              <a:t>Requires an opt-out option for all communications</a:t>
            </a:r>
          </a:p>
          <a:p>
            <a:pPr marL="285750" indent="-285750">
              <a:lnSpc>
                <a:spcPct val="90000"/>
              </a:lnSpc>
            </a:pPr>
            <a:r>
              <a:rPr lang="en-GB" altLang="en-US" dirty="0"/>
              <a:t>Does not apply to existing customers when marketing similar products</a:t>
            </a:r>
          </a:p>
          <a:p>
            <a:pPr marL="285750" indent="-285750">
              <a:lnSpc>
                <a:spcPct val="90000"/>
              </a:lnSpc>
            </a:pPr>
            <a:r>
              <a:rPr lang="en-GB" altLang="en-US" dirty="0"/>
              <a:t>Requires that contact details must be provided</a:t>
            </a:r>
          </a:p>
          <a:p>
            <a:pPr marL="285750" indent="-285750">
              <a:lnSpc>
                <a:spcPct val="90000"/>
              </a:lnSpc>
            </a:pPr>
            <a:r>
              <a:rPr lang="en-GB" altLang="en-US" dirty="0"/>
              <a:t>Requires clear From</a:t>
            </a:r>
          </a:p>
          <a:p>
            <a:pPr marL="285750" indent="-285750">
              <a:lnSpc>
                <a:spcPct val="90000"/>
              </a:lnSpc>
            </a:pPr>
            <a:r>
              <a:rPr lang="en-GB" altLang="en-US" dirty="0"/>
              <a:t>Applies to direct marketing communications</a:t>
            </a:r>
          </a:p>
          <a:p>
            <a:pPr marL="285750" indent="-285750">
              <a:lnSpc>
                <a:spcPct val="90000"/>
              </a:lnSpc>
            </a:pPr>
            <a:r>
              <a:rPr lang="en-GB" altLang="en-US" dirty="0"/>
              <a:t>Restricts the use of cookies </a:t>
            </a:r>
            <a:endParaRPr lang="en-GB" altLang="en-US" dirty="0" smtClean="0"/>
          </a:p>
          <a:p>
            <a:pPr marL="285750" indent="-285750">
              <a:lnSpc>
                <a:spcPct val="90000"/>
              </a:lnSpc>
            </a:pPr>
            <a:endParaRPr lang="en-GB" altLang="en-US" dirty="0"/>
          </a:p>
          <a:p>
            <a:pPr marL="285750" indent="-285750">
              <a:lnSpc>
                <a:spcPct val="90000"/>
              </a:lnSpc>
            </a:pPr>
            <a:r>
              <a:rPr lang="en-GB" altLang="en-US" dirty="0">
                <a:hlinkClick r:id="rId3"/>
              </a:rPr>
              <a:t>https://ico.org.uk/for-organisations/guide-to-pecr/introduction/what-are-pecr</a:t>
            </a:r>
            <a:r>
              <a:rPr lang="en-GB" altLang="en-US" dirty="0" smtClean="0">
                <a:hlinkClick r:id="rId3"/>
              </a:rPr>
              <a:t>/</a:t>
            </a:r>
            <a:endParaRPr lang="en-GB" altLang="en-US" dirty="0" smtClean="0"/>
          </a:p>
          <a:p>
            <a:pPr marL="285750" indent="-285750">
              <a:lnSpc>
                <a:spcPct val="90000"/>
              </a:lnSpc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6260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Protect Act 1998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If you collect data about people for one reason, you must not use it for a different reason;</a:t>
            </a:r>
          </a:p>
          <a:p>
            <a:r>
              <a:rPr lang="en-GB" dirty="0"/>
              <a:t>You must not give people's data to other people or </a:t>
            </a:r>
            <a:r>
              <a:rPr lang="en-GB" dirty="0">
                <a:hlinkClick r:id="rId2" tooltip="wikt:organization"/>
              </a:rPr>
              <a:t>organisations</a:t>
            </a:r>
            <a:r>
              <a:rPr lang="en-GB" dirty="0"/>
              <a:t> unless they agree;</a:t>
            </a:r>
          </a:p>
          <a:p>
            <a:r>
              <a:rPr lang="en-GB" dirty="0"/>
              <a:t>People have the right to look at data that any organisations store about them;</a:t>
            </a:r>
          </a:p>
          <a:p>
            <a:r>
              <a:rPr lang="en-GB" dirty="0"/>
              <a:t>You must not keep the data for longer than you need to and it must be kept up to date;</a:t>
            </a:r>
          </a:p>
          <a:p>
            <a:r>
              <a:rPr lang="en-GB" dirty="0"/>
              <a:t>You must not send the data to places outside of the </a:t>
            </a:r>
            <a:r>
              <a:rPr lang="en-GB" dirty="0">
                <a:hlinkClick r:id="rId3" tooltip="European Economic Area (not yet started)"/>
              </a:rPr>
              <a:t>European Economic Area</a:t>
            </a:r>
            <a:r>
              <a:rPr lang="en-GB" dirty="0"/>
              <a:t> unless adequate levels of protection exist;</a:t>
            </a:r>
          </a:p>
          <a:p>
            <a:r>
              <a:rPr lang="en-GB" dirty="0"/>
              <a:t>Organisations that store data about people must register with the Information Commissioner’s Office;</a:t>
            </a:r>
          </a:p>
          <a:p>
            <a:r>
              <a:rPr lang="en-GB" dirty="0"/>
              <a:t>If you store data about people you must make sure that it is secure and well protected;</a:t>
            </a:r>
          </a:p>
          <a:p>
            <a:r>
              <a:rPr lang="en-GB" dirty="0"/>
              <a:t>If an organisation has data about you that is wrong, then you have a right to ask them to change 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06715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3" name="Rectangle 3"/>
          <p:cNvSpPr>
            <a:spLocks noChangeArrowheads="1"/>
          </p:cNvSpPr>
          <p:nvPr/>
        </p:nvSpPr>
        <p:spPr bwMode="auto">
          <a:xfrm>
            <a:off x="323850" y="4379119"/>
            <a:ext cx="6172200" cy="498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ea typeface="ＭＳ Ｐゴシック" charset="-128"/>
                <a:cs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900"/>
              <a:t>Figure 3.10</a:t>
            </a:r>
            <a:r>
              <a:rPr lang="en-GB" altLang="en-US" sz="1350"/>
              <a:t>  Information flows that need to be understood for compliance with data protection legislation</a:t>
            </a:r>
          </a:p>
        </p:txBody>
      </p:sp>
      <p:pic>
        <p:nvPicPr>
          <p:cNvPr id="40962" name="Picture 8" descr="M03NF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0" y="421482"/>
            <a:ext cx="5314950" cy="3742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26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IM Community">
  <a:themeElements>
    <a:clrScheme name="Custom 11">
      <a:dk1>
        <a:srgbClr val="737370"/>
      </a:dk1>
      <a:lt1>
        <a:srgbClr val="F7F5F2"/>
      </a:lt1>
      <a:dk2>
        <a:srgbClr val="21206F"/>
      </a:dk2>
      <a:lt2>
        <a:srgbClr val="9460B2"/>
      </a:lt2>
      <a:accent1>
        <a:srgbClr val="007069"/>
      </a:accent1>
      <a:accent2>
        <a:srgbClr val="37D07F"/>
      </a:accent2>
      <a:accent3>
        <a:srgbClr val="FAC031"/>
      </a:accent3>
      <a:accent4>
        <a:srgbClr val="E2BFE6"/>
      </a:accent4>
      <a:accent5>
        <a:srgbClr val="FC4329"/>
      </a:accent5>
      <a:accent6>
        <a:srgbClr val="631A12"/>
      </a:accent6>
      <a:hlink>
        <a:srgbClr val="1B04C4"/>
      </a:hlink>
      <a:folHlink>
        <a:srgbClr val="1B04C4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华文新魏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5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6F2769-7194-4217-93D3-3AF3A4742282}">
  <ds:schemaRefs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sharepoint/v3/fields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3577</TotalTime>
  <Words>558</Words>
  <Application>Microsoft Office PowerPoint</Application>
  <PresentationFormat>Custom</PresentationFormat>
  <Paragraphs>96</Paragraphs>
  <Slides>26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ＭＳ Ｐゴシック</vt:lpstr>
      <vt:lpstr>Arial</vt:lpstr>
      <vt:lpstr>Calibri</vt:lpstr>
      <vt:lpstr>Droid Serif</vt:lpstr>
      <vt:lpstr>Georgia</vt:lpstr>
      <vt:lpstr>Lucida Grande</vt:lpstr>
      <vt:lpstr>Tahoma</vt:lpstr>
      <vt:lpstr>Wingdings</vt:lpstr>
      <vt:lpstr>CIM Community</vt:lpstr>
      <vt:lpstr>DIGITAL Marketing </vt:lpstr>
      <vt:lpstr>Recap on last week…</vt:lpstr>
      <vt:lpstr>Learning objectives</vt:lpstr>
      <vt:lpstr>Questions for marketers</vt:lpstr>
      <vt:lpstr>Why review the macro-environment?</vt:lpstr>
      <vt:lpstr>Key micro-environment factors</vt:lpstr>
      <vt:lpstr>PowerPoint Presentation</vt:lpstr>
      <vt:lpstr>PowerPoint Presentation</vt:lpstr>
      <vt:lpstr>PowerPoint Presentation</vt:lpstr>
      <vt:lpstr>PowerPoint Presentation</vt:lpstr>
      <vt:lpstr>Technology</vt:lpstr>
      <vt:lpstr>PowerPoint Presentation</vt:lpstr>
      <vt:lpstr>Cloud based software</vt:lpstr>
      <vt:lpstr>The Internet of Things</vt:lpstr>
      <vt:lpstr>PowerPoint Presentation</vt:lpstr>
      <vt:lpstr>What is an API?</vt:lpstr>
      <vt:lpstr>Location based marketing through mobile apps </vt:lpstr>
      <vt:lpstr>PowerPoint Presentation</vt:lpstr>
      <vt:lpstr>PowerPoint Presentation</vt:lpstr>
      <vt:lpstr>PowerPoint Presentation</vt:lpstr>
      <vt:lpstr>Ethical issues</vt:lpstr>
      <vt:lpstr>Digital laws</vt:lpstr>
      <vt:lpstr>Information collected online</vt:lpstr>
      <vt:lpstr>PECR legislation summary</vt:lpstr>
      <vt:lpstr>Data Protect Act 1998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FileNewTemplate</dc:title>
  <dc:creator>Thomas.Brown@cim.co.uk</dc:creator>
  <cp:lastModifiedBy>Christopher Thomas (Business)</cp:lastModifiedBy>
  <cp:revision>189</cp:revision>
  <dcterms:created xsi:type="dcterms:W3CDTF">2010-04-12T23:12:02Z</dcterms:created>
  <dcterms:modified xsi:type="dcterms:W3CDTF">2016-02-08T09:55:54Z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