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3" r:id="rId4"/>
    <p:sldId id="273" r:id="rId5"/>
    <p:sldId id="277" r:id="rId6"/>
    <p:sldId id="274" r:id="rId7"/>
    <p:sldId id="275" r:id="rId8"/>
    <p:sldId id="276" r:id="rId9"/>
    <p:sldId id="278" r:id="rId10"/>
    <p:sldId id="279" r:id="rId11"/>
    <p:sldId id="280" r:id="rId12"/>
    <p:sldId id="264" r:id="rId13"/>
    <p:sldId id="266" r:id="rId14"/>
    <p:sldId id="267" r:id="rId15"/>
    <p:sldId id="268" r:id="rId16"/>
    <p:sldId id="269" r:id="rId17"/>
    <p:sldId id="270" r:id="rId18"/>
    <p:sldId id="271" r:id="rId19"/>
    <p:sldId id="272" r:id="rId20"/>
    <p:sldId id="265" r:id="rId21"/>
    <p:sldId id="281" r:id="rId22"/>
    <p:sldId id="282" r:id="rId23"/>
    <p:sldId id="257" r:id="rId24"/>
    <p:sldId id="260" r:id="rId25"/>
    <p:sldId id="258" r:id="rId26"/>
    <p:sldId id="259" r:id="rId27"/>
    <p:sldId id="261"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varScale="1">
        <p:scale>
          <a:sx n="116" d="100"/>
          <a:sy n="116" d="100"/>
        </p:scale>
        <p:origin x="653"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1F6EE-0F9F-9562-6307-99C9B39046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F936A9-15E4-F131-7D36-BBACC75390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E5022C-3CC0-5C1B-41C0-5B3034786C6D}"/>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5" name="Footer Placeholder 4">
            <a:extLst>
              <a:ext uri="{FF2B5EF4-FFF2-40B4-BE49-F238E27FC236}">
                <a16:creationId xmlns:a16="http://schemas.microsoft.com/office/drawing/2014/main" id="{ABE5AB91-FDC8-1124-C0E4-73496EDF4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8FDDD-1343-5AC6-D4CA-A8184C01364F}"/>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71691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658AB-67A2-BCB9-B110-0AC0459265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6471B0-FA65-6AA4-9F14-39F913CF20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6725C-EC52-65B5-B8AB-EF6781FCAF02}"/>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5" name="Footer Placeholder 4">
            <a:extLst>
              <a:ext uri="{FF2B5EF4-FFF2-40B4-BE49-F238E27FC236}">
                <a16:creationId xmlns:a16="http://schemas.microsoft.com/office/drawing/2014/main" id="{29ECEB1F-3CC9-105D-60B4-64CA488FF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D3BCED-267C-DA67-2699-05AE151DA110}"/>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1488641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6012C-257E-4086-60A0-9F2654BB7A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81768C-7464-19CB-B714-0488160298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1C2244-EC94-54EE-D04E-1B8661128905}"/>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5" name="Footer Placeholder 4">
            <a:extLst>
              <a:ext uri="{FF2B5EF4-FFF2-40B4-BE49-F238E27FC236}">
                <a16:creationId xmlns:a16="http://schemas.microsoft.com/office/drawing/2014/main" id="{01020C5F-EA02-9960-C0F7-C0674769C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5ED73-159B-48C6-48C8-575280D3915D}"/>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3019266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F8090-C3BB-608D-415F-8653BA790F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AE3200-3CDF-00E6-FE14-E487999767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DF5E5F-16AC-AE5A-537F-C3CEA800FF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E3D211-5B56-C79F-34EF-370B4B956C8A}"/>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6" name="Footer Placeholder 5">
            <a:extLst>
              <a:ext uri="{FF2B5EF4-FFF2-40B4-BE49-F238E27FC236}">
                <a16:creationId xmlns:a16="http://schemas.microsoft.com/office/drawing/2014/main" id="{F0FEBEDC-7B80-4C33-3410-02D7DF7F19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540F9-5AB8-3E0A-7765-BFD6E03F529C}"/>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260968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34AA-9FD4-33DA-FF9F-B8D1C20644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16777-89A6-AF08-C753-C8F1D50A8E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565E1F-EC6D-53FD-9DD4-C0D5F5690F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BC6796-F185-DE35-0A32-0369D0319A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F08AA0-7932-1A73-63BA-9EB696F12B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9D8EEE-23DB-C55B-D9A2-A4CC78D4A86C}"/>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8" name="Footer Placeholder 7">
            <a:extLst>
              <a:ext uri="{FF2B5EF4-FFF2-40B4-BE49-F238E27FC236}">
                <a16:creationId xmlns:a16="http://schemas.microsoft.com/office/drawing/2014/main" id="{254B228A-1DA8-21ED-0B55-7E06570910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282160-C6B8-B80B-1FFB-E84C1C8648FF}"/>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2836512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32AC-EC5B-8372-6FB5-56E60F2263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F9BBA4-51A2-B2BC-7921-8AB1525DA6A7}"/>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4" name="Footer Placeholder 3">
            <a:extLst>
              <a:ext uri="{FF2B5EF4-FFF2-40B4-BE49-F238E27FC236}">
                <a16:creationId xmlns:a16="http://schemas.microsoft.com/office/drawing/2014/main" id="{82718484-4523-504B-91D8-427F0210DA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F3A7E2-2CFC-1E2B-A8D4-D20FC28FE0BE}"/>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1166604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1D6220-724F-9C9C-F16E-76731BFD3BAE}"/>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3" name="Footer Placeholder 2">
            <a:extLst>
              <a:ext uri="{FF2B5EF4-FFF2-40B4-BE49-F238E27FC236}">
                <a16:creationId xmlns:a16="http://schemas.microsoft.com/office/drawing/2014/main" id="{2205981D-C3F2-089D-786E-4373AE42FE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01B6A8-7FC5-EEAF-978F-7B7A9D8136B4}"/>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692286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E993D-C078-76BD-F6FB-1C76E5929E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789480-A0CF-5876-ADDE-0383F2FD6D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64B23E-6801-B737-AAEC-94EA1297E4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466B1C-F057-78AB-2879-A0CCB013F42D}"/>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6" name="Footer Placeholder 5">
            <a:extLst>
              <a:ext uri="{FF2B5EF4-FFF2-40B4-BE49-F238E27FC236}">
                <a16:creationId xmlns:a16="http://schemas.microsoft.com/office/drawing/2014/main" id="{70B802D6-CF33-6706-B196-79A827944A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AD0A4C-5D9C-959D-8C0A-89A8FC29304F}"/>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1858820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CD345-E0DE-7667-D2F7-45C59258C8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80C735-5462-1D33-B118-7F679318C1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658E21-E4C8-A4E4-6765-2BE6B8558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1F044F-5D19-EC79-9334-9F60E0DD47BE}"/>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6" name="Footer Placeholder 5">
            <a:extLst>
              <a:ext uri="{FF2B5EF4-FFF2-40B4-BE49-F238E27FC236}">
                <a16:creationId xmlns:a16="http://schemas.microsoft.com/office/drawing/2014/main" id="{A9187AF9-8020-F1CE-4566-79742E5B31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82D597-AFD5-EB58-5C31-C5A5A64897DD}"/>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1305825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D04C7-05D4-3E1C-FF05-6C49DB02F0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DD7D62-096D-7EEB-AB91-38E1A7C9FE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8644D5-11CC-E48E-51EF-DF0D4A43952F}"/>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5" name="Footer Placeholder 4">
            <a:extLst>
              <a:ext uri="{FF2B5EF4-FFF2-40B4-BE49-F238E27FC236}">
                <a16:creationId xmlns:a16="http://schemas.microsoft.com/office/drawing/2014/main" id="{3779C28F-4D67-2F3F-AE5F-071DA9C995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AF1F10-6409-00CA-EBCA-69C0DADCC2DC}"/>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1187676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75A834-631E-94B8-A95B-23E918D412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40AD23-A00C-4956-19F3-501380C73E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05B902-4956-C706-B377-398B9E31F637}"/>
              </a:ext>
            </a:extLst>
          </p:cNvPr>
          <p:cNvSpPr>
            <a:spLocks noGrp="1"/>
          </p:cNvSpPr>
          <p:nvPr>
            <p:ph type="dt" sz="half" idx="10"/>
          </p:nvPr>
        </p:nvSpPr>
        <p:spPr/>
        <p:txBody>
          <a:bodyPr/>
          <a:lstStyle/>
          <a:p>
            <a:fld id="{D60BC6D3-E441-4EE9-A8A2-24285DE8AFCB}" type="datetimeFigureOut">
              <a:rPr lang="en-GB" smtClean="0"/>
              <a:t>07/10/2024</a:t>
            </a:fld>
            <a:endParaRPr lang="en-GB"/>
          </a:p>
        </p:txBody>
      </p:sp>
      <p:sp>
        <p:nvSpPr>
          <p:cNvPr id="5" name="Footer Placeholder 4">
            <a:extLst>
              <a:ext uri="{FF2B5EF4-FFF2-40B4-BE49-F238E27FC236}">
                <a16:creationId xmlns:a16="http://schemas.microsoft.com/office/drawing/2014/main" id="{7B2CDCC6-0385-34E0-3777-C535CE353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2FAA9-6E3F-0220-EBC0-027D9D6B8DB1}"/>
              </a:ext>
            </a:extLst>
          </p:cNvPr>
          <p:cNvSpPr>
            <a:spLocks noGrp="1"/>
          </p:cNvSpPr>
          <p:nvPr>
            <p:ph type="sldNum" sz="quarter" idx="12"/>
          </p:nvPr>
        </p:nvSpPr>
        <p:spPr/>
        <p:txBody>
          <a:bodyPr/>
          <a:lstStyle/>
          <a:p>
            <a:fld id="{1694D2FB-10CD-48F4-9734-009AF530ECE8}" type="slidenum">
              <a:rPr lang="en-GB" smtClean="0"/>
              <a:t>‹#›</a:t>
            </a:fld>
            <a:endParaRPr lang="en-GB"/>
          </a:p>
        </p:txBody>
      </p:sp>
    </p:spTree>
    <p:extLst>
      <p:ext uri="{BB962C8B-B14F-4D97-AF65-F5344CB8AC3E}">
        <p14:creationId xmlns:p14="http://schemas.microsoft.com/office/powerpoint/2010/main" val="1589704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3C01D1-3113-C386-262C-20A8028702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9511DC-5DFF-E695-C698-5AC57B3766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0A4074-3DC3-660E-CF30-D5CF8E26C1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0BC6D3-E441-4EE9-A8A2-24285DE8AFCB}" type="datetimeFigureOut">
              <a:rPr lang="en-GB" smtClean="0"/>
              <a:t>07/10/2024</a:t>
            </a:fld>
            <a:endParaRPr lang="en-GB"/>
          </a:p>
        </p:txBody>
      </p:sp>
      <p:sp>
        <p:nvSpPr>
          <p:cNvPr id="5" name="Footer Placeholder 4">
            <a:extLst>
              <a:ext uri="{FF2B5EF4-FFF2-40B4-BE49-F238E27FC236}">
                <a16:creationId xmlns:a16="http://schemas.microsoft.com/office/drawing/2014/main" id="{A2CD08F0-49BF-E5DD-43CF-EF6B09FAFD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FD4C98-D787-4EFB-A9DC-6CD059E399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94D2FB-10CD-48F4-9734-009AF530ECE8}" type="slidenum">
              <a:rPr lang="en-GB" smtClean="0"/>
              <a:t>‹#›</a:t>
            </a:fld>
            <a:endParaRPr lang="en-GB"/>
          </a:p>
        </p:txBody>
      </p:sp>
    </p:spTree>
    <p:extLst>
      <p:ext uri="{BB962C8B-B14F-4D97-AF65-F5344CB8AC3E}">
        <p14:creationId xmlns:p14="http://schemas.microsoft.com/office/powerpoint/2010/main" val="4211676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4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4B8B6-F4C4-871C-4126-447DC1B582EF}"/>
              </a:ext>
            </a:extLst>
          </p:cNvPr>
          <p:cNvSpPr>
            <a:spLocks noGrp="1"/>
          </p:cNvSpPr>
          <p:nvPr>
            <p:ph type="ctrTitle"/>
          </p:nvPr>
        </p:nvSpPr>
        <p:spPr>
          <a:xfrm>
            <a:off x="1524000" y="842037"/>
            <a:ext cx="9144000" cy="2667926"/>
          </a:xfrm>
        </p:spPr>
        <p:txBody>
          <a:bodyPr/>
          <a:lstStyle/>
          <a:p>
            <a:r>
              <a:rPr lang="en-GB" dirty="0"/>
              <a:t>Week 2 – Background,</a:t>
            </a:r>
            <a:br>
              <a:rPr lang="en-GB" dirty="0"/>
            </a:br>
            <a:r>
              <a:rPr lang="en-GB" dirty="0"/>
              <a:t>Object Oriented Programming introduction</a:t>
            </a:r>
          </a:p>
        </p:txBody>
      </p:sp>
      <p:sp>
        <p:nvSpPr>
          <p:cNvPr id="3" name="Subtitle 2">
            <a:extLst>
              <a:ext uri="{FF2B5EF4-FFF2-40B4-BE49-F238E27FC236}">
                <a16:creationId xmlns:a16="http://schemas.microsoft.com/office/drawing/2014/main" id="{9C60B2B1-B132-F92E-6CFA-FABBD94A79FE}"/>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167719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4AF2F-7F7D-F646-4CC1-D6248E466B52}"/>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7F8454EE-0E90-5743-71B3-D4984F6156C1}"/>
              </a:ext>
            </a:extLst>
          </p:cNvPr>
          <p:cNvSpPr>
            <a:spLocks noGrp="1"/>
          </p:cNvSpPr>
          <p:nvPr>
            <p:ph idx="1"/>
          </p:nvPr>
        </p:nvSpPr>
        <p:spPr/>
        <p:txBody>
          <a:bodyPr/>
          <a:lstStyle/>
          <a:p>
            <a:r>
              <a:rPr lang="en-GB" dirty="0"/>
              <a:t>In the next two sessions, we will aim to gain a basic understanding of object-oriented programming.</a:t>
            </a:r>
          </a:p>
          <a:p>
            <a:pPr lvl="1"/>
            <a:r>
              <a:rPr lang="en-GB" dirty="0"/>
              <a:t>This is a deep topic – we’ll continue working on it in the coming weeks also.</a:t>
            </a:r>
          </a:p>
          <a:p>
            <a:r>
              <a:rPr lang="en-GB" dirty="0"/>
              <a:t>To achieve this, however, we need to learn a few underpinning principles first, including:</a:t>
            </a:r>
          </a:p>
          <a:p>
            <a:pPr lvl="1"/>
            <a:r>
              <a:rPr lang="en-GB" dirty="0"/>
              <a:t>Pointers and references</a:t>
            </a:r>
          </a:p>
          <a:p>
            <a:pPr lvl="1"/>
            <a:r>
              <a:rPr lang="en-GB" dirty="0"/>
              <a:t>The heap and the stack</a:t>
            </a:r>
          </a:p>
          <a:p>
            <a:pPr lvl="1"/>
            <a:r>
              <a:rPr lang="en-GB" dirty="0"/>
              <a:t>Memory management</a:t>
            </a:r>
          </a:p>
        </p:txBody>
      </p:sp>
    </p:spTree>
    <p:extLst>
      <p:ext uri="{BB962C8B-B14F-4D97-AF65-F5344CB8AC3E}">
        <p14:creationId xmlns:p14="http://schemas.microsoft.com/office/powerpoint/2010/main" val="2222719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83F9-7F00-FCEB-3051-0C97979B1E5F}"/>
              </a:ext>
            </a:extLst>
          </p:cNvPr>
          <p:cNvSpPr>
            <a:spLocks noGrp="1"/>
          </p:cNvSpPr>
          <p:nvPr>
            <p:ph type="title"/>
          </p:nvPr>
        </p:nvSpPr>
        <p:spPr/>
        <p:txBody>
          <a:bodyPr/>
          <a:lstStyle/>
          <a:p>
            <a:r>
              <a:rPr lang="en-GB" dirty="0"/>
              <a:t>Pointers and references</a:t>
            </a:r>
          </a:p>
        </p:txBody>
      </p:sp>
      <p:sp>
        <p:nvSpPr>
          <p:cNvPr id="3" name="Content Placeholder 2">
            <a:extLst>
              <a:ext uri="{FF2B5EF4-FFF2-40B4-BE49-F238E27FC236}">
                <a16:creationId xmlns:a16="http://schemas.microsoft.com/office/drawing/2014/main" id="{DB39CF2D-F8EA-10BE-76CB-CDA24E1D73D6}"/>
              </a:ext>
            </a:extLst>
          </p:cNvPr>
          <p:cNvSpPr>
            <a:spLocks noGrp="1"/>
          </p:cNvSpPr>
          <p:nvPr>
            <p:ph idx="1"/>
          </p:nvPr>
        </p:nvSpPr>
        <p:spPr/>
        <p:txBody>
          <a:bodyPr/>
          <a:lstStyle/>
          <a:p>
            <a:r>
              <a:rPr lang="en-GB" dirty="0"/>
              <a:t>We have already discussed the idea that, if we pass data to a function, we create a copy, e.g.:</a:t>
            </a:r>
          </a:p>
          <a:p>
            <a:endParaRPr lang="en-GB" dirty="0"/>
          </a:p>
          <a:p>
            <a:endParaRPr lang="en-GB" dirty="0"/>
          </a:p>
          <a:p>
            <a:endParaRPr lang="en-GB" dirty="0"/>
          </a:p>
          <a:p>
            <a:endParaRPr lang="en-GB" dirty="0"/>
          </a:p>
          <a:p>
            <a:endParaRPr lang="en-GB" dirty="0"/>
          </a:p>
          <a:p>
            <a:r>
              <a:rPr lang="en-GB" dirty="0"/>
              <a:t>We are passing data “</a:t>
            </a:r>
            <a:r>
              <a:rPr lang="en-GB" b="1" dirty="0"/>
              <a:t>by value</a:t>
            </a:r>
            <a:r>
              <a:rPr lang="en-GB" dirty="0"/>
              <a:t>” – making a copy.</a:t>
            </a:r>
          </a:p>
          <a:p>
            <a:endParaRPr lang="en-GB" dirty="0"/>
          </a:p>
        </p:txBody>
      </p:sp>
      <p:pic>
        <p:nvPicPr>
          <p:cNvPr id="5" name="Picture 4">
            <a:extLst>
              <a:ext uri="{FF2B5EF4-FFF2-40B4-BE49-F238E27FC236}">
                <a16:creationId xmlns:a16="http://schemas.microsoft.com/office/drawing/2014/main" id="{5E147844-D3E0-1CDE-B336-BA93A91E4ABC}"/>
              </a:ext>
            </a:extLst>
          </p:cNvPr>
          <p:cNvPicPr>
            <a:picLocks noChangeAspect="1"/>
          </p:cNvPicPr>
          <p:nvPr/>
        </p:nvPicPr>
        <p:blipFill>
          <a:blip r:embed="rId2"/>
          <a:stretch>
            <a:fillRect/>
          </a:stretch>
        </p:blipFill>
        <p:spPr>
          <a:xfrm>
            <a:off x="6269635" y="2289268"/>
            <a:ext cx="4846467" cy="2810200"/>
          </a:xfrm>
          <a:prstGeom prst="rect">
            <a:avLst/>
          </a:prstGeom>
        </p:spPr>
      </p:pic>
    </p:spTree>
    <p:extLst>
      <p:ext uri="{BB962C8B-B14F-4D97-AF65-F5344CB8AC3E}">
        <p14:creationId xmlns:p14="http://schemas.microsoft.com/office/powerpoint/2010/main" val="656010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FCEC3-A27F-0446-5B25-AD867086AB6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6B53A04-C7EE-A099-B3E7-42BA2B61BE0B}"/>
              </a:ext>
            </a:extLst>
          </p:cNvPr>
          <p:cNvSpPr>
            <a:spLocks noGrp="1"/>
          </p:cNvSpPr>
          <p:nvPr>
            <p:ph idx="1"/>
          </p:nvPr>
        </p:nvSpPr>
        <p:spPr/>
        <p:txBody>
          <a:bodyPr/>
          <a:lstStyle/>
          <a:p>
            <a:r>
              <a:rPr lang="en-GB" dirty="0"/>
              <a:t>Sometimes, we don’t want to make a copy, we want to pass the original memory address. We can do this in a few ways. The most modern for this exact problem is to use a reference - &amp;</a:t>
            </a:r>
          </a:p>
        </p:txBody>
      </p:sp>
      <p:pic>
        <p:nvPicPr>
          <p:cNvPr id="5" name="Picture 4">
            <a:extLst>
              <a:ext uri="{FF2B5EF4-FFF2-40B4-BE49-F238E27FC236}">
                <a16:creationId xmlns:a16="http://schemas.microsoft.com/office/drawing/2014/main" id="{6E52043E-180B-C17F-6A1F-598D14C52535}"/>
              </a:ext>
            </a:extLst>
          </p:cNvPr>
          <p:cNvPicPr>
            <a:picLocks noChangeAspect="1"/>
          </p:cNvPicPr>
          <p:nvPr/>
        </p:nvPicPr>
        <p:blipFill>
          <a:blip r:embed="rId2"/>
          <a:stretch>
            <a:fillRect/>
          </a:stretch>
        </p:blipFill>
        <p:spPr>
          <a:xfrm>
            <a:off x="1037464" y="3482491"/>
            <a:ext cx="5558719" cy="3151672"/>
          </a:xfrm>
          <a:prstGeom prst="rect">
            <a:avLst/>
          </a:prstGeom>
        </p:spPr>
      </p:pic>
      <p:cxnSp>
        <p:nvCxnSpPr>
          <p:cNvPr id="6" name="Straight Arrow Connector 5">
            <a:extLst>
              <a:ext uri="{FF2B5EF4-FFF2-40B4-BE49-F238E27FC236}">
                <a16:creationId xmlns:a16="http://schemas.microsoft.com/office/drawing/2014/main" id="{D62984D6-62E1-F6A6-4A4A-327137C616CB}"/>
              </a:ext>
            </a:extLst>
          </p:cNvPr>
          <p:cNvCxnSpPr>
            <a:cxnSpLocks/>
          </p:cNvCxnSpPr>
          <p:nvPr/>
        </p:nvCxnSpPr>
        <p:spPr>
          <a:xfrm>
            <a:off x="3548418" y="3022979"/>
            <a:ext cx="0" cy="459512"/>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0233027A-17E1-C09F-AA8C-39EFB8193FCB}"/>
              </a:ext>
            </a:extLst>
          </p:cNvPr>
          <p:cNvSpPr txBox="1"/>
          <p:nvPr/>
        </p:nvSpPr>
        <p:spPr>
          <a:xfrm>
            <a:off x="6919414" y="4688995"/>
            <a:ext cx="4981429" cy="369332"/>
          </a:xfrm>
          <a:prstGeom prst="rect">
            <a:avLst/>
          </a:prstGeom>
          <a:noFill/>
        </p:spPr>
        <p:txBody>
          <a:bodyPr wrap="square" rtlCol="0">
            <a:spAutoFit/>
          </a:bodyPr>
          <a:lstStyle/>
          <a:p>
            <a:r>
              <a:rPr lang="en-GB" dirty="0"/>
              <a:t>This is called passing </a:t>
            </a:r>
            <a:r>
              <a:rPr lang="en-GB" b="1" dirty="0"/>
              <a:t>by reference</a:t>
            </a:r>
            <a:r>
              <a:rPr lang="en-GB" dirty="0"/>
              <a:t>.</a:t>
            </a:r>
          </a:p>
        </p:txBody>
      </p:sp>
    </p:spTree>
    <p:extLst>
      <p:ext uri="{BB962C8B-B14F-4D97-AF65-F5344CB8AC3E}">
        <p14:creationId xmlns:p14="http://schemas.microsoft.com/office/powerpoint/2010/main" val="1202354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12E7-D96C-EE85-2CBB-9A81E32EE0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A5FFBC7-88BA-9EA4-244F-071C65DDC8B9}"/>
              </a:ext>
            </a:extLst>
          </p:cNvPr>
          <p:cNvSpPr>
            <a:spLocks noGrp="1"/>
          </p:cNvSpPr>
          <p:nvPr>
            <p:ph idx="1"/>
          </p:nvPr>
        </p:nvSpPr>
        <p:spPr/>
        <p:txBody>
          <a:bodyPr/>
          <a:lstStyle/>
          <a:p>
            <a:r>
              <a:rPr lang="en-GB" dirty="0"/>
              <a:t>We can create a variable as a reference to another variable. We can only do this when creating the variable, e.g. this works:</a:t>
            </a:r>
          </a:p>
          <a:p>
            <a:endParaRPr lang="en-GB" dirty="0"/>
          </a:p>
          <a:p>
            <a:endParaRPr lang="en-GB" dirty="0"/>
          </a:p>
          <a:p>
            <a:endParaRPr lang="en-GB" dirty="0"/>
          </a:p>
          <a:p>
            <a:r>
              <a:rPr lang="en-GB" dirty="0"/>
              <a:t>But you can’t do this:</a:t>
            </a:r>
          </a:p>
          <a:p>
            <a:endParaRPr lang="en-GB" dirty="0"/>
          </a:p>
        </p:txBody>
      </p:sp>
      <p:pic>
        <p:nvPicPr>
          <p:cNvPr id="7" name="Picture 6">
            <a:extLst>
              <a:ext uri="{FF2B5EF4-FFF2-40B4-BE49-F238E27FC236}">
                <a16:creationId xmlns:a16="http://schemas.microsoft.com/office/drawing/2014/main" id="{67DC3738-0E94-CEC1-1D8A-616D08C4969F}"/>
              </a:ext>
            </a:extLst>
          </p:cNvPr>
          <p:cNvPicPr>
            <a:picLocks noChangeAspect="1"/>
          </p:cNvPicPr>
          <p:nvPr/>
        </p:nvPicPr>
        <p:blipFill>
          <a:blip r:embed="rId2"/>
          <a:stretch>
            <a:fillRect/>
          </a:stretch>
        </p:blipFill>
        <p:spPr>
          <a:xfrm>
            <a:off x="3257154" y="2671891"/>
            <a:ext cx="5677692" cy="1200318"/>
          </a:xfrm>
          <a:prstGeom prst="rect">
            <a:avLst/>
          </a:prstGeom>
        </p:spPr>
      </p:pic>
      <p:pic>
        <p:nvPicPr>
          <p:cNvPr id="9" name="Picture 8">
            <a:extLst>
              <a:ext uri="{FF2B5EF4-FFF2-40B4-BE49-F238E27FC236}">
                <a16:creationId xmlns:a16="http://schemas.microsoft.com/office/drawing/2014/main" id="{0A416A95-AD4A-82B8-DD7B-BA6ED42F7697}"/>
              </a:ext>
            </a:extLst>
          </p:cNvPr>
          <p:cNvPicPr>
            <a:picLocks noChangeAspect="1"/>
          </p:cNvPicPr>
          <p:nvPr/>
        </p:nvPicPr>
        <p:blipFill>
          <a:blip r:embed="rId3"/>
          <a:stretch>
            <a:fillRect/>
          </a:stretch>
        </p:blipFill>
        <p:spPr>
          <a:xfrm>
            <a:off x="4452708" y="4718475"/>
            <a:ext cx="3286584" cy="971686"/>
          </a:xfrm>
          <a:prstGeom prst="rect">
            <a:avLst/>
          </a:prstGeom>
        </p:spPr>
      </p:pic>
    </p:spTree>
    <p:extLst>
      <p:ext uri="{BB962C8B-B14F-4D97-AF65-F5344CB8AC3E}">
        <p14:creationId xmlns:p14="http://schemas.microsoft.com/office/powerpoint/2010/main" val="2890514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4B9A-61DF-AD2D-E751-6481E046DA4B}"/>
              </a:ext>
            </a:extLst>
          </p:cNvPr>
          <p:cNvSpPr>
            <a:spLocks noGrp="1"/>
          </p:cNvSpPr>
          <p:nvPr>
            <p:ph type="title"/>
          </p:nvPr>
        </p:nvSpPr>
        <p:spPr/>
        <p:txBody>
          <a:bodyPr/>
          <a:lstStyle/>
          <a:p>
            <a:r>
              <a:rPr lang="en-GB" dirty="0"/>
              <a:t>Pointers</a:t>
            </a:r>
          </a:p>
        </p:txBody>
      </p:sp>
      <p:sp>
        <p:nvSpPr>
          <p:cNvPr id="3" name="Content Placeholder 2">
            <a:extLst>
              <a:ext uri="{FF2B5EF4-FFF2-40B4-BE49-F238E27FC236}">
                <a16:creationId xmlns:a16="http://schemas.microsoft.com/office/drawing/2014/main" id="{ACCBBE3A-3505-C34C-780B-D4A67CD4AC7E}"/>
              </a:ext>
            </a:extLst>
          </p:cNvPr>
          <p:cNvSpPr>
            <a:spLocks noGrp="1"/>
          </p:cNvSpPr>
          <p:nvPr>
            <p:ph idx="1"/>
          </p:nvPr>
        </p:nvSpPr>
        <p:spPr/>
        <p:txBody>
          <a:bodyPr/>
          <a:lstStyle/>
          <a:p>
            <a:r>
              <a:rPr lang="en-GB" dirty="0"/>
              <a:t>Pointers are references to an address in memory. We can create or dereference them using the asterisk *:</a:t>
            </a:r>
          </a:p>
          <a:p>
            <a:endParaRPr lang="en-GB" dirty="0"/>
          </a:p>
        </p:txBody>
      </p:sp>
      <p:pic>
        <p:nvPicPr>
          <p:cNvPr id="5" name="Picture 4">
            <a:extLst>
              <a:ext uri="{FF2B5EF4-FFF2-40B4-BE49-F238E27FC236}">
                <a16:creationId xmlns:a16="http://schemas.microsoft.com/office/drawing/2014/main" id="{AAD6C935-4AE8-F3F8-3A6F-9E5F943CF17B}"/>
              </a:ext>
            </a:extLst>
          </p:cNvPr>
          <p:cNvPicPr>
            <a:picLocks noChangeAspect="1"/>
          </p:cNvPicPr>
          <p:nvPr/>
        </p:nvPicPr>
        <p:blipFill>
          <a:blip r:embed="rId2"/>
          <a:stretch>
            <a:fillRect/>
          </a:stretch>
        </p:blipFill>
        <p:spPr>
          <a:xfrm>
            <a:off x="1894888" y="2711316"/>
            <a:ext cx="8402223" cy="1571844"/>
          </a:xfrm>
          <a:prstGeom prst="rect">
            <a:avLst/>
          </a:prstGeom>
        </p:spPr>
      </p:pic>
      <p:cxnSp>
        <p:nvCxnSpPr>
          <p:cNvPr id="6" name="Straight Arrow Connector 5">
            <a:extLst>
              <a:ext uri="{FF2B5EF4-FFF2-40B4-BE49-F238E27FC236}">
                <a16:creationId xmlns:a16="http://schemas.microsoft.com/office/drawing/2014/main" id="{0D20F692-909F-BF6B-B58F-91F9DEFB03EE}"/>
              </a:ext>
            </a:extLst>
          </p:cNvPr>
          <p:cNvCxnSpPr>
            <a:cxnSpLocks/>
          </p:cNvCxnSpPr>
          <p:nvPr/>
        </p:nvCxnSpPr>
        <p:spPr>
          <a:xfrm flipV="1">
            <a:off x="3609833" y="4076169"/>
            <a:ext cx="0" cy="44124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6AEBB5A3-138B-EA08-7E5C-950E72E94695}"/>
              </a:ext>
            </a:extLst>
          </p:cNvPr>
          <p:cNvSpPr txBox="1"/>
          <p:nvPr/>
        </p:nvSpPr>
        <p:spPr>
          <a:xfrm>
            <a:off x="2599899" y="4558939"/>
            <a:ext cx="6209520" cy="369332"/>
          </a:xfrm>
          <a:prstGeom prst="rect">
            <a:avLst/>
          </a:prstGeom>
          <a:noFill/>
        </p:spPr>
        <p:txBody>
          <a:bodyPr wrap="none" rtlCol="0">
            <a:spAutoFit/>
          </a:bodyPr>
          <a:lstStyle/>
          <a:p>
            <a:r>
              <a:rPr lang="en-GB" dirty="0"/>
              <a:t>Note this asterisk – dereferences the pointer back to its value.</a:t>
            </a:r>
          </a:p>
        </p:txBody>
      </p:sp>
    </p:spTree>
    <p:extLst>
      <p:ext uri="{BB962C8B-B14F-4D97-AF65-F5344CB8AC3E}">
        <p14:creationId xmlns:p14="http://schemas.microsoft.com/office/powerpoint/2010/main" val="1078978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329F-DDFF-DC28-73C0-D09B8BA271DA}"/>
              </a:ext>
            </a:extLst>
          </p:cNvPr>
          <p:cNvSpPr>
            <a:spLocks noGrp="1"/>
          </p:cNvSpPr>
          <p:nvPr>
            <p:ph type="title"/>
          </p:nvPr>
        </p:nvSpPr>
        <p:spPr/>
        <p:txBody>
          <a:bodyPr/>
          <a:lstStyle/>
          <a:p>
            <a:r>
              <a:rPr lang="en-GB" dirty="0"/>
              <a:t>Pointers</a:t>
            </a:r>
          </a:p>
        </p:txBody>
      </p:sp>
      <p:sp>
        <p:nvSpPr>
          <p:cNvPr id="3" name="Content Placeholder 2">
            <a:extLst>
              <a:ext uri="{FF2B5EF4-FFF2-40B4-BE49-F238E27FC236}">
                <a16:creationId xmlns:a16="http://schemas.microsoft.com/office/drawing/2014/main" id="{13FF37AF-597F-30EB-B021-218AA738CCB0}"/>
              </a:ext>
            </a:extLst>
          </p:cNvPr>
          <p:cNvSpPr>
            <a:spLocks noGrp="1"/>
          </p:cNvSpPr>
          <p:nvPr>
            <p:ph idx="1"/>
          </p:nvPr>
        </p:nvSpPr>
        <p:spPr>
          <a:xfrm>
            <a:off x="537949" y="1327481"/>
            <a:ext cx="10515600" cy="4351338"/>
          </a:xfrm>
        </p:spPr>
        <p:txBody>
          <a:bodyPr/>
          <a:lstStyle/>
          <a:p>
            <a:r>
              <a:rPr lang="en-GB" dirty="0"/>
              <a:t>We can use a pointer to change the value:</a:t>
            </a:r>
          </a:p>
          <a:p>
            <a:endParaRPr lang="en-GB" dirty="0"/>
          </a:p>
          <a:p>
            <a:pPr marL="0" indent="0">
              <a:buNone/>
            </a:pPr>
            <a:endParaRPr lang="en-GB" dirty="0"/>
          </a:p>
          <a:p>
            <a:pPr marL="0" indent="0">
              <a:buNone/>
            </a:pPr>
            <a:endParaRPr lang="en-GB" dirty="0"/>
          </a:p>
          <a:p>
            <a:endParaRPr lang="en-GB" dirty="0"/>
          </a:p>
          <a:p>
            <a:r>
              <a:rPr lang="en-GB" dirty="0"/>
              <a:t>Or update a pointer:</a:t>
            </a:r>
          </a:p>
        </p:txBody>
      </p:sp>
      <p:pic>
        <p:nvPicPr>
          <p:cNvPr id="5" name="Picture 4">
            <a:extLst>
              <a:ext uri="{FF2B5EF4-FFF2-40B4-BE49-F238E27FC236}">
                <a16:creationId xmlns:a16="http://schemas.microsoft.com/office/drawing/2014/main" id="{C26B8667-21E4-8973-FDD3-299E2D4EEE99}"/>
              </a:ext>
            </a:extLst>
          </p:cNvPr>
          <p:cNvPicPr>
            <a:picLocks noChangeAspect="1"/>
          </p:cNvPicPr>
          <p:nvPr/>
        </p:nvPicPr>
        <p:blipFill>
          <a:blip r:embed="rId2"/>
          <a:stretch>
            <a:fillRect/>
          </a:stretch>
        </p:blipFill>
        <p:spPr>
          <a:xfrm>
            <a:off x="5237129" y="1752806"/>
            <a:ext cx="4677428" cy="1800476"/>
          </a:xfrm>
          <a:prstGeom prst="rect">
            <a:avLst/>
          </a:prstGeom>
        </p:spPr>
      </p:pic>
      <p:pic>
        <p:nvPicPr>
          <p:cNvPr id="7" name="Picture 6">
            <a:extLst>
              <a:ext uri="{FF2B5EF4-FFF2-40B4-BE49-F238E27FC236}">
                <a16:creationId xmlns:a16="http://schemas.microsoft.com/office/drawing/2014/main" id="{A728EC1E-3823-01E6-5935-A87940C68D2D}"/>
              </a:ext>
            </a:extLst>
          </p:cNvPr>
          <p:cNvPicPr>
            <a:picLocks noChangeAspect="1"/>
          </p:cNvPicPr>
          <p:nvPr/>
        </p:nvPicPr>
        <p:blipFill>
          <a:blip r:embed="rId3"/>
          <a:stretch>
            <a:fillRect/>
          </a:stretch>
        </p:blipFill>
        <p:spPr>
          <a:xfrm>
            <a:off x="4922760" y="3947616"/>
            <a:ext cx="5306165" cy="2400635"/>
          </a:xfrm>
          <a:prstGeom prst="rect">
            <a:avLst/>
          </a:prstGeom>
        </p:spPr>
      </p:pic>
    </p:spTree>
    <p:extLst>
      <p:ext uri="{BB962C8B-B14F-4D97-AF65-F5344CB8AC3E}">
        <p14:creationId xmlns:p14="http://schemas.microsoft.com/office/powerpoint/2010/main" val="2096697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CA4C-50EE-7006-4809-216E510BC740}"/>
              </a:ext>
            </a:extLst>
          </p:cNvPr>
          <p:cNvSpPr>
            <a:spLocks noGrp="1"/>
          </p:cNvSpPr>
          <p:nvPr>
            <p:ph type="title"/>
          </p:nvPr>
        </p:nvSpPr>
        <p:spPr/>
        <p:txBody>
          <a:bodyPr/>
          <a:lstStyle/>
          <a:p>
            <a:r>
              <a:rPr lang="en-GB" dirty="0"/>
              <a:t>Pointers</a:t>
            </a:r>
          </a:p>
        </p:txBody>
      </p:sp>
      <p:sp>
        <p:nvSpPr>
          <p:cNvPr id="3" name="Content Placeholder 2">
            <a:extLst>
              <a:ext uri="{FF2B5EF4-FFF2-40B4-BE49-F238E27FC236}">
                <a16:creationId xmlns:a16="http://schemas.microsoft.com/office/drawing/2014/main" id="{65D2E68C-47BF-A878-7AE9-A75A9B318FBC}"/>
              </a:ext>
            </a:extLst>
          </p:cNvPr>
          <p:cNvSpPr>
            <a:spLocks noGrp="1"/>
          </p:cNvSpPr>
          <p:nvPr>
            <p:ph idx="1"/>
          </p:nvPr>
        </p:nvSpPr>
        <p:spPr/>
        <p:txBody>
          <a:bodyPr/>
          <a:lstStyle/>
          <a:p>
            <a:r>
              <a:rPr lang="en-GB" dirty="0"/>
              <a:t>You can pass a pointer to a function, but we generally prefer to use references (which are a more user-friendly form of pointer in many ways):</a:t>
            </a:r>
          </a:p>
        </p:txBody>
      </p:sp>
      <p:pic>
        <p:nvPicPr>
          <p:cNvPr id="5" name="Picture 4">
            <a:extLst>
              <a:ext uri="{FF2B5EF4-FFF2-40B4-BE49-F238E27FC236}">
                <a16:creationId xmlns:a16="http://schemas.microsoft.com/office/drawing/2014/main" id="{EFB91F23-0F6E-BBDD-EEFB-C114F1DCAE44}"/>
              </a:ext>
            </a:extLst>
          </p:cNvPr>
          <p:cNvPicPr>
            <a:picLocks noChangeAspect="1"/>
          </p:cNvPicPr>
          <p:nvPr/>
        </p:nvPicPr>
        <p:blipFill>
          <a:blip r:embed="rId2"/>
          <a:stretch>
            <a:fillRect/>
          </a:stretch>
        </p:blipFill>
        <p:spPr>
          <a:xfrm>
            <a:off x="4219313" y="2811857"/>
            <a:ext cx="3753374" cy="3172268"/>
          </a:xfrm>
          <a:prstGeom prst="rect">
            <a:avLst/>
          </a:prstGeom>
        </p:spPr>
      </p:pic>
    </p:spTree>
    <p:extLst>
      <p:ext uri="{BB962C8B-B14F-4D97-AF65-F5344CB8AC3E}">
        <p14:creationId xmlns:p14="http://schemas.microsoft.com/office/powerpoint/2010/main" val="126664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A0943-5505-AAFE-092F-E820D8709F61}"/>
              </a:ext>
            </a:extLst>
          </p:cNvPr>
          <p:cNvSpPr>
            <a:spLocks noGrp="1"/>
          </p:cNvSpPr>
          <p:nvPr>
            <p:ph type="title"/>
          </p:nvPr>
        </p:nvSpPr>
        <p:spPr/>
        <p:txBody>
          <a:bodyPr/>
          <a:lstStyle/>
          <a:p>
            <a:r>
              <a:rPr lang="en-GB" dirty="0"/>
              <a:t>Pointers to nothing</a:t>
            </a:r>
          </a:p>
        </p:txBody>
      </p:sp>
      <p:sp>
        <p:nvSpPr>
          <p:cNvPr id="3" name="Content Placeholder 2">
            <a:extLst>
              <a:ext uri="{FF2B5EF4-FFF2-40B4-BE49-F238E27FC236}">
                <a16:creationId xmlns:a16="http://schemas.microsoft.com/office/drawing/2014/main" id="{20523DA3-12F6-0EC6-7662-158B69BE56C3}"/>
              </a:ext>
            </a:extLst>
          </p:cNvPr>
          <p:cNvSpPr>
            <a:spLocks noGrp="1"/>
          </p:cNvSpPr>
          <p:nvPr>
            <p:ph idx="1"/>
          </p:nvPr>
        </p:nvSpPr>
        <p:spPr/>
        <p:txBody>
          <a:bodyPr/>
          <a:lstStyle/>
          <a:p>
            <a:r>
              <a:rPr lang="en-GB" dirty="0"/>
              <a:t>Sometimes, we want to create a pointer which we’ll set to something later. When we do this, we should set it to </a:t>
            </a:r>
            <a:r>
              <a:rPr lang="en-GB" dirty="0" err="1"/>
              <a:t>nullptr</a:t>
            </a:r>
            <a:r>
              <a:rPr lang="en-GB" dirty="0"/>
              <a:t>:</a:t>
            </a:r>
          </a:p>
          <a:p>
            <a:endParaRPr lang="en-GB" dirty="0"/>
          </a:p>
          <a:p>
            <a:endParaRPr lang="en-GB" dirty="0"/>
          </a:p>
          <a:p>
            <a:r>
              <a:rPr lang="en-GB" dirty="0"/>
              <a:t>You might see some older resources doing alternatives, such as setting to NULL or to 0. These aren’t portable and should be avoided.</a:t>
            </a:r>
          </a:p>
        </p:txBody>
      </p:sp>
      <p:pic>
        <p:nvPicPr>
          <p:cNvPr id="5" name="Picture 4">
            <a:extLst>
              <a:ext uri="{FF2B5EF4-FFF2-40B4-BE49-F238E27FC236}">
                <a16:creationId xmlns:a16="http://schemas.microsoft.com/office/drawing/2014/main" id="{49664D86-AE3A-6DD3-534B-874C0088A345}"/>
              </a:ext>
            </a:extLst>
          </p:cNvPr>
          <p:cNvPicPr>
            <a:picLocks noChangeAspect="1"/>
          </p:cNvPicPr>
          <p:nvPr/>
        </p:nvPicPr>
        <p:blipFill>
          <a:blip r:embed="rId2"/>
          <a:stretch>
            <a:fillRect/>
          </a:stretch>
        </p:blipFill>
        <p:spPr>
          <a:xfrm>
            <a:off x="4281234" y="2800326"/>
            <a:ext cx="3629532" cy="342948"/>
          </a:xfrm>
          <a:prstGeom prst="rect">
            <a:avLst/>
          </a:prstGeom>
        </p:spPr>
      </p:pic>
    </p:spTree>
    <p:extLst>
      <p:ext uri="{BB962C8B-B14F-4D97-AF65-F5344CB8AC3E}">
        <p14:creationId xmlns:p14="http://schemas.microsoft.com/office/powerpoint/2010/main" val="2816011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A6076-D4D1-5C88-3646-5ABDAE7A6BB0}"/>
              </a:ext>
            </a:extLst>
          </p:cNvPr>
          <p:cNvSpPr>
            <a:spLocks noGrp="1"/>
          </p:cNvSpPr>
          <p:nvPr>
            <p:ph type="title"/>
          </p:nvPr>
        </p:nvSpPr>
        <p:spPr/>
        <p:txBody>
          <a:bodyPr/>
          <a:lstStyle/>
          <a:p>
            <a:r>
              <a:rPr lang="en-GB" dirty="0"/>
              <a:t>Levels of indirection</a:t>
            </a:r>
          </a:p>
        </p:txBody>
      </p:sp>
      <p:sp>
        <p:nvSpPr>
          <p:cNvPr id="3" name="Content Placeholder 2">
            <a:extLst>
              <a:ext uri="{FF2B5EF4-FFF2-40B4-BE49-F238E27FC236}">
                <a16:creationId xmlns:a16="http://schemas.microsoft.com/office/drawing/2014/main" id="{D745631B-6213-8570-5DA3-CC413F92EFF6}"/>
              </a:ext>
            </a:extLst>
          </p:cNvPr>
          <p:cNvSpPr>
            <a:spLocks noGrp="1"/>
          </p:cNvSpPr>
          <p:nvPr>
            <p:ph idx="1"/>
          </p:nvPr>
        </p:nvSpPr>
        <p:spPr/>
        <p:txBody>
          <a:bodyPr/>
          <a:lstStyle/>
          <a:p>
            <a:r>
              <a:rPr lang="en-GB" dirty="0"/>
              <a:t>We can create pointers to pointers. For example:</a:t>
            </a:r>
          </a:p>
          <a:p>
            <a:endParaRPr lang="en-GB" dirty="0"/>
          </a:p>
          <a:p>
            <a:endParaRPr lang="en-GB" dirty="0"/>
          </a:p>
          <a:p>
            <a:endParaRPr lang="en-GB" dirty="0"/>
          </a:p>
          <a:p>
            <a:endParaRPr lang="en-GB" dirty="0"/>
          </a:p>
          <a:p>
            <a:endParaRPr lang="en-GB" dirty="0"/>
          </a:p>
          <a:p>
            <a:r>
              <a:rPr lang="en-GB" dirty="0"/>
              <a:t>Don’t worry too much about this for now. There are reasons we’d do this, but we’ll talk more about it when they come up.</a:t>
            </a:r>
          </a:p>
          <a:p>
            <a:endParaRPr lang="en-GB" dirty="0"/>
          </a:p>
        </p:txBody>
      </p:sp>
      <p:pic>
        <p:nvPicPr>
          <p:cNvPr id="5" name="Picture 4">
            <a:extLst>
              <a:ext uri="{FF2B5EF4-FFF2-40B4-BE49-F238E27FC236}">
                <a16:creationId xmlns:a16="http://schemas.microsoft.com/office/drawing/2014/main" id="{1C5E7BD4-CBAA-7A9F-27C6-BD5030710BC8}"/>
              </a:ext>
            </a:extLst>
          </p:cNvPr>
          <p:cNvPicPr>
            <a:picLocks noChangeAspect="1"/>
          </p:cNvPicPr>
          <p:nvPr/>
        </p:nvPicPr>
        <p:blipFill>
          <a:blip r:embed="rId2"/>
          <a:stretch>
            <a:fillRect/>
          </a:stretch>
        </p:blipFill>
        <p:spPr>
          <a:xfrm>
            <a:off x="2823706" y="2404919"/>
            <a:ext cx="6544588" cy="2048161"/>
          </a:xfrm>
          <a:prstGeom prst="rect">
            <a:avLst/>
          </a:prstGeom>
        </p:spPr>
      </p:pic>
    </p:spTree>
    <p:extLst>
      <p:ext uri="{BB962C8B-B14F-4D97-AF65-F5344CB8AC3E}">
        <p14:creationId xmlns:p14="http://schemas.microsoft.com/office/powerpoint/2010/main" val="549535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5DBDE-F401-D587-CB02-506CA9B2971B}"/>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A95728CC-0962-71E1-5EBD-9A3038EC9B2D}"/>
              </a:ext>
            </a:extLst>
          </p:cNvPr>
          <p:cNvSpPr>
            <a:spLocks noGrp="1"/>
          </p:cNvSpPr>
          <p:nvPr>
            <p:ph idx="1"/>
          </p:nvPr>
        </p:nvSpPr>
        <p:spPr/>
        <p:txBody>
          <a:bodyPr/>
          <a:lstStyle/>
          <a:p>
            <a:r>
              <a:rPr lang="en-GB" dirty="0"/>
              <a:t>Pointers have their own memory addresses, potentially redirecting to another address. References share the same address.</a:t>
            </a:r>
          </a:p>
          <a:p>
            <a:r>
              <a:rPr lang="en-GB" dirty="0"/>
              <a:t>References must be set when being created. Pointers can be reassigned.</a:t>
            </a:r>
          </a:p>
          <a:p>
            <a:r>
              <a:rPr lang="en-GB" dirty="0"/>
              <a:t>Pointers can be set to point to nothing (</a:t>
            </a:r>
            <a:r>
              <a:rPr lang="en-GB" dirty="0" err="1"/>
              <a:t>nullptr</a:t>
            </a:r>
            <a:r>
              <a:rPr lang="en-GB" dirty="0"/>
              <a:t>), references cannot.</a:t>
            </a:r>
          </a:p>
          <a:p>
            <a:r>
              <a:rPr lang="en-GB" dirty="0"/>
              <a:t>References can be treated like the original variable; pointers must be dereferenced (*) to use.</a:t>
            </a:r>
          </a:p>
        </p:txBody>
      </p:sp>
    </p:spTree>
    <p:extLst>
      <p:ext uri="{BB962C8B-B14F-4D97-AF65-F5344CB8AC3E}">
        <p14:creationId xmlns:p14="http://schemas.microsoft.com/office/powerpoint/2010/main" val="794828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7E54-A0AC-343F-89E0-05E1FB426674}"/>
              </a:ext>
            </a:extLst>
          </p:cNvPr>
          <p:cNvSpPr>
            <a:spLocks noGrp="1"/>
          </p:cNvSpPr>
          <p:nvPr>
            <p:ph type="title"/>
          </p:nvPr>
        </p:nvSpPr>
        <p:spPr/>
        <p:txBody>
          <a:bodyPr/>
          <a:lstStyle/>
          <a:p>
            <a:r>
              <a:rPr lang="en-GB" dirty="0"/>
              <a:t>Heap and stack</a:t>
            </a:r>
          </a:p>
        </p:txBody>
      </p:sp>
      <p:sp>
        <p:nvSpPr>
          <p:cNvPr id="3" name="Content Placeholder 2">
            <a:extLst>
              <a:ext uri="{FF2B5EF4-FFF2-40B4-BE49-F238E27FC236}">
                <a16:creationId xmlns:a16="http://schemas.microsoft.com/office/drawing/2014/main" id="{896CE99D-E5F7-DD16-1D16-5F8C78BD35E4}"/>
              </a:ext>
            </a:extLst>
          </p:cNvPr>
          <p:cNvSpPr>
            <a:spLocks noGrp="1"/>
          </p:cNvSpPr>
          <p:nvPr>
            <p:ph idx="1"/>
          </p:nvPr>
        </p:nvSpPr>
        <p:spPr/>
        <p:txBody>
          <a:bodyPr/>
          <a:lstStyle/>
          <a:p>
            <a:r>
              <a:rPr lang="en-GB" dirty="0"/>
              <a:t>When we create a variable, what we’re really doing is allocating memory. Consider, what does this:</a:t>
            </a:r>
          </a:p>
          <a:p>
            <a:pPr marL="0" indent="0">
              <a:buNone/>
            </a:pPr>
            <a:r>
              <a:rPr lang="en-GB" dirty="0"/>
              <a:t>	int </a:t>
            </a:r>
            <a:r>
              <a:rPr lang="en-GB" dirty="0" err="1"/>
              <a:t>myNumber</a:t>
            </a:r>
            <a:r>
              <a:rPr lang="en-GB" dirty="0"/>
              <a:t> = 7;</a:t>
            </a:r>
          </a:p>
          <a:p>
            <a:pPr marL="0" indent="0">
              <a:buNone/>
            </a:pPr>
            <a:r>
              <a:rPr lang="en-GB" dirty="0"/>
              <a:t>actually do?</a:t>
            </a:r>
          </a:p>
          <a:p>
            <a:r>
              <a:rPr lang="en-GB" dirty="0"/>
              <a:t>If we’re creating memory, when are we done with it? When can it be deleted?</a:t>
            </a:r>
          </a:p>
          <a:p>
            <a:pPr marL="0" indent="0">
              <a:buNone/>
            </a:pPr>
            <a:endParaRPr lang="en-GB" dirty="0"/>
          </a:p>
        </p:txBody>
      </p:sp>
    </p:spTree>
    <p:extLst>
      <p:ext uri="{BB962C8B-B14F-4D97-AF65-F5344CB8AC3E}">
        <p14:creationId xmlns:p14="http://schemas.microsoft.com/office/powerpoint/2010/main" val="1798253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6C7CA-3466-C842-BCB5-4D217C3EF1DF}"/>
              </a:ext>
            </a:extLst>
          </p:cNvPr>
          <p:cNvSpPr>
            <a:spLocks noGrp="1"/>
          </p:cNvSpPr>
          <p:nvPr>
            <p:ph type="title"/>
          </p:nvPr>
        </p:nvSpPr>
        <p:spPr/>
        <p:txBody>
          <a:bodyPr/>
          <a:lstStyle/>
          <a:p>
            <a:r>
              <a:rPr lang="en-GB" dirty="0"/>
              <a:t>Stack</a:t>
            </a:r>
          </a:p>
        </p:txBody>
      </p:sp>
      <p:sp>
        <p:nvSpPr>
          <p:cNvPr id="3" name="Content Placeholder 2">
            <a:extLst>
              <a:ext uri="{FF2B5EF4-FFF2-40B4-BE49-F238E27FC236}">
                <a16:creationId xmlns:a16="http://schemas.microsoft.com/office/drawing/2014/main" id="{42E61DFE-2EE4-CB5E-E64E-D0851B18EC16}"/>
              </a:ext>
            </a:extLst>
          </p:cNvPr>
          <p:cNvSpPr>
            <a:spLocks noGrp="1"/>
          </p:cNvSpPr>
          <p:nvPr>
            <p:ph idx="1"/>
          </p:nvPr>
        </p:nvSpPr>
        <p:spPr/>
        <p:txBody>
          <a:bodyPr/>
          <a:lstStyle/>
          <a:p>
            <a:r>
              <a:rPr lang="en-GB" dirty="0"/>
              <a:t>So far, all the memory we have allocated has been on the “stack”.</a:t>
            </a:r>
          </a:p>
          <a:p>
            <a:pPr lvl="1"/>
            <a:r>
              <a:rPr lang="en-GB" dirty="0"/>
              <a:t>The stack is actually very small – 1-2MB is common.</a:t>
            </a:r>
          </a:p>
          <a:p>
            <a:pPr lvl="1"/>
            <a:r>
              <a:rPr lang="en-GB" dirty="0"/>
              <a:t>This is intended, primarily, as working space.</a:t>
            </a:r>
          </a:p>
          <a:p>
            <a:pPr lvl="1"/>
            <a:r>
              <a:rPr lang="en-GB" dirty="0"/>
              <a:t>Memory is managed for us.</a:t>
            </a:r>
          </a:p>
          <a:p>
            <a:pPr lvl="1"/>
            <a:r>
              <a:rPr lang="en-GB" b="1" dirty="0"/>
              <a:t>F</a:t>
            </a:r>
            <a:r>
              <a:rPr lang="en-GB" dirty="0"/>
              <a:t>irst </a:t>
            </a:r>
            <a:r>
              <a:rPr lang="en-GB" b="1" dirty="0"/>
              <a:t>I</a:t>
            </a:r>
            <a:r>
              <a:rPr lang="en-GB" dirty="0"/>
              <a:t>n </a:t>
            </a:r>
            <a:r>
              <a:rPr lang="en-GB" b="1" dirty="0"/>
              <a:t>L</a:t>
            </a:r>
            <a:r>
              <a:rPr lang="en-GB" dirty="0"/>
              <a:t>ast </a:t>
            </a:r>
            <a:r>
              <a:rPr lang="en-GB" b="1" dirty="0"/>
              <a:t>O</a:t>
            </a:r>
            <a:r>
              <a:rPr lang="en-GB" dirty="0"/>
              <a:t>ut (FILO) or </a:t>
            </a:r>
            <a:r>
              <a:rPr lang="en-GB" b="1" dirty="0"/>
              <a:t>L</a:t>
            </a:r>
            <a:r>
              <a:rPr lang="en-GB" dirty="0"/>
              <a:t>ast </a:t>
            </a:r>
            <a:r>
              <a:rPr lang="en-GB" b="1" dirty="0"/>
              <a:t>I</a:t>
            </a:r>
            <a:r>
              <a:rPr lang="en-GB" dirty="0"/>
              <a:t>n </a:t>
            </a:r>
            <a:r>
              <a:rPr lang="en-GB" b="1" dirty="0"/>
              <a:t>F</a:t>
            </a:r>
            <a:r>
              <a:rPr lang="en-GB" dirty="0"/>
              <a:t>irst </a:t>
            </a:r>
            <a:r>
              <a:rPr lang="en-GB" b="1" dirty="0"/>
              <a:t>O</a:t>
            </a:r>
            <a:r>
              <a:rPr lang="en-GB" dirty="0"/>
              <a:t>ut (LIFO).</a:t>
            </a:r>
          </a:p>
          <a:p>
            <a:r>
              <a:rPr lang="en-GB" dirty="0"/>
              <a:t>In code, we work with the stack every time we use curly brackets.</a:t>
            </a:r>
          </a:p>
          <a:p>
            <a:pPr lvl="1"/>
            <a:r>
              <a:rPr lang="en-GB" dirty="0"/>
              <a:t>An opening curly bracket adds to the stack.</a:t>
            </a:r>
          </a:p>
          <a:p>
            <a:pPr lvl="1"/>
            <a:r>
              <a:rPr lang="en-GB" dirty="0"/>
              <a:t>A closing curly bracket removes from the stack.</a:t>
            </a:r>
          </a:p>
          <a:p>
            <a:pPr lvl="1"/>
            <a:r>
              <a:rPr lang="en-GB" dirty="0"/>
              <a:t>Any memory allocated on that level of the stack is deallocated.</a:t>
            </a:r>
          </a:p>
          <a:p>
            <a:endParaRPr lang="en-GB" dirty="0"/>
          </a:p>
        </p:txBody>
      </p:sp>
    </p:spTree>
    <p:extLst>
      <p:ext uri="{BB962C8B-B14F-4D97-AF65-F5344CB8AC3E}">
        <p14:creationId xmlns:p14="http://schemas.microsoft.com/office/powerpoint/2010/main" val="1001090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Stack</a:t>
            </a:r>
          </a:p>
        </p:txBody>
      </p:sp>
      <p:sp>
        <p:nvSpPr>
          <p:cNvPr id="3" name="Content Placeholder 2"/>
          <p:cNvSpPr>
            <a:spLocks noGrp="1"/>
          </p:cNvSpPr>
          <p:nvPr>
            <p:ph idx="1"/>
          </p:nvPr>
        </p:nvSpPr>
        <p:spPr>
          <a:xfrm>
            <a:off x="1265958" y="1572242"/>
            <a:ext cx="9134519" cy="4456463"/>
          </a:xfrm>
        </p:spPr>
        <p:txBody>
          <a:bodyPr>
            <a:normAutofit fontScale="85000" lnSpcReduction="20000"/>
          </a:bodyPr>
          <a:lstStyle/>
          <a:p>
            <a:r>
              <a:rPr lang="en-GB" dirty="0"/>
              <a:t>Think: stack of books or plates.</a:t>
            </a:r>
          </a:p>
          <a:p>
            <a:endParaRPr lang="en-GB" dirty="0"/>
          </a:p>
          <a:p>
            <a:pPr marL="0" indent="0">
              <a:buNone/>
            </a:pPr>
            <a:endParaRPr lang="en-GB" dirty="0"/>
          </a:p>
          <a:p>
            <a:endParaRPr lang="en-GB" dirty="0"/>
          </a:p>
          <a:p>
            <a:pPr marL="0" indent="0">
              <a:buNone/>
            </a:pPr>
            <a:endParaRPr lang="en-GB" dirty="0"/>
          </a:p>
          <a:p>
            <a:pPr marL="0" indent="0">
              <a:buNone/>
            </a:pPr>
            <a:endParaRPr lang="en-GB" dirty="0"/>
          </a:p>
          <a:p>
            <a:endParaRPr lang="en-GB" dirty="0"/>
          </a:p>
          <a:p>
            <a:endParaRPr lang="en-GB" dirty="0"/>
          </a:p>
          <a:p>
            <a:r>
              <a:rPr lang="en-GB" dirty="0"/>
              <a:t>Items are pushed (added) to and popped (removed) from the top.</a:t>
            </a:r>
          </a:p>
          <a:p>
            <a:r>
              <a:rPr lang="en-GB" dirty="0"/>
              <a:t>The order of items inserted is automatically reversed by the nature of the structure.</a:t>
            </a:r>
          </a:p>
        </p:txBody>
      </p:sp>
      <p:grpSp>
        <p:nvGrpSpPr>
          <p:cNvPr id="31" name="Group 30"/>
          <p:cNvGrpSpPr/>
          <p:nvPr/>
        </p:nvGrpSpPr>
        <p:grpSpPr>
          <a:xfrm>
            <a:off x="3734206" y="2348881"/>
            <a:ext cx="3065932" cy="2058899"/>
            <a:chOff x="2210206" y="2348880"/>
            <a:chExt cx="3065932" cy="2058899"/>
          </a:xfrm>
        </p:grpSpPr>
        <p:cxnSp>
          <p:nvCxnSpPr>
            <p:cNvPr id="5" name="Straight Connector 4"/>
            <p:cNvCxnSpPr/>
            <p:nvPr/>
          </p:nvCxnSpPr>
          <p:spPr>
            <a:xfrm>
              <a:off x="3203112" y="2742303"/>
              <a:ext cx="0" cy="1584176"/>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p:cNvCxnSpPr/>
            <p:nvPr/>
          </p:nvCxnSpPr>
          <p:spPr>
            <a:xfrm>
              <a:off x="3995200" y="2742303"/>
              <a:ext cx="0" cy="1584176"/>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p:cNvCxnSpPr/>
            <p:nvPr/>
          </p:nvCxnSpPr>
          <p:spPr>
            <a:xfrm flipH="1">
              <a:off x="3203112" y="4326479"/>
              <a:ext cx="792088" cy="0"/>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p:cNvCxnSpPr/>
            <p:nvPr/>
          </p:nvCxnSpPr>
          <p:spPr>
            <a:xfrm flipH="1">
              <a:off x="3203112" y="4038447"/>
              <a:ext cx="792088" cy="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p:cNvCxnSpPr/>
            <p:nvPr/>
          </p:nvCxnSpPr>
          <p:spPr>
            <a:xfrm flipH="1">
              <a:off x="3203112" y="3750415"/>
              <a:ext cx="792088" cy="0"/>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p:cNvCxnSpPr/>
            <p:nvPr/>
          </p:nvCxnSpPr>
          <p:spPr>
            <a:xfrm flipH="1">
              <a:off x="3202376" y="3462383"/>
              <a:ext cx="792088" cy="0"/>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p:cNvCxnSpPr/>
            <p:nvPr/>
          </p:nvCxnSpPr>
          <p:spPr>
            <a:xfrm flipH="1">
              <a:off x="3203112" y="3174351"/>
              <a:ext cx="792088" cy="0"/>
            </a:xfrm>
            <a:prstGeom prst="line">
              <a:avLst/>
            </a:prstGeom>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3419136" y="4038447"/>
              <a:ext cx="576064" cy="369332"/>
            </a:xfrm>
            <a:prstGeom prst="rect">
              <a:avLst/>
            </a:prstGeom>
            <a:noFill/>
          </p:spPr>
          <p:txBody>
            <a:bodyPr wrap="square" rtlCol="0">
              <a:spAutoFit/>
            </a:bodyPr>
            <a:lstStyle/>
            <a:p>
              <a:r>
                <a:rPr lang="en-GB" dirty="0"/>
                <a:t> 1</a:t>
              </a:r>
            </a:p>
          </p:txBody>
        </p:sp>
        <p:sp>
          <p:nvSpPr>
            <p:cNvPr id="19" name="TextBox 18"/>
            <p:cNvSpPr txBox="1"/>
            <p:nvPr/>
          </p:nvSpPr>
          <p:spPr>
            <a:xfrm>
              <a:off x="3418400" y="3741123"/>
              <a:ext cx="576064" cy="369332"/>
            </a:xfrm>
            <a:prstGeom prst="rect">
              <a:avLst/>
            </a:prstGeom>
            <a:noFill/>
          </p:spPr>
          <p:txBody>
            <a:bodyPr wrap="square" rtlCol="0">
              <a:spAutoFit/>
            </a:bodyPr>
            <a:lstStyle/>
            <a:p>
              <a:r>
                <a:rPr lang="en-GB" dirty="0"/>
                <a:t> 2</a:t>
              </a:r>
            </a:p>
          </p:txBody>
        </p:sp>
        <p:sp>
          <p:nvSpPr>
            <p:cNvPr id="20" name="TextBox 19"/>
            <p:cNvSpPr txBox="1"/>
            <p:nvPr/>
          </p:nvSpPr>
          <p:spPr>
            <a:xfrm>
              <a:off x="3418400" y="3453091"/>
              <a:ext cx="576064" cy="369332"/>
            </a:xfrm>
            <a:prstGeom prst="rect">
              <a:avLst/>
            </a:prstGeom>
            <a:noFill/>
          </p:spPr>
          <p:txBody>
            <a:bodyPr wrap="square" rtlCol="0">
              <a:spAutoFit/>
            </a:bodyPr>
            <a:lstStyle/>
            <a:p>
              <a:r>
                <a:rPr lang="en-GB" dirty="0"/>
                <a:t> 3</a:t>
              </a:r>
            </a:p>
          </p:txBody>
        </p:sp>
        <p:sp>
          <p:nvSpPr>
            <p:cNvPr id="21" name="TextBox 20"/>
            <p:cNvSpPr txBox="1"/>
            <p:nvPr/>
          </p:nvSpPr>
          <p:spPr>
            <a:xfrm>
              <a:off x="3419136" y="3179221"/>
              <a:ext cx="576064" cy="369332"/>
            </a:xfrm>
            <a:prstGeom prst="rect">
              <a:avLst/>
            </a:prstGeom>
            <a:noFill/>
          </p:spPr>
          <p:txBody>
            <a:bodyPr wrap="square" rtlCol="0">
              <a:spAutoFit/>
            </a:bodyPr>
            <a:lstStyle/>
            <a:p>
              <a:r>
                <a:rPr lang="en-GB" dirty="0"/>
                <a:t> 4</a:t>
              </a:r>
            </a:p>
          </p:txBody>
        </p:sp>
        <p:sp>
          <p:nvSpPr>
            <p:cNvPr id="22" name="TextBox 21"/>
            <p:cNvSpPr txBox="1"/>
            <p:nvPr/>
          </p:nvSpPr>
          <p:spPr>
            <a:xfrm>
              <a:off x="2210206" y="4038447"/>
              <a:ext cx="992170" cy="369332"/>
            </a:xfrm>
            <a:prstGeom prst="rect">
              <a:avLst/>
            </a:prstGeom>
            <a:noFill/>
          </p:spPr>
          <p:txBody>
            <a:bodyPr wrap="square" rtlCol="0">
              <a:spAutoFit/>
            </a:bodyPr>
            <a:lstStyle/>
            <a:p>
              <a:r>
                <a:rPr lang="en-GB" dirty="0"/>
                <a:t>Bottom</a:t>
              </a:r>
            </a:p>
          </p:txBody>
        </p:sp>
        <p:sp>
          <p:nvSpPr>
            <p:cNvPr id="23" name="TextBox 22"/>
            <p:cNvSpPr txBox="1"/>
            <p:nvPr/>
          </p:nvSpPr>
          <p:spPr>
            <a:xfrm>
              <a:off x="2571718" y="3140968"/>
              <a:ext cx="992170" cy="369332"/>
            </a:xfrm>
            <a:prstGeom prst="rect">
              <a:avLst/>
            </a:prstGeom>
            <a:noFill/>
          </p:spPr>
          <p:txBody>
            <a:bodyPr wrap="square" rtlCol="0">
              <a:spAutoFit/>
            </a:bodyPr>
            <a:lstStyle/>
            <a:p>
              <a:r>
                <a:rPr lang="en-GB" dirty="0"/>
                <a:t>Top</a:t>
              </a:r>
            </a:p>
          </p:txBody>
        </p:sp>
        <p:cxnSp>
          <p:nvCxnSpPr>
            <p:cNvPr id="25" name="Straight Arrow Connector 24"/>
            <p:cNvCxnSpPr/>
            <p:nvPr/>
          </p:nvCxnSpPr>
          <p:spPr>
            <a:xfrm>
              <a:off x="2915816" y="2348880"/>
              <a:ext cx="504056" cy="50405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6" name="Straight Arrow Connector 25"/>
            <p:cNvCxnSpPr/>
            <p:nvPr/>
          </p:nvCxnSpPr>
          <p:spPr>
            <a:xfrm flipV="1">
              <a:off x="3706432" y="2348880"/>
              <a:ext cx="577536" cy="50405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29" name="TextBox 28"/>
            <p:cNvSpPr txBox="1"/>
            <p:nvPr/>
          </p:nvSpPr>
          <p:spPr>
            <a:xfrm>
              <a:off x="2210942" y="2416242"/>
              <a:ext cx="992170" cy="369332"/>
            </a:xfrm>
            <a:prstGeom prst="rect">
              <a:avLst/>
            </a:prstGeom>
            <a:noFill/>
          </p:spPr>
          <p:txBody>
            <a:bodyPr wrap="square" rtlCol="0">
              <a:spAutoFit/>
            </a:bodyPr>
            <a:lstStyle/>
            <a:p>
              <a:r>
                <a:rPr lang="en-GB" dirty="0"/>
                <a:t>Push</a:t>
              </a:r>
            </a:p>
          </p:txBody>
        </p:sp>
        <p:sp>
          <p:nvSpPr>
            <p:cNvPr id="30" name="TextBox 29"/>
            <p:cNvSpPr txBox="1"/>
            <p:nvPr/>
          </p:nvSpPr>
          <p:spPr>
            <a:xfrm>
              <a:off x="4283968" y="2411596"/>
              <a:ext cx="992170" cy="369332"/>
            </a:xfrm>
            <a:prstGeom prst="rect">
              <a:avLst/>
            </a:prstGeom>
            <a:noFill/>
          </p:spPr>
          <p:txBody>
            <a:bodyPr wrap="square" rtlCol="0">
              <a:spAutoFit/>
            </a:bodyPr>
            <a:lstStyle/>
            <a:p>
              <a:r>
                <a:rPr lang="en-GB" dirty="0"/>
                <a:t>Pop</a:t>
              </a:r>
            </a:p>
          </p:txBody>
        </p:sp>
      </p:grpSp>
    </p:spTree>
    <p:extLst>
      <p:ext uri="{BB962C8B-B14F-4D97-AF65-F5344CB8AC3E}">
        <p14:creationId xmlns:p14="http://schemas.microsoft.com/office/powerpoint/2010/main" val="2639032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6E72B-649E-2424-C94E-3B9494DAF53C}"/>
              </a:ext>
            </a:extLst>
          </p:cNvPr>
          <p:cNvSpPr>
            <a:spLocks noGrp="1"/>
          </p:cNvSpPr>
          <p:nvPr>
            <p:ph type="title"/>
          </p:nvPr>
        </p:nvSpPr>
        <p:spPr/>
        <p:txBody>
          <a:bodyPr/>
          <a:lstStyle/>
          <a:p>
            <a:r>
              <a:rPr lang="en-GB" dirty="0"/>
              <a:t>Trivial example</a:t>
            </a:r>
          </a:p>
        </p:txBody>
      </p:sp>
      <p:sp>
        <p:nvSpPr>
          <p:cNvPr id="3" name="Content Placeholder 2">
            <a:extLst>
              <a:ext uri="{FF2B5EF4-FFF2-40B4-BE49-F238E27FC236}">
                <a16:creationId xmlns:a16="http://schemas.microsoft.com/office/drawing/2014/main" id="{1ACCEA1E-127D-83FD-AE40-BC10725B105F}"/>
              </a:ext>
            </a:extLst>
          </p:cNvPr>
          <p:cNvSpPr>
            <a:spLocks noGrp="1"/>
          </p:cNvSpPr>
          <p:nvPr>
            <p:ph idx="1"/>
          </p:nvPr>
        </p:nvSpPr>
        <p:spPr/>
        <p:txBody>
          <a:bodyPr>
            <a:normAutofit lnSpcReduction="10000"/>
          </a:bodyPr>
          <a:lstStyle/>
          <a:p>
            <a:endParaRPr lang="en-GB" dirty="0"/>
          </a:p>
          <a:p>
            <a:endParaRPr lang="en-GB" dirty="0"/>
          </a:p>
          <a:p>
            <a:endParaRPr lang="en-GB" dirty="0"/>
          </a:p>
          <a:p>
            <a:endParaRPr lang="en-GB" dirty="0"/>
          </a:p>
          <a:p>
            <a:r>
              <a:rPr lang="en-GB" dirty="0"/>
              <a:t>When we open a set of curly braces, we open up a new layer of the stack. In this example, at that level, we allocate an int variable.</a:t>
            </a:r>
          </a:p>
          <a:p>
            <a:r>
              <a:rPr lang="en-GB" dirty="0"/>
              <a:t>When we close the corresponding curly bracket, we leave that layer of the stack – and deallocate everything created within.</a:t>
            </a:r>
          </a:p>
          <a:p>
            <a:r>
              <a:rPr lang="en-GB" dirty="0"/>
              <a:t>As such, the int </a:t>
            </a:r>
            <a:r>
              <a:rPr lang="en-GB" dirty="0" err="1"/>
              <a:t>myNumber</a:t>
            </a:r>
            <a:r>
              <a:rPr lang="en-GB" dirty="0"/>
              <a:t> ceases to exist with the closing curly bracket }.</a:t>
            </a:r>
          </a:p>
        </p:txBody>
      </p:sp>
      <p:pic>
        <p:nvPicPr>
          <p:cNvPr id="5" name="Picture 4">
            <a:extLst>
              <a:ext uri="{FF2B5EF4-FFF2-40B4-BE49-F238E27FC236}">
                <a16:creationId xmlns:a16="http://schemas.microsoft.com/office/drawing/2014/main" id="{56957D2E-E301-ACC4-D5AB-A6CFFBB7A8C8}"/>
              </a:ext>
            </a:extLst>
          </p:cNvPr>
          <p:cNvPicPr>
            <a:picLocks noChangeAspect="1"/>
          </p:cNvPicPr>
          <p:nvPr/>
        </p:nvPicPr>
        <p:blipFill>
          <a:blip r:embed="rId2"/>
          <a:stretch>
            <a:fillRect/>
          </a:stretch>
        </p:blipFill>
        <p:spPr>
          <a:xfrm>
            <a:off x="2780146" y="1424953"/>
            <a:ext cx="2276793" cy="1876687"/>
          </a:xfrm>
          <a:prstGeom prst="rect">
            <a:avLst/>
          </a:prstGeom>
        </p:spPr>
      </p:pic>
    </p:spTree>
    <p:extLst>
      <p:ext uri="{BB962C8B-B14F-4D97-AF65-F5344CB8AC3E}">
        <p14:creationId xmlns:p14="http://schemas.microsoft.com/office/powerpoint/2010/main" val="2603539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CFA06-0691-298E-CC88-E5D7C3EC0711}"/>
              </a:ext>
            </a:extLst>
          </p:cNvPr>
          <p:cNvSpPr>
            <a:spLocks noGrp="1"/>
          </p:cNvSpPr>
          <p:nvPr>
            <p:ph type="title"/>
          </p:nvPr>
        </p:nvSpPr>
        <p:spPr/>
        <p:txBody>
          <a:bodyPr/>
          <a:lstStyle/>
          <a:p>
            <a:r>
              <a:rPr lang="en-GB" dirty="0"/>
              <a:t>Size implications</a:t>
            </a:r>
          </a:p>
        </p:txBody>
      </p:sp>
      <p:pic>
        <p:nvPicPr>
          <p:cNvPr id="5" name="Picture 4">
            <a:extLst>
              <a:ext uri="{FF2B5EF4-FFF2-40B4-BE49-F238E27FC236}">
                <a16:creationId xmlns:a16="http://schemas.microsoft.com/office/drawing/2014/main" id="{591199D5-E4C8-27FF-6B28-E2B75D8D40E5}"/>
              </a:ext>
            </a:extLst>
          </p:cNvPr>
          <p:cNvPicPr>
            <a:picLocks noChangeAspect="1"/>
          </p:cNvPicPr>
          <p:nvPr/>
        </p:nvPicPr>
        <p:blipFill>
          <a:blip r:embed="rId2"/>
          <a:stretch>
            <a:fillRect/>
          </a:stretch>
        </p:blipFill>
        <p:spPr>
          <a:xfrm>
            <a:off x="838200" y="1563286"/>
            <a:ext cx="4391638" cy="2353003"/>
          </a:xfrm>
          <a:prstGeom prst="rect">
            <a:avLst/>
          </a:prstGeom>
        </p:spPr>
      </p:pic>
      <p:sp>
        <p:nvSpPr>
          <p:cNvPr id="6" name="TextBox 5">
            <a:extLst>
              <a:ext uri="{FF2B5EF4-FFF2-40B4-BE49-F238E27FC236}">
                <a16:creationId xmlns:a16="http://schemas.microsoft.com/office/drawing/2014/main" id="{E9FF0E41-7945-86C6-7631-B6BFB723F756}"/>
              </a:ext>
            </a:extLst>
          </p:cNvPr>
          <p:cNvSpPr txBox="1"/>
          <p:nvPr/>
        </p:nvSpPr>
        <p:spPr>
          <a:xfrm>
            <a:off x="1636713" y="4080681"/>
            <a:ext cx="2794611" cy="369332"/>
          </a:xfrm>
          <a:prstGeom prst="rect">
            <a:avLst/>
          </a:prstGeom>
          <a:noFill/>
        </p:spPr>
        <p:txBody>
          <a:bodyPr wrap="none" rtlCol="0">
            <a:spAutoFit/>
          </a:bodyPr>
          <a:lstStyle/>
          <a:p>
            <a:r>
              <a:rPr lang="en-GB" dirty="0"/>
              <a:t>OK (at least doesn’t crash)</a:t>
            </a:r>
          </a:p>
        </p:txBody>
      </p:sp>
      <p:pic>
        <p:nvPicPr>
          <p:cNvPr id="8" name="Picture 7">
            <a:extLst>
              <a:ext uri="{FF2B5EF4-FFF2-40B4-BE49-F238E27FC236}">
                <a16:creationId xmlns:a16="http://schemas.microsoft.com/office/drawing/2014/main" id="{88AFBD20-050C-E1B9-F77A-AB6C2D1EC71E}"/>
              </a:ext>
            </a:extLst>
          </p:cNvPr>
          <p:cNvPicPr>
            <a:picLocks noChangeAspect="1"/>
          </p:cNvPicPr>
          <p:nvPr/>
        </p:nvPicPr>
        <p:blipFill>
          <a:blip r:embed="rId3"/>
          <a:stretch>
            <a:fillRect/>
          </a:stretch>
        </p:blipFill>
        <p:spPr>
          <a:xfrm>
            <a:off x="5644635" y="4080681"/>
            <a:ext cx="6020640" cy="1390844"/>
          </a:xfrm>
          <a:prstGeom prst="rect">
            <a:avLst/>
          </a:prstGeom>
        </p:spPr>
      </p:pic>
      <p:pic>
        <p:nvPicPr>
          <p:cNvPr id="10" name="Picture 9">
            <a:extLst>
              <a:ext uri="{FF2B5EF4-FFF2-40B4-BE49-F238E27FC236}">
                <a16:creationId xmlns:a16="http://schemas.microsoft.com/office/drawing/2014/main" id="{B201F052-B59D-A1DD-65F2-657445C07F23}"/>
              </a:ext>
            </a:extLst>
          </p:cNvPr>
          <p:cNvPicPr>
            <a:picLocks noChangeAspect="1"/>
          </p:cNvPicPr>
          <p:nvPr/>
        </p:nvPicPr>
        <p:blipFill>
          <a:blip r:embed="rId4"/>
          <a:stretch>
            <a:fillRect/>
          </a:stretch>
        </p:blipFill>
        <p:spPr>
          <a:xfrm>
            <a:off x="6430557" y="1563285"/>
            <a:ext cx="4448796" cy="2353003"/>
          </a:xfrm>
          <a:prstGeom prst="rect">
            <a:avLst/>
          </a:prstGeom>
        </p:spPr>
      </p:pic>
      <p:cxnSp>
        <p:nvCxnSpPr>
          <p:cNvPr id="12" name="Straight Arrow Connector 11">
            <a:extLst>
              <a:ext uri="{FF2B5EF4-FFF2-40B4-BE49-F238E27FC236}">
                <a16:creationId xmlns:a16="http://schemas.microsoft.com/office/drawing/2014/main" id="{71DE24D2-EF12-95D9-22C3-6209DC96857C}"/>
              </a:ext>
            </a:extLst>
          </p:cNvPr>
          <p:cNvCxnSpPr>
            <a:cxnSpLocks/>
          </p:cNvCxnSpPr>
          <p:nvPr/>
        </p:nvCxnSpPr>
        <p:spPr>
          <a:xfrm>
            <a:off x="9983337" y="832513"/>
            <a:ext cx="0" cy="730772"/>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AE1D6C7E-9898-E019-11CF-D1783AB64016}"/>
              </a:ext>
            </a:extLst>
          </p:cNvPr>
          <p:cNvSpPr txBox="1"/>
          <p:nvPr/>
        </p:nvSpPr>
        <p:spPr>
          <a:xfrm>
            <a:off x="6754306" y="5522451"/>
            <a:ext cx="3801297" cy="369332"/>
          </a:xfrm>
          <a:prstGeom prst="rect">
            <a:avLst/>
          </a:prstGeom>
          <a:noFill/>
        </p:spPr>
        <p:txBody>
          <a:bodyPr wrap="none" rtlCol="0">
            <a:spAutoFit/>
          </a:bodyPr>
          <a:lstStyle/>
          <a:p>
            <a:r>
              <a:rPr lang="en-GB" dirty="0"/>
              <a:t>You’ve probably heard of this error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517597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332FE-07BB-D8FE-5C0B-E95D23825C73}"/>
              </a:ext>
            </a:extLst>
          </p:cNvPr>
          <p:cNvSpPr>
            <a:spLocks noGrp="1"/>
          </p:cNvSpPr>
          <p:nvPr>
            <p:ph type="title"/>
          </p:nvPr>
        </p:nvSpPr>
        <p:spPr/>
        <p:txBody>
          <a:bodyPr/>
          <a:lstStyle/>
          <a:p>
            <a:r>
              <a:rPr lang="en-GB" dirty="0"/>
              <a:t>But why?</a:t>
            </a:r>
          </a:p>
        </p:txBody>
      </p:sp>
      <p:sp>
        <p:nvSpPr>
          <p:cNvPr id="3" name="Content Placeholder 2">
            <a:extLst>
              <a:ext uri="{FF2B5EF4-FFF2-40B4-BE49-F238E27FC236}">
                <a16:creationId xmlns:a16="http://schemas.microsoft.com/office/drawing/2014/main" id="{334285AB-0335-2908-7C67-6040E5320964}"/>
              </a:ext>
            </a:extLst>
          </p:cNvPr>
          <p:cNvSpPr>
            <a:spLocks noGrp="1"/>
          </p:cNvSpPr>
          <p:nvPr>
            <p:ph idx="1"/>
          </p:nvPr>
        </p:nvSpPr>
        <p:spPr/>
        <p:txBody>
          <a:bodyPr/>
          <a:lstStyle/>
          <a:p>
            <a:r>
              <a:rPr lang="en-GB" dirty="0"/>
              <a:t>Compiled in 64bit:</a:t>
            </a:r>
          </a:p>
          <a:p>
            <a:pPr lvl="1"/>
            <a:r>
              <a:rPr lang="en-GB" dirty="0"/>
              <a:t>100000 (left) = 0.8MB</a:t>
            </a:r>
          </a:p>
          <a:p>
            <a:pPr lvl="1"/>
            <a:r>
              <a:rPr lang="en-GB" dirty="0"/>
              <a:t>1000000 (right) = 8MB</a:t>
            </a:r>
          </a:p>
          <a:p>
            <a:r>
              <a:rPr lang="en-GB" dirty="0"/>
              <a:t>We breached the limit of the stack, causing a “stack overflow”.</a:t>
            </a:r>
          </a:p>
          <a:p>
            <a:r>
              <a:rPr lang="en-GB" dirty="0"/>
              <a:t>Implication: we can only allocate a bit over 100000 integers in our programs? Sounds like enough!</a:t>
            </a:r>
          </a:p>
          <a:p>
            <a:pPr lvl="1"/>
            <a:r>
              <a:rPr lang="en-GB" dirty="0"/>
              <a:t>No – but we do need to store data another way.</a:t>
            </a:r>
          </a:p>
        </p:txBody>
      </p:sp>
    </p:spTree>
    <p:extLst>
      <p:ext uri="{BB962C8B-B14F-4D97-AF65-F5344CB8AC3E}">
        <p14:creationId xmlns:p14="http://schemas.microsoft.com/office/powerpoint/2010/main" val="858832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AFCC8-D408-AC31-94F7-1FA0589A10B1}"/>
              </a:ext>
            </a:extLst>
          </p:cNvPr>
          <p:cNvSpPr>
            <a:spLocks noGrp="1"/>
          </p:cNvSpPr>
          <p:nvPr>
            <p:ph type="title"/>
          </p:nvPr>
        </p:nvSpPr>
        <p:spPr/>
        <p:txBody>
          <a:bodyPr/>
          <a:lstStyle/>
          <a:p>
            <a:r>
              <a:rPr lang="en-GB" dirty="0"/>
              <a:t>Limitations of the stack</a:t>
            </a:r>
          </a:p>
        </p:txBody>
      </p:sp>
      <p:sp>
        <p:nvSpPr>
          <p:cNvPr id="3" name="Content Placeholder 2">
            <a:extLst>
              <a:ext uri="{FF2B5EF4-FFF2-40B4-BE49-F238E27FC236}">
                <a16:creationId xmlns:a16="http://schemas.microsoft.com/office/drawing/2014/main" id="{1B5A1FDD-20ED-5420-B74A-3823DD60F872}"/>
              </a:ext>
            </a:extLst>
          </p:cNvPr>
          <p:cNvSpPr>
            <a:spLocks noGrp="1"/>
          </p:cNvSpPr>
          <p:nvPr>
            <p:ph idx="1"/>
          </p:nvPr>
        </p:nvSpPr>
        <p:spPr/>
        <p:txBody>
          <a:bodyPr/>
          <a:lstStyle/>
          <a:p>
            <a:r>
              <a:rPr lang="en-GB" dirty="0"/>
              <a:t>The stack is reasonably complicated – it requires contiguous blocks of memory and does a lot of memory management for you.</a:t>
            </a:r>
          </a:p>
          <a:p>
            <a:r>
              <a:rPr lang="en-GB" dirty="0"/>
              <a:t>It is only really intended as working space, for fast allocation and deallocation of relatively small amounts of data, not the place where you hold masses of data, or retain data slightly longer-term in the lifecycle of a program’s execution.</a:t>
            </a:r>
          </a:p>
          <a:p>
            <a:r>
              <a:rPr lang="en-GB" dirty="0"/>
              <a:t>You can theoretically increase the size of the stack – but doing so rather misses the point.</a:t>
            </a:r>
          </a:p>
          <a:p>
            <a:r>
              <a:rPr lang="en-GB" dirty="0"/>
              <a:t>Instead, we should use “the heap”.</a:t>
            </a:r>
          </a:p>
        </p:txBody>
      </p:sp>
    </p:spTree>
    <p:extLst>
      <p:ext uri="{BB962C8B-B14F-4D97-AF65-F5344CB8AC3E}">
        <p14:creationId xmlns:p14="http://schemas.microsoft.com/office/powerpoint/2010/main" val="1397142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16425-8957-ED33-80C6-B7D732789B2C}"/>
              </a:ext>
            </a:extLst>
          </p:cNvPr>
          <p:cNvSpPr>
            <a:spLocks noGrp="1"/>
          </p:cNvSpPr>
          <p:nvPr>
            <p:ph type="title"/>
          </p:nvPr>
        </p:nvSpPr>
        <p:spPr/>
        <p:txBody>
          <a:bodyPr/>
          <a:lstStyle/>
          <a:p>
            <a:r>
              <a:rPr lang="en-GB" dirty="0"/>
              <a:t>The heap</a:t>
            </a:r>
          </a:p>
        </p:txBody>
      </p:sp>
      <p:sp>
        <p:nvSpPr>
          <p:cNvPr id="3" name="Content Placeholder 2">
            <a:extLst>
              <a:ext uri="{FF2B5EF4-FFF2-40B4-BE49-F238E27FC236}">
                <a16:creationId xmlns:a16="http://schemas.microsoft.com/office/drawing/2014/main" id="{F649FD94-E9BC-AF2D-CD1B-904606D8F0F7}"/>
              </a:ext>
            </a:extLst>
          </p:cNvPr>
          <p:cNvSpPr>
            <a:spLocks noGrp="1"/>
          </p:cNvSpPr>
          <p:nvPr>
            <p:ph idx="1"/>
          </p:nvPr>
        </p:nvSpPr>
        <p:spPr/>
        <p:txBody>
          <a:bodyPr/>
          <a:lstStyle/>
          <a:p>
            <a:r>
              <a:rPr lang="en-GB" dirty="0"/>
              <a:t>The heap, as the name suggests, is far more arbitrary in how it allocates and stores data.</a:t>
            </a:r>
          </a:p>
          <a:p>
            <a:r>
              <a:rPr lang="en-GB" dirty="0"/>
              <a:t>The stack is regimented about how data is allocated and deallocated. The heap leaves it up to us.</a:t>
            </a:r>
          </a:p>
          <a:p>
            <a:pPr lvl="1"/>
            <a:r>
              <a:rPr lang="en-GB" dirty="0"/>
              <a:t>This has both pros and cons.</a:t>
            </a:r>
          </a:p>
          <a:p>
            <a:pPr lvl="1"/>
            <a:r>
              <a:rPr lang="en-GB" dirty="0"/>
              <a:t>Some languages still try to handle deallocation for us (extra reading: “garbage collection”) – C++ does not.</a:t>
            </a:r>
          </a:p>
          <a:p>
            <a:r>
              <a:rPr lang="en-GB" dirty="0"/>
              <a:t>The heap does not have any size restrictions, beyond the limitations of the CPU architecture and/or physical memory size.</a:t>
            </a:r>
          </a:p>
          <a:p>
            <a:endParaRPr lang="en-GB" dirty="0"/>
          </a:p>
        </p:txBody>
      </p:sp>
    </p:spTree>
    <p:extLst>
      <p:ext uri="{BB962C8B-B14F-4D97-AF65-F5344CB8AC3E}">
        <p14:creationId xmlns:p14="http://schemas.microsoft.com/office/powerpoint/2010/main" val="920672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F2C7D-43D9-68CD-C53B-8F1C25AAD78C}"/>
              </a:ext>
            </a:extLst>
          </p:cNvPr>
          <p:cNvSpPr>
            <a:spLocks noGrp="1"/>
          </p:cNvSpPr>
          <p:nvPr>
            <p:ph type="title"/>
          </p:nvPr>
        </p:nvSpPr>
        <p:spPr/>
        <p:txBody>
          <a:bodyPr/>
          <a:lstStyle/>
          <a:p>
            <a:r>
              <a:rPr lang="en-GB" dirty="0"/>
              <a:t>Memory management</a:t>
            </a:r>
          </a:p>
        </p:txBody>
      </p:sp>
      <p:sp>
        <p:nvSpPr>
          <p:cNvPr id="3" name="Content Placeholder 2">
            <a:extLst>
              <a:ext uri="{FF2B5EF4-FFF2-40B4-BE49-F238E27FC236}">
                <a16:creationId xmlns:a16="http://schemas.microsoft.com/office/drawing/2014/main" id="{D1651633-BE56-A048-32C3-078B926CADC8}"/>
              </a:ext>
            </a:extLst>
          </p:cNvPr>
          <p:cNvSpPr>
            <a:spLocks noGrp="1"/>
          </p:cNvSpPr>
          <p:nvPr>
            <p:ph idx="1"/>
          </p:nvPr>
        </p:nvSpPr>
        <p:spPr>
          <a:xfrm>
            <a:off x="838200" y="1690688"/>
            <a:ext cx="10515600" cy="4486275"/>
          </a:xfrm>
        </p:spPr>
        <p:txBody>
          <a:bodyPr/>
          <a:lstStyle/>
          <a:p>
            <a:r>
              <a:rPr lang="en-GB" dirty="0"/>
              <a:t>We can combine these two concepts to allocate memory on the heap. To do so, we create a pointer, then use the </a:t>
            </a:r>
            <a:r>
              <a:rPr lang="en-GB" b="1" dirty="0"/>
              <a:t>new</a:t>
            </a:r>
            <a:r>
              <a:rPr lang="en-GB" dirty="0"/>
              <a:t> keyword to do the allocation.</a:t>
            </a:r>
          </a:p>
          <a:p>
            <a:r>
              <a:rPr lang="en-GB" dirty="0"/>
              <a:t>E.G.:</a:t>
            </a:r>
          </a:p>
          <a:p>
            <a:endParaRPr lang="en-GB" dirty="0"/>
          </a:p>
          <a:p>
            <a:r>
              <a:rPr lang="en-GB" dirty="0"/>
              <a:t>Note that I removed “</a:t>
            </a:r>
            <a:r>
              <a:rPr lang="en-GB" dirty="0" err="1"/>
              <a:t>const</a:t>
            </a:r>
            <a:r>
              <a:rPr lang="en-GB" dirty="0"/>
              <a:t>” from </a:t>
            </a:r>
            <a:r>
              <a:rPr lang="en-GB" dirty="0" err="1"/>
              <a:t>arraySize</a:t>
            </a:r>
            <a:r>
              <a:rPr lang="en-GB" dirty="0"/>
              <a:t>. It no longer has to be there because we can set the size at runtime, not compile time.</a:t>
            </a:r>
          </a:p>
          <a:p>
            <a:pPr lvl="1"/>
            <a:r>
              <a:rPr lang="en-GB" dirty="0"/>
              <a:t>Of course, it probably should still be there </a:t>
            </a:r>
            <a:r>
              <a:rPr lang="en-GB" dirty="0">
                <a:sym typeface="Wingdings" panose="05000000000000000000" pitchFamily="2" charset="2"/>
              </a:rPr>
              <a:t></a:t>
            </a:r>
          </a:p>
          <a:p>
            <a:r>
              <a:rPr lang="en-GB" dirty="0">
                <a:sym typeface="Wingdings" panose="05000000000000000000" pitchFamily="2" charset="2"/>
              </a:rPr>
              <a:t>This creates an array of 1,000,000 integers on </a:t>
            </a:r>
            <a:r>
              <a:rPr lang="en-GB" b="1" dirty="0">
                <a:sym typeface="Wingdings" panose="05000000000000000000" pitchFamily="2" charset="2"/>
              </a:rPr>
              <a:t>the heap</a:t>
            </a:r>
            <a:r>
              <a:rPr lang="en-GB" dirty="0">
                <a:sym typeface="Wingdings" panose="05000000000000000000" pitchFamily="2" charset="2"/>
              </a:rPr>
              <a:t>. No stack overflow here.</a:t>
            </a:r>
            <a:endParaRPr lang="en-GB" dirty="0"/>
          </a:p>
          <a:p>
            <a:endParaRPr lang="en-GB" dirty="0"/>
          </a:p>
        </p:txBody>
      </p:sp>
      <p:pic>
        <p:nvPicPr>
          <p:cNvPr id="5" name="Picture 4">
            <a:extLst>
              <a:ext uri="{FF2B5EF4-FFF2-40B4-BE49-F238E27FC236}">
                <a16:creationId xmlns:a16="http://schemas.microsoft.com/office/drawing/2014/main" id="{29CC425F-6310-C0F6-A87C-2C22114EFEB4}"/>
              </a:ext>
            </a:extLst>
          </p:cNvPr>
          <p:cNvPicPr>
            <a:picLocks noChangeAspect="1"/>
          </p:cNvPicPr>
          <p:nvPr/>
        </p:nvPicPr>
        <p:blipFill>
          <a:blip r:embed="rId2"/>
          <a:stretch>
            <a:fillRect/>
          </a:stretch>
        </p:blipFill>
        <p:spPr>
          <a:xfrm>
            <a:off x="3923997" y="2904981"/>
            <a:ext cx="4344006" cy="685896"/>
          </a:xfrm>
          <a:prstGeom prst="rect">
            <a:avLst/>
          </a:prstGeom>
        </p:spPr>
      </p:pic>
    </p:spTree>
    <p:extLst>
      <p:ext uri="{BB962C8B-B14F-4D97-AF65-F5344CB8AC3E}">
        <p14:creationId xmlns:p14="http://schemas.microsoft.com/office/powerpoint/2010/main" val="3055342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E8173-D3A2-6E68-419F-8A551383710B}"/>
              </a:ext>
            </a:extLst>
          </p:cNvPr>
          <p:cNvSpPr>
            <a:spLocks noGrp="1"/>
          </p:cNvSpPr>
          <p:nvPr>
            <p:ph type="title"/>
          </p:nvPr>
        </p:nvSpPr>
        <p:spPr/>
        <p:txBody>
          <a:bodyPr/>
          <a:lstStyle/>
          <a:p>
            <a:r>
              <a:rPr lang="en-GB" dirty="0"/>
              <a:t>However…</a:t>
            </a:r>
          </a:p>
        </p:txBody>
      </p:sp>
      <p:sp>
        <p:nvSpPr>
          <p:cNvPr id="3" name="Content Placeholder 2">
            <a:extLst>
              <a:ext uri="{FF2B5EF4-FFF2-40B4-BE49-F238E27FC236}">
                <a16:creationId xmlns:a16="http://schemas.microsoft.com/office/drawing/2014/main" id="{D22F5054-E5CB-4BC5-4B00-2782B52E40CB}"/>
              </a:ext>
            </a:extLst>
          </p:cNvPr>
          <p:cNvSpPr>
            <a:spLocks noGrp="1"/>
          </p:cNvSpPr>
          <p:nvPr>
            <p:ph idx="1"/>
          </p:nvPr>
        </p:nvSpPr>
        <p:spPr/>
        <p:txBody>
          <a:bodyPr/>
          <a:lstStyle/>
          <a:p>
            <a:r>
              <a:rPr lang="en-GB" dirty="0"/>
              <a:t>Unlike stack memory, the heap does not automatically deallocate.</a:t>
            </a:r>
          </a:p>
          <a:p>
            <a:r>
              <a:rPr lang="en-GB" dirty="0"/>
              <a:t>Whenever we call “new”, it’s up to us to manage the lifecycle of our memory. Once we’re done with that memory, we must call “delete” to clean it up.</a:t>
            </a:r>
          </a:p>
          <a:p>
            <a:pPr lvl="1"/>
            <a:r>
              <a:rPr lang="en-GB" dirty="0"/>
              <a:t>Failing to do this before either we lose the last pointer to that memory, or the program exits is called a </a:t>
            </a:r>
            <a:r>
              <a:rPr lang="en-GB" b="1" dirty="0"/>
              <a:t>memory leak</a:t>
            </a:r>
            <a:r>
              <a:rPr lang="en-GB" dirty="0"/>
              <a:t>. </a:t>
            </a:r>
          </a:p>
          <a:p>
            <a:pPr lvl="1"/>
            <a:r>
              <a:rPr lang="en-GB" dirty="0"/>
              <a:t>This can get quite complex in bigger programs with lots of possible branches.</a:t>
            </a:r>
          </a:p>
        </p:txBody>
      </p:sp>
    </p:spTree>
    <p:extLst>
      <p:ext uri="{BB962C8B-B14F-4D97-AF65-F5344CB8AC3E}">
        <p14:creationId xmlns:p14="http://schemas.microsoft.com/office/powerpoint/2010/main" val="27452122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FC63C-EAF4-82C2-7D24-C88B0B24912F}"/>
              </a:ext>
            </a:extLst>
          </p:cNvPr>
          <p:cNvSpPr>
            <a:spLocks noGrp="1"/>
          </p:cNvSpPr>
          <p:nvPr>
            <p:ph type="title"/>
          </p:nvPr>
        </p:nvSpPr>
        <p:spPr/>
        <p:txBody>
          <a:bodyPr/>
          <a:lstStyle/>
          <a:p>
            <a:r>
              <a:rPr lang="en-GB" dirty="0"/>
              <a:t>Complete example</a:t>
            </a:r>
          </a:p>
        </p:txBody>
      </p:sp>
      <p:sp>
        <p:nvSpPr>
          <p:cNvPr id="6" name="TextBox 5">
            <a:extLst>
              <a:ext uri="{FF2B5EF4-FFF2-40B4-BE49-F238E27FC236}">
                <a16:creationId xmlns:a16="http://schemas.microsoft.com/office/drawing/2014/main" id="{77D35EC3-E6F3-886A-2320-094578939D3C}"/>
              </a:ext>
            </a:extLst>
          </p:cNvPr>
          <p:cNvSpPr txBox="1"/>
          <p:nvPr/>
        </p:nvSpPr>
        <p:spPr>
          <a:xfrm>
            <a:off x="1888006" y="4966706"/>
            <a:ext cx="5325047" cy="646331"/>
          </a:xfrm>
          <a:prstGeom prst="rect">
            <a:avLst/>
          </a:prstGeom>
          <a:noFill/>
        </p:spPr>
        <p:txBody>
          <a:bodyPr wrap="none" rtlCol="0">
            <a:spAutoFit/>
          </a:bodyPr>
          <a:lstStyle/>
          <a:p>
            <a:r>
              <a:rPr lang="en-GB" dirty="0"/>
              <a:t>We use delete[] here because we allocated an array.</a:t>
            </a:r>
          </a:p>
          <a:p>
            <a:r>
              <a:rPr lang="en-GB" dirty="0"/>
              <a:t>This won’t always be the case.</a:t>
            </a:r>
          </a:p>
        </p:txBody>
      </p:sp>
      <p:pic>
        <p:nvPicPr>
          <p:cNvPr id="9" name="Picture 8">
            <a:extLst>
              <a:ext uri="{FF2B5EF4-FFF2-40B4-BE49-F238E27FC236}">
                <a16:creationId xmlns:a16="http://schemas.microsoft.com/office/drawing/2014/main" id="{E8784A72-A669-3EC7-CF58-6CB0F80094B8}"/>
              </a:ext>
            </a:extLst>
          </p:cNvPr>
          <p:cNvPicPr>
            <a:picLocks noChangeAspect="1"/>
          </p:cNvPicPr>
          <p:nvPr/>
        </p:nvPicPr>
        <p:blipFill>
          <a:blip r:embed="rId2"/>
          <a:stretch>
            <a:fillRect/>
          </a:stretch>
        </p:blipFill>
        <p:spPr>
          <a:xfrm>
            <a:off x="901555" y="1932665"/>
            <a:ext cx="4363059" cy="2600688"/>
          </a:xfrm>
          <a:prstGeom prst="rect">
            <a:avLst/>
          </a:prstGeom>
        </p:spPr>
      </p:pic>
      <p:cxnSp>
        <p:nvCxnSpPr>
          <p:cNvPr id="7" name="Straight Arrow Connector 6">
            <a:extLst>
              <a:ext uri="{FF2B5EF4-FFF2-40B4-BE49-F238E27FC236}">
                <a16:creationId xmlns:a16="http://schemas.microsoft.com/office/drawing/2014/main" id="{6DD7DF14-1B87-3716-6FF0-9EC0A35D5B49}"/>
              </a:ext>
            </a:extLst>
          </p:cNvPr>
          <p:cNvCxnSpPr>
            <a:cxnSpLocks/>
          </p:cNvCxnSpPr>
          <p:nvPr/>
        </p:nvCxnSpPr>
        <p:spPr>
          <a:xfrm flipH="1" flipV="1">
            <a:off x="1888006" y="4382049"/>
            <a:ext cx="638106" cy="50571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57095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object orientation?</a:t>
            </a:r>
          </a:p>
        </p:txBody>
      </p:sp>
      <p:sp>
        <p:nvSpPr>
          <p:cNvPr id="3" name="Content Placeholder 2"/>
          <p:cNvSpPr>
            <a:spLocks noGrp="1"/>
          </p:cNvSpPr>
          <p:nvPr>
            <p:ph idx="1"/>
          </p:nvPr>
        </p:nvSpPr>
        <p:spPr/>
        <p:txBody>
          <a:bodyPr>
            <a:normAutofit/>
          </a:bodyPr>
          <a:lstStyle/>
          <a:p>
            <a:r>
              <a:rPr lang="en-GB" dirty="0"/>
              <a:t>A different paradigm to the code we’ve looked at so far.</a:t>
            </a:r>
          </a:p>
          <a:p>
            <a:r>
              <a:rPr lang="en-GB" dirty="0"/>
              <a:t>A data-centric way of looking at programming.  Allows the data to drive the code, and the structure of the code to ensure good principles.</a:t>
            </a:r>
          </a:p>
          <a:p>
            <a:r>
              <a:rPr lang="en-GB" dirty="0"/>
              <a:t>Doesn’t strictly allow us to do anything “new”, but often makes writing code easier.</a:t>
            </a:r>
          </a:p>
        </p:txBody>
      </p:sp>
    </p:spTree>
    <p:extLst>
      <p:ext uri="{BB962C8B-B14F-4D97-AF65-F5344CB8AC3E}">
        <p14:creationId xmlns:p14="http://schemas.microsoft.com/office/powerpoint/2010/main" val="4114853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object orientation?</a:t>
            </a:r>
          </a:p>
        </p:txBody>
      </p:sp>
      <p:sp>
        <p:nvSpPr>
          <p:cNvPr id="3" name="Content Placeholder 2"/>
          <p:cNvSpPr>
            <a:spLocks noGrp="1"/>
          </p:cNvSpPr>
          <p:nvPr>
            <p:ph idx="1"/>
          </p:nvPr>
        </p:nvSpPr>
        <p:spPr/>
        <p:txBody>
          <a:bodyPr>
            <a:normAutofit/>
          </a:bodyPr>
          <a:lstStyle/>
          <a:p>
            <a:r>
              <a:rPr lang="en-GB" dirty="0"/>
              <a:t>Based on the idea that you can create “objects” to encapsulate a piece of functionality.</a:t>
            </a:r>
          </a:p>
          <a:p>
            <a:r>
              <a:rPr lang="en-GB" dirty="0"/>
              <a:t>Objects are inherently modular.</a:t>
            </a:r>
          </a:p>
          <a:p>
            <a:pPr lvl="1"/>
            <a:r>
              <a:rPr lang="en-GB" dirty="0"/>
              <a:t>Extensible (can be easily extended).</a:t>
            </a:r>
          </a:p>
          <a:p>
            <a:pPr lvl="1"/>
            <a:r>
              <a:rPr lang="en-GB" dirty="0"/>
              <a:t>Interchangeable (can be swapped out for others with relative ease).</a:t>
            </a:r>
          </a:p>
          <a:p>
            <a:r>
              <a:rPr lang="en-GB" dirty="0"/>
              <a:t>Object Oriented implementations tend to be loosely coupled.</a:t>
            </a:r>
          </a:p>
        </p:txBody>
      </p:sp>
    </p:spTree>
    <p:extLst>
      <p:ext uri="{BB962C8B-B14F-4D97-AF65-F5344CB8AC3E}">
        <p14:creationId xmlns:p14="http://schemas.microsoft.com/office/powerpoint/2010/main" val="2395234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an object?</a:t>
            </a:r>
          </a:p>
        </p:txBody>
      </p:sp>
      <p:sp>
        <p:nvSpPr>
          <p:cNvPr id="3" name="Content Placeholder 2"/>
          <p:cNvSpPr>
            <a:spLocks noGrp="1"/>
          </p:cNvSpPr>
          <p:nvPr>
            <p:ph idx="1"/>
          </p:nvPr>
        </p:nvSpPr>
        <p:spPr/>
        <p:txBody>
          <a:bodyPr/>
          <a:lstStyle/>
          <a:p>
            <a:r>
              <a:rPr lang="en-GB" dirty="0"/>
              <a:t>An object is a wrapper.  An object may contain:</a:t>
            </a:r>
          </a:p>
          <a:p>
            <a:pPr lvl="1"/>
            <a:r>
              <a:rPr lang="en-GB" dirty="0"/>
              <a:t>Variables, known when relative to an object as attributes.</a:t>
            </a:r>
          </a:p>
          <a:p>
            <a:pPr lvl="1"/>
            <a:r>
              <a:rPr lang="en-GB" dirty="0"/>
              <a:t>Functions, known when relative to an object as methods.</a:t>
            </a:r>
          </a:p>
          <a:p>
            <a:r>
              <a:rPr lang="en-GB" dirty="0"/>
              <a:t>As such, an object maintains “state” through the variables it holds, and performs functionality based on it.</a:t>
            </a:r>
          </a:p>
        </p:txBody>
      </p:sp>
    </p:spTree>
    <p:extLst>
      <p:ext uri="{BB962C8B-B14F-4D97-AF65-F5344CB8AC3E}">
        <p14:creationId xmlns:p14="http://schemas.microsoft.com/office/powerpoint/2010/main" val="409234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 memory</a:t>
            </a:r>
          </a:p>
        </p:txBody>
      </p:sp>
      <p:sp>
        <p:nvSpPr>
          <p:cNvPr id="3" name="Content Placeholder 2"/>
          <p:cNvSpPr>
            <a:spLocks noGrp="1"/>
          </p:cNvSpPr>
          <p:nvPr>
            <p:ph idx="1"/>
          </p:nvPr>
        </p:nvSpPr>
        <p:spPr/>
        <p:txBody>
          <a:bodyPr>
            <a:normAutofit/>
          </a:bodyPr>
          <a:lstStyle/>
          <a:p>
            <a:r>
              <a:rPr lang="en-GB" dirty="0"/>
              <a:t>Objects have “local” memory – variables (attributes) inside objects which can be accessed inside or outside the object.</a:t>
            </a:r>
          </a:p>
          <a:p>
            <a:r>
              <a:rPr lang="en-GB" dirty="0"/>
              <a:t>Objects have functions (methods) which can access this memory internally.</a:t>
            </a:r>
          </a:p>
          <a:p>
            <a:r>
              <a:rPr lang="en-GB" dirty="0"/>
              <a:t>Many programming languages have a concept of accessibility – attributes or methods which may be restricted such that they’re public (accessible from anywhere), private (accessible only from inside the object) or protected (accessible from inside the object, and anything implemented from it via polymorphism).</a:t>
            </a:r>
          </a:p>
          <a:p>
            <a:pPr lvl="1"/>
            <a:r>
              <a:rPr lang="en-GB" dirty="0"/>
              <a:t>We’ll </a:t>
            </a:r>
            <a:r>
              <a:rPr lang="en-GB"/>
              <a:t>cover polymorphism a little later.</a:t>
            </a:r>
            <a:endParaRPr lang="en-GB" dirty="0"/>
          </a:p>
        </p:txBody>
      </p:sp>
    </p:spTree>
    <p:extLst>
      <p:ext uri="{BB962C8B-B14F-4D97-AF65-F5344CB8AC3E}">
        <p14:creationId xmlns:p14="http://schemas.microsoft.com/office/powerpoint/2010/main" val="1395946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object</a:t>
            </a:r>
          </a:p>
        </p:txBody>
      </p:sp>
      <p:sp>
        <p:nvSpPr>
          <p:cNvPr id="3" name="Content Placeholder 2"/>
          <p:cNvSpPr>
            <a:spLocks noGrp="1"/>
          </p:cNvSpPr>
          <p:nvPr>
            <p:ph idx="1"/>
          </p:nvPr>
        </p:nvSpPr>
        <p:spPr/>
        <p:txBody>
          <a:bodyPr>
            <a:normAutofit/>
          </a:bodyPr>
          <a:lstStyle/>
          <a:p>
            <a:r>
              <a:rPr lang="en-GB" dirty="0"/>
              <a:t>To create an object, we must build a “class”.  A class is essentially a template which can “construct” instances of an object.</a:t>
            </a:r>
          </a:p>
          <a:p>
            <a:r>
              <a:rPr lang="en-GB" dirty="0"/>
              <a:t>A class may build as many instances of an object as you wish.</a:t>
            </a:r>
          </a:p>
          <a:p>
            <a:pPr lvl="1"/>
            <a:r>
              <a:rPr lang="en-GB" dirty="0"/>
              <a:t>Advanced reading: an exception to this is the singleton pattern.</a:t>
            </a:r>
          </a:p>
          <a:p>
            <a:r>
              <a:rPr lang="en-GB" dirty="0"/>
              <a:t>Each object, once constructed, is completely independent of other objects constructed by that class.</a:t>
            </a:r>
          </a:p>
          <a:p>
            <a:r>
              <a:rPr lang="en-GB" dirty="0"/>
              <a:t>Jelly mould principle.</a:t>
            </a:r>
          </a:p>
        </p:txBody>
      </p:sp>
    </p:spTree>
    <p:extLst>
      <p:ext uri="{BB962C8B-B14F-4D97-AF65-F5344CB8AC3E}">
        <p14:creationId xmlns:p14="http://schemas.microsoft.com/office/powerpoint/2010/main" val="3621440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1FDDA-5510-AE9A-2310-008DA69AF40C}"/>
              </a:ext>
            </a:extLst>
          </p:cNvPr>
          <p:cNvSpPr>
            <a:spLocks noGrp="1"/>
          </p:cNvSpPr>
          <p:nvPr>
            <p:ph type="title"/>
          </p:nvPr>
        </p:nvSpPr>
        <p:spPr/>
        <p:txBody>
          <a:bodyPr/>
          <a:lstStyle/>
          <a:p>
            <a:r>
              <a:rPr lang="en-GB" dirty="0"/>
              <a:t>Classes in C++</a:t>
            </a:r>
          </a:p>
        </p:txBody>
      </p:sp>
      <p:sp>
        <p:nvSpPr>
          <p:cNvPr id="3" name="Content Placeholder 2">
            <a:extLst>
              <a:ext uri="{FF2B5EF4-FFF2-40B4-BE49-F238E27FC236}">
                <a16:creationId xmlns:a16="http://schemas.microsoft.com/office/drawing/2014/main" id="{E5C3670C-A908-058A-970C-D2A85FE6F7C7}"/>
              </a:ext>
            </a:extLst>
          </p:cNvPr>
          <p:cNvSpPr>
            <a:spLocks noGrp="1"/>
          </p:cNvSpPr>
          <p:nvPr>
            <p:ph idx="1"/>
          </p:nvPr>
        </p:nvSpPr>
        <p:spPr/>
        <p:txBody>
          <a:bodyPr/>
          <a:lstStyle/>
          <a:p>
            <a:r>
              <a:rPr lang="en-GB" dirty="0"/>
              <a:t>Creating a class has you create two files:</a:t>
            </a:r>
          </a:p>
          <a:p>
            <a:pPr lvl="1"/>
            <a:r>
              <a:rPr lang="en-GB" dirty="0"/>
              <a:t>A header file (often </a:t>
            </a:r>
            <a:r>
              <a:rPr lang="en-GB" dirty="0" err="1"/>
              <a:t>classname.h</a:t>
            </a:r>
            <a:r>
              <a:rPr lang="en-GB" dirty="0"/>
              <a:t>, sometimes classname.hpp). This contains the attributes and method prototypes (i.e. the return type, name and input parameters).</a:t>
            </a:r>
          </a:p>
          <a:p>
            <a:pPr lvl="1"/>
            <a:r>
              <a:rPr lang="en-GB" dirty="0"/>
              <a:t>A code file (nearly always classname.cpp).</a:t>
            </a:r>
          </a:p>
          <a:p>
            <a:r>
              <a:rPr lang="en-GB" dirty="0"/>
              <a:t>Let’s work through an example of creating a rectangle.</a:t>
            </a:r>
          </a:p>
        </p:txBody>
      </p:sp>
    </p:spTree>
    <p:extLst>
      <p:ext uri="{BB962C8B-B14F-4D97-AF65-F5344CB8AC3E}">
        <p14:creationId xmlns:p14="http://schemas.microsoft.com/office/powerpoint/2010/main" val="4630237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4E789-11AE-A6AF-FFCF-9781784F099F}"/>
              </a:ext>
            </a:extLst>
          </p:cNvPr>
          <p:cNvSpPr>
            <a:spLocks noGrp="1"/>
          </p:cNvSpPr>
          <p:nvPr>
            <p:ph type="title"/>
          </p:nvPr>
        </p:nvSpPr>
        <p:spPr/>
        <p:txBody>
          <a:bodyPr/>
          <a:lstStyle/>
          <a:p>
            <a:r>
              <a:rPr lang="en-GB" dirty="0" err="1"/>
              <a:t>Rectangle.h</a:t>
            </a:r>
            <a:endParaRPr lang="en-GB" dirty="0"/>
          </a:p>
        </p:txBody>
      </p:sp>
      <p:sp>
        <p:nvSpPr>
          <p:cNvPr id="3" name="Content Placeholder 2">
            <a:extLst>
              <a:ext uri="{FF2B5EF4-FFF2-40B4-BE49-F238E27FC236}">
                <a16:creationId xmlns:a16="http://schemas.microsoft.com/office/drawing/2014/main" id="{6B80F94C-2A7D-703A-A5A7-BA9CB781A577}"/>
              </a:ext>
            </a:extLst>
          </p:cNvPr>
          <p:cNvSpPr>
            <a:spLocks noGrp="1"/>
          </p:cNvSpPr>
          <p:nvPr>
            <p:ph idx="1"/>
          </p:nvPr>
        </p:nvSpPr>
        <p:spPr/>
        <p:txBody>
          <a:bodyPr/>
          <a:lstStyle/>
          <a:p>
            <a:r>
              <a:rPr lang="en-GB" dirty="0"/>
              <a:t>First we add a .h file:</a:t>
            </a:r>
          </a:p>
          <a:p>
            <a:endParaRPr lang="en-GB" dirty="0"/>
          </a:p>
          <a:p>
            <a:endParaRPr lang="en-GB" dirty="0"/>
          </a:p>
          <a:p>
            <a:r>
              <a:rPr lang="en-GB" dirty="0"/>
              <a:t>Then a .</a:t>
            </a:r>
            <a:r>
              <a:rPr lang="en-GB" dirty="0" err="1"/>
              <a:t>cpp</a:t>
            </a:r>
            <a:r>
              <a:rPr lang="en-GB" dirty="0"/>
              <a:t> file:</a:t>
            </a:r>
          </a:p>
          <a:p>
            <a:endParaRPr lang="en-GB" dirty="0"/>
          </a:p>
          <a:p>
            <a:r>
              <a:rPr lang="en-GB" dirty="0"/>
              <a:t>This results in a (so far) empty class.</a:t>
            </a:r>
          </a:p>
        </p:txBody>
      </p:sp>
      <p:pic>
        <p:nvPicPr>
          <p:cNvPr id="5" name="Picture 4">
            <a:extLst>
              <a:ext uri="{FF2B5EF4-FFF2-40B4-BE49-F238E27FC236}">
                <a16:creationId xmlns:a16="http://schemas.microsoft.com/office/drawing/2014/main" id="{7559B625-8073-0C65-7DDC-1FB3FA0EE7D7}"/>
              </a:ext>
            </a:extLst>
          </p:cNvPr>
          <p:cNvPicPr>
            <a:picLocks noChangeAspect="1"/>
          </p:cNvPicPr>
          <p:nvPr/>
        </p:nvPicPr>
        <p:blipFill>
          <a:blip r:embed="rId2"/>
          <a:stretch>
            <a:fillRect/>
          </a:stretch>
        </p:blipFill>
        <p:spPr>
          <a:xfrm>
            <a:off x="5086209" y="1672597"/>
            <a:ext cx="2019582" cy="1181265"/>
          </a:xfrm>
          <a:prstGeom prst="rect">
            <a:avLst/>
          </a:prstGeom>
        </p:spPr>
      </p:pic>
      <p:pic>
        <p:nvPicPr>
          <p:cNvPr id="7" name="Picture 6">
            <a:extLst>
              <a:ext uri="{FF2B5EF4-FFF2-40B4-BE49-F238E27FC236}">
                <a16:creationId xmlns:a16="http://schemas.microsoft.com/office/drawing/2014/main" id="{20B5199A-6150-B1E6-8BC2-0BC0A5065D02}"/>
              </a:ext>
            </a:extLst>
          </p:cNvPr>
          <p:cNvPicPr>
            <a:picLocks noChangeAspect="1"/>
          </p:cNvPicPr>
          <p:nvPr/>
        </p:nvPicPr>
        <p:blipFill>
          <a:blip r:embed="rId3"/>
          <a:stretch>
            <a:fillRect/>
          </a:stretch>
        </p:blipFill>
        <p:spPr>
          <a:xfrm>
            <a:off x="4652761" y="3437223"/>
            <a:ext cx="2886478" cy="314369"/>
          </a:xfrm>
          <a:prstGeom prst="rect">
            <a:avLst/>
          </a:prstGeom>
        </p:spPr>
      </p:pic>
    </p:spTree>
    <p:extLst>
      <p:ext uri="{BB962C8B-B14F-4D97-AF65-F5344CB8AC3E}">
        <p14:creationId xmlns:p14="http://schemas.microsoft.com/office/powerpoint/2010/main" val="35709432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FD40F-61C7-C798-06E7-099D2E9ADFA3}"/>
              </a:ext>
            </a:extLst>
          </p:cNvPr>
          <p:cNvSpPr>
            <a:spLocks noGrp="1"/>
          </p:cNvSpPr>
          <p:nvPr>
            <p:ph type="title"/>
          </p:nvPr>
        </p:nvSpPr>
        <p:spPr/>
        <p:txBody>
          <a:bodyPr/>
          <a:lstStyle/>
          <a:p>
            <a:r>
              <a:rPr lang="en-GB" dirty="0"/>
              <a:t>Accessibility</a:t>
            </a:r>
          </a:p>
        </p:txBody>
      </p:sp>
      <p:sp>
        <p:nvSpPr>
          <p:cNvPr id="3" name="Content Placeholder 2">
            <a:extLst>
              <a:ext uri="{FF2B5EF4-FFF2-40B4-BE49-F238E27FC236}">
                <a16:creationId xmlns:a16="http://schemas.microsoft.com/office/drawing/2014/main" id="{2385A5D0-F6EB-956F-2317-FEA5C76BD72B}"/>
              </a:ext>
            </a:extLst>
          </p:cNvPr>
          <p:cNvSpPr>
            <a:spLocks noGrp="1"/>
          </p:cNvSpPr>
          <p:nvPr>
            <p:ph idx="1"/>
          </p:nvPr>
        </p:nvSpPr>
        <p:spPr/>
        <p:txBody>
          <a:bodyPr/>
          <a:lstStyle/>
          <a:p>
            <a:r>
              <a:rPr lang="en-GB" dirty="0"/>
              <a:t>There are 3 levels of accessibility:</a:t>
            </a:r>
          </a:p>
          <a:p>
            <a:pPr lvl="1"/>
            <a:r>
              <a:rPr lang="en-GB" dirty="0"/>
              <a:t>Private – only accessible from within the class</a:t>
            </a:r>
          </a:p>
          <a:p>
            <a:pPr lvl="1"/>
            <a:r>
              <a:rPr lang="en-GB" dirty="0"/>
              <a:t>Public – accessible from outside the class as well as inside</a:t>
            </a:r>
          </a:p>
          <a:p>
            <a:pPr lvl="1"/>
            <a:r>
              <a:rPr lang="en-GB" dirty="0"/>
              <a:t>Protected – private, except to things which inherit from this class (ignore this for now, we’ll revisit later!)</a:t>
            </a:r>
          </a:p>
          <a:p>
            <a:r>
              <a:rPr lang="en-GB" dirty="0"/>
              <a:t>By default, we make attributes private and modify them through public methods. We should always try to avoid public attributes.</a:t>
            </a:r>
          </a:p>
          <a:p>
            <a:pPr lvl="1"/>
            <a:r>
              <a:rPr lang="en-GB" dirty="0"/>
              <a:t>Public attributes prevent us from imposing restrictions on how or where they can be modified – which is something we may want to do late in development, or which will help us debug.</a:t>
            </a:r>
          </a:p>
        </p:txBody>
      </p:sp>
    </p:spTree>
    <p:extLst>
      <p:ext uri="{BB962C8B-B14F-4D97-AF65-F5344CB8AC3E}">
        <p14:creationId xmlns:p14="http://schemas.microsoft.com/office/powerpoint/2010/main" val="36261239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3BD7-5E9D-8F59-9580-327953C9158D}"/>
              </a:ext>
            </a:extLst>
          </p:cNvPr>
          <p:cNvSpPr>
            <a:spLocks noGrp="1"/>
          </p:cNvSpPr>
          <p:nvPr>
            <p:ph type="title"/>
          </p:nvPr>
        </p:nvSpPr>
        <p:spPr/>
        <p:txBody>
          <a:bodyPr/>
          <a:lstStyle/>
          <a:p>
            <a:r>
              <a:rPr lang="en-GB" dirty="0"/>
              <a:t>Accessibility</a:t>
            </a:r>
          </a:p>
        </p:txBody>
      </p:sp>
      <p:sp>
        <p:nvSpPr>
          <p:cNvPr id="3" name="Content Placeholder 2">
            <a:extLst>
              <a:ext uri="{FF2B5EF4-FFF2-40B4-BE49-F238E27FC236}">
                <a16:creationId xmlns:a16="http://schemas.microsoft.com/office/drawing/2014/main" id="{9730660B-421E-9749-64D5-EA4832BD2F67}"/>
              </a:ext>
            </a:extLst>
          </p:cNvPr>
          <p:cNvSpPr>
            <a:spLocks noGrp="1"/>
          </p:cNvSpPr>
          <p:nvPr>
            <p:ph idx="1"/>
          </p:nvPr>
        </p:nvSpPr>
        <p:spPr>
          <a:xfrm>
            <a:off x="838200" y="1368311"/>
            <a:ext cx="10515600" cy="4808652"/>
          </a:xfrm>
        </p:spPr>
        <p:txBody>
          <a:bodyPr/>
          <a:lstStyle/>
          <a:p>
            <a:r>
              <a:rPr lang="en-GB" dirty="0"/>
              <a:t>Methods will often be public, though can be private if they shouldn’t be accessed from outside the class.</a:t>
            </a:r>
          </a:p>
          <a:p>
            <a:r>
              <a:rPr lang="en-GB" dirty="0"/>
              <a:t>We’ll talk more about accessibility, but by default, we’ll run with attributes being private, methods being public as an opening gambit (and talk about exceptions as they arise).</a:t>
            </a:r>
          </a:p>
          <a:p>
            <a:r>
              <a:rPr lang="en-GB" dirty="0"/>
              <a:t>We only set accessibility in the header, and do so with</a:t>
            </a:r>
          </a:p>
          <a:p>
            <a:pPr marL="0" indent="0">
              <a:buNone/>
            </a:pPr>
            <a:r>
              <a:rPr lang="en-GB" dirty="0"/>
              <a:t>public:</a:t>
            </a:r>
          </a:p>
          <a:p>
            <a:pPr marL="0" indent="0">
              <a:buNone/>
            </a:pPr>
            <a:r>
              <a:rPr lang="en-GB" dirty="0"/>
              <a:t>private:</a:t>
            </a:r>
          </a:p>
          <a:p>
            <a:pPr marL="0" indent="0">
              <a:buNone/>
            </a:pPr>
            <a:r>
              <a:rPr lang="en-GB" dirty="0"/>
              <a:t>protected:</a:t>
            </a:r>
          </a:p>
          <a:p>
            <a:pPr marL="0" indent="0">
              <a:buNone/>
            </a:pPr>
            <a:r>
              <a:rPr lang="en-GB" dirty="0"/>
              <a:t>Which sets everything following to that accessibility.</a:t>
            </a:r>
          </a:p>
        </p:txBody>
      </p:sp>
    </p:spTree>
    <p:extLst>
      <p:ext uri="{BB962C8B-B14F-4D97-AF65-F5344CB8AC3E}">
        <p14:creationId xmlns:p14="http://schemas.microsoft.com/office/powerpoint/2010/main" val="1977383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6D97-8A05-CBA6-3C28-57238DBE5C0C}"/>
              </a:ext>
            </a:extLst>
          </p:cNvPr>
          <p:cNvSpPr>
            <a:spLocks noGrp="1"/>
          </p:cNvSpPr>
          <p:nvPr>
            <p:ph type="title"/>
          </p:nvPr>
        </p:nvSpPr>
        <p:spPr/>
        <p:txBody>
          <a:bodyPr/>
          <a:lstStyle/>
          <a:p>
            <a:r>
              <a:rPr lang="en-GB" dirty="0"/>
              <a:t>Creating attributes</a:t>
            </a:r>
          </a:p>
        </p:txBody>
      </p:sp>
      <p:sp>
        <p:nvSpPr>
          <p:cNvPr id="3" name="Content Placeholder 2">
            <a:extLst>
              <a:ext uri="{FF2B5EF4-FFF2-40B4-BE49-F238E27FC236}">
                <a16:creationId xmlns:a16="http://schemas.microsoft.com/office/drawing/2014/main" id="{6C8050AE-765F-A853-33B8-253B6D677AD4}"/>
              </a:ext>
            </a:extLst>
          </p:cNvPr>
          <p:cNvSpPr>
            <a:spLocks noGrp="1"/>
          </p:cNvSpPr>
          <p:nvPr>
            <p:ph idx="1"/>
          </p:nvPr>
        </p:nvSpPr>
        <p:spPr/>
        <p:txBody>
          <a:bodyPr/>
          <a:lstStyle/>
          <a:p>
            <a:r>
              <a:rPr lang="en-GB" dirty="0"/>
              <a:t>As we’re creating a rectangle, let’s make two attributes representing side 1 and side 2.</a:t>
            </a:r>
          </a:p>
          <a:p>
            <a:pPr lvl="1"/>
            <a:r>
              <a:rPr lang="en-GB" dirty="0"/>
              <a:t>I’m going to make these unsigned </a:t>
            </a:r>
            <a:r>
              <a:rPr lang="en-GB" dirty="0" err="1"/>
              <a:t>ints</a:t>
            </a:r>
            <a:r>
              <a:rPr lang="en-GB" dirty="0"/>
              <a:t> (I don’t want them to be negative).</a:t>
            </a:r>
          </a:p>
          <a:p>
            <a:pPr lvl="1"/>
            <a:r>
              <a:rPr lang="en-GB" dirty="0"/>
              <a:t>I will set the accessibility to private.</a:t>
            </a:r>
          </a:p>
          <a:p>
            <a:pPr lvl="1"/>
            <a:r>
              <a:rPr lang="en-GB" dirty="0"/>
              <a:t>We will shortly create methods to work with them.</a:t>
            </a:r>
          </a:p>
          <a:p>
            <a:r>
              <a:rPr lang="en-GB" dirty="0"/>
              <a:t>My header file is now:</a:t>
            </a:r>
          </a:p>
        </p:txBody>
      </p:sp>
      <p:pic>
        <p:nvPicPr>
          <p:cNvPr id="5" name="Picture 4">
            <a:extLst>
              <a:ext uri="{FF2B5EF4-FFF2-40B4-BE49-F238E27FC236}">
                <a16:creationId xmlns:a16="http://schemas.microsoft.com/office/drawing/2014/main" id="{4043F1B8-D050-E68C-6E02-95316CBB6B0E}"/>
              </a:ext>
            </a:extLst>
          </p:cNvPr>
          <p:cNvPicPr>
            <a:picLocks noChangeAspect="1"/>
          </p:cNvPicPr>
          <p:nvPr/>
        </p:nvPicPr>
        <p:blipFill>
          <a:blip r:embed="rId2"/>
          <a:stretch>
            <a:fillRect/>
          </a:stretch>
        </p:blipFill>
        <p:spPr>
          <a:xfrm>
            <a:off x="5799033" y="3878034"/>
            <a:ext cx="3620005" cy="2114845"/>
          </a:xfrm>
          <a:prstGeom prst="rect">
            <a:avLst/>
          </a:prstGeom>
        </p:spPr>
      </p:pic>
    </p:spTree>
    <p:extLst>
      <p:ext uri="{BB962C8B-B14F-4D97-AF65-F5344CB8AC3E}">
        <p14:creationId xmlns:p14="http://schemas.microsoft.com/office/powerpoint/2010/main" val="15406808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5D3D-E172-9030-C095-3D088A251F51}"/>
              </a:ext>
            </a:extLst>
          </p:cNvPr>
          <p:cNvSpPr>
            <a:spLocks noGrp="1"/>
          </p:cNvSpPr>
          <p:nvPr>
            <p:ph type="title"/>
          </p:nvPr>
        </p:nvSpPr>
        <p:spPr/>
        <p:txBody>
          <a:bodyPr/>
          <a:lstStyle/>
          <a:p>
            <a:r>
              <a:rPr lang="en-GB" dirty="0"/>
              <a:t>Creating methods</a:t>
            </a:r>
          </a:p>
        </p:txBody>
      </p:sp>
      <p:sp>
        <p:nvSpPr>
          <p:cNvPr id="3" name="Content Placeholder 2">
            <a:extLst>
              <a:ext uri="{FF2B5EF4-FFF2-40B4-BE49-F238E27FC236}">
                <a16:creationId xmlns:a16="http://schemas.microsoft.com/office/drawing/2014/main" id="{814886C8-F490-592F-E3C6-2FBEE947E3E8}"/>
              </a:ext>
            </a:extLst>
          </p:cNvPr>
          <p:cNvSpPr>
            <a:spLocks noGrp="1"/>
          </p:cNvSpPr>
          <p:nvPr>
            <p:ph idx="1"/>
          </p:nvPr>
        </p:nvSpPr>
        <p:spPr>
          <a:xfrm>
            <a:off x="838200" y="1473565"/>
            <a:ext cx="10515600" cy="4703398"/>
          </a:xfrm>
        </p:spPr>
        <p:txBody>
          <a:bodyPr/>
          <a:lstStyle/>
          <a:p>
            <a:r>
              <a:rPr lang="en-GB" dirty="0"/>
              <a:t>Let’s create a basic method to set each of the sides. We need to do this if we want to be able to set the sides from outside the class. We will create a basic method and update it later.</a:t>
            </a:r>
          </a:p>
        </p:txBody>
      </p:sp>
      <p:sp>
        <p:nvSpPr>
          <p:cNvPr id="6" name="TextBox 5">
            <a:extLst>
              <a:ext uri="{FF2B5EF4-FFF2-40B4-BE49-F238E27FC236}">
                <a16:creationId xmlns:a16="http://schemas.microsoft.com/office/drawing/2014/main" id="{0E772496-1E3F-A712-6F47-37AB368B11EA}"/>
              </a:ext>
            </a:extLst>
          </p:cNvPr>
          <p:cNvSpPr txBox="1"/>
          <p:nvPr/>
        </p:nvSpPr>
        <p:spPr>
          <a:xfrm>
            <a:off x="4845802" y="3223425"/>
            <a:ext cx="6370399" cy="1754326"/>
          </a:xfrm>
          <a:prstGeom prst="rect">
            <a:avLst/>
          </a:prstGeom>
          <a:noFill/>
        </p:spPr>
        <p:txBody>
          <a:bodyPr wrap="square" rtlCol="0">
            <a:spAutoFit/>
          </a:bodyPr>
          <a:lstStyle/>
          <a:p>
            <a:r>
              <a:rPr lang="en-GB" dirty="0"/>
              <a:t>Note, the green underline tells us we have created a method in the header, but not followed through with the implementation in the .</a:t>
            </a:r>
            <a:r>
              <a:rPr lang="en-GB" dirty="0" err="1"/>
              <a:t>cpp</a:t>
            </a:r>
            <a:r>
              <a:rPr lang="en-GB" dirty="0"/>
              <a:t>.</a:t>
            </a:r>
          </a:p>
          <a:p>
            <a:endParaRPr lang="en-GB" dirty="0"/>
          </a:p>
          <a:p>
            <a:r>
              <a:rPr lang="en-GB" dirty="0"/>
              <a:t>We can have Visual Studio add the code ourselves (alt + enter), but let’s do it manually, at least once.</a:t>
            </a:r>
          </a:p>
        </p:txBody>
      </p:sp>
      <p:pic>
        <p:nvPicPr>
          <p:cNvPr id="8" name="Picture 7">
            <a:extLst>
              <a:ext uri="{FF2B5EF4-FFF2-40B4-BE49-F238E27FC236}">
                <a16:creationId xmlns:a16="http://schemas.microsoft.com/office/drawing/2014/main" id="{4DB8A7D3-1618-F86C-B458-E6BCE7B591A8}"/>
              </a:ext>
            </a:extLst>
          </p:cNvPr>
          <p:cNvPicPr>
            <a:picLocks noChangeAspect="1"/>
          </p:cNvPicPr>
          <p:nvPr/>
        </p:nvPicPr>
        <p:blipFill>
          <a:blip r:embed="rId2"/>
          <a:stretch>
            <a:fillRect/>
          </a:stretch>
        </p:blipFill>
        <p:spPr>
          <a:xfrm>
            <a:off x="622158" y="2799128"/>
            <a:ext cx="4223644" cy="3629959"/>
          </a:xfrm>
          <a:prstGeom prst="rect">
            <a:avLst/>
          </a:prstGeom>
        </p:spPr>
      </p:pic>
    </p:spTree>
    <p:extLst>
      <p:ext uri="{BB962C8B-B14F-4D97-AF65-F5344CB8AC3E}">
        <p14:creationId xmlns:p14="http://schemas.microsoft.com/office/powerpoint/2010/main" val="6175073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8B7B5B-D037-409B-0C1F-E58085058DE3}"/>
              </a:ext>
            </a:extLst>
          </p:cNvPr>
          <p:cNvSpPr>
            <a:spLocks noGrp="1"/>
          </p:cNvSpPr>
          <p:nvPr>
            <p:ph idx="1"/>
          </p:nvPr>
        </p:nvSpPr>
        <p:spPr>
          <a:xfrm>
            <a:off x="838200" y="703891"/>
            <a:ext cx="10515600" cy="5473072"/>
          </a:xfrm>
        </p:spPr>
        <p:txBody>
          <a:bodyPr/>
          <a:lstStyle/>
          <a:p>
            <a:r>
              <a:rPr lang="en-GB" dirty="0"/>
              <a:t>In the .</a:t>
            </a:r>
            <a:r>
              <a:rPr lang="en-GB" dirty="0" err="1"/>
              <a:t>cpp</a:t>
            </a:r>
            <a:r>
              <a:rPr lang="en-GB" dirty="0"/>
              <a:t> file:</a:t>
            </a:r>
          </a:p>
          <a:p>
            <a:endParaRPr lang="en-GB" dirty="0"/>
          </a:p>
          <a:p>
            <a:endParaRPr lang="en-GB" dirty="0"/>
          </a:p>
          <a:p>
            <a:endParaRPr lang="en-GB" dirty="0"/>
          </a:p>
          <a:p>
            <a:r>
              <a:rPr lang="en-GB" dirty="0"/>
              <a:t>Note, we can access the attributes from the header. Which we’ll do, to set them.</a:t>
            </a:r>
          </a:p>
          <a:p>
            <a:endParaRPr lang="en-GB" dirty="0"/>
          </a:p>
        </p:txBody>
      </p:sp>
      <p:sp>
        <p:nvSpPr>
          <p:cNvPr id="8" name="TextBox 7">
            <a:extLst>
              <a:ext uri="{FF2B5EF4-FFF2-40B4-BE49-F238E27FC236}">
                <a16:creationId xmlns:a16="http://schemas.microsoft.com/office/drawing/2014/main" id="{D365A4C4-5A00-6AEF-6C09-653BBE916B8F}"/>
              </a:ext>
            </a:extLst>
          </p:cNvPr>
          <p:cNvSpPr txBox="1"/>
          <p:nvPr/>
        </p:nvSpPr>
        <p:spPr>
          <a:xfrm>
            <a:off x="1263056" y="3841796"/>
            <a:ext cx="3690492" cy="1477328"/>
          </a:xfrm>
          <a:prstGeom prst="rect">
            <a:avLst/>
          </a:prstGeom>
          <a:noFill/>
        </p:spPr>
        <p:txBody>
          <a:bodyPr wrap="square" rtlCol="0">
            <a:spAutoFit/>
          </a:bodyPr>
          <a:lstStyle/>
          <a:p>
            <a:r>
              <a:rPr lang="en-GB" dirty="0"/>
              <a:t>The lifecycle of objects is such that attributes are created with the object, and deallocated when the object is deallocated. So, they are persistent storage for the object.</a:t>
            </a:r>
          </a:p>
        </p:txBody>
      </p:sp>
      <p:pic>
        <p:nvPicPr>
          <p:cNvPr id="10" name="Picture 9">
            <a:extLst>
              <a:ext uri="{FF2B5EF4-FFF2-40B4-BE49-F238E27FC236}">
                <a16:creationId xmlns:a16="http://schemas.microsoft.com/office/drawing/2014/main" id="{6D9038BB-9E4A-18A0-A616-DBCCE4A4B87E}"/>
              </a:ext>
            </a:extLst>
          </p:cNvPr>
          <p:cNvPicPr>
            <a:picLocks noChangeAspect="1"/>
          </p:cNvPicPr>
          <p:nvPr/>
        </p:nvPicPr>
        <p:blipFill>
          <a:blip r:embed="rId2"/>
          <a:stretch>
            <a:fillRect/>
          </a:stretch>
        </p:blipFill>
        <p:spPr>
          <a:xfrm>
            <a:off x="3460247" y="138041"/>
            <a:ext cx="5098584" cy="2433009"/>
          </a:xfrm>
          <a:prstGeom prst="rect">
            <a:avLst/>
          </a:prstGeom>
        </p:spPr>
      </p:pic>
      <p:pic>
        <p:nvPicPr>
          <p:cNvPr id="12" name="Picture 11">
            <a:extLst>
              <a:ext uri="{FF2B5EF4-FFF2-40B4-BE49-F238E27FC236}">
                <a16:creationId xmlns:a16="http://schemas.microsoft.com/office/drawing/2014/main" id="{C8C4F360-4E28-5106-BAA5-91AF014F098E}"/>
              </a:ext>
            </a:extLst>
          </p:cNvPr>
          <p:cNvPicPr>
            <a:picLocks noChangeAspect="1"/>
          </p:cNvPicPr>
          <p:nvPr/>
        </p:nvPicPr>
        <p:blipFill>
          <a:blip r:embed="rId3"/>
          <a:stretch>
            <a:fillRect/>
          </a:stretch>
        </p:blipFill>
        <p:spPr>
          <a:xfrm>
            <a:off x="5378404" y="3355902"/>
            <a:ext cx="5449060" cy="3172268"/>
          </a:xfrm>
          <a:prstGeom prst="rect">
            <a:avLst/>
          </a:prstGeom>
        </p:spPr>
      </p:pic>
      <p:sp>
        <p:nvSpPr>
          <p:cNvPr id="13" name="TextBox 12">
            <a:extLst>
              <a:ext uri="{FF2B5EF4-FFF2-40B4-BE49-F238E27FC236}">
                <a16:creationId xmlns:a16="http://schemas.microsoft.com/office/drawing/2014/main" id="{B01C3D5C-7DE0-EB2C-6038-18AEFDE973C0}"/>
              </a:ext>
            </a:extLst>
          </p:cNvPr>
          <p:cNvSpPr txBox="1"/>
          <p:nvPr/>
        </p:nvSpPr>
        <p:spPr>
          <a:xfrm>
            <a:off x="8923933" y="231154"/>
            <a:ext cx="1978427" cy="369332"/>
          </a:xfrm>
          <a:prstGeom prst="rect">
            <a:avLst/>
          </a:prstGeom>
          <a:noFill/>
        </p:spPr>
        <p:txBody>
          <a:bodyPr wrap="none" rtlCol="0">
            <a:spAutoFit/>
          </a:bodyPr>
          <a:lstStyle/>
          <a:p>
            <a:r>
              <a:rPr lang="en-GB" dirty="0"/>
              <a:t>Name of the class</a:t>
            </a:r>
          </a:p>
        </p:txBody>
      </p:sp>
      <p:cxnSp>
        <p:nvCxnSpPr>
          <p:cNvPr id="14" name="Straight Arrow Connector 13">
            <a:extLst>
              <a:ext uri="{FF2B5EF4-FFF2-40B4-BE49-F238E27FC236}">
                <a16:creationId xmlns:a16="http://schemas.microsoft.com/office/drawing/2014/main" id="{7FF2198C-152D-3305-7BCB-8A7CBB17CB8D}"/>
              </a:ext>
            </a:extLst>
          </p:cNvPr>
          <p:cNvCxnSpPr>
            <a:cxnSpLocks/>
          </p:cNvCxnSpPr>
          <p:nvPr/>
        </p:nvCxnSpPr>
        <p:spPr>
          <a:xfrm flipH="1">
            <a:off x="4775931" y="415820"/>
            <a:ext cx="4148002" cy="26521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1275BB17-DFEC-9E88-66E6-B51561DADC43}"/>
              </a:ext>
            </a:extLst>
          </p:cNvPr>
          <p:cNvSpPr txBox="1"/>
          <p:nvPr/>
        </p:nvSpPr>
        <p:spPr>
          <a:xfrm>
            <a:off x="8923932" y="1070244"/>
            <a:ext cx="2226892" cy="369332"/>
          </a:xfrm>
          <a:prstGeom prst="rect">
            <a:avLst/>
          </a:prstGeom>
          <a:noFill/>
        </p:spPr>
        <p:txBody>
          <a:bodyPr wrap="none" rtlCol="0">
            <a:spAutoFit/>
          </a:bodyPr>
          <a:lstStyle/>
          <a:p>
            <a:r>
              <a:rPr lang="en-GB" dirty="0"/>
              <a:t>Name of the method</a:t>
            </a:r>
          </a:p>
        </p:txBody>
      </p:sp>
      <p:cxnSp>
        <p:nvCxnSpPr>
          <p:cNvPr id="18" name="Straight Arrow Connector 17">
            <a:extLst>
              <a:ext uri="{FF2B5EF4-FFF2-40B4-BE49-F238E27FC236}">
                <a16:creationId xmlns:a16="http://schemas.microsoft.com/office/drawing/2014/main" id="{2D7F2DC5-FE01-FD27-6ECC-3F412E68F4A2}"/>
              </a:ext>
            </a:extLst>
          </p:cNvPr>
          <p:cNvCxnSpPr>
            <a:cxnSpLocks/>
          </p:cNvCxnSpPr>
          <p:nvPr/>
        </p:nvCxnSpPr>
        <p:spPr>
          <a:xfrm flipH="1" flipV="1">
            <a:off x="5765144" y="992911"/>
            <a:ext cx="3158788" cy="261999"/>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21032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0395-F8FF-6DBD-E833-961AD2FB41CE}"/>
              </a:ext>
            </a:extLst>
          </p:cNvPr>
          <p:cNvSpPr>
            <a:spLocks noGrp="1"/>
          </p:cNvSpPr>
          <p:nvPr>
            <p:ph type="title"/>
          </p:nvPr>
        </p:nvSpPr>
        <p:spPr>
          <a:xfrm>
            <a:off x="838200" y="365126"/>
            <a:ext cx="10515600" cy="1003186"/>
          </a:xfrm>
        </p:spPr>
        <p:txBody>
          <a:bodyPr/>
          <a:lstStyle/>
          <a:p>
            <a:r>
              <a:rPr lang="en-GB" dirty="0"/>
              <a:t>Constraining attributes</a:t>
            </a:r>
          </a:p>
        </p:txBody>
      </p:sp>
      <p:sp>
        <p:nvSpPr>
          <p:cNvPr id="3" name="Content Placeholder 2">
            <a:extLst>
              <a:ext uri="{FF2B5EF4-FFF2-40B4-BE49-F238E27FC236}">
                <a16:creationId xmlns:a16="http://schemas.microsoft.com/office/drawing/2014/main" id="{1FFC9D83-88C7-DFEC-AB65-24805DE27A41}"/>
              </a:ext>
            </a:extLst>
          </p:cNvPr>
          <p:cNvSpPr>
            <a:spLocks noGrp="1"/>
          </p:cNvSpPr>
          <p:nvPr>
            <p:ph idx="1"/>
          </p:nvPr>
        </p:nvSpPr>
        <p:spPr>
          <a:xfrm>
            <a:off x="838200" y="1223586"/>
            <a:ext cx="10515600" cy="4953377"/>
          </a:xfrm>
        </p:spPr>
        <p:txBody>
          <a:bodyPr/>
          <a:lstStyle/>
          <a:p>
            <a:r>
              <a:rPr lang="en-GB" dirty="0"/>
              <a:t>While the side lengths are unsigned </a:t>
            </a:r>
            <a:r>
              <a:rPr lang="en-GB" dirty="0" err="1"/>
              <a:t>ints</a:t>
            </a:r>
            <a:r>
              <a:rPr lang="en-GB" dirty="0"/>
              <a:t>, I do not really want them to be set to 0 beyond a default. A rectangle with a side of length 0 is a line </a:t>
            </a:r>
            <a:r>
              <a:rPr lang="en-GB" dirty="0">
                <a:sym typeface="Wingdings" panose="05000000000000000000" pitchFamily="2" charset="2"/>
              </a:rPr>
              <a:t></a:t>
            </a:r>
          </a:p>
          <a:p>
            <a:r>
              <a:rPr lang="en-GB" dirty="0">
                <a:sym typeface="Wingdings" panose="05000000000000000000" pitchFamily="2" charset="2"/>
              </a:rPr>
              <a:t>Do this for both:</a:t>
            </a:r>
            <a:endParaRPr lang="en-GB" dirty="0"/>
          </a:p>
        </p:txBody>
      </p:sp>
      <p:pic>
        <p:nvPicPr>
          <p:cNvPr id="7" name="Picture 6">
            <a:extLst>
              <a:ext uri="{FF2B5EF4-FFF2-40B4-BE49-F238E27FC236}">
                <a16:creationId xmlns:a16="http://schemas.microsoft.com/office/drawing/2014/main" id="{84BFFCAC-2270-9167-3BE8-9F9124170D16}"/>
              </a:ext>
            </a:extLst>
          </p:cNvPr>
          <p:cNvPicPr>
            <a:picLocks noChangeAspect="1"/>
          </p:cNvPicPr>
          <p:nvPr/>
        </p:nvPicPr>
        <p:blipFill>
          <a:blip r:embed="rId2"/>
          <a:stretch>
            <a:fillRect/>
          </a:stretch>
        </p:blipFill>
        <p:spPr>
          <a:xfrm>
            <a:off x="3743432" y="2588946"/>
            <a:ext cx="7734055" cy="2613334"/>
          </a:xfrm>
          <a:prstGeom prst="rect">
            <a:avLst/>
          </a:prstGeom>
        </p:spPr>
      </p:pic>
    </p:spTree>
    <p:extLst>
      <p:ext uri="{BB962C8B-B14F-4D97-AF65-F5344CB8AC3E}">
        <p14:creationId xmlns:p14="http://schemas.microsoft.com/office/powerpoint/2010/main" val="1082513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0BC6-36B1-0BD9-F971-F823D28933FC}"/>
              </a:ext>
            </a:extLst>
          </p:cNvPr>
          <p:cNvSpPr>
            <a:spLocks noGrp="1"/>
          </p:cNvSpPr>
          <p:nvPr>
            <p:ph type="title"/>
          </p:nvPr>
        </p:nvSpPr>
        <p:spPr/>
        <p:txBody>
          <a:bodyPr/>
          <a:lstStyle/>
          <a:p>
            <a:r>
              <a:rPr lang="en-GB" dirty="0"/>
              <a:t>Getting data back</a:t>
            </a:r>
          </a:p>
        </p:txBody>
      </p:sp>
      <p:sp>
        <p:nvSpPr>
          <p:cNvPr id="3" name="Content Placeholder 2">
            <a:extLst>
              <a:ext uri="{FF2B5EF4-FFF2-40B4-BE49-F238E27FC236}">
                <a16:creationId xmlns:a16="http://schemas.microsoft.com/office/drawing/2014/main" id="{7404A45F-A88A-A9A4-4C70-667B3F4B9BD8}"/>
              </a:ext>
            </a:extLst>
          </p:cNvPr>
          <p:cNvSpPr>
            <a:spLocks noGrp="1"/>
          </p:cNvSpPr>
          <p:nvPr>
            <p:ph idx="1"/>
          </p:nvPr>
        </p:nvSpPr>
        <p:spPr/>
        <p:txBody>
          <a:bodyPr/>
          <a:lstStyle/>
          <a:p>
            <a:r>
              <a:rPr lang="en-GB" dirty="0"/>
              <a:t>We can set the side lengths, but what about obtaining it from the object again?</a:t>
            </a:r>
          </a:p>
          <a:p>
            <a:r>
              <a:rPr lang="en-GB" dirty="0"/>
              <a:t>Quite simple:</a:t>
            </a:r>
          </a:p>
        </p:txBody>
      </p:sp>
      <p:pic>
        <p:nvPicPr>
          <p:cNvPr id="5" name="Picture 4">
            <a:extLst>
              <a:ext uri="{FF2B5EF4-FFF2-40B4-BE49-F238E27FC236}">
                <a16:creationId xmlns:a16="http://schemas.microsoft.com/office/drawing/2014/main" id="{073A767C-5FD9-C45F-C489-FE59CA692887}"/>
              </a:ext>
            </a:extLst>
          </p:cNvPr>
          <p:cNvPicPr>
            <a:picLocks noChangeAspect="1"/>
          </p:cNvPicPr>
          <p:nvPr/>
        </p:nvPicPr>
        <p:blipFill>
          <a:blip r:embed="rId2"/>
          <a:stretch>
            <a:fillRect/>
          </a:stretch>
        </p:blipFill>
        <p:spPr>
          <a:xfrm>
            <a:off x="838200" y="3334451"/>
            <a:ext cx="3077004" cy="666843"/>
          </a:xfrm>
          <a:prstGeom prst="rect">
            <a:avLst/>
          </a:prstGeom>
        </p:spPr>
      </p:pic>
      <p:pic>
        <p:nvPicPr>
          <p:cNvPr id="7" name="Picture 6">
            <a:extLst>
              <a:ext uri="{FF2B5EF4-FFF2-40B4-BE49-F238E27FC236}">
                <a16:creationId xmlns:a16="http://schemas.microsoft.com/office/drawing/2014/main" id="{14F9B33B-0DD1-9B7F-205C-C0021214C275}"/>
              </a:ext>
            </a:extLst>
          </p:cNvPr>
          <p:cNvPicPr>
            <a:picLocks noChangeAspect="1"/>
          </p:cNvPicPr>
          <p:nvPr/>
        </p:nvPicPr>
        <p:blipFill>
          <a:blip r:embed="rId3"/>
          <a:stretch>
            <a:fillRect/>
          </a:stretch>
        </p:blipFill>
        <p:spPr>
          <a:xfrm>
            <a:off x="5214499" y="2949825"/>
            <a:ext cx="4315427" cy="2629267"/>
          </a:xfrm>
          <a:prstGeom prst="rect">
            <a:avLst/>
          </a:prstGeom>
        </p:spPr>
      </p:pic>
    </p:spTree>
    <p:extLst>
      <p:ext uri="{BB962C8B-B14F-4D97-AF65-F5344CB8AC3E}">
        <p14:creationId xmlns:p14="http://schemas.microsoft.com/office/powerpoint/2010/main" val="17998700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50FF1-A87B-1AE1-2483-133DD79E8049}"/>
              </a:ext>
            </a:extLst>
          </p:cNvPr>
          <p:cNvSpPr>
            <a:spLocks noGrp="1"/>
          </p:cNvSpPr>
          <p:nvPr>
            <p:ph type="title"/>
          </p:nvPr>
        </p:nvSpPr>
        <p:spPr/>
        <p:txBody>
          <a:bodyPr/>
          <a:lstStyle/>
          <a:p>
            <a:r>
              <a:rPr lang="en-GB" dirty="0"/>
              <a:t>Some extra functionality</a:t>
            </a:r>
          </a:p>
        </p:txBody>
      </p:sp>
      <p:sp>
        <p:nvSpPr>
          <p:cNvPr id="3" name="Content Placeholder 2">
            <a:extLst>
              <a:ext uri="{FF2B5EF4-FFF2-40B4-BE49-F238E27FC236}">
                <a16:creationId xmlns:a16="http://schemas.microsoft.com/office/drawing/2014/main" id="{9CA9BCC1-4B7D-1338-9B99-D857CC120317}"/>
              </a:ext>
            </a:extLst>
          </p:cNvPr>
          <p:cNvSpPr>
            <a:spLocks noGrp="1"/>
          </p:cNvSpPr>
          <p:nvPr>
            <p:ph idx="1"/>
          </p:nvPr>
        </p:nvSpPr>
        <p:spPr/>
        <p:txBody>
          <a:bodyPr/>
          <a:lstStyle/>
          <a:p>
            <a:r>
              <a:rPr lang="en-GB" dirty="0"/>
              <a:t>Let’s add some extra useful stuff we can do with this rectangle. Methods which:</a:t>
            </a:r>
          </a:p>
          <a:p>
            <a:pPr lvl="1"/>
            <a:r>
              <a:rPr lang="en-GB" dirty="0"/>
              <a:t>Calculate the area.</a:t>
            </a:r>
          </a:p>
          <a:p>
            <a:pPr lvl="1"/>
            <a:r>
              <a:rPr lang="en-GB" dirty="0"/>
              <a:t>Print information about the rectangle.</a:t>
            </a:r>
          </a:p>
        </p:txBody>
      </p:sp>
      <p:pic>
        <p:nvPicPr>
          <p:cNvPr id="5" name="Picture 4">
            <a:extLst>
              <a:ext uri="{FF2B5EF4-FFF2-40B4-BE49-F238E27FC236}">
                <a16:creationId xmlns:a16="http://schemas.microsoft.com/office/drawing/2014/main" id="{2E8606FC-FC14-94C9-09C8-F5609B8CC0B0}"/>
              </a:ext>
            </a:extLst>
          </p:cNvPr>
          <p:cNvPicPr>
            <a:picLocks noChangeAspect="1"/>
          </p:cNvPicPr>
          <p:nvPr/>
        </p:nvPicPr>
        <p:blipFill>
          <a:blip r:embed="rId2"/>
          <a:stretch>
            <a:fillRect/>
          </a:stretch>
        </p:blipFill>
        <p:spPr>
          <a:xfrm>
            <a:off x="581403" y="3682162"/>
            <a:ext cx="2924583" cy="638264"/>
          </a:xfrm>
          <a:prstGeom prst="rect">
            <a:avLst/>
          </a:prstGeom>
        </p:spPr>
      </p:pic>
      <p:pic>
        <p:nvPicPr>
          <p:cNvPr id="7" name="Picture 6">
            <a:extLst>
              <a:ext uri="{FF2B5EF4-FFF2-40B4-BE49-F238E27FC236}">
                <a16:creationId xmlns:a16="http://schemas.microsoft.com/office/drawing/2014/main" id="{4C61CE10-4A71-DBB8-6428-2CBCDACAA2D5}"/>
              </a:ext>
            </a:extLst>
          </p:cNvPr>
          <p:cNvPicPr>
            <a:picLocks noChangeAspect="1"/>
          </p:cNvPicPr>
          <p:nvPr/>
        </p:nvPicPr>
        <p:blipFill>
          <a:blip r:embed="rId3"/>
          <a:stretch>
            <a:fillRect/>
          </a:stretch>
        </p:blipFill>
        <p:spPr>
          <a:xfrm>
            <a:off x="4606067" y="3606542"/>
            <a:ext cx="6937477" cy="2886333"/>
          </a:xfrm>
          <a:prstGeom prst="rect">
            <a:avLst/>
          </a:prstGeom>
        </p:spPr>
      </p:pic>
    </p:spTree>
    <p:extLst>
      <p:ext uri="{BB962C8B-B14F-4D97-AF65-F5344CB8AC3E}">
        <p14:creationId xmlns:p14="http://schemas.microsoft.com/office/powerpoint/2010/main" val="31202793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1CDE6-12A6-BCF1-084A-D54CB40F2A3B}"/>
              </a:ext>
            </a:extLst>
          </p:cNvPr>
          <p:cNvSpPr>
            <a:spLocks noGrp="1"/>
          </p:cNvSpPr>
          <p:nvPr>
            <p:ph type="title"/>
          </p:nvPr>
        </p:nvSpPr>
        <p:spPr/>
        <p:txBody>
          <a:bodyPr/>
          <a:lstStyle/>
          <a:p>
            <a:r>
              <a:rPr lang="en-GB" dirty="0" err="1"/>
              <a:t>Uninitialised</a:t>
            </a:r>
            <a:r>
              <a:rPr lang="en-GB" dirty="0"/>
              <a:t> memory</a:t>
            </a:r>
          </a:p>
        </p:txBody>
      </p:sp>
      <p:sp>
        <p:nvSpPr>
          <p:cNvPr id="3" name="Content Placeholder 2">
            <a:extLst>
              <a:ext uri="{FF2B5EF4-FFF2-40B4-BE49-F238E27FC236}">
                <a16:creationId xmlns:a16="http://schemas.microsoft.com/office/drawing/2014/main" id="{A7B39AE4-5065-5746-8F00-48ED157AB228}"/>
              </a:ext>
            </a:extLst>
          </p:cNvPr>
          <p:cNvSpPr>
            <a:spLocks noGrp="1"/>
          </p:cNvSpPr>
          <p:nvPr>
            <p:ph idx="1"/>
          </p:nvPr>
        </p:nvSpPr>
        <p:spPr/>
        <p:txBody>
          <a:bodyPr/>
          <a:lstStyle/>
          <a:p>
            <a:r>
              <a:rPr lang="en-GB" dirty="0"/>
              <a:t>The eagle-eyed among you may have noticed a problem. We allocate two variables  as attributes, but could potentially use them before we set them.</a:t>
            </a:r>
          </a:p>
          <a:p>
            <a:pPr lvl="1"/>
            <a:r>
              <a:rPr lang="en-GB" dirty="0"/>
              <a:t>I.E., if the user can call, for example, </a:t>
            </a:r>
            <a:r>
              <a:rPr lang="en-GB" dirty="0" err="1"/>
              <a:t>GetArea</a:t>
            </a:r>
            <a:r>
              <a:rPr lang="en-GB" dirty="0"/>
              <a:t>() before setting both sides, that would access the </a:t>
            </a:r>
            <a:r>
              <a:rPr lang="en-GB" dirty="0" err="1"/>
              <a:t>uninitialised</a:t>
            </a:r>
            <a:r>
              <a:rPr lang="en-GB" dirty="0"/>
              <a:t> variables and lead to undefined behaviour – and not what they intend.</a:t>
            </a:r>
          </a:p>
          <a:p>
            <a:r>
              <a:rPr lang="en-GB" dirty="0"/>
              <a:t>We will use a special method, called a constructor, to initialise them.</a:t>
            </a:r>
          </a:p>
          <a:p>
            <a:pPr lvl="1"/>
            <a:endParaRPr lang="en-GB" dirty="0"/>
          </a:p>
        </p:txBody>
      </p:sp>
    </p:spTree>
    <p:extLst>
      <p:ext uri="{BB962C8B-B14F-4D97-AF65-F5344CB8AC3E}">
        <p14:creationId xmlns:p14="http://schemas.microsoft.com/office/powerpoint/2010/main" val="21923653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B1CD-DFCF-2299-1D25-CC3E2C0CA723}"/>
              </a:ext>
            </a:extLst>
          </p:cNvPr>
          <p:cNvSpPr>
            <a:spLocks noGrp="1"/>
          </p:cNvSpPr>
          <p:nvPr>
            <p:ph type="title"/>
          </p:nvPr>
        </p:nvSpPr>
        <p:spPr/>
        <p:txBody>
          <a:bodyPr/>
          <a:lstStyle/>
          <a:p>
            <a:r>
              <a:rPr lang="en-GB" dirty="0"/>
              <a:t>Constructors</a:t>
            </a:r>
          </a:p>
        </p:txBody>
      </p:sp>
      <p:sp>
        <p:nvSpPr>
          <p:cNvPr id="3" name="Content Placeholder 2">
            <a:extLst>
              <a:ext uri="{FF2B5EF4-FFF2-40B4-BE49-F238E27FC236}">
                <a16:creationId xmlns:a16="http://schemas.microsoft.com/office/drawing/2014/main" id="{B93C5DB1-E800-4649-38F8-38AAC51A7EAD}"/>
              </a:ext>
            </a:extLst>
          </p:cNvPr>
          <p:cNvSpPr>
            <a:spLocks noGrp="1"/>
          </p:cNvSpPr>
          <p:nvPr>
            <p:ph idx="1"/>
          </p:nvPr>
        </p:nvSpPr>
        <p:spPr/>
        <p:txBody>
          <a:bodyPr/>
          <a:lstStyle/>
          <a:p>
            <a:r>
              <a:rPr lang="en-GB" dirty="0"/>
              <a:t>A constructor is called when the class is created.</a:t>
            </a:r>
          </a:p>
          <a:p>
            <a:pPr lvl="1"/>
            <a:r>
              <a:rPr lang="en-GB" dirty="0"/>
              <a:t>Constructors may or may not have attributes.</a:t>
            </a:r>
          </a:p>
          <a:p>
            <a:pPr lvl="1"/>
            <a:r>
              <a:rPr lang="en-GB" dirty="0"/>
              <a:t>Constructors can be overloaded.</a:t>
            </a:r>
          </a:p>
          <a:p>
            <a:pPr lvl="1"/>
            <a:r>
              <a:rPr lang="en-GB" dirty="0"/>
              <a:t>There is a special kind of constructor called a “copy constructor” which allows an object to be copied. Look this up as additional reading!</a:t>
            </a:r>
          </a:p>
          <a:p>
            <a:r>
              <a:rPr lang="en-GB" dirty="0"/>
              <a:t>Constructors look a bit odd. They are always named after the class – which is simultaneously the name of the method and the return type.</a:t>
            </a:r>
          </a:p>
        </p:txBody>
      </p:sp>
    </p:spTree>
    <p:extLst>
      <p:ext uri="{BB962C8B-B14F-4D97-AF65-F5344CB8AC3E}">
        <p14:creationId xmlns:p14="http://schemas.microsoft.com/office/powerpoint/2010/main" val="166548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03F22-47D2-3A10-A6AF-47017A248057}"/>
              </a:ext>
            </a:extLst>
          </p:cNvPr>
          <p:cNvSpPr>
            <a:spLocks noGrp="1"/>
          </p:cNvSpPr>
          <p:nvPr>
            <p:ph type="title"/>
          </p:nvPr>
        </p:nvSpPr>
        <p:spPr/>
        <p:txBody>
          <a:bodyPr/>
          <a:lstStyle/>
          <a:p>
            <a:r>
              <a:rPr lang="en-GB" dirty="0"/>
              <a:t>Example default constructor</a:t>
            </a:r>
          </a:p>
        </p:txBody>
      </p:sp>
      <p:sp>
        <p:nvSpPr>
          <p:cNvPr id="3" name="Content Placeholder 2">
            <a:extLst>
              <a:ext uri="{FF2B5EF4-FFF2-40B4-BE49-F238E27FC236}">
                <a16:creationId xmlns:a16="http://schemas.microsoft.com/office/drawing/2014/main" id="{94564C6F-92CB-1EA1-2B59-89861FA76603}"/>
              </a:ext>
            </a:extLst>
          </p:cNvPr>
          <p:cNvSpPr>
            <a:spLocks noGrp="1"/>
          </p:cNvSpPr>
          <p:nvPr>
            <p:ph idx="1"/>
          </p:nvPr>
        </p:nvSpPr>
        <p:spPr>
          <a:xfrm>
            <a:off x="838200" y="3239527"/>
            <a:ext cx="10515600" cy="2937435"/>
          </a:xfrm>
        </p:spPr>
        <p:txBody>
          <a:bodyPr/>
          <a:lstStyle/>
          <a:p>
            <a:r>
              <a:rPr lang="en-GB" dirty="0"/>
              <a:t>The constructor has to be called to use this class, so we know the memory will be initialised.</a:t>
            </a:r>
          </a:p>
          <a:p>
            <a:r>
              <a:rPr lang="en-GB" dirty="0"/>
              <a:t>If we overload this constructor, we should ensure the memory is always initialised.</a:t>
            </a:r>
          </a:p>
          <a:p>
            <a:pPr lvl="1"/>
            <a:r>
              <a:rPr lang="en-GB" dirty="0"/>
              <a:t>I imagine that someone using this class would often want to just set side1 and side2 immediately. We can provide the option for this with an overloaded constructor which takes them.</a:t>
            </a:r>
          </a:p>
        </p:txBody>
      </p:sp>
      <p:pic>
        <p:nvPicPr>
          <p:cNvPr id="5" name="Picture 4">
            <a:extLst>
              <a:ext uri="{FF2B5EF4-FFF2-40B4-BE49-F238E27FC236}">
                <a16:creationId xmlns:a16="http://schemas.microsoft.com/office/drawing/2014/main" id="{E2BBB22C-29F7-EF02-F01A-C82819A6BD5D}"/>
              </a:ext>
            </a:extLst>
          </p:cNvPr>
          <p:cNvPicPr>
            <a:picLocks noChangeAspect="1"/>
          </p:cNvPicPr>
          <p:nvPr/>
        </p:nvPicPr>
        <p:blipFill>
          <a:blip r:embed="rId2"/>
          <a:stretch>
            <a:fillRect/>
          </a:stretch>
        </p:blipFill>
        <p:spPr>
          <a:xfrm>
            <a:off x="1025263" y="1926870"/>
            <a:ext cx="1629002" cy="333422"/>
          </a:xfrm>
          <a:prstGeom prst="rect">
            <a:avLst/>
          </a:prstGeom>
        </p:spPr>
      </p:pic>
      <p:pic>
        <p:nvPicPr>
          <p:cNvPr id="7" name="Picture 6">
            <a:extLst>
              <a:ext uri="{FF2B5EF4-FFF2-40B4-BE49-F238E27FC236}">
                <a16:creationId xmlns:a16="http://schemas.microsoft.com/office/drawing/2014/main" id="{053D8833-AC91-27CF-D45B-81521371BCB9}"/>
              </a:ext>
            </a:extLst>
          </p:cNvPr>
          <p:cNvPicPr>
            <a:picLocks noChangeAspect="1"/>
          </p:cNvPicPr>
          <p:nvPr/>
        </p:nvPicPr>
        <p:blipFill>
          <a:blip r:embed="rId3"/>
          <a:stretch>
            <a:fillRect/>
          </a:stretch>
        </p:blipFill>
        <p:spPr>
          <a:xfrm>
            <a:off x="4082021" y="1517238"/>
            <a:ext cx="2791215" cy="1486107"/>
          </a:xfrm>
          <a:prstGeom prst="rect">
            <a:avLst/>
          </a:prstGeom>
        </p:spPr>
      </p:pic>
    </p:spTree>
    <p:extLst>
      <p:ext uri="{BB962C8B-B14F-4D97-AF65-F5344CB8AC3E}">
        <p14:creationId xmlns:p14="http://schemas.microsoft.com/office/powerpoint/2010/main" val="26710603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96B3A-4B8C-A14A-52C0-7B4E6B715C71}"/>
              </a:ext>
            </a:extLst>
          </p:cNvPr>
          <p:cNvSpPr>
            <a:spLocks noGrp="1"/>
          </p:cNvSpPr>
          <p:nvPr>
            <p:ph type="title"/>
          </p:nvPr>
        </p:nvSpPr>
        <p:spPr/>
        <p:txBody>
          <a:bodyPr/>
          <a:lstStyle/>
          <a:p>
            <a:r>
              <a:rPr lang="en-GB" dirty="0"/>
              <a:t>Overloaded constructor</a:t>
            </a:r>
          </a:p>
        </p:txBody>
      </p:sp>
      <p:sp>
        <p:nvSpPr>
          <p:cNvPr id="3" name="Content Placeholder 2">
            <a:extLst>
              <a:ext uri="{FF2B5EF4-FFF2-40B4-BE49-F238E27FC236}">
                <a16:creationId xmlns:a16="http://schemas.microsoft.com/office/drawing/2014/main" id="{0706D59E-0A61-3555-E069-3705C1CFC87A}"/>
              </a:ext>
            </a:extLst>
          </p:cNvPr>
          <p:cNvSpPr>
            <a:spLocks noGrp="1"/>
          </p:cNvSpPr>
          <p:nvPr>
            <p:ph idx="1"/>
          </p:nvPr>
        </p:nvSpPr>
        <p:spPr>
          <a:xfrm>
            <a:off x="838200" y="2907483"/>
            <a:ext cx="10515600" cy="3269480"/>
          </a:xfrm>
        </p:spPr>
        <p:txBody>
          <a:bodyPr/>
          <a:lstStyle/>
          <a:p>
            <a:r>
              <a:rPr lang="en-GB" dirty="0"/>
              <a:t>I’m not checking for whether 0 is passed here, because constructors can’t fail – and in either instance, I want to ensure the sides are initialised.</a:t>
            </a:r>
          </a:p>
          <a:p>
            <a:r>
              <a:rPr lang="en-GB" dirty="0"/>
              <a:t>Now either constructor can be called. Let’s see how that’s done…</a:t>
            </a:r>
          </a:p>
        </p:txBody>
      </p:sp>
      <p:pic>
        <p:nvPicPr>
          <p:cNvPr id="5" name="Picture 4">
            <a:extLst>
              <a:ext uri="{FF2B5EF4-FFF2-40B4-BE49-F238E27FC236}">
                <a16:creationId xmlns:a16="http://schemas.microsoft.com/office/drawing/2014/main" id="{74F12864-E4DD-7A82-F388-DAF563D1A2B1}"/>
              </a:ext>
            </a:extLst>
          </p:cNvPr>
          <p:cNvPicPr>
            <a:picLocks noChangeAspect="1"/>
          </p:cNvPicPr>
          <p:nvPr/>
        </p:nvPicPr>
        <p:blipFill>
          <a:blip r:embed="rId2"/>
          <a:stretch>
            <a:fillRect/>
          </a:stretch>
        </p:blipFill>
        <p:spPr>
          <a:xfrm>
            <a:off x="357426" y="1514451"/>
            <a:ext cx="5216685" cy="295585"/>
          </a:xfrm>
          <a:prstGeom prst="rect">
            <a:avLst/>
          </a:prstGeom>
        </p:spPr>
      </p:pic>
      <p:pic>
        <p:nvPicPr>
          <p:cNvPr id="7" name="Picture 6">
            <a:extLst>
              <a:ext uri="{FF2B5EF4-FFF2-40B4-BE49-F238E27FC236}">
                <a16:creationId xmlns:a16="http://schemas.microsoft.com/office/drawing/2014/main" id="{C0B9C360-1889-F94E-3EF4-6596D0AF5FCB}"/>
              </a:ext>
            </a:extLst>
          </p:cNvPr>
          <p:cNvPicPr>
            <a:picLocks noChangeAspect="1"/>
          </p:cNvPicPr>
          <p:nvPr/>
        </p:nvPicPr>
        <p:blipFill>
          <a:blip r:embed="rId3"/>
          <a:stretch>
            <a:fillRect/>
          </a:stretch>
        </p:blipFill>
        <p:spPr>
          <a:xfrm>
            <a:off x="5867950" y="1514451"/>
            <a:ext cx="5966624" cy="1197992"/>
          </a:xfrm>
          <a:prstGeom prst="rect">
            <a:avLst/>
          </a:prstGeom>
        </p:spPr>
      </p:pic>
    </p:spTree>
    <p:extLst>
      <p:ext uri="{BB962C8B-B14F-4D97-AF65-F5344CB8AC3E}">
        <p14:creationId xmlns:p14="http://schemas.microsoft.com/office/powerpoint/2010/main" val="21078664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431F2-33B5-1BCB-20E6-08F9AE820EA2}"/>
              </a:ext>
            </a:extLst>
          </p:cNvPr>
          <p:cNvSpPr>
            <a:spLocks noGrp="1"/>
          </p:cNvSpPr>
          <p:nvPr>
            <p:ph type="title"/>
          </p:nvPr>
        </p:nvSpPr>
        <p:spPr/>
        <p:txBody>
          <a:bodyPr/>
          <a:lstStyle/>
          <a:p>
            <a:r>
              <a:rPr lang="en-GB" dirty="0"/>
              <a:t>Final class</a:t>
            </a:r>
          </a:p>
        </p:txBody>
      </p:sp>
      <p:pic>
        <p:nvPicPr>
          <p:cNvPr id="5" name="Picture 4">
            <a:extLst>
              <a:ext uri="{FF2B5EF4-FFF2-40B4-BE49-F238E27FC236}">
                <a16:creationId xmlns:a16="http://schemas.microsoft.com/office/drawing/2014/main" id="{FB83F0ED-6EBE-0155-BF1E-F8CFDFB69C80}"/>
              </a:ext>
            </a:extLst>
          </p:cNvPr>
          <p:cNvPicPr>
            <a:picLocks noChangeAspect="1"/>
          </p:cNvPicPr>
          <p:nvPr/>
        </p:nvPicPr>
        <p:blipFill>
          <a:blip r:embed="rId2"/>
          <a:stretch>
            <a:fillRect/>
          </a:stretch>
        </p:blipFill>
        <p:spPr>
          <a:xfrm>
            <a:off x="3704995" y="1849476"/>
            <a:ext cx="4782009" cy="4788899"/>
          </a:xfrm>
          <a:prstGeom prst="rect">
            <a:avLst/>
          </a:prstGeom>
        </p:spPr>
      </p:pic>
      <p:sp>
        <p:nvSpPr>
          <p:cNvPr id="6" name="TextBox 5">
            <a:extLst>
              <a:ext uri="{FF2B5EF4-FFF2-40B4-BE49-F238E27FC236}">
                <a16:creationId xmlns:a16="http://schemas.microsoft.com/office/drawing/2014/main" id="{F80DB57F-9A3D-1B30-E5FE-6AC4AB054B47}"/>
              </a:ext>
            </a:extLst>
          </p:cNvPr>
          <p:cNvSpPr txBox="1"/>
          <p:nvPr/>
        </p:nvSpPr>
        <p:spPr>
          <a:xfrm>
            <a:off x="5410491" y="1480144"/>
            <a:ext cx="1371016" cy="369332"/>
          </a:xfrm>
          <a:prstGeom prst="rect">
            <a:avLst/>
          </a:prstGeom>
          <a:noFill/>
        </p:spPr>
        <p:txBody>
          <a:bodyPr wrap="none" rtlCol="0">
            <a:spAutoFit/>
          </a:bodyPr>
          <a:lstStyle/>
          <a:p>
            <a:r>
              <a:rPr lang="en-GB" dirty="0" err="1"/>
              <a:t>Rectangle.h</a:t>
            </a:r>
            <a:endParaRPr lang="en-GB" dirty="0"/>
          </a:p>
        </p:txBody>
      </p:sp>
    </p:spTree>
    <p:extLst>
      <p:ext uri="{BB962C8B-B14F-4D97-AF65-F5344CB8AC3E}">
        <p14:creationId xmlns:p14="http://schemas.microsoft.com/office/powerpoint/2010/main" val="14034691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FAEAC5-7371-94A7-1DC5-6545D5014E68}"/>
              </a:ext>
            </a:extLst>
          </p:cNvPr>
          <p:cNvPicPr>
            <a:picLocks noChangeAspect="1"/>
          </p:cNvPicPr>
          <p:nvPr/>
        </p:nvPicPr>
        <p:blipFill>
          <a:blip r:embed="rId2"/>
          <a:stretch>
            <a:fillRect/>
          </a:stretch>
        </p:blipFill>
        <p:spPr>
          <a:xfrm>
            <a:off x="662455" y="986762"/>
            <a:ext cx="4668520" cy="5581787"/>
          </a:xfrm>
          <a:prstGeom prst="rect">
            <a:avLst/>
          </a:prstGeom>
        </p:spPr>
      </p:pic>
      <p:pic>
        <p:nvPicPr>
          <p:cNvPr id="7" name="Picture 6">
            <a:extLst>
              <a:ext uri="{FF2B5EF4-FFF2-40B4-BE49-F238E27FC236}">
                <a16:creationId xmlns:a16="http://schemas.microsoft.com/office/drawing/2014/main" id="{4D6A8F88-5261-975F-6372-3F97547EFD64}"/>
              </a:ext>
            </a:extLst>
          </p:cNvPr>
          <p:cNvPicPr>
            <a:picLocks noChangeAspect="1"/>
          </p:cNvPicPr>
          <p:nvPr/>
        </p:nvPicPr>
        <p:blipFill>
          <a:blip r:embed="rId3"/>
          <a:stretch>
            <a:fillRect/>
          </a:stretch>
        </p:blipFill>
        <p:spPr>
          <a:xfrm>
            <a:off x="5754267" y="986762"/>
            <a:ext cx="4754815" cy="3835218"/>
          </a:xfrm>
          <a:prstGeom prst="rect">
            <a:avLst/>
          </a:prstGeom>
        </p:spPr>
      </p:pic>
      <p:sp>
        <p:nvSpPr>
          <p:cNvPr id="9" name="TextBox 8">
            <a:extLst>
              <a:ext uri="{FF2B5EF4-FFF2-40B4-BE49-F238E27FC236}">
                <a16:creationId xmlns:a16="http://schemas.microsoft.com/office/drawing/2014/main" id="{218C7EA7-C8AB-5329-C173-F508E14D7869}"/>
              </a:ext>
            </a:extLst>
          </p:cNvPr>
          <p:cNvSpPr txBox="1"/>
          <p:nvPr/>
        </p:nvSpPr>
        <p:spPr>
          <a:xfrm>
            <a:off x="4944814" y="407862"/>
            <a:ext cx="1618905" cy="369332"/>
          </a:xfrm>
          <a:prstGeom prst="rect">
            <a:avLst/>
          </a:prstGeom>
          <a:noFill/>
        </p:spPr>
        <p:txBody>
          <a:bodyPr wrap="none" rtlCol="0">
            <a:spAutoFit/>
          </a:bodyPr>
          <a:lstStyle/>
          <a:p>
            <a:r>
              <a:rPr lang="en-GB" dirty="0"/>
              <a:t>Rectangle.cpp</a:t>
            </a:r>
          </a:p>
        </p:txBody>
      </p:sp>
    </p:spTree>
    <p:extLst>
      <p:ext uri="{BB962C8B-B14F-4D97-AF65-F5344CB8AC3E}">
        <p14:creationId xmlns:p14="http://schemas.microsoft.com/office/powerpoint/2010/main" val="9334002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80F15-CCB9-19FB-A17D-E635841D169B}"/>
              </a:ext>
            </a:extLst>
          </p:cNvPr>
          <p:cNvSpPr>
            <a:spLocks noGrp="1"/>
          </p:cNvSpPr>
          <p:nvPr>
            <p:ph type="title"/>
          </p:nvPr>
        </p:nvSpPr>
        <p:spPr/>
        <p:txBody>
          <a:bodyPr/>
          <a:lstStyle/>
          <a:p>
            <a:r>
              <a:rPr lang="en-GB" dirty="0"/>
              <a:t>Using the class</a:t>
            </a:r>
          </a:p>
        </p:txBody>
      </p:sp>
      <p:sp>
        <p:nvSpPr>
          <p:cNvPr id="3" name="Content Placeholder 2">
            <a:extLst>
              <a:ext uri="{FF2B5EF4-FFF2-40B4-BE49-F238E27FC236}">
                <a16:creationId xmlns:a16="http://schemas.microsoft.com/office/drawing/2014/main" id="{09E41099-B268-C7AB-B549-A5799FBD9C1E}"/>
              </a:ext>
            </a:extLst>
          </p:cNvPr>
          <p:cNvSpPr>
            <a:spLocks noGrp="1"/>
          </p:cNvSpPr>
          <p:nvPr>
            <p:ph idx="1"/>
          </p:nvPr>
        </p:nvSpPr>
        <p:spPr/>
        <p:txBody>
          <a:bodyPr/>
          <a:lstStyle/>
          <a:p>
            <a:r>
              <a:rPr lang="en-GB" dirty="0"/>
              <a:t>From your main, we can include our class using</a:t>
            </a:r>
          </a:p>
          <a:p>
            <a:pPr marL="0" indent="0">
              <a:buNone/>
            </a:pPr>
            <a:r>
              <a:rPr lang="en-GB" dirty="0"/>
              <a:t>	#include “</a:t>
            </a:r>
            <a:r>
              <a:rPr lang="en-GB" dirty="0" err="1"/>
              <a:t>Rectangle.h</a:t>
            </a:r>
            <a:r>
              <a:rPr lang="en-GB" dirty="0"/>
              <a:t>”</a:t>
            </a:r>
          </a:p>
          <a:p>
            <a:pPr marL="0" indent="0">
              <a:buNone/>
            </a:pPr>
            <a:r>
              <a:rPr lang="en-GB" dirty="0"/>
              <a:t>Note: we use corner brackets &lt;&gt; for system libraries, quotes for our own code.</a:t>
            </a:r>
          </a:p>
          <a:p>
            <a:r>
              <a:rPr lang="en-GB" dirty="0"/>
              <a:t>Now, we can construct the class by creating a pointer to it and using “new”.</a:t>
            </a:r>
          </a:p>
        </p:txBody>
      </p:sp>
      <p:pic>
        <p:nvPicPr>
          <p:cNvPr id="5" name="Picture 4">
            <a:extLst>
              <a:ext uri="{FF2B5EF4-FFF2-40B4-BE49-F238E27FC236}">
                <a16:creationId xmlns:a16="http://schemas.microsoft.com/office/drawing/2014/main" id="{77FA6D1C-90A9-B495-EADB-123A2225309A}"/>
              </a:ext>
            </a:extLst>
          </p:cNvPr>
          <p:cNvPicPr>
            <a:picLocks noChangeAspect="1"/>
          </p:cNvPicPr>
          <p:nvPr/>
        </p:nvPicPr>
        <p:blipFill>
          <a:blip r:embed="rId2"/>
          <a:stretch>
            <a:fillRect/>
          </a:stretch>
        </p:blipFill>
        <p:spPr>
          <a:xfrm>
            <a:off x="1804388" y="4663057"/>
            <a:ext cx="8583223" cy="676369"/>
          </a:xfrm>
          <a:prstGeom prst="rect">
            <a:avLst/>
          </a:prstGeom>
        </p:spPr>
      </p:pic>
    </p:spTree>
    <p:extLst>
      <p:ext uri="{BB962C8B-B14F-4D97-AF65-F5344CB8AC3E}">
        <p14:creationId xmlns:p14="http://schemas.microsoft.com/office/powerpoint/2010/main" val="689908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3F2BA-6986-DB5C-13FB-D1E38D4A4999}"/>
              </a:ext>
            </a:extLst>
          </p:cNvPr>
          <p:cNvSpPr>
            <a:spLocks noGrp="1"/>
          </p:cNvSpPr>
          <p:nvPr>
            <p:ph type="title"/>
          </p:nvPr>
        </p:nvSpPr>
        <p:spPr/>
        <p:txBody>
          <a:bodyPr/>
          <a:lstStyle/>
          <a:p>
            <a:r>
              <a:rPr lang="en-GB" dirty="0"/>
              <a:t>Using the class</a:t>
            </a:r>
          </a:p>
        </p:txBody>
      </p:sp>
      <p:sp>
        <p:nvSpPr>
          <p:cNvPr id="3" name="Content Placeholder 2">
            <a:extLst>
              <a:ext uri="{FF2B5EF4-FFF2-40B4-BE49-F238E27FC236}">
                <a16:creationId xmlns:a16="http://schemas.microsoft.com/office/drawing/2014/main" id="{217D0C7C-EFD5-951C-F801-D3DC597977D1}"/>
              </a:ext>
            </a:extLst>
          </p:cNvPr>
          <p:cNvSpPr>
            <a:spLocks noGrp="1"/>
          </p:cNvSpPr>
          <p:nvPr>
            <p:ph idx="1"/>
          </p:nvPr>
        </p:nvSpPr>
        <p:spPr/>
        <p:txBody>
          <a:bodyPr/>
          <a:lstStyle/>
          <a:p>
            <a:r>
              <a:rPr lang="en-GB" dirty="0"/>
              <a:t>Now we can call the object’s methods. Let’s set the two sides:</a:t>
            </a:r>
          </a:p>
          <a:p>
            <a:endParaRPr lang="en-GB" dirty="0"/>
          </a:p>
          <a:p>
            <a:endParaRPr lang="en-GB" dirty="0"/>
          </a:p>
          <a:p>
            <a:r>
              <a:rPr lang="en-GB" dirty="0"/>
              <a:t>Now let’s call </a:t>
            </a:r>
            <a:r>
              <a:rPr lang="en-GB" dirty="0" err="1"/>
              <a:t>PrintInfo</a:t>
            </a:r>
            <a:r>
              <a:rPr lang="en-GB" dirty="0"/>
              <a:t> to look at the data:</a:t>
            </a:r>
          </a:p>
          <a:p>
            <a:endParaRPr lang="en-GB" dirty="0"/>
          </a:p>
          <a:p>
            <a:r>
              <a:rPr lang="en-GB" dirty="0"/>
              <a:t>And when we’re done, delete the object to avoid a memory leak:</a:t>
            </a:r>
          </a:p>
        </p:txBody>
      </p:sp>
      <p:pic>
        <p:nvPicPr>
          <p:cNvPr id="5" name="Picture 4">
            <a:extLst>
              <a:ext uri="{FF2B5EF4-FFF2-40B4-BE49-F238E27FC236}">
                <a16:creationId xmlns:a16="http://schemas.microsoft.com/office/drawing/2014/main" id="{64FE4067-6AD7-6EC9-C927-F1B2BD64F11A}"/>
              </a:ext>
            </a:extLst>
          </p:cNvPr>
          <p:cNvPicPr>
            <a:picLocks noChangeAspect="1"/>
          </p:cNvPicPr>
          <p:nvPr/>
        </p:nvPicPr>
        <p:blipFill>
          <a:blip r:embed="rId2"/>
          <a:stretch>
            <a:fillRect/>
          </a:stretch>
        </p:blipFill>
        <p:spPr>
          <a:xfrm>
            <a:off x="4876630" y="2333615"/>
            <a:ext cx="2438740" cy="638264"/>
          </a:xfrm>
          <a:prstGeom prst="rect">
            <a:avLst/>
          </a:prstGeom>
        </p:spPr>
      </p:pic>
      <p:pic>
        <p:nvPicPr>
          <p:cNvPr id="7" name="Picture 6">
            <a:extLst>
              <a:ext uri="{FF2B5EF4-FFF2-40B4-BE49-F238E27FC236}">
                <a16:creationId xmlns:a16="http://schemas.microsoft.com/office/drawing/2014/main" id="{077D7FA6-71C7-9592-F04B-E4C11678EA5C}"/>
              </a:ext>
            </a:extLst>
          </p:cNvPr>
          <p:cNvPicPr>
            <a:picLocks noChangeAspect="1"/>
          </p:cNvPicPr>
          <p:nvPr/>
        </p:nvPicPr>
        <p:blipFill>
          <a:blip r:embed="rId3"/>
          <a:stretch>
            <a:fillRect/>
          </a:stretch>
        </p:blipFill>
        <p:spPr>
          <a:xfrm>
            <a:off x="4890919" y="3858399"/>
            <a:ext cx="2410161" cy="285790"/>
          </a:xfrm>
          <a:prstGeom prst="rect">
            <a:avLst/>
          </a:prstGeom>
        </p:spPr>
      </p:pic>
      <p:pic>
        <p:nvPicPr>
          <p:cNvPr id="9" name="Picture 8">
            <a:extLst>
              <a:ext uri="{FF2B5EF4-FFF2-40B4-BE49-F238E27FC236}">
                <a16:creationId xmlns:a16="http://schemas.microsoft.com/office/drawing/2014/main" id="{BC74D211-BE16-5FEE-174F-FBF105D949C3}"/>
              </a:ext>
            </a:extLst>
          </p:cNvPr>
          <p:cNvPicPr>
            <a:picLocks noChangeAspect="1"/>
          </p:cNvPicPr>
          <p:nvPr/>
        </p:nvPicPr>
        <p:blipFill>
          <a:blip r:embed="rId4"/>
          <a:stretch>
            <a:fillRect/>
          </a:stretch>
        </p:blipFill>
        <p:spPr>
          <a:xfrm>
            <a:off x="3242863" y="4960523"/>
            <a:ext cx="5706271" cy="400106"/>
          </a:xfrm>
          <a:prstGeom prst="rect">
            <a:avLst/>
          </a:prstGeom>
        </p:spPr>
      </p:pic>
    </p:spTree>
    <p:extLst>
      <p:ext uri="{BB962C8B-B14F-4D97-AF65-F5344CB8AC3E}">
        <p14:creationId xmlns:p14="http://schemas.microsoft.com/office/powerpoint/2010/main" val="33437753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73156-2A08-F7B8-9D1F-54FCD5511406}"/>
              </a:ext>
            </a:extLst>
          </p:cNvPr>
          <p:cNvSpPr>
            <a:spLocks noGrp="1"/>
          </p:cNvSpPr>
          <p:nvPr>
            <p:ph type="title"/>
          </p:nvPr>
        </p:nvSpPr>
        <p:spPr/>
        <p:txBody>
          <a:bodyPr/>
          <a:lstStyle/>
          <a:p>
            <a:r>
              <a:rPr lang="en-GB" dirty="0"/>
              <a:t>All together…</a:t>
            </a:r>
          </a:p>
        </p:txBody>
      </p:sp>
      <p:pic>
        <p:nvPicPr>
          <p:cNvPr id="5" name="Picture 4">
            <a:extLst>
              <a:ext uri="{FF2B5EF4-FFF2-40B4-BE49-F238E27FC236}">
                <a16:creationId xmlns:a16="http://schemas.microsoft.com/office/drawing/2014/main" id="{9AAFB8C0-3B1E-2BAE-82F1-E4DFF8E4F82F}"/>
              </a:ext>
            </a:extLst>
          </p:cNvPr>
          <p:cNvPicPr>
            <a:picLocks noChangeAspect="1"/>
          </p:cNvPicPr>
          <p:nvPr/>
        </p:nvPicPr>
        <p:blipFill>
          <a:blip r:embed="rId2"/>
          <a:stretch>
            <a:fillRect/>
          </a:stretch>
        </p:blipFill>
        <p:spPr>
          <a:xfrm>
            <a:off x="377352" y="1834531"/>
            <a:ext cx="6523408" cy="3549502"/>
          </a:xfrm>
          <a:prstGeom prst="rect">
            <a:avLst/>
          </a:prstGeom>
        </p:spPr>
      </p:pic>
      <p:pic>
        <p:nvPicPr>
          <p:cNvPr id="7" name="Picture 6">
            <a:extLst>
              <a:ext uri="{FF2B5EF4-FFF2-40B4-BE49-F238E27FC236}">
                <a16:creationId xmlns:a16="http://schemas.microsoft.com/office/drawing/2014/main" id="{F923A6AC-FB84-7AF7-408A-F484425A0AF7}"/>
              </a:ext>
            </a:extLst>
          </p:cNvPr>
          <p:cNvPicPr>
            <a:picLocks noChangeAspect="1"/>
          </p:cNvPicPr>
          <p:nvPr/>
        </p:nvPicPr>
        <p:blipFill>
          <a:blip r:embed="rId3"/>
          <a:stretch>
            <a:fillRect/>
          </a:stretch>
        </p:blipFill>
        <p:spPr>
          <a:xfrm>
            <a:off x="8297129" y="3100341"/>
            <a:ext cx="1505160" cy="657317"/>
          </a:xfrm>
          <a:prstGeom prst="rect">
            <a:avLst/>
          </a:prstGeom>
        </p:spPr>
      </p:pic>
    </p:spTree>
    <p:extLst>
      <p:ext uri="{BB962C8B-B14F-4D97-AF65-F5344CB8AC3E}">
        <p14:creationId xmlns:p14="http://schemas.microsoft.com/office/powerpoint/2010/main" val="13806890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9BBC6-DD16-C415-0D8E-9254823737A8}"/>
              </a:ext>
            </a:extLst>
          </p:cNvPr>
          <p:cNvSpPr>
            <a:spLocks noGrp="1"/>
          </p:cNvSpPr>
          <p:nvPr>
            <p:ph type="title"/>
          </p:nvPr>
        </p:nvSpPr>
        <p:spPr/>
        <p:txBody>
          <a:bodyPr/>
          <a:lstStyle/>
          <a:p>
            <a:r>
              <a:rPr lang="en-GB" dirty="0"/>
              <a:t>Making a second rectangle</a:t>
            </a:r>
          </a:p>
        </p:txBody>
      </p:sp>
      <p:sp>
        <p:nvSpPr>
          <p:cNvPr id="3" name="Content Placeholder 2">
            <a:extLst>
              <a:ext uri="{FF2B5EF4-FFF2-40B4-BE49-F238E27FC236}">
                <a16:creationId xmlns:a16="http://schemas.microsoft.com/office/drawing/2014/main" id="{67E0079E-B6CB-82D7-69AE-7FEE4759A4CD}"/>
              </a:ext>
            </a:extLst>
          </p:cNvPr>
          <p:cNvSpPr>
            <a:spLocks noGrp="1"/>
          </p:cNvSpPr>
          <p:nvPr>
            <p:ph idx="1"/>
          </p:nvPr>
        </p:nvSpPr>
        <p:spPr>
          <a:xfrm>
            <a:off x="838200" y="1361733"/>
            <a:ext cx="10515600" cy="5032490"/>
          </a:xfrm>
        </p:spPr>
        <p:txBody>
          <a:bodyPr>
            <a:normAutofit/>
          </a:bodyPr>
          <a:lstStyle/>
          <a:p>
            <a:r>
              <a:rPr lang="en-GB" dirty="0"/>
              <a:t>I’ve deliberately mixed these together a tad.</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What can we infer about how these two rectangles interact with one another?</a:t>
            </a:r>
          </a:p>
        </p:txBody>
      </p:sp>
      <p:pic>
        <p:nvPicPr>
          <p:cNvPr id="5" name="Picture 4">
            <a:extLst>
              <a:ext uri="{FF2B5EF4-FFF2-40B4-BE49-F238E27FC236}">
                <a16:creationId xmlns:a16="http://schemas.microsoft.com/office/drawing/2014/main" id="{49FCC8E9-DC8A-8549-4E83-2660FC4432BD}"/>
              </a:ext>
            </a:extLst>
          </p:cNvPr>
          <p:cNvPicPr>
            <a:picLocks noChangeAspect="1"/>
          </p:cNvPicPr>
          <p:nvPr/>
        </p:nvPicPr>
        <p:blipFill>
          <a:blip r:embed="rId2"/>
          <a:stretch>
            <a:fillRect/>
          </a:stretch>
        </p:blipFill>
        <p:spPr>
          <a:xfrm>
            <a:off x="674861" y="1923915"/>
            <a:ext cx="6355797" cy="3244765"/>
          </a:xfrm>
          <a:prstGeom prst="rect">
            <a:avLst/>
          </a:prstGeom>
        </p:spPr>
      </p:pic>
      <p:pic>
        <p:nvPicPr>
          <p:cNvPr id="7" name="Picture 6">
            <a:extLst>
              <a:ext uri="{FF2B5EF4-FFF2-40B4-BE49-F238E27FC236}">
                <a16:creationId xmlns:a16="http://schemas.microsoft.com/office/drawing/2014/main" id="{FF5E5124-E1A7-2D28-AE39-A47474F13207}"/>
              </a:ext>
            </a:extLst>
          </p:cNvPr>
          <p:cNvPicPr>
            <a:picLocks noChangeAspect="1"/>
          </p:cNvPicPr>
          <p:nvPr/>
        </p:nvPicPr>
        <p:blipFill>
          <a:blip r:embed="rId3"/>
          <a:stretch>
            <a:fillRect/>
          </a:stretch>
        </p:blipFill>
        <p:spPr>
          <a:xfrm>
            <a:off x="8430122" y="2814552"/>
            <a:ext cx="1524213" cy="1228896"/>
          </a:xfrm>
          <a:prstGeom prst="rect">
            <a:avLst/>
          </a:prstGeom>
        </p:spPr>
      </p:pic>
    </p:spTree>
    <p:extLst>
      <p:ext uri="{BB962C8B-B14F-4D97-AF65-F5344CB8AC3E}">
        <p14:creationId xmlns:p14="http://schemas.microsoft.com/office/powerpoint/2010/main" val="40030472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189F7-1C84-A8A7-F28E-D1A9DA48D71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9552641-097E-BBAB-5507-4498F3F9EF53}"/>
              </a:ext>
            </a:extLst>
          </p:cNvPr>
          <p:cNvSpPr>
            <a:spLocks noGrp="1"/>
          </p:cNvSpPr>
          <p:nvPr>
            <p:ph idx="1"/>
          </p:nvPr>
        </p:nvSpPr>
        <p:spPr/>
        <p:txBody>
          <a:bodyPr/>
          <a:lstStyle/>
          <a:p>
            <a:r>
              <a:rPr lang="en-GB" dirty="0"/>
              <a:t>Try adding new classes named “Circle” and “Triangle” – add all of the appropriate attributes and methods.</a:t>
            </a:r>
          </a:p>
          <a:p>
            <a:pPr lvl="1"/>
            <a:r>
              <a:rPr lang="en-GB" dirty="0"/>
              <a:t>Write a main which allows you to test them.</a:t>
            </a:r>
          </a:p>
          <a:p>
            <a:r>
              <a:rPr lang="en-GB" dirty="0"/>
              <a:t>Additional reading:</a:t>
            </a:r>
          </a:p>
          <a:p>
            <a:pPr lvl="1"/>
            <a:r>
              <a:rPr lang="en-GB" dirty="0"/>
              <a:t>Polymorphism</a:t>
            </a:r>
          </a:p>
          <a:p>
            <a:pPr lvl="1"/>
            <a:r>
              <a:rPr lang="en-GB" dirty="0"/>
              <a:t>SOLID</a:t>
            </a:r>
          </a:p>
          <a:p>
            <a:pPr lvl="1"/>
            <a:r>
              <a:rPr lang="en-GB" dirty="0"/>
              <a:t>Destructors</a:t>
            </a:r>
          </a:p>
        </p:txBody>
      </p:sp>
    </p:spTree>
    <p:extLst>
      <p:ext uri="{BB962C8B-B14F-4D97-AF65-F5344CB8AC3E}">
        <p14:creationId xmlns:p14="http://schemas.microsoft.com/office/powerpoint/2010/main" val="1264253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609</TotalTime>
  <Words>2592</Words>
  <Application>Microsoft Office PowerPoint</Application>
  <PresentationFormat>Widescreen</PresentationFormat>
  <Paragraphs>266</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Aptos</vt:lpstr>
      <vt:lpstr>Aptos Display</vt:lpstr>
      <vt:lpstr>Arial</vt:lpstr>
      <vt:lpstr>Wingdings</vt:lpstr>
      <vt:lpstr>Office Theme</vt:lpstr>
      <vt:lpstr>Week 2 – Background, Object Oriented Programming introduction</vt:lpstr>
      <vt:lpstr>Background</vt:lpstr>
      <vt:lpstr>Pointers and references</vt:lpstr>
      <vt:lpstr>References</vt:lpstr>
      <vt:lpstr>References</vt:lpstr>
      <vt:lpstr>Pointers</vt:lpstr>
      <vt:lpstr>Pointers</vt:lpstr>
      <vt:lpstr>Pointers</vt:lpstr>
      <vt:lpstr>Pointers to nothing</vt:lpstr>
      <vt:lpstr>Levels of indirection</vt:lpstr>
      <vt:lpstr>Differences</vt:lpstr>
      <vt:lpstr>Heap and stack</vt:lpstr>
      <vt:lpstr>Stack</vt:lpstr>
      <vt:lpstr>Stack</vt:lpstr>
      <vt:lpstr>Trivial example</vt:lpstr>
      <vt:lpstr>Size implications</vt:lpstr>
      <vt:lpstr>But why?</vt:lpstr>
      <vt:lpstr>Limitations of the stack</vt:lpstr>
      <vt:lpstr>The heap</vt:lpstr>
      <vt:lpstr>Memory management</vt:lpstr>
      <vt:lpstr>However…</vt:lpstr>
      <vt:lpstr>Complete example</vt:lpstr>
      <vt:lpstr>What is object orientation?</vt:lpstr>
      <vt:lpstr>What is object orientation?</vt:lpstr>
      <vt:lpstr>What is an object?</vt:lpstr>
      <vt:lpstr>Object memory</vt:lpstr>
      <vt:lpstr>Creating an object</vt:lpstr>
      <vt:lpstr>Classes in C++</vt:lpstr>
      <vt:lpstr>Rectangle.h</vt:lpstr>
      <vt:lpstr>Accessibility</vt:lpstr>
      <vt:lpstr>Accessibility</vt:lpstr>
      <vt:lpstr>Creating attributes</vt:lpstr>
      <vt:lpstr>Creating methods</vt:lpstr>
      <vt:lpstr>PowerPoint Presentation</vt:lpstr>
      <vt:lpstr>Constraining attributes</vt:lpstr>
      <vt:lpstr>Getting data back</vt:lpstr>
      <vt:lpstr>Some extra functionality</vt:lpstr>
      <vt:lpstr>Uninitialised memory</vt:lpstr>
      <vt:lpstr>Constructors</vt:lpstr>
      <vt:lpstr>Example default constructor</vt:lpstr>
      <vt:lpstr>Overloaded constructor</vt:lpstr>
      <vt:lpstr>Final class</vt:lpstr>
      <vt:lpstr>PowerPoint Presentation</vt:lpstr>
      <vt:lpstr>Using the class</vt:lpstr>
      <vt:lpstr>Using the class</vt:lpstr>
      <vt:lpstr>All together…</vt:lpstr>
      <vt:lpstr>Making a second rectangle</vt:lpstr>
      <vt:lpstr>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 Bashford</dc:creator>
  <cp:lastModifiedBy>Tim Bashford</cp:lastModifiedBy>
  <cp:revision>4</cp:revision>
  <dcterms:created xsi:type="dcterms:W3CDTF">2024-10-07T14:15:14Z</dcterms:created>
  <dcterms:modified xsi:type="dcterms:W3CDTF">2024-10-08T00:24:21Z</dcterms:modified>
</cp:coreProperties>
</file>