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microsoft.com/office/2020/02/relationships/classificationlabels" Target="docMetadata/LabelInfo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36" r:id="rId1"/>
  </p:sldMasterIdLst>
  <p:notesMasterIdLst>
    <p:notesMasterId r:id="rId30"/>
  </p:notesMasterIdLst>
  <p:sldIdLst>
    <p:sldId id="256" r:id="rId2"/>
    <p:sldId id="287" r:id="rId3"/>
    <p:sldId id="300" r:id="rId4"/>
    <p:sldId id="265" r:id="rId5"/>
    <p:sldId id="266" r:id="rId6"/>
    <p:sldId id="276" r:id="rId7"/>
    <p:sldId id="277" r:id="rId8"/>
    <p:sldId id="307" r:id="rId9"/>
    <p:sldId id="304" r:id="rId10"/>
    <p:sldId id="298" r:id="rId11"/>
    <p:sldId id="297" r:id="rId12"/>
    <p:sldId id="306" r:id="rId13"/>
    <p:sldId id="301" r:id="rId14"/>
    <p:sldId id="302" r:id="rId15"/>
    <p:sldId id="303" r:id="rId16"/>
    <p:sldId id="305" r:id="rId17"/>
    <p:sldId id="267" r:id="rId18"/>
    <p:sldId id="269" r:id="rId19"/>
    <p:sldId id="264" r:id="rId20"/>
    <p:sldId id="270" r:id="rId21"/>
    <p:sldId id="295" r:id="rId22"/>
    <p:sldId id="263" r:id="rId23"/>
    <p:sldId id="272" r:id="rId24"/>
    <p:sldId id="284" r:id="rId25"/>
    <p:sldId id="289" r:id="rId26"/>
    <p:sldId id="285" r:id="rId27"/>
    <p:sldId id="286" r:id="rId28"/>
    <p:sldId id="308" r:id="rId29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2AB73F1A-E885-4936-9962-D65C4E5E996A}">
          <p14:sldIdLst>
            <p14:sldId id="256"/>
            <p14:sldId id="287"/>
            <p14:sldId id="300"/>
            <p14:sldId id="265"/>
            <p14:sldId id="266"/>
            <p14:sldId id="276"/>
            <p14:sldId id="277"/>
            <p14:sldId id="307"/>
          </p14:sldIdLst>
        </p14:section>
        <p14:section name="Untitled Section" id="{DD2DBB20-B5A3-4DEB-ADAC-77A063689CC3}">
          <p14:sldIdLst>
            <p14:sldId id="304"/>
            <p14:sldId id="298"/>
            <p14:sldId id="297"/>
            <p14:sldId id="306"/>
            <p14:sldId id="301"/>
            <p14:sldId id="302"/>
            <p14:sldId id="303"/>
            <p14:sldId id="305"/>
            <p14:sldId id="267"/>
            <p14:sldId id="269"/>
            <p14:sldId id="264"/>
            <p14:sldId id="270"/>
            <p14:sldId id="295"/>
            <p14:sldId id="263"/>
            <p14:sldId id="272"/>
            <p14:sldId id="284"/>
            <p14:sldId id="289"/>
            <p14:sldId id="285"/>
            <p14:sldId id="286"/>
            <p14:sldId id="308"/>
          </p14:sldIdLst>
        </p14:section>
      </p14:sectionLst>
    </p:ex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8EE63C9-3C5C-4209-A697-6C38D90EDD54}" v="2" dt="2025-10-27T09:56:20.195"/>
    <p1510:client id="{C7892D4C-83C5-4509-B533-091DA0CAE038}" v="3" dt="2025-10-27T09:24:16.45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aximized">
    <p:restoredLeft sz="34587" autoAdjust="0"/>
    <p:restoredTop sz="94629" autoAdjust="0"/>
  </p:normalViewPr>
  <p:slideViewPr>
    <p:cSldViewPr>
      <p:cViewPr varScale="1">
        <p:scale>
          <a:sx n="102" d="100"/>
          <a:sy n="102" d="100"/>
        </p:scale>
        <p:origin x="606" y="10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3672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microsoft.com/office/2015/10/relationships/revisionInfo" Target="revisionInfo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notesMaster" Target="notesMasters/notesMaster1.xml"/><Relationship Id="rId35" Type="http://schemas.microsoft.com/office/2016/11/relationships/changesInfo" Target="changesInfos/changesInfo1.xml"/><Relationship Id="rId8" Type="http://schemas.openxmlformats.org/officeDocument/2006/relationships/slide" Target="slides/slide7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Carole Hopkins" userId="abd6d0fe-3e31-4c8d-b1b1-608343743d3c" providerId="ADAL" clId="{58EE63C9-3C5C-4209-A697-6C38D90EDD54}"/>
    <pc:docChg chg="custSel addSld delSld modSld modSection">
      <pc:chgData name="Carole Hopkins" userId="abd6d0fe-3e31-4c8d-b1b1-608343743d3c" providerId="ADAL" clId="{58EE63C9-3C5C-4209-A697-6C38D90EDD54}" dt="2025-10-27T09:56:34.329" v="225" actId="20577"/>
      <pc:docMkLst>
        <pc:docMk/>
      </pc:docMkLst>
      <pc:sldChg chg="del">
        <pc:chgData name="Carole Hopkins" userId="abd6d0fe-3e31-4c8d-b1b1-608343743d3c" providerId="ADAL" clId="{58EE63C9-3C5C-4209-A697-6C38D90EDD54}" dt="2025-10-27T09:48:52.998" v="209" actId="2696"/>
        <pc:sldMkLst>
          <pc:docMk/>
          <pc:sldMk cId="3637080727" sldId="279"/>
        </pc:sldMkLst>
      </pc:sldChg>
      <pc:sldChg chg="del">
        <pc:chgData name="Carole Hopkins" userId="abd6d0fe-3e31-4c8d-b1b1-608343743d3c" providerId="ADAL" clId="{58EE63C9-3C5C-4209-A697-6C38D90EDD54}" dt="2025-10-27T09:48:55.933" v="210" actId="2696"/>
        <pc:sldMkLst>
          <pc:docMk/>
          <pc:sldMk cId="2948570563" sldId="280"/>
        </pc:sldMkLst>
      </pc:sldChg>
      <pc:sldChg chg="del">
        <pc:chgData name="Carole Hopkins" userId="abd6d0fe-3e31-4c8d-b1b1-608343743d3c" providerId="ADAL" clId="{58EE63C9-3C5C-4209-A697-6C38D90EDD54}" dt="2025-10-27T09:48:58.778" v="211" actId="2696"/>
        <pc:sldMkLst>
          <pc:docMk/>
          <pc:sldMk cId="1499032052" sldId="288"/>
        </pc:sldMkLst>
      </pc:sldChg>
      <pc:sldChg chg="del">
        <pc:chgData name="Carole Hopkins" userId="abd6d0fe-3e31-4c8d-b1b1-608343743d3c" providerId="ADAL" clId="{58EE63C9-3C5C-4209-A697-6C38D90EDD54}" dt="2025-10-27T09:49:01.418" v="212" actId="2696"/>
        <pc:sldMkLst>
          <pc:docMk/>
          <pc:sldMk cId="1571587108" sldId="294"/>
        </pc:sldMkLst>
      </pc:sldChg>
      <pc:sldChg chg="modSp mod">
        <pc:chgData name="Carole Hopkins" userId="abd6d0fe-3e31-4c8d-b1b1-608343743d3c" providerId="ADAL" clId="{58EE63C9-3C5C-4209-A697-6C38D90EDD54}" dt="2025-10-27T09:49:43.947" v="214" actId="255"/>
        <pc:sldMkLst>
          <pc:docMk/>
          <pc:sldMk cId="4110631811" sldId="306"/>
        </pc:sldMkLst>
        <pc:spChg chg="mod">
          <ac:chgData name="Carole Hopkins" userId="abd6d0fe-3e31-4c8d-b1b1-608343743d3c" providerId="ADAL" clId="{58EE63C9-3C5C-4209-A697-6C38D90EDD54}" dt="2025-10-27T09:49:43.947" v="214" actId="255"/>
          <ac:spMkLst>
            <pc:docMk/>
            <pc:sldMk cId="4110631811" sldId="306"/>
            <ac:spMk id="3" creationId="{D4701D35-1EF3-185D-CC71-DFF9DC931F1C}"/>
          </ac:spMkLst>
        </pc:spChg>
      </pc:sldChg>
      <pc:sldChg chg="modSp new del mod">
        <pc:chgData name="Carole Hopkins" userId="abd6d0fe-3e31-4c8d-b1b1-608343743d3c" providerId="ADAL" clId="{58EE63C9-3C5C-4209-A697-6C38D90EDD54}" dt="2025-10-27T09:56:04.643" v="222" actId="2696"/>
        <pc:sldMkLst>
          <pc:docMk/>
          <pc:sldMk cId="2269513289" sldId="307"/>
        </pc:sldMkLst>
        <pc:spChg chg="mod">
          <ac:chgData name="Carole Hopkins" userId="abd6d0fe-3e31-4c8d-b1b1-608343743d3c" providerId="ADAL" clId="{58EE63C9-3C5C-4209-A697-6C38D90EDD54}" dt="2025-10-27T09:47:15.330" v="41" actId="20577"/>
          <ac:spMkLst>
            <pc:docMk/>
            <pc:sldMk cId="2269513289" sldId="307"/>
            <ac:spMk id="2" creationId="{F5A09C2F-2D27-5737-0A0A-28DA273702EC}"/>
          </ac:spMkLst>
        </pc:spChg>
        <pc:spChg chg="mod">
          <ac:chgData name="Carole Hopkins" userId="abd6d0fe-3e31-4c8d-b1b1-608343743d3c" providerId="ADAL" clId="{58EE63C9-3C5C-4209-A697-6C38D90EDD54}" dt="2025-10-27T09:48:39.568" v="208" actId="20577"/>
          <ac:spMkLst>
            <pc:docMk/>
            <pc:sldMk cId="2269513289" sldId="307"/>
            <ac:spMk id="3" creationId="{C1F2E73C-975F-BD31-B55D-5089DE3289A2}"/>
          </ac:spMkLst>
        </pc:spChg>
      </pc:sldChg>
      <pc:sldChg chg="modSp add mod">
        <pc:chgData name="Carole Hopkins" userId="abd6d0fe-3e31-4c8d-b1b1-608343743d3c" providerId="ADAL" clId="{58EE63C9-3C5C-4209-A697-6C38D90EDD54}" dt="2025-10-27T09:56:34.329" v="225" actId="20577"/>
        <pc:sldMkLst>
          <pc:docMk/>
          <pc:sldMk cId="4202684255" sldId="307"/>
        </pc:sldMkLst>
        <pc:spChg chg="mod">
          <ac:chgData name="Carole Hopkins" userId="abd6d0fe-3e31-4c8d-b1b1-608343743d3c" providerId="ADAL" clId="{58EE63C9-3C5C-4209-A697-6C38D90EDD54}" dt="2025-10-27T09:56:34.329" v="225" actId="20577"/>
          <ac:spMkLst>
            <pc:docMk/>
            <pc:sldMk cId="4202684255" sldId="307"/>
            <ac:spMk id="3" creationId="{C1F2E73C-975F-BD31-B55D-5089DE3289A2}"/>
          </ac:spMkLst>
        </pc:spChg>
      </pc:sldChg>
      <pc:sldChg chg="addSp delSp modSp new del mod">
        <pc:chgData name="Carole Hopkins" userId="abd6d0fe-3e31-4c8d-b1b1-608343743d3c" providerId="ADAL" clId="{58EE63C9-3C5C-4209-A697-6C38D90EDD54}" dt="2025-10-27T09:50:43.726" v="218" actId="2696"/>
        <pc:sldMkLst>
          <pc:docMk/>
          <pc:sldMk cId="2380216016" sldId="308"/>
        </pc:sldMkLst>
        <pc:spChg chg="del">
          <ac:chgData name="Carole Hopkins" userId="abd6d0fe-3e31-4c8d-b1b1-608343743d3c" providerId="ADAL" clId="{58EE63C9-3C5C-4209-A697-6C38D90EDD54}" dt="2025-10-27T09:50:27.648" v="216" actId="34307"/>
          <ac:spMkLst>
            <pc:docMk/>
            <pc:sldMk cId="2380216016" sldId="308"/>
            <ac:spMk id="3" creationId="{5498C09D-F965-BA80-DDEC-A37EEC9BAB7D}"/>
          </ac:spMkLst>
        </pc:spChg>
        <pc:spChg chg="add">
          <ac:chgData name="Carole Hopkins" userId="abd6d0fe-3e31-4c8d-b1b1-608343743d3c" providerId="ADAL" clId="{58EE63C9-3C5C-4209-A697-6C38D90EDD54}" dt="2025-10-27T09:50:33.137" v="217" actId="22"/>
          <ac:spMkLst>
            <pc:docMk/>
            <pc:sldMk cId="2380216016" sldId="308"/>
            <ac:spMk id="6" creationId="{D01FB9A8-95A0-A404-6A53-B506C0CEBC54}"/>
          </ac:spMkLst>
        </pc:spChg>
        <pc:picChg chg="add mod ord">
          <ac:chgData name="Carole Hopkins" userId="abd6d0fe-3e31-4c8d-b1b1-608343743d3c" providerId="ADAL" clId="{58EE63C9-3C5C-4209-A697-6C38D90EDD54}" dt="2025-10-27T09:50:27.648" v="216" actId="34307"/>
          <ac:picMkLst>
            <pc:docMk/>
            <pc:sldMk cId="2380216016" sldId="308"/>
            <ac:picMk id="4" creationId="{74D3D17F-7163-C3BB-A114-8CFB95F41070}"/>
          </ac:picMkLst>
        </pc:picChg>
      </pc:sldChg>
      <pc:sldChg chg="modSp new del">
        <pc:chgData name="Carole Hopkins" userId="abd6d0fe-3e31-4c8d-b1b1-608343743d3c" providerId="ADAL" clId="{58EE63C9-3C5C-4209-A697-6C38D90EDD54}" dt="2025-10-27T09:55:04.730" v="221" actId="2696"/>
        <pc:sldMkLst>
          <pc:docMk/>
          <pc:sldMk cId="3178776179" sldId="308"/>
        </pc:sldMkLst>
        <pc:spChg chg="mod">
          <ac:chgData name="Carole Hopkins" userId="abd6d0fe-3e31-4c8d-b1b1-608343743d3c" providerId="ADAL" clId="{58EE63C9-3C5C-4209-A697-6C38D90EDD54}" dt="2025-10-27T09:54:45.785" v="220"/>
          <ac:spMkLst>
            <pc:docMk/>
            <pc:sldMk cId="3178776179" sldId="308"/>
            <ac:spMk id="3" creationId="{8836662C-3FAD-E38D-E218-2A7345C9343E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E6AB687-F20F-4A52-8D91-D306D2245296}" type="datetimeFigureOut">
              <a:rPr lang="en-GB" smtClean="0"/>
              <a:t>28/10/2025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2EB9F1A-6D17-46F8-A3A8-DD447F4AA56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498272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once involved, members are more likely to commit robbery, assault or drug offences and to carry or use knives and guns. 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2EB9F1A-6D17-46F8-A3A8-DD447F4AA565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9940968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66442" y="1447801"/>
            <a:ext cx="662096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66442" y="4777380"/>
            <a:ext cx="662096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11A8C8-523A-47B8-B9E9-657CF4EDDDF5}" type="datetimeFigureOut">
              <a:rPr lang="en-GB" smtClean="0"/>
              <a:t>28/10/2025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335638-A684-495D-BC5A-5DD21BE19BC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6758867"/>
      </p:ext>
    </p:extLst>
  </p:cSld>
  <p:clrMapOvr>
    <a:masterClrMapping/>
  </p:clrMapOvr>
  <p:transition spd="slow">
    <p:pull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11A8C8-523A-47B8-B9E9-657CF4EDDDF5}" type="datetimeFigureOut">
              <a:rPr lang="en-GB" smtClean="0"/>
              <a:t>28/10/2025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335638-A684-495D-BC5A-5DD21BE19BC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5077443"/>
      </p:ext>
    </p:extLst>
  </p:cSld>
  <p:clrMapOvr>
    <a:masterClrMapping/>
  </p:clrMapOvr>
  <p:transition spd="slow">
    <p:pull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3" y="2861734"/>
            <a:ext cx="662096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6442" y="4777381"/>
            <a:ext cx="662096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11A8C8-523A-47B8-B9E9-657CF4EDDDF5}" type="datetimeFigureOut">
              <a:rPr lang="en-GB" smtClean="0"/>
              <a:t>28/10/2025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335638-A684-495D-BC5A-5DD21BE19BC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7600804"/>
      </p:ext>
    </p:extLst>
  </p:cSld>
  <p:clrMapOvr>
    <a:masterClrMapping/>
  </p:clrMapOvr>
  <p:transition spd="slow">
    <p:pull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27700" y="2060576"/>
            <a:ext cx="3298113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241975" y="2056093"/>
            <a:ext cx="3298115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11A8C8-523A-47B8-B9E9-657CF4EDDDF5}" type="datetimeFigureOut">
              <a:rPr lang="en-GB" smtClean="0"/>
              <a:t>28/10/2025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335638-A684-495D-BC5A-5DD21BE19BC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55136996"/>
      </p:ext>
    </p:extLst>
  </p:cSld>
  <p:clrMapOvr>
    <a:masterClrMapping/>
  </p:clrMapOvr>
  <p:transition spd="slow">
    <p:pull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7700" y="1905000"/>
            <a:ext cx="329811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27700" y="2514600"/>
            <a:ext cx="3298113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241976" y="1905000"/>
            <a:ext cx="3298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241976" y="2514600"/>
            <a:ext cx="3298113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11A8C8-523A-47B8-B9E9-657CF4EDDDF5}" type="datetimeFigureOut">
              <a:rPr lang="en-GB" smtClean="0"/>
              <a:t>28/10/2025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335638-A684-495D-BC5A-5DD21BE19BC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6040091"/>
      </p:ext>
    </p:extLst>
  </p:cSld>
  <p:clrMapOvr>
    <a:masterClrMapping/>
  </p:clrMapOvr>
  <p:transition spd="slow">
    <p:pull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11A8C8-523A-47B8-B9E9-657CF4EDDDF5}" type="datetimeFigureOut">
              <a:rPr lang="en-GB" smtClean="0"/>
              <a:t>28/10/2025</a:t>
            </a:fld>
            <a:endParaRPr lang="en-GB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335638-A684-495D-BC5A-5DD21BE19BC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7085725"/>
      </p:ext>
    </p:extLst>
  </p:cSld>
  <p:clrMapOvr>
    <a:masterClrMapping/>
  </p:clrMapOvr>
  <p:transition spd="slow">
    <p:pull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11A8C8-523A-47B8-B9E9-657CF4EDDDF5}" type="datetimeFigureOut">
              <a:rPr lang="en-GB" smtClean="0"/>
              <a:t>28/10/2025</a:t>
            </a:fld>
            <a:endParaRPr lang="en-GB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335638-A684-495D-BC5A-5DD21BE19BC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0708901"/>
      </p:ext>
    </p:extLst>
  </p:cSld>
  <p:clrMapOvr>
    <a:masterClrMapping/>
  </p:clrMapOvr>
  <p:transition spd="slow">
    <p:pull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1" y="1447800"/>
            <a:ext cx="2551462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89397" y="1447800"/>
            <a:ext cx="3898013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1" y="3129281"/>
            <a:ext cx="2551462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11A8C8-523A-47B8-B9E9-657CF4EDDDF5}" type="datetimeFigureOut">
              <a:rPr lang="en-GB" smtClean="0"/>
              <a:t>28/10/2025</a:t>
            </a:fld>
            <a:endParaRPr lang="en-GB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335638-A684-495D-BC5A-5DD21BE19BC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51215519"/>
      </p:ext>
    </p:extLst>
  </p:cSld>
  <p:clrMapOvr>
    <a:masterClrMapping/>
  </p:clrMapOvr>
  <p:transition spd="slow">
    <p:pull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5656" y="1854192"/>
            <a:ext cx="3820674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213517" y="1143000"/>
            <a:ext cx="2400925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1" y="3657600"/>
            <a:ext cx="3814728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11A8C8-523A-47B8-B9E9-657CF4EDDDF5}" type="datetimeFigureOut">
              <a:rPr lang="en-GB" smtClean="0"/>
              <a:t>28/10/2025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335638-A684-495D-BC5A-5DD21BE19BC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35163250"/>
      </p:ext>
    </p:extLst>
  </p:cSld>
  <p:clrMapOvr>
    <a:masterClrMapping/>
  </p:clrMapOvr>
  <p:transition spd="slow">
    <p:pull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3" y="4800587"/>
            <a:ext cx="66209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66442" y="685800"/>
            <a:ext cx="662096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3" y="5367325"/>
            <a:ext cx="662096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11A8C8-523A-47B8-B9E9-657CF4EDDDF5}" type="datetimeFigureOut">
              <a:rPr lang="en-GB" smtClean="0"/>
              <a:t>28/10/2025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335638-A684-495D-BC5A-5DD21BE19BC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432696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2" y="1447800"/>
            <a:ext cx="6620968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2" y="3657600"/>
            <a:ext cx="6620968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11A8C8-523A-47B8-B9E9-657CF4EDDDF5}" type="datetimeFigureOut">
              <a:rPr lang="en-GB" smtClean="0"/>
              <a:t>28/10/2025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335638-A684-495D-BC5A-5DD21BE19BC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800164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81409" y="1447800"/>
            <a:ext cx="6001049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>
          <a:xfrm>
            <a:off x="1448177" y="3771174"/>
            <a:ext cx="5540814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2" y="4350657"/>
            <a:ext cx="6620968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11A8C8-523A-47B8-B9E9-657CF4EDDDF5}" type="datetimeFigureOut">
              <a:rPr lang="en-GB" smtClean="0"/>
              <a:t>28/10/2025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335638-A684-495D-BC5A-5DD21BE19BCF}" type="slidenum">
              <a:rPr lang="en-GB" smtClean="0"/>
              <a:t>‹#›</a:t>
            </a:fld>
            <a:endParaRPr lang="en-GB"/>
          </a:p>
        </p:txBody>
      </p:sp>
      <p:sp>
        <p:nvSpPr>
          <p:cNvPr id="11" name="TextBox 10"/>
          <p:cNvSpPr txBox="1"/>
          <p:nvPr/>
        </p:nvSpPr>
        <p:spPr>
          <a:xfrm>
            <a:off x="673897" y="971253"/>
            <a:ext cx="601591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accent1"/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sz="12200" dirty="0"/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6999690" y="2613787"/>
            <a:ext cx="601591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accent1"/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sz="12200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64702200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2" y="3124201"/>
            <a:ext cx="6620968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6442" y="4777381"/>
            <a:ext cx="6620968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11A8C8-523A-47B8-B9E9-657CF4EDDDF5}" type="datetimeFigureOut">
              <a:rPr lang="en-GB" smtClean="0"/>
              <a:t>28/10/2025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335638-A684-495D-BC5A-5DD21BE19BC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026289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74834" y="1981200"/>
            <a:ext cx="22107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489475" y="2667000"/>
            <a:ext cx="219608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2913504" y="1981200"/>
            <a:ext cx="220275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2905586" y="2667000"/>
            <a:ext cx="2210671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344917" y="1981200"/>
            <a:ext cx="219965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5344917" y="2667000"/>
            <a:ext cx="2199658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2795334" y="2133600"/>
            <a:ext cx="0" cy="3962400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5223030" y="2133600"/>
            <a:ext cx="0" cy="3966882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11A8C8-523A-47B8-B9E9-657CF4EDDDF5}" type="datetimeFigureOut">
              <a:rPr lang="en-GB" smtClean="0"/>
              <a:t>28/10/2025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335638-A684-495D-BC5A-5DD21BE19BC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271646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89475" y="4250949"/>
            <a:ext cx="220561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489475" y="2209800"/>
            <a:ext cx="2205612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489475" y="4827212"/>
            <a:ext cx="2205612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2917792" y="4250949"/>
            <a:ext cx="21984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2917791" y="2209800"/>
            <a:ext cx="2198466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2916776" y="4827211"/>
            <a:ext cx="2201378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344917" y="4250949"/>
            <a:ext cx="219965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5344916" y="2209800"/>
            <a:ext cx="2199658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5344824" y="4827209"/>
            <a:ext cx="2202571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2795334" y="2133600"/>
            <a:ext cx="0" cy="3962400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5223030" y="2133600"/>
            <a:ext cx="0" cy="3966882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11A8C8-523A-47B8-B9E9-657CF4EDDDF5}" type="datetimeFigureOut">
              <a:rPr lang="en-GB" smtClean="0"/>
              <a:t>28/10/2025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335638-A684-495D-BC5A-5DD21BE19BC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583896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11A8C8-523A-47B8-B9E9-657CF4EDDDF5}" type="datetimeFigureOut">
              <a:rPr lang="en-GB" smtClean="0"/>
              <a:t>28/10/2025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335638-A684-495D-BC5A-5DD21BE19BC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5579077"/>
      </p:ext>
    </p:extLst>
  </p:cSld>
  <p:clrMapOvr>
    <a:masterClrMapping/>
  </p:clrMapOvr>
  <p:transition spd="slow">
    <p:pull/>
  </p:transition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229782" y="430214"/>
            <a:ext cx="1314793" cy="5826125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89475" y="773205"/>
            <a:ext cx="5568812" cy="548313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11A8C8-523A-47B8-B9E9-657CF4EDDDF5}" type="datetimeFigureOut">
              <a:rPr lang="en-GB" smtClean="0"/>
              <a:t>28/10/2025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335638-A684-495D-BC5A-5DD21BE19BC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71302693"/>
      </p:ext>
    </p:extLst>
  </p:cSld>
  <p:clrMapOvr>
    <a:masterClrMapping/>
  </p:clrMapOvr>
  <p:transition spd="slow">
    <p:pull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Oval 21"/>
          <p:cNvSpPr/>
          <p:nvPr/>
        </p:nvSpPr>
        <p:spPr>
          <a:xfrm>
            <a:off x="629943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  <a:alpha val="7000"/>
                </a:schemeClr>
              </a:gs>
              <a:gs pos="69000">
                <a:schemeClr val="accent1">
                  <a:lumMod val="60000"/>
                  <a:lumOff val="40000"/>
                  <a:alpha val="0"/>
                </a:schemeClr>
              </a:gs>
              <a:gs pos="36000">
                <a:schemeClr val="accent1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3" name="Oval 22"/>
          <p:cNvSpPr/>
          <p:nvPr/>
        </p:nvSpPr>
        <p:spPr>
          <a:xfrm>
            <a:off x="5689832" y="-457200"/>
            <a:ext cx="1600200" cy="16002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  <a:alpha val="14000"/>
                </a:schemeClr>
              </a:gs>
              <a:gs pos="73000">
                <a:schemeClr val="accent1">
                  <a:lumMod val="60000"/>
                  <a:lumOff val="40000"/>
                  <a:alpha val="0"/>
                </a:schemeClr>
              </a:gs>
              <a:gs pos="36000">
                <a:schemeClr val="accent1">
                  <a:lumMod val="60000"/>
                  <a:lumOff val="40000"/>
                  <a:alpha val="7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4" name="Oval 23"/>
          <p:cNvSpPr/>
          <p:nvPr/>
        </p:nvSpPr>
        <p:spPr>
          <a:xfrm>
            <a:off x="6299432" y="6096000"/>
            <a:ext cx="990600" cy="9906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  <a:alpha val="10000"/>
                </a:schemeClr>
              </a:gs>
              <a:gs pos="66000">
                <a:schemeClr val="accent1">
                  <a:lumMod val="60000"/>
                  <a:lumOff val="40000"/>
                  <a:alpha val="0"/>
                </a:schemeClr>
              </a:gs>
              <a:gs pos="31000">
                <a:schemeClr val="accent1">
                  <a:lumMod val="60000"/>
                  <a:lumOff val="40000"/>
                  <a:alpha val="5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0" name="Oval 19"/>
          <p:cNvSpPr/>
          <p:nvPr/>
        </p:nvSpPr>
        <p:spPr>
          <a:xfrm>
            <a:off x="-153988" y="2667000"/>
            <a:ext cx="4191000" cy="4191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  <a:alpha val="11000"/>
                </a:schemeClr>
              </a:gs>
              <a:gs pos="75000">
                <a:schemeClr val="accent1">
                  <a:lumMod val="60000"/>
                  <a:lumOff val="40000"/>
                  <a:alpha val="0"/>
                </a:schemeClr>
              </a:gs>
              <a:gs pos="36000">
                <a:schemeClr val="accent1">
                  <a:lumMod val="60000"/>
                  <a:lumOff val="40000"/>
                  <a:alpha val="1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1" name="Oval 20"/>
          <p:cNvSpPr/>
          <p:nvPr/>
        </p:nvSpPr>
        <p:spPr>
          <a:xfrm>
            <a:off x="-839788" y="2895600"/>
            <a:ext cx="2362200" cy="23622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  <a:alpha val="8000"/>
                </a:schemeClr>
              </a:gs>
              <a:gs pos="72000">
                <a:schemeClr val="accent1">
                  <a:lumMod val="60000"/>
                  <a:lumOff val="40000"/>
                  <a:alpha val="0"/>
                </a:schemeClr>
              </a:gs>
              <a:gs pos="36000">
                <a:schemeClr val="accent1">
                  <a:lumMod val="60000"/>
                  <a:lumOff val="40000"/>
                  <a:alpha val="8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9" name="Rectangle 18"/>
          <p:cNvSpPr/>
          <p:nvPr/>
        </p:nvSpPr>
        <p:spPr>
          <a:xfrm>
            <a:off x="7745644" y="0"/>
            <a:ext cx="685800" cy="109945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84710" y="452718"/>
            <a:ext cx="7055380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7700" y="2052925"/>
            <a:ext cx="6711654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7494989" y="1828771"/>
            <a:ext cx="990599" cy="22865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9111A8C8-523A-47B8-B9E9-657CF4EDDDF5}" type="datetimeFigureOut">
              <a:rPr lang="en-GB" smtClean="0"/>
              <a:t>28/10/2025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6233335" y="3263371"/>
            <a:ext cx="3859795" cy="2286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766431" y="295736"/>
            <a:ext cx="628813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1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F335638-A684-495D-BC5A-5DD21BE19BC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5037898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937" r:id="rId1"/>
    <p:sldLayoutId id="2147483938" r:id="rId2"/>
    <p:sldLayoutId id="2147483939" r:id="rId3"/>
    <p:sldLayoutId id="2147483940" r:id="rId4"/>
    <p:sldLayoutId id="2147483941" r:id="rId5"/>
    <p:sldLayoutId id="2147483942" r:id="rId6"/>
    <p:sldLayoutId id="2147483943" r:id="rId7"/>
    <p:sldLayoutId id="2147483944" r:id="rId8"/>
    <p:sldLayoutId id="2147483945" r:id="rId9"/>
    <p:sldLayoutId id="2147483946" r:id="rId10"/>
    <p:sldLayoutId id="2147483947" r:id="rId11"/>
    <p:sldLayoutId id="2147483948" r:id="rId12"/>
    <p:sldLayoutId id="2147483949" r:id="rId13"/>
    <p:sldLayoutId id="2147483950" r:id="rId14"/>
    <p:sldLayoutId id="2147483951" r:id="rId15"/>
    <p:sldLayoutId id="2147483952" r:id="rId16"/>
    <p:sldLayoutId id="2147483953" r:id="rId17"/>
  </p:sldLayoutIdLst>
  <p:transition spd="slow">
    <p:pull/>
  </p:transition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sgM6ju2Xi-0?feature=oembed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COUNTY LINES TRAINING 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algn="ctr"/>
            <a:r>
              <a:rPr lang="en-GB" dirty="0"/>
              <a:t>SWANSEA YOUTH JUSTICE SERVICE </a:t>
            </a:r>
          </a:p>
        </p:txBody>
      </p:sp>
    </p:spTree>
    <p:extLst>
      <p:ext uri="{BB962C8B-B14F-4D97-AF65-F5344CB8AC3E}">
        <p14:creationId xmlns:p14="http://schemas.microsoft.com/office/powerpoint/2010/main" val="425448215"/>
      </p:ext>
    </p:extLst>
  </p:cSld>
  <p:clrMapOvr>
    <a:masterClrMapping/>
  </p:clrMapOvr>
  <p:transition spd="slow">
    <p:pull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OUTLINE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/>
              <a:t>WHAT IS COUNTY LINES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EFFECTS OF COUNTY LINES</a:t>
            </a:r>
          </a:p>
          <a:p>
            <a:endParaRPr lang="en-GB" dirty="0"/>
          </a:p>
          <a:p>
            <a:r>
              <a:rPr lang="en-GB" dirty="0"/>
              <a:t>GANGS AND THE LAW 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SIGNS TO LOOK OUT FOR</a:t>
            </a:r>
          </a:p>
          <a:p>
            <a:endParaRPr lang="en-GB" dirty="0"/>
          </a:p>
          <a:p>
            <a:r>
              <a:rPr lang="en-GB" dirty="0"/>
              <a:t>SITUATION IN SOUTH WALES</a:t>
            </a:r>
          </a:p>
          <a:p>
            <a:endParaRPr lang="en-GB" dirty="0"/>
          </a:p>
          <a:p>
            <a:r>
              <a:rPr lang="en-GB" dirty="0"/>
              <a:t>CASE STUDIES</a:t>
            </a:r>
          </a:p>
          <a:p>
            <a:endParaRPr lang="en-GB" dirty="0"/>
          </a:p>
          <a:p>
            <a:r>
              <a:rPr lang="en-GB" dirty="0"/>
              <a:t>WHAT TO DO IF YOU SUSPECT COUNTY LINES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6039615"/>
      </p:ext>
    </p:extLst>
  </p:cSld>
  <p:clrMapOvr>
    <a:masterClrMapping/>
  </p:clrMapOvr>
  <p:transition spd="slow">
    <p:pull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0F414641-925E-B08D-D977-5DC85018B7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County Lines </a:t>
            </a:r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B062463D-A27A-B03F-7159-90805774792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109728" indent="0">
              <a:buNone/>
            </a:pPr>
            <a:endParaRPr lang="en-GB" dirty="0"/>
          </a:p>
        </p:txBody>
      </p:sp>
      <p:pic>
        <p:nvPicPr>
          <p:cNvPr id="2050" name="Picture 2" descr="Understanding County Lines: Resources and Information ...">
            <a:extLst>
              <a:ext uri="{FF2B5EF4-FFF2-40B4-BE49-F238E27FC236}">
                <a16:creationId xmlns:a16="http://schemas.microsoft.com/office/drawing/2014/main" id="{4CA6727A-D2EC-CCA3-E6F6-48937EBB18A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1412776"/>
            <a:ext cx="5205958" cy="52059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58624898"/>
      </p:ext>
    </p:extLst>
  </p:cSld>
  <p:clrMapOvr>
    <a:masterClrMapping/>
  </p:clrMapOvr>
  <p:transition spd="slow">
    <p:pull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COUNTY LINES?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en-GB" sz="2000" dirty="0"/>
              <a:t>Police term for urban gangs supplying drugs</a:t>
            </a:r>
          </a:p>
          <a:p>
            <a:endParaRPr lang="en-GB" sz="2000" dirty="0"/>
          </a:p>
          <a:p>
            <a:r>
              <a:rPr lang="en-GB" sz="2000" dirty="0"/>
              <a:t>Dedicated mobile phone lines or ‘Deal Lines’ </a:t>
            </a:r>
          </a:p>
          <a:p>
            <a:pPr marL="0" indent="0">
              <a:buNone/>
            </a:pPr>
            <a:r>
              <a:rPr lang="en-GB" sz="2000" dirty="0"/>
              <a:t> </a:t>
            </a:r>
          </a:p>
          <a:p>
            <a:r>
              <a:rPr lang="en-GB" sz="2000" dirty="0"/>
              <a:t>A typical line will likely generate in the region of £2,000 to £3,000 per day. </a:t>
            </a:r>
          </a:p>
          <a:p>
            <a:endParaRPr lang="en-GB" sz="2000" dirty="0"/>
          </a:p>
          <a:p>
            <a:r>
              <a:rPr lang="en-GB" sz="2000" dirty="0"/>
              <a:t>Due to the high number of lines, this has the potential to aggregate to over £2 million per week in illicit revenue.</a:t>
            </a:r>
          </a:p>
          <a:p>
            <a:endParaRPr lang="en-GB" sz="2000" dirty="0"/>
          </a:p>
          <a:p>
            <a:r>
              <a:rPr lang="en-GB" sz="2000" dirty="0"/>
              <a:t> Involves criminal exploitation</a:t>
            </a:r>
          </a:p>
          <a:p>
            <a:endParaRPr lang="en-GB" sz="2000" dirty="0"/>
          </a:p>
          <a:p>
            <a:r>
              <a:rPr lang="en-GB" sz="2000" dirty="0"/>
              <a:t>Influence of urban street gang culture makes safeguarding and diversion challenging</a:t>
            </a:r>
            <a:endParaRPr lang="en-GB" sz="2000" u="sng" dirty="0"/>
          </a:p>
          <a:p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2793880126"/>
      </p:ext>
    </p:extLst>
  </p:cSld>
  <p:clrMapOvr>
    <a:masterClrMapping/>
  </p:clrMapOvr>
  <p:transition spd="slow">
    <p:pull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COUNTY LINES?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sz="2800" dirty="0"/>
              <a:t>Gangs use children &amp; vulnerable adults</a:t>
            </a:r>
          </a:p>
          <a:p>
            <a:endParaRPr lang="en-GB" sz="2800" dirty="0"/>
          </a:p>
          <a:p>
            <a:r>
              <a:rPr lang="en-GB" sz="2800" dirty="0"/>
              <a:t>Gangs establish a base on the market location</a:t>
            </a:r>
          </a:p>
          <a:p>
            <a:endParaRPr lang="en-GB" sz="2800" dirty="0"/>
          </a:p>
          <a:p>
            <a:r>
              <a:rPr lang="en-GB" sz="2800" dirty="0"/>
              <a:t>Major cross cutting issue involving drugs, violence, sexual exploitation, modern slavery and missing persons</a:t>
            </a:r>
          </a:p>
          <a:p>
            <a:endParaRPr lang="en-GB" sz="2800" dirty="0"/>
          </a:p>
          <a:p>
            <a:r>
              <a:rPr lang="en-GB" sz="2800" dirty="0"/>
              <a:t>County lines has a devastating impact on young people, vulnerable adults &amp; communities </a:t>
            </a:r>
          </a:p>
        </p:txBody>
      </p:sp>
    </p:spTree>
    <p:extLst>
      <p:ext uri="{BB962C8B-B14F-4D97-AF65-F5344CB8AC3E}">
        <p14:creationId xmlns:p14="http://schemas.microsoft.com/office/powerpoint/2010/main" val="3155091267"/>
      </p:ext>
    </p:extLst>
  </p:cSld>
  <p:clrMapOvr>
    <a:masterClrMapping/>
  </p:clrMapOvr>
  <p:transition spd="slow">
    <p:pull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COUNTY LINES?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sz="2800" dirty="0"/>
              <a:t>Gangs from urban areas travel to county locations to sell heroin and crack</a:t>
            </a:r>
          </a:p>
          <a:p>
            <a:endParaRPr lang="en-GB" sz="2800" dirty="0"/>
          </a:p>
          <a:p>
            <a:r>
              <a:rPr lang="en-GB" sz="2800" dirty="0"/>
              <a:t>Gangs enforce loyalty through violence, fear and intimidation</a:t>
            </a:r>
          </a:p>
          <a:p>
            <a:endParaRPr lang="en-GB" sz="2800" dirty="0"/>
          </a:p>
          <a:p>
            <a:r>
              <a:rPr lang="en-GB" sz="2800" dirty="0"/>
              <a:t>Low level runners travel to South Wales or across ‘country’ on a regular basis to deliver drugs and collect cash</a:t>
            </a:r>
          </a:p>
          <a:p>
            <a:endParaRPr lang="en-GB" sz="2800" dirty="0"/>
          </a:p>
          <a:p>
            <a:r>
              <a:rPr lang="en-GB" sz="2800" dirty="0"/>
              <a:t>Local properties are used as a base.  Often acquired by force or coercion – ‘Cuckooing’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87227925"/>
      </p:ext>
    </p:extLst>
  </p:cSld>
  <p:clrMapOvr>
    <a:masterClrMapping/>
  </p:clrMapOvr>
  <p:transition spd="slow">
    <p:pull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COUNTY LINES?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r>
              <a:rPr lang="en-GB" sz="3600" dirty="0"/>
              <a:t>Historically, South Wales has never had a big problem with knife crime and gang culture</a:t>
            </a:r>
          </a:p>
          <a:p>
            <a:endParaRPr lang="en-GB" sz="3600" dirty="0"/>
          </a:p>
          <a:p>
            <a:r>
              <a:rPr lang="en-GB" sz="3600" dirty="0"/>
              <a:t>County Lines activity is routinely linked with ‘traditional’ and ‘local’ drug market activity</a:t>
            </a:r>
          </a:p>
          <a:p>
            <a:pPr marL="0" indent="0">
              <a:buNone/>
            </a:pPr>
            <a:endParaRPr lang="en-GB" sz="3600" dirty="0"/>
          </a:p>
          <a:p>
            <a:r>
              <a:rPr lang="en-GB" sz="3600" dirty="0"/>
              <a:t>Drug markets have been relatively free from high levels of violence and conflict</a:t>
            </a:r>
          </a:p>
          <a:p>
            <a:endParaRPr lang="en-GB" sz="3600" dirty="0"/>
          </a:p>
          <a:p>
            <a:r>
              <a:rPr lang="en-GB" sz="3600" dirty="0"/>
              <a:t>Gangs from large urban areas are bringing the violence that exists in their home territory</a:t>
            </a:r>
          </a:p>
          <a:p>
            <a:endParaRPr lang="en-GB" sz="3600" dirty="0"/>
          </a:p>
        </p:txBody>
      </p:sp>
    </p:spTree>
    <p:extLst>
      <p:ext uri="{BB962C8B-B14F-4D97-AF65-F5344CB8AC3E}">
        <p14:creationId xmlns:p14="http://schemas.microsoft.com/office/powerpoint/2010/main" val="1852604778"/>
      </p:ext>
    </p:extLst>
  </p:cSld>
  <p:clrMapOvr>
    <a:masterClrMapping/>
  </p:clrMapOvr>
  <p:transition spd="slow">
    <p:pull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A09C2F-2D27-5737-0A0A-28DA273702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Evolution of County Lines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1F2E73C-975F-BD31-B55D-5089DE3289A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Click and Collect</a:t>
            </a:r>
          </a:p>
          <a:p>
            <a:r>
              <a:rPr lang="en-GB" dirty="0"/>
              <a:t>Covid – implications</a:t>
            </a:r>
          </a:p>
          <a:p>
            <a:r>
              <a:rPr lang="en-GB" dirty="0"/>
              <a:t>Deliveroo culture</a:t>
            </a:r>
          </a:p>
          <a:p>
            <a:r>
              <a:rPr lang="en-GB" dirty="0"/>
              <a:t>Air </a:t>
            </a:r>
            <a:r>
              <a:rPr lang="en-GB"/>
              <a:t>B and </a:t>
            </a:r>
            <a:r>
              <a:rPr lang="en-GB" dirty="0"/>
              <a:t>B</a:t>
            </a:r>
          </a:p>
          <a:p>
            <a:r>
              <a:rPr lang="en-GB" dirty="0"/>
              <a:t>Bit Coins</a:t>
            </a:r>
          </a:p>
          <a:p>
            <a:r>
              <a:rPr lang="en-GB" dirty="0"/>
              <a:t>Advancement of Chat Apps and Privacy</a:t>
            </a:r>
          </a:p>
          <a:p>
            <a:r>
              <a:rPr lang="en-GB" dirty="0"/>
              <a:t>Dark Web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02684255"/>
      </p:ext>
    </p:extLst>
  </p:cSld>
  <p:clrMapOvr>
    <a:masterClrMapping/>
  </p:clrMapOvr>
  <p:transition spd="slow">
    <p:pull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D00F34DE-29B9-5436-EE16-A3C7E968DD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9400"/>
            <a:ext cx="8229600" cy="1143000"/>
          </a:xfrm>
        </p:spPr>
        <p:txBody>
          <a:bodyPr>
            <a:normAutofit fontScale="90000"/>
          </a:bodyPr>
          <a:lstStyle/>
          <a:p>
            <a:pPr algn="ctr"/>
            <a:br>
              <a:rPr lang="en-GB" dirty="0"/>
            </a:br>
            <a:r>
              <a:rPr lang="en-GB" dirty="0"/>
              <a:t>HIERARCHY OF COUNTY LINES</a:t>
            </a:r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0337C3CB-4158-4DF1-323B-59D93EF6211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r>
              <a:rPr lang="en-GB" b="1" dirty="0"/>
              <a:t>TEENIES</a:t>
            </a:r>
            <a:r>
              <a:rPr lang="en-GB" dirty="0"/>
              <a:t> generally those under the age of 10 – below the age of criminal responsibility</a:t>
            </a:r>
          </a:p>
          <a:p>
            <a:endParaRPr lang="en-GB" dirty="0"/>
          </a:p>
          <a:p>
            <a:r>
              <a:rPr lang="en-GB" b="1" dirty="0"/>
              <a:t>RUNNERS/SHOTTERS </a:t>
            </a:r>
            <a:r>
              <a:rPr lang="en-GB" dirty="0"/>
              <a:t>– generally aged between 12 and 15-ish</a:t>
            </a:r>
          </a:p>
          <a:p>
            <a:endParaRPr lang="en-GB" dirty="0"/>
          </a:p>
          <a:p>
            <a:r>
              <a:rPr lang="en-GB" b="1" dirty="0"/>
              <a:t>YOUNGERS</a:t>
            </a:r>
            <a:r>
              <a:rPr lang="en-GB" dirty="0"/>
              <a:t> – generally aged under 18, they have some level of authority over </a:t>
            </a:r>
            <a:r>
              <a:rPr lang="en-GB" dirty="0" err="1"/>
              <a:t>teenies</a:t>
            </a:r>
            <a:r>
              <a:rPr lang="en-GB" dirty="0"/>
              <a:t> and </a:t>
            </a:r>
            <a:r>
              <a:rPr lang="en-GB" dirty="0" err="1"/>
              <a:t>shotters</a:t>
            </a:r>
            <a:r>
              <a:rPr lang="en-GB" dirty="0"/>
              <a:t>, are street dealers of class A or B drugs, can set up trap houses, recruit </a:t>
            </a:r>
            <a:r>
              <a:rPr lang="en-GB" dirty="0" err="1"/>
              <a:t>teenies</a:t>
            </a:r>
            <a:r>
              <a:rPr lang="en-GB" dirty="0"/>
              <a:t>, runners and </a:t>
            </a:r>
            <a:r>
              <a:rPr lang="en-GB" dirty="0" err="1"/>
              <a:t>shotters</a:t>
            </a:r>
            <a:r>
              <a:rPr lang="en-GB" dirty="0"/>
              <a:t>, report directly to elders</a:t>
            </a:r>
          </a:p>
          <a:p>
            <a:endParaRPr lang="en-GB" b="1" dirty="0"/>
          </a:p>
          <a:p>
            <a:r>
              <a:rPr lang="en-GB" b="1" dirty="0"/>
              <a:t>LINKS/BAES/BABY MAMA  </a:t>
            </a:r>
            <a:r>
              <a:rPr lang="en-GB" dirty="0"/>
              <a:t>– girls used by members as girlfriends, used for sex, exploited, they will carry or hide weapons, drugs and money for members of any age</a:t>
            </a:r>
          </a:p>
          <a:p>
            <a:pPr marL="109728" indent="0">
              <a:buNone/>
            </a:pPr>
            <a:endParaRPr lang="en-GB" dirty="0"/>
          </a:p>
          <a:p>
            <a:r>
              <a:rPr lang="en-GB" b="1" dirty="0"/>
              <a:t>ELDERS</a:t>
            </a:r>
            <a:r>
              <a:rPr lang="en-GB" dirty="0"/>
              <a:t>– generally aged over 18, they are in charge of running street operations and trap houses, deal in larger amounts of class A and B drugs, facilitate purchase of firearms and other weapons, have authority over street dealers and youngers, respected</a:t>
            </a:r>
          </a:p>
          <a:p>
            <a:endParaRPr lang="en-GB" dirty="0"/>
          </a:p>
          <a:p>
            <a:r>
              <a:rPr lang="en-GB" b="1" dirty="0"/>
              <a:t>FACES/OLDERS </a:t>
            </a:r>
            <a:r>
              <a:rPr lang="en-GB" dirty="0"/>
              <a:t>– those at the top or higher end of the chain, limited contact with street level operations, not often seen or known by street level members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89184008"/>
      </p:ext>
    </p:extLst>
  </p:cSld>
  <p:clrMapOvr>
    <a:masterClrMapping/>
  </p:clrMapOvr>
  <p:transition spd="slow">
    <p:pull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GANGS AND THE LAW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Gang membership isn’t Illegal – offences often linked</a:t>
            </a:r>
          </a:p>
          <a:p>
            <a:r>
              <a:rPr lang="en-GB" dirty="0"/>
              <a:t>Vehicle offences </a:t>
            </a:r>
          </a:p>
          <a:p>
            <a:r>
              <a:rPr lang="en-GB" dirty="0"/>
              <a:t>Possession of a Weapon </a:t>
            </a:r>
          </a:p>
          <a:p>
            <a:r>
              <a:rPr lang="en-GB" dirty="0"/>
              <a:t>Robbery</a:t>
            </a:r>
          </a:p>
          <a:p>
            <a:r>
              <a:rPr lang="en-GB" dirty="0"/>
              <a:t>Assault</a:t>
            </a:r>
          </a:p>
          <a:p>
            <a:r>
              <a:rPr lang="en-GB" dirty="0"/>
              <a:t>PWITS of Class A/B Drugs</a:t>
            </a:r>
          </a:p>
          <a:p>
            <a:r>
              <a:rPr lang="en-GB" dirty="0"/>
              <a:t>Conspiracy to provide Class A/B Drugs</a:t>
            </a:r>
          </a:p>
          <a:p>
            <a:r>
              <a:rPr lang="en-GB" dirty="0"/>
              <a:t>Trafficking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69228263"/>
      </p:ext>
    </p:extLst>
  </p:cSld>
  <p:clrMapOvr>
    <a:masterClrMapping/>
  </p:clrMapOvr>
  <p:transition spd="slow">
    <p:pull/>
  </p:transition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755576" y="332656"/>
            <a:ext cx="8064896" cy="48013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A group may be classed as a gang if it:</a:t>
            </a:r>
          </a:p>
          <a:p>
            <a:endParaRPr lang="en-GB" dirty="0"/>
          </a:p>
          <a:p>
            <a:pPr marL="285750" lvl="0" indent="-285750">
              <a:buFont typeface="Wingdings" panose="05000000000000000000" pitchFamily="2" charset="2"/>
              <a:buChar char="Ø"/>
            </a:pPr>
            <a:r>
              <a:rPr lang="en-GB" dirty="0"/>
              <a:t>has a name</a:t>
            </a:r>
          </a:p>
          <a:p>
            <a:pPr marL="285750" lvl="0" indent="-285750">
              <a:buFont typeface="Wingdings" panose="05000000000000000000" pitchFamily="2" charset="2"/>
              <a:buChar char="Ø"/>
            </a:pPr>
            <a:r>
              <a:rPr lang="en-GB" dirty="0"/>
              <a:t>has a defined territory</a:t>
            </a:r>
          </a:p>
          <a:p>
            <a:pPr marL="285750" lvl="0" indent="-285750">
              <a:buFont typeface="Wingdings" panose="05000000000000000000" pitchFamily="2" charset="2"/>
              <a:buChar char="Ø"/>
            </a:pPr>
            <a:r>
              <a:rPr lang="en-GB" dirty="0"/>
              <a:t>uses a specific colour, particularly in clothing</a:t>
            </a:r>
          </a:p>
          <a:p>
            <a:pPr marL="285750" lvl="0" indent="-285750">
              <a:buFont typeface="Wingdings" panose="05000000000000000000" pitchFamily="2" charset="2"/>
              <a:buChar char="Ø"/>
            </a:pPr>
            <a:r>
              <a:rPr lang="en-GB" dirty="0"/>
              <a:t>uses specific hand gestures or signs</a:t>
            </a:r>
          </a:p>
          <a:p>
            <a:pPr marL="285750" lvl="0" indent="-285750">
              <a:buFont typeface="Wingdings" panose="05000000000000000000" pitchFamily="2" charset="2"/>
              <a:buChar char="Ø"/>
            </a:pPr>
            <a:r>
              <a:rPr lang="en-GB" dirty="0"/>
              <a:t>uses symbols shown in tattoos or graffiti</a:t>
            </a:r>
          </a:p>
          <a:p>
            <a:r>
              <a:rPr lang="en-GB" dirty="0"/>
              <a:t> </a:t>
            </a:r>
          </a:p>
          <a:p>
            <a:endParaRPr lang="en-GB" b="1" dirty="0"/>
          </a:p>
          <a:p>
            <a:r>
              <a:rPr lang="en-GB" b="1" dirty="0"/>
              <a:t>A person can be identified by the police as a gang member if he/she: </a:t>
            </a:r>
          </a:p>
          <a:p>
            <a:endParaRPr lang="en-GB" dirty="0"/>
          </a:p>
          <a:p>
            <a:pPr marL="285750" lvl="0" indent="-285750">
              <a:buFont typeface="Wingdings" panose="05000000000000000000" pitchFamily="2" charset="2"/>
              <a:buChar char="Ø"/>
            </a:pPr>
            <a:r>
              <a:rPr lang="en-GB" dirty="0"/>
              <a:t>admits membership to a group which meets the criteria of a gang</a:t>
            </a:r>
          </a:p>
          <a:p>
            <a:pPr marL="285750" lvl="0" indent="-285750">
              <a:buFont typeface="Wingdings" panose="05000000000000000000" pitchFamily="2" charset="2"/>
              <a:buChar char="Ø"/>
            </a:pPr>
            <a:r>
              <a:rPr lang="en-GB" dirty="0"/>
              <a:t>is identified by a reliable informant as a gang member</a:t>
            </a:r>
          </a:p>
          <a:p>
            <a:pPr marL="285750" lvl="0" indent="-285750">
              <a:buFont typeface="Wingdings" panose="05000000000000000000" pitchFamily="2" charset="2"/>
              <a:buChar char="Ø"/>
            </a:pPr>
            <a:r>
              <a:rPr lang="en-GB" dirty="0"/>
              <a:t>lives in or frequents a gang’s area and adopts its style of dress or other signs – or associates with known gang members</a:t>
            </a:r>
          </a:p>
          <a:p>
            <a:pPr marL="285750" lvl="0" indent="-285750">
              <a:buFont typeface="Wingdings" panose="05000000000000000000" pitchFamily="2" charset="2"/>
              <a:buChar char="Ø"/>
            </a:pPr>
            <a:r>
              <a:rPr lang="en-GB" dirty="0"/>
              <a:t>has been arrested in the company of identified gang members for offences consistent with gang activity.</a:t>
            </a:r>
          </a:p>
        </p:txBody>
      </p:sp>
    </p:spTree>
    <p:extLst>
      <p:ext uri="{BB962C8B-B14F-4D97-AF65-F5344CB8AC3E}">
        <p14:creationId xmlns:p14="http://schemas.microsoft.com/office/powerpoint/2010/main" val="3170939144"/>
      </p:ext>
    </p:extLst>
  </p:cSld>
  <p:clrMapOvr>
    <a:masterClrMapping/>
  </p:clrMapOvr>
  <p:transition spd="slow">
    <p:pull/>
  </p:transition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D4701D35-1EF3-185D-CC71-DFF9DC931F1C}"/>
              </a:ext>
            </a:extLst>
          </p:cNvPr>
          <p:cNvSpPr txBox="1"/>
          <p:nvPr/>
        </p:nvSpPr>
        <p:spPr>
          <a:xfrm>
            <a:off x="2278025" y="644155"/>
            <a:ext cx="4577316" cy="57325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lnSpc>
                <a:spcPct val="115000"/>
              </a:lnSpc>
              <a:spcAft>
                <a:spcPts val="800"/>
              </a:spcAft>
            </a:pPr>
            <a:r>
              <a:rPr lang="en-GB" sz="2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OFFENCES ASSOCIATED TO COUNTY LINES</a:t>
            </a:r>
          </a:p>
          <a:p>
            <a:pPr algn="ctr">
              <a:lnSpc>
                <a:spcPct val="115000"/>
              </a:lnSpc>
              <a:spcAft>
                <a:spcPts val="800"/>
              </a:spcAft>
            </a:pPr>
            <a:r>
              <a:rPr lang="en-GB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 </a:t>
            </a:r>
          </a:p>
          <a:p>
            <a:pPr marL="342900" lvl="0" indent="-342900">
              <a:lnSpc>
                <a:spcPct val="115000"/>
              </a:lnSpc>
              <a:buFont typeface="Symbol" panose="05050102010706020507" pitchFamily="18" charset="2"/>
              <a:buChar char=""/>
            </a:pPr>
            <a:r>
              <a:rPr lang="en-GB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PWITS Possession with Intent to Supply Drugs</a:t>
            </a:r>
          </a:p>
          <a:p>
            <a:pPr marL="342900" lvl="0" indent="-342900">
              <a:lnSpc>
                <a:spcPct val="115000"/>
              </a:lnSpc>
              <a:buFont typeface="Symbol" panose="05050102010706020507" pitchFamily="18" charset="2"/>
              <a:buChar char=""/>
            </a:pPr>
            <a:r>
              <a:rPr lang="en-GB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Conspire to supply Dugs</a:t>
            </a:r>
          </a:p>
          <a:p>
            <a:pPr marL="342900" lvl="0" indent="-342900">
              <a:lnSpc>
                <a:spcPct val="115000"/>
              </a:lnSpc>
              <a:buFont typeface="Symbol" panose="05050102010706020507" pitchFamily="18" charset="2"/>
              <a:buChar char=""/>
            </a:pPr>
            <a:r>
              <a:rPr lang="en-GB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Murder</a:t>
            </a:r>
          </a:p>
          <a:p>
            <a:pPr marL="342900" lvl="0" indent="-342900">
              <a:lnSpc>
                <a:spcPct val="115000"/>
              </a:lnSpc>
              <a:buFont typeface="Symbol" panose="05050102010706020507" pitchFamily="18" charset="2"/>
              <a:buChar char=""/>
            </a:pPr>
            <a:r>
              <a:rPr lang="en-GB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Conspire to Murder</a:t>
            </a:r>
          </a:p>
          <a:p>
            <a:pPr marL="342900" lvl="0" indent="-342900">
              <a:lnSpc>
                <a:spcPct val="115000"/>
              </a:lnSpc>
              <a:buFont typeface="Symbol" panose="05050102010706020507" pitchFamily="18" charset="2"/>
              <a:buChar char=""/>
            </a:pPr>
            <a:r>
              <a:rPr lang="en-GB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Assault</a:t>
            </a:r>
          </a:p>
          <a:p>
            <a:pPr marL="342900" lvl="0" indent="-342900">
              <a:lnSpc>
                <a:spcPct val="115000"/>
              </a:lnSpc>
              <a:buFont typeface="Symbol" panose="05050102010706020507" pitchFamily="18" charset="2"/>
              <a:buChar char=""/>
            </a:pPr>
            <a:r>
              <a:rPr lang="en-GB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Kidnap</a:t>
            </a:r>
          </a:p>
          <a:p>
            <a:pPr marL="342900" lvl="0" indent="-342900">
              <a:lnSpc>
                <a:spcPct val="115000"/>
              </a:lnSpc>
              <a:buFont typeface="Symbol" panose="05050102010706020507" pitchFamily="18" charset="2"/>
              <a:buChar char=""/>
            </a:pPr>
            <a:r>
              <a:rPr lang="en-GB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Theft of Vehicles</a:t>
            </a:r>
          </a:p>
          <a:p>
            <a:pPr marL="342900" lvl="0" indent="-342900">
              <a:lnSpc>
                <a:spcPct val="115000"/>
              </a:lnSpc>
              <a:buFont typeface="Symbol" panose="05050102010706020507" pitchFamily="18" charset="2"/>
              <a:buChar char=""/>
            </a:pPr>
            <a:r>
              <a:rPr lang="en-GB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Robbery</a:t>
            </a:r>
          </a:p>
          <a:p>
            <a:pPr marL="342900" lvl="0" indent="-342900">
              <a:lnSpc>
                <a:spcPct val="115000"/>
              </a:lnSpc>
              <a:buFont typeface="Symbol" panose="05050102010706020507" pitchFamily="18" charset="2"/>
              <a:buChar char=""/>
            </a:pPr>
            <a:r>
              <a:rPr lang="en-GB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Possession of Weapon</a:t>
            </a:r>
          </a:p>
          <a:p>
            <a:pPr marL="342900" lvl="0" indent="-342900">
              <a:lnSpc>
                <a:spcPct val="115000"/>
              </a:lnSpc>
              <a:buFont typeface="Symbol" panose="05050102010706020507" pitchFamily="18" charset="2"/>
              <a:buChar char=""/>
            </a:pPr>
            <a:r>
              <a:rPr lang="en-GB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Firearms </a:t>
            </a:r>
          </a:p>
          <a:p>
            <a:pPr marL="342900" lvl="0" indent="-342900">
              <a:lnSpc>
                <a:spcPct val="115000"/>
              </a:lnSpc>
              <a:buFont typeface="Symbol" panose="05050102010706020507" pitchFamily="18" charset="2"/>
              <a:buChar char=""/>
            </a:pPr>
            <a:r>
              <a:rPr lang="en-GB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Modern Day Slavery offences</a:t>
            </a: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GB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Sexual offences</a:t>
            </a:r>
          </a:p>
        </p:txBody>
      </p:sp>
    </p:spTree>
    <p:extLst>
      <p:ext uri="{BB962C8B-B14F-4D97-AF65-F5344CB8AC3E}">
        <p14:creationId xmlns:p14="http://schemas.microsoft.com/office/powerpoint/2010/main" val="4110631811"/>
      </p:ext>
    </p:extLst>
  </p:cSld>
  <p:clrMapOvr>
    <a:masterClrMapping/>
  </p:clrMapOvr>
  <p:transition spd="slow">
    <p:pull/>
  </p:transition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068627FC-43BF-7EF3-57F8-0CEE38B6DC4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SLANG</a:t>
            </a:r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C05C1634-85BA-BE15-FF26-9E119C4FB9E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Line</a:t>
            </a:r>
          </a:p>
          <a:p>
            <a:r>
              <a:rPr lang="en-GB" dirty="0"/>
              <a:t>Cuckooing</a:t>
            </a:r>
          </a:p>
          <a:p>
            <a:r>
              <a:rPr lang="en-GB" dirty="0"/>
              <a:t>Going country/</a:t>
            </a:r>
            <a:r>
              <a:rPr lang="en-GB" dirty="0" err="1"/>
              <a:t>cunch</a:t>
            </a:r>
            <a:r>
              <a:rPr lang="en-GB" dirty="0"/>
              <a:t>/OT</a:t>
            </a:r>
          </a:p>
          <a:p>
            <a:r>
              <a:rPr lang="en-GB" dirty="0"/>
              <a:t>Money mule</a:t>
            </a:r>
          </a:p>
          <a:p>
            <a:r>
              <a:rPr lang="en-GB" dirty="0" err="1"/>
              <a:t>Smurfer</a:t>
            </a:r>
            <a:endParaRPr lang="en-GB" dirty="0"/>
          </a:p>
          <a:p>
            <a:r>
              <a:rPr lang="en-GB" dirty="0"/>
              <a:t>Plugging</a:t>
            </a:r>
          </a:p>
          <a:p>
            <a:r>
              <a:rPr lang="en-GB" dirty="0"/>
              <a:t>Drug Mules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54064436"/>
      </p:ext>
    </p:extLst>
  </p:cSld>
  <p:clrMapOvr>
    <a:masterClrMapping/>
  </p:clrMapOvr>
  <p:transition spd="slow">
    <p:pull/>
  </p:transition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B9387593-5EA5-BED0-BA2D-288922D781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 DEBT BONDAGE </a:t>
            </a:r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D0D55F8E-B122-C436-50BB-2B17C318A3D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Groom – clothes food – basic needs </a:t>
            </a:r>
          </a:p>
          <a:p>
            <a:r>
              <a:rPr lang="en-GB" sz="2800" kern="1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</a:t>
            </a:r>
            <a:r>
              <a:rPr lang="en-GB" sz="2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ntrapment technique – robbery to create a debt </a:t>
            </a:r>
          </a:p>
          <a:p>
            <a:r>
              <a:rPr lang="en-GB" sz="2800" kern="1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Mule - </a:t>
            </a:r>
            <a:r>
              <a:rPr lang="en-GB" sz="2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packages may rupture and this then creates a debt.  </a:t>
            </a:r>
          </a:p>
          <a:p>
            <a:r>
              <a:rPr lang="en-GB" sz="2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Drug lay </a:t>
            </a:r>
            <a:r>
              <a:rPr lang="en-GB" sz="28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ons</a:t>
            </a:r>
            <a:r>
              <a:rPr lang="en-GB" sz="2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</a:p>
          <a:p>
            <a:r>
              <a:rPr lang="en-GB" sz="2800" kern="1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Drugs seized by family or Police </a:t>
            </a:r>
            <a:endParaRPr lang="en-GB" sz="2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sz="2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75022666"/>
      </p:ext>
    </p:extLst>
  </p:cSld>
  <p:clrMapOvr>
    <a:masterClrMapping/>
  </p:clrMapOvr>
  <p:transition spd="slow">
    <p:pull/>
  </p:transition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F6EAC00C-2BF3-7C28-88F6-69E8F1D11FB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 Consequences Debt Bondage </a:t>
            </a:r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CB947BF5-FB60-9D48-6CD6-737782A8B8F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Violence to the exploited/family</a:t>
            </a:r>
          </a:p>
          <a:p>
            <a:r>
              <a:rPr lang="en-GB" dirty="0"/>
              <a:t>Violence to others </a:t>
            </a:r>
          </a:p>
          <a:p>
            <a:r>
              <a:rPr lang="en-GB" dirty="0"/>
              <a:t>Sexual Assault</a:t>
            </a:r>
          </a:p>
          <a:p>
            <a:r>
              <a:rPr lang="en-GB" dirty="0"/>
              <a:t>Debt to family/friend following death</a:t>
            </a:r>
          </a:p>
          <a:p>
            <a:r>
              <a:rPr lang="en-GB" dirty="0"/>
              <a:t>Free labour </a:t>
            </a:r>
          </a:p>
          <a:p>
            <a:r>
              <a:rPr lang="en-GB" dirty="0"/>
              <a:t>Forced body part donation</a:t>
            </a:r>
          </a:p>
          <a:p>
            <a:r>
              <a:rPr lang="en-GB" dirty="0"/>
              <a:t>House used as drug base</a:t>
            </a:r>
          </a:p>
          <a:p>
            <a:r>
              <a:rPr lang="en-GB" dirty="0"/>
              <a:t>Criminalisation – weapons 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30395084"/>
      </p:ext>
    </p:extLst>
  </p:cSld>
  <p:clrMapOvr>
    <a:masterClrMapping/>
  </p:clrMapOvr>
  <p:transition spd="slow">
    <p:pull/>
  </p:transition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24252AA2-7B28-97D5-C266-10BD6CFB917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FF66ABAD-0AE6-CD8B-DD46-1FE8B4CD51A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0"/>
            <a:ext cx="8229600" cy="6858000"/>
          </a:xfrm>
        </p:spPr>
        <p:txBody>
          <a:bodyPr/>
          <a:lstStyle/>
          <a:p>
            <a:endParaRPr lang="en-GB" dirty="0"/>
          </a:p>
        </p:txBody>
      </p:sp>
      <p:pic>
        <p:nvPicPr>
          <p:cNvPr id="1026" name="Picture 2" descr=" ">
            <a:extLst>
              <a:ext uri="{FF2B5EF4-FFF2-40B4-BE49-F238E27FC236}">
                <a16:creationId xmlns:a16="http://schemas.microsoft.com/office/drawing/2014/main" id="{869C63C8-C110-0ADA-87D8-0D2BDBE705E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" y="0"/>
            <a:ext cx="4418013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22498237"/>
      </p:ext>
    </p:extLst>
  </p:cSld>
  <p:clrMapOvr>
    <a:masterClrMapping/>
  </p:clrMapOvr>
  <p:transition spd="slow">
    <p:pull/>
  </p:transition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HOW DOES IT  EFFECT YOUNG PEOPLE &amp; VULNERABLE ADULTS?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en-GB" sz="2800" dirty="0"/>
              <a:t>Can involve force and /or incitement based methods of compliance and is often accompanied by violence</a:t>
            </a:r>
          </a:p>
          <a:p>
            <a:endParaRPr lang="en-GB" sz="2800" dirty="0"/>
          </a:p>
          <a:p>
            <a:r>
              <a:rPr lang="en-GB" sz="2800" dirty="0"/>
              <a:t>Perpetrated by individuals, gangs, males or females</a:t>
            </a:r>
          </a:p>
          <a:p>
            <a:endParaRPr lang="en-GB" sz="2800" dirty="0"/>
          </a:p>
          <a:p>
            <a:r>
              <a:rPr lang="en-GB" sz="2800" dirty="0"/>
              <a:t>Is typified by some form of power</a:t>
            </a:r>
          </a:p>
          <a:p>
            <a:endParaRPr lang="en-GB" sz="2800" dirty="0"/>
          </a:p>
          <a:p>
            <a:r>
              <a:rPr lang="en-GB" sz="2800" dirty="0"/>
              <a:t>Form of exchange – </a:t>
            </a:r>
            <a:r>
              <a:rPr lang="en-GB" sz="2800" dirty="0" err="1"/>
              <a:t>ie</a:t>
            </a:r>
            <a:r>
              <a:rPr lang="en-GB" sz="2800" dirty="0"/>
              <a:t> drugs, money, clothes and intangible rewards</a:t>
            </a:r>
          </a:p>
          <a:p>
            <a:endParaRPr lang="en-GB" sz="2800" dirty="0"/>
          </a:p>
          <a:p>
            <a:r>
              <a:rPr lang="en-GB" sz="2800" dirty="0"/>
              <a:t>The receipt of the above does not make the individual any less of a victim  </a:t>
            </a:r>
          </a:p>
        </p:txBody>
      </p:sp>
    </p:spTree>
    <p:extLst>
      <p:ext uri="{BB962C8B-B14F-4D97-AF65-F5344CB8AC3E}">
        <p14:creationId xmlns:p14="http://schemas.microsoft.com/office/powerpoint/2010/main" val="2418904711"/>
      </p:ext>
    </p:extLst>
  </p:cSld>
  <p:clrMapOvr>
    <a:masterClrMapping/>
  </p:clrMapOvr>
  <p:transition spd="slow">
    <p:pull/>
  </p:transition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FACTORS HIGHLIGHTING RECRIUTMENT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sz="2800" dirty="0"/>
              <a:t>Any young person(15-16 most common age)</a:t>
            </a:r>
          </a:p>
          <a:p>
            <a:pPr marL="0" indent="0">
              <a:buNone/>
            </a:pPr>
            <a:endParaRPr lang="en-GB" sz="2800" dirty="0"/>
          </a:p>
          <a:p>
            <a:r>
              <a:rPr lang="en-GB" sz="2800" dirty="0"/>
              <a:t>Class A Drug users being targeted so gangs can take over their homes</a:t>
            </a:r>
          </a:p>
          <a:p>
            <a:endParaRPr lang="en-GB" sz="2800" dirty="0"/>
          </a:p>
          <a:p>
            <a:r>
              <a:rPr lang="en-GB" sz="2800" dirty="0"/>
              <a:t>Connections with gangs</a:t>
            </a:r>
          </a:p>
          <a:p>
            <a:endParaRPr lang="en-GB" sz="2800" dirty="0"/>
          </a:p>
          <a:p>
            <a:r>
              <a:rPr lang="en-GB" sz="2800" dirty="0"/>
              <a:t>Prevention of a negative outcome (</a:t>
            </a:r>
            <a:r>
              <a:rPr lang="en-GB" sz="2800" dirty="0" err="1"/>
              <a:t>ie</a:t>
            </a:r>
            <a:r>
              <a:rPr lang="en-GB" sz="2800" dirty="0"/>
              <a:t> many of the drug runners have families involved)</a:t>
            </a:r>
          </a:p>
          <a:p>
            <a:endParaRPr lang="en-GB" sz="2800" dirty="0"/>
          </a:p>
          <a:p>
            <a:endParaRPr lang="en-GB" sz="2800" dirty="0"/>
          </a:p>
          <a:p>
            <a:endParaRPr lang="en-GB" sz="2800" dirty="0"/>
          </a:p>
          <a:p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3257965316"/>
      </p:ext>
    </p:extLst>
  </p:cSld>
  <p:clrMapOvr>
    <a:masterClrMapping/>
  </p:clrMapOvr>
  <p:transition spd="slow">
    <p:pull/>
  </p:transition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FACTORS HIGHLIGHTING RECRUITMENT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sz="3000" dirty="0"/>
              <a:t>Prior experience of neglect, physical and or sexual abuse</a:t>
            </a:r>
          </a:p>
          <a:p>
            <a:endParaRPr lang="en-GB" sz="3000" dirty="0"/>
          </a:p>
          <a:p>
            <a:r>
              <a:rPr lang="en-GB" sz="3000" dirty="0"/>
              <a:t>Lack of stable/secure home – domestic violence</a:t>
            </a:r>
          </a:p>
          <a:p>
            <a:endParaRPr lang="en-GB" sz="3000" dirty="0"/>
          </a:p>
          <a:p>
            <a:r>
              <a:rPr lang="en-GB" sz="3000" dirty="0"/>
              <a:t>Homelessness </a:t>
            </a:r>
          </a:p>
          <a:p>
            <a:pPr marL="0" indent="0">
              <a:buNone/>
            </a:pPr>
            <a:endParaRPr lang="en-GB" sz="3000" dirty="0"/>
          </a:p>
          <a:p>
            <a:r>
              <a:rPr lang="en-GB" sz="3000" dirty="0"/>
              <a:t>Physical or learning disability</a:t>
            </a:r>
          </a:p>
          <a:p>
            <a:endParaRPr lang="en-GB" sz="3000" dirty="0"/>
          </a:p>
          <a:p>
            <a:r>
              <a:rPr lang="en-GB" sz="3000" dirty="0"/>
              <a:t>Gangs are evolving and are now recruiting runners to ‘blend in’ 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97001244"/>
      </p:ext>
    </p:extLst>
  </p:cSld>
  <p:clrMapOvr>
    <a:masterClrMapping/>
  </p:clrMapOvr>
  <p:transition spd="slow">
    <p:pull/>
  </p:transition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FACTORS HIGHLIGHTING RECRUITMENT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sz="3000" dirty="0"/>
              <a:t>In university towns – runners smartly dressed with back packs to blend in</a:t>
            </a:r>
          </a:p>
          <a:p>
            <a:endParaRPr lang="en-GB" sz="3000" dirty="0"/>
          </a:p>
          <a:p>
            <a:r>
              <a:rPr lang="en-GB" sz="3000" dirty="0"/>
              <a:t>Social Media to recruit young people from stable family backgrounds (clean skins)</a:t>
            </a:r>
          </a:p>
          <a:p>
            <a:pPr marL="0" indent="0">
              <a:buNone/>
            </a:pPr>
            <a:endParaRPr lang="en-GB" sz="3000" dirty="0"/>
          </a:p>
          <a:p>
            <a:r>
              <a:rPr lang="en-GB" sz="3000" dirty="0"/>
              <a:t>Mental Health or substance misuse issues</a:t>
            </a:r>
          </a:p>
          <a:p>
            <a:pPr marL="0" indent="0">
              <a:buNone/>
            </a:pPr>
            <a:endParaRPr lang="en-GB" sz="3000" dirty="0"/>
          </a:p>
          <a:p>
            <a:r>
              <a:rPr lang="en-GB" sz="3000" dirty="0"/>
              <a:t>Looked after Children </a:t>
            </a:r>
          </a:p>
          <a:p>
            <a:pPr marL="109728" indent="0">
              <a:buNone/>
            </a:pPr>
            <a:endParaRPr lang="en-GB" sz="3000" dirty="0"/>
          </a:p>
          <a:p>
            <a:pPr marL="0" indent="0">
              <a:buNone/>
            </a:pPr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64266480"/>
      </p:ext>
    </p:extLst>
  </p:cSld>
  <p:clrMapOvr>
    <a:masterClrMapping/>
  </p:clrMapOvr>
  <p:transition spd="slow">
    <p:pull/>
  </p:transition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FACTORS HIGHLIGHTING RECRUITMENT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Drill Music</a:t>
            </a:r>
          </a:p>
          <a:p>
            <a:endParaRPr lang="en-GB" dirty="0"/>
          </a:p>
          <a:p>
            <a:r>
              <a:rPr lang="en-GB" dirty="0"/>
              <a:t>Use of Social media</a:t>
            </a:r>
          </a:p>
          <a:p>
            <a:endParaRPr lang="en-GB" dirty="0"/>
          </a:p>
          <a:p>
            <a:r>
              <a:rPr lang="en-GB" dirty="0"/>
              <a:t>New Money</a:t>
            </a:r>
          </a:p>
          <a:p>
            <a:endParaRPr lang="en-GB" dirty="0"/>
          </a:p>
          <a:p>
            <a:r>
              <a:rPr lang="en-GB" dirty="0"/>
              <a:t>We want it now society  </a:t>
            </a:r>
          </a:p>
        </p:txBody>
      </p:sp>
    </p:spTree>
    <p:extLst>
      <p:ext uri="{BB962C8B-B14F-4D97-AF65-F5344CB8AC3E}">
        <p14:creationId xmlns:p14="http://schemas.microsoft.com/office/powerpoint/2010/main" val="1500043395"/>
      </p:ext>
    </p:extLst>
  </p:cSld>
  <p:clrMapOvr>
    <a:masterClrMapping/>
  </p:clrMapOvr>
  <p:transition spd="slow">
    <p:pull/>
  </p:transition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SIGNS TO LOOK OUT FOR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r>
              <a:rPr lang="en-GB" sz="3000" dirty="0"/>
              <a:t>Persistently going missing and being out of area</a:t>
            </a:r>
          </a:p>
          <a:p>
            <a:endParaRPr lang="en-GB" sz="3000" dirty="0"/>
          </a:p>
          <a:p>
            <a:r>
              <a:rPr lang="en-GB" sz="3000" dirty="0"/>
              <a:t>Unexplained acquisition of clothes, money and phones </a:t>
            </a:r>
          </a:p>
          <a:p>
            <a:endParaRPr lang="en-GB" sz="3000" dirty="0"/>
          </a:p>
          <a:p>
            <a:r>
              <a:rPr lang="en-GB" sz="3000" dirty="0"/>
              <a:t>Excessive texts/calls</a:t>
            </a:r>
          </a:p>
          <a:p>
            <a:endParaRPr lang="en-GB" sz="3000" dirty="0"/>
          </a:p>
          <a:p>
            <a:r>
              <a:rPr lang="en-GB" sz="3000" dirty="0"/>
              <a:t>Relationships with older/controlling individuals or groups</a:t>
            </a:r>
          </a:p>
          <a:p>
            <a:endParaRPr lang="en-GB" sz="3000" dirty="0"/>
          </a:p>
          <a:p>
            <a:r>
              <a:rPr lang="en-GB" sz="3000" dirty="0"/>
              <a:t>Adoption of ‘street dress’ affected urban accents and gang slang/nicknames/tags graffiti</a:t>
            </a:r>
          </a:p>
          <a:p>
            <a:endParaRPr lang="en-GB" sz="3000" dirty="0"/>
          </a:p>
          <a:p>
            <a:r>
              <a:rPr lang="en-GB" sz="3000" dirty="0"/>
              <a:t>Leaving home/care for periods without explanation of whereabouts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9661263"/>
      </p:ext>
    </p:extLst>
  </p:cSld>
  <p:clrMapOvr>
    <a:masterClrMapping/>
  </p:clrMapOvr>
  <p:transition spd="slow">
    <p:pull/>
  </p:transition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SIGNS TO LOOK OUT FOR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Suspicion of assault/unexplained injuries</a:t>
            </a:r>
          </a:p>
          <a:p>
            <a:endParaRPr lang="en-GB" dirty="0"/>
          </a:p>
          <a:p>
            <a:r>
              <a:rPr lang="en-GB" dirty="0"/>
              <a:t>Carrying weapons</a:t>
            </a:r>
          </a:p>
          <a:p>
            <a:endParaRPr lang="en-GB" dirty="0"/>
          </a:p>
          <a:p>
            <a:r>
              <a:rPr lang="en-GB" dirty="0"/>
              <a:t>Significant decline in school performance</a:t>
            </a:r>
          </a:p>
          <a:p>
            <a:r>
              <a:rPr lang="en-GB" dirty="0"/>
              <a:t>Self harm or changes in emotional well being</a:t>
            </a:r>
          </a:p>
          <a:p>
            <a:endParaRPr lang="en-GB" dirty="0"/>
          </a:p>
          <a:p>
            <a:r>
              <a:rPr lang="en-GB" dirty="0"/>
              <a:t>Travelling alone -  ‘going country’ </a:t>
            </a:r>
          </a:p>
          <a:p>
            <a:endParaRPr lang="en-GB" dirty="0"/>
          </a:p>
          <a:p>
            <a:r>
              <a:rPr lang="en-GB" dirty="0"/>
              <a:t>Carrying or selling drugs – detection evaded as young people are expendable</a:t>
            </a:r>
          </a:p>
        </p:txBody>
      </p:sp>
    </p:spTree>
    <p:extLst>
      <p:ext uri="{BB962C8B-B14F-4D97-AF65-F5344CB8AC3E}">
        <p14:creationId xmlns:p14="http://schemas.microsoft.com/office/powerpoint/2010/main" val="1382147064"/>
      </p:ext>
    </p:extLst>
  </p:cSld>
  <p:clrMapOvr>
    <a:masterClrMapping/>
  </p:clrMapOvr>
  <p:transition spd="slow">
    <p:pull/>
  </p:transition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situation in South Wales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sz="2400" dirty="0"/>
              <a:t>Though lines are typically operational in Cardiff and Swansea; County Lines criminality is impacting vulnerable persons across South Wales </a:t>
            </a:r>
          </a:p>
          <a:p>
            <a:endParaRPr lang="en-GB" sz="2400" dirty="0"/>
          </a:p>
          <a:p>
            <a:r>
              <a:rPr lang="en-GB" sz="2400" dirty="0"/>
              <a:t>‘Greedy’ County Line groups risk disruption to a traditionally stable market</a:t>
            </a:r>
          </a:p>
          <a:p>
            <a:endParaRPr lang="en-GB" sz="2400" b="1" dirty="0"/>
          </a:p>
          <a:p>
            <a:r>
              <a:rPr lang="en-GB" sz="2400" dirty="0"/>
              <a:t>Well established drugs market exists</a:t>
            </a:r>
          </a:p>
          <a:p>
            <a:endParaRPr lang="en-GB" sz="2400" dirty="0"/>
          </a:p>
          <a:p>
            <a:r>
              <a:rPr lang="en-GB" sz="2400" dirty="0"/>
              <a:t>Plenty of demand for Class A drugs (Heroin and Crack)</a:t>
            </a:r>
          </a:p>
          <a:p>
            <a:endParaRPr lang="en-GB" sz="2400" dirty="0"/>
          </a:p>
          <a:p>
            <a:r>
              <a:rPr lang="en-GB" sz="2400" dirty="0"/>
              <a:t>Currently low levels of violence and conflict within the market</a:t>
            </a:r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3733429464"/>
      </p:ext>
    </p:extLst>
  </p:cSld>
  <p:clrMapOvr>
    <a:masterClrMapping/>
  </p:clrMapOvr>
  <p:transition spd="slow">
    <p:pull/>
  </p:transition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situation in South Wales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/>
              <a:t>Environment</a:t>
            </a:r>
          </a:p>
          <a:p>
            <a:r>
              <a:rPr lang="en-GB" dirty="0"/>
              <a:t>Areas of high social and economic deprivation</a:t>
            </a:r>
          </a:p>
          <a:p>
            <a:r>
              <a:rPr lang="en-GB" dirty="0"/>
              <a:t>Low levels of knife crime</a:t>
            </a:r>
          </a:p>
          <a:p>
            <a:r>
              <a:rPr lang="en-GB" dirty="0"/>
              <a:t>Good transport links (road and rail)</a:t>
            </a:r>
          </a:p>
          <a:p>
            <a:r>
              <a:rPr lang="en-GB" dirty="0"/>
              <a:t>No existing local gang culture</a:t>
            </a:r>
          </a:p>
          <a:p>
            <a:r>
              <a:rPr lang="en-GB" dirty="0"/>
              <a:t>Less than 3 hours from large urban areas such as London and Birmingham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31779649"/>
      </p:ext>
    </p:extLst>
  </p:cSld>
  <p:clrMapOvr>
    <a:masterClrMapping/>
  </p:clrMapOvr>
  <p:transition spd="slow">
    <p:pull/>
  </p:transition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REFERRAL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Emergency 999</a:t>
            </a:r>
          </a:p>
          <a:p>
            <a:endParaRPr lang="en-GB" dirty="0"/>
          </a:p>
          <a:p>
            <a:r>
              <a:rPr lang="en-GB" dirty="0"/>
              <a:t>Non Emergency 101</a:t>
            </a:r>
          </a:p>
          <a:p>
            <a:endParaRPr lang="en-GB" dirty="0"/>
          </a:p>
          <a:p>
            <a:r>
              <a:rPr lang="en-GB" dirty="0" err="1"/>
              <a:t>Crimestoppers</a:t>
            </a:r>
            <a:r>
              <a:rPr lang="en-GB" dirty="0"/>
              <a:t> 0800 555 111</a:t>
            </a:r>
          </a:p>
          <a:p>
            <a:endParaRPr lang="en-GB" dirty="0"/>
          </a:p>
          <a:p>
            <a:r>
              <a:rPr lang="en-GB" dirty="0"/>
              <a:t>Modern Slavery Helpline 0800 012 1700</a:t>
            </a:r>
          </a:p>
          <a:p>
            <a:endParaRPr lang="en-GB" dirty="0"/>
          </a:p>
          <a:p>
            <a:r>
              <a:rPr lang="en-GB" dirty="0"/>
              <a:t>National Referral Mechanism referral form </a:t>
            </a:r>
          </a:p>
          <a:p>
            <a:pPr marL="0" indent="0">
              <a:buNone/>
            </a:pPr>
            <a:r>
              <a:rPr lang="en-GB" dirty="0"/>
              <a:t>   (NRM)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3860073"/>
      </p:ext>
    </p:extLst>
  </p:cSld>
  <p:clrMapOvr>
    <a:masterClrMapping/>
  </p:clrMapOvr>
  <p:transition spd="slow">
    <p:pull/>
  </p:transition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REFERRAL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Modern Slavery Act 2015 underlines a duty to report any suspicions of Slavery (drug trafficking can fall into this) </a:t>
            </a:r>
          </a:p>
          <a:p>
            <a:endParaRPr lang="en-GB" dirty="0"/>
          </a:p>
          <a:p>
            <a:r>
              <a:rPr lang="en-GB" dirty="0"/>
              <a:t>45 day recovery and reflection period</a:t>
            </a:r>
          </a:p>
          <a:p>
            <a:endParaRPr lang="en-GB" dirty="0"/>
          </a:p>
          <a:p>
            <a:r>
              <a:rPr lang="en-GB" dirty="0"/>
              <a:t>CPS will consider charges but are not duty bound</a:t>
            </a:r>
          </a:p>
          <a:p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2286000" y="3105835"/>
            <a:ext cx="4572000" cy="369332"/>
          </a:xfrm>
          <a:prstGeom prst="rect">
            <a:avLst/>
          </a:prstGeom>
        </p:spPr>
        <p:txBody>
          <a:bodyPr>
            <a:spAutoFit/>
          </a:bodyPr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86743415"/>
      </p:ext>
    </p:extLst>
  </p:cSld>
  <p:clrMapOvr>
    <a:masterClrMapping/>
  </p:clrMapOvr>
  <p:transition spd="slow">
    <p:pull/>
  </p:transition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EC7F893-1786-339B-73DD-9D4442180C4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90667E-C7CF-3050-66DA-1F6936521DA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5" name="Online Media 4" title="Trapped - County Lines">
            <a:hlinkClick r:id="" action="ppaction://media"/>
            <a:extLst>
              <a:ext uri="{FF2B5EF4-FFF2-40B4-BE49-F238E27FC236}">
                <a16:creationId xmlns:a16="http://schemas.microsoft.com/office/drawing/2014/main" id="{E59955AC-A66D-DA28-2BDE-1C4703DEF51C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484710" y="452718"/>
            <a:ext cx="7255642" cy="5594070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BE15EB08-42E3-EC7A-1A71-524E623C4416}"/>
              </a:ext>
            </a:extLst>
          </p:cNvPr>
          <p:cNvSpPr/>
          <p:nvPr/>
        </p:nvSpPr>
        <p:spPr>
          <a:xfrm>
            <a:off x="2286000" y="3105835"/>
            <a:ext cx="4572000" cy="369332"/>
          </a:xfrm>
          <a:prstGeom prst="rect">
            <a:avLst/>
          </a:prstGeom>
        </p:spPr>
        <p:txBody>
          <a:bodyPr>
            <a:spAutoFit/>
          </a:bodyPr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21414290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EE5818"/>
      </a:dk2>
      <a:lt2>
        <a:srgbClr val="EBEBEB"/>
      </a:lt2>
      <a:accent1>
        <a:srgbClr val="F5A408"/>
      </a:accent1>
      <a:accent2>
        <a:srgbClr val="FA731A"/>
      </a:accent2>
      <a:accent3>
        <a:srgbClr val="AB9281"/>
      </a:accent3>
      <a:accent4>
        <a:srgbClr val="A18CD0"/>
      </a:accent4>
      <a:accent5>
        <a:srgbClr val="8EBBD2"/>
      </a:accent5>
      <a:accent6>
        <a:srgbClr val="ACC995"/>
      </a:accent6>
      <a:hlink>
        <a:srgbClr val="FAC96A"/>
      </a:hlink>
      <a:folHlink>
        <a:srgbClr val="FCDB9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104000"/>
                <a:satMod val="128000"/>
                <a:lumMod val="104000"/>
              </a:schemeClr>
            </a:gs>
            <a:gs pos="100000">
              <a:schemeClr val="phClr">
                <a:tint val="100000"/>
                <a:shade val="76000"/>
                <a:hueMod val="89000"/>
                <a:satMod val="164000"/>
                <a:lumMod val="68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42000"/>
                <a:hueMod val="42000"/>
                <a:satMod val="124000"/>
                <a:lumMod val="62000"/>
              </a:schemeClr>
              <a:schemeClr val="phClr">
                <a:tint val="96000"/>
                <a:satMod val="13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5A2F9111-B2DB-470C-BA56-608F9B658826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Metadata/LabelInfo.xml><?xml version="1.0" encoding="utf-8"?>
<clbl:labelList xmlns:clbl="http://schemas.microsoft.com/office/2020/mipLabelMetadata">
  <clbl:label id="{4c2e0b76-d452-4d35-8392-187fac002efe}" enabled="0" method="" siteId="{4c2e0b76-d452-4d35-8392-187fac002efe}" removed="1"/>
</clbl:labelList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514</TotalTime>
  <Words>1312</Words>
  <Application>Microsoft Office PowerPoint</Application>
  <PresentationFormat>On-screen Show (4:3)</PresentationFormat>
  <Paragraphs>243</Paragraphs>
  <Slides>28</Slides>
  <Notes>1</Notes>
  <HiddenSlides>0</HiddenSlides>
  <MMClips>1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28</vt:i4>
      </vt:variant>
    </vt:vector>
  </HeadingPairs>
  <TitlesOfParts>
    <vt:vector size="35" baseType="lpstr">
      <vt:lpstr>Aptos</vt:lpstr>
      <vt:lpstr>Calibri</vt:lpstr>
      <vt:lpstr>Century Gothic</vt:lpstr>
      <vt:lpstr>Symbol</vt:lpstr>
      <vt:lpstr>Wingdings</vt:lpstr>
      <vt:lpstr>Wingdings 3</vt:lpstr>
      <vt:lpstr>Ion</vt:lpstr>
      <vt:lpstr>COUNTY LINES TRAINING </vt:lpstr>
      <vt:lpstr>OUTLINE </vt:lpstr>
      <vt:lpstr>County Lines </vt:lpstr>
      <vt:lpstr>WHAT IS COUNTY LINES?</vt:lpstr>
      <vt:lpstr>WHAT IS COUNTY LINES?</vt:lpstr>
      <vt:lpstr>WHAT IS COUNTY LINES?</vt:lpstr>
      <vt:lpstr>WHAT IS COUNTY LINES?</vt:lpstr>
      <vt:lpstr>Evolution of County Lines</vt:lpstr>
      <vt:lpstr> HIERARCHY OF COUNTY LINES</vt:lpstr>
      <vt:lpstr>GANGS AND THE LAW</vt:lpstr>
      <vt:lpstr>PowerPoint Presentation</vt:lpstr>
      <vt:lpstr>PowerPoint Presentation</vt:lpstr>
      <vt:lpstr>SLANG</vt:lpstr>
      <vt:lpstr> DEBT BONDAGE </vt:lpstr>
      <vt:lpstr> Consequences Debt Bondage </vt:lpstr>
      <vt:lpstr>PowerPoint Presentation</vt:lpstr>
      <vt:lpstr>HOW DOES IT  EFFECT YOUNG PEOPLE &amp; VULNERABLE ADULTS?</vt:lpstr>
      <vt:lpstr>FACTORS HIGHLIGHTING RECRIUTMENT </vt:lpstr>
      <vt:lpstr>FACTORS HIGHLIGHTING RECRUITMENT</vt:lpstr>
      <vt:lpstr>FACTORS HIGHLIGHTING RECRUITMENT </vt:lpstr>
      <vt:lpstr>FACTORS HIGHLIGHTING RECRUITMENT</vt:lpstr>
      <vt:lpstr>SIGNS TO LOOK OUT FOR</vt:lpstr>
      <vt:lpstr>SIGNS TO LOOK OUT FOR</vt:lpstr>
      <vt:lpstr>The situation in South Wales </vt:lpstr>
      <vt:lpstr>The situation in South Wales</vt:lpstr>
      <vt:lpstr>REFERRAL</vt:lpstr>
      <vt:lpstr>REFERRAL </vt:lpstr>
      <vt:lpstr>PowerPoint Presentation</vt:lpstr>
    </vt:vector>
  </TitlesOfParts>
  <Company>City &amp; County of Swansea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Hopkins, Carole</dc:creator>
  <cp:lastModifiedBy>Wynne Jones (IMH)</cp:lastModifiedBy>
  <cp:revision>41</cp:revision>
  <dcterms:created xsi:type="dcterms:W3CDTF">2018-02-19T12:02:16Z</dcterms:created>
  <dcterms:modified xsi:type="dcterms:W3CDTF">2025-10-28T16:07:53Z</dcterms:modified>
</cp:coreProperties>
</file>