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61" r:id="rId4"/>
    <p:sldId id="262" r:id="rId5"/>
    <p:sldId id="263" r:id="rId6"/>
    <p:sldId id="258" r:id="rId7"/>
    <p:sldId id="259" r:id="rId8"/>
    <p:sldId id="260" r:id="rId9"/>
    <p:sldId id="265" r:id="rId10"/>
    <p:sldId id="266" r:id="rId11"/>
    <p:sldId id="267"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86E7B4-3815-622B-4A67-9FE897F22A4E}" v="1573" dt="2024-07-03T16:51:45.451"/>
    <p1510:client id="{A3128E93-BAA5-0BAA-BFCF-BA957FF6B6A4}" v="38" dt="2024-07-03T12:49:06.856"/>
    <p1510:client id="{D746AC5F-7E6D-DC47-0A37-DCD00D6173D6}" v="977" dt="2024-07-03T09:09:31.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7/3/2024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7/3/2024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7/3/2024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7/3/2024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7/3/2024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7/3/2024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ons.gov.uk/peoplepopulationandcommunity/birthsdeathsandmarriages/deaths/bulletins/deathsrelatedtodrugpoisoninginenglandandwales/202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ngall.com/thank-you-png/download/4145"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Substance misuse and public health.</a:t>
            </a:r>
          </a:p>
        </p:txBody>
      </p:sp>
      <p:sp>
        <p:nvSpPr>
          <p:cNvPr id="3" name="Subtitle 2"/>
          <p:cNvSpPr>
            <a:spLocks noGrp="1"/>
          </p:cNvSpPr>
          <p:nvPr>
            <p:ph type="subTitle" idx="1"/>
          </p:nvPr>
        </p:nvSpPr>
        <p:spPr/>
        <p:txBody>
          <a:bodyPr>
            <a:normAutofit/>
          </a:bodyPr>
          <a:lstStyle/>
          <a:p>
            <a:r>
              <a:rPr lang="en-US" dirty="0"/>
              <a:t>Clare </a:t>
            </a:r>
            <a:r>
              <a:rPr lang="en-US" dirty="0" err="1"/>
              <a:t>mwenya</a:t>
            </a:r>
            <a:r>
              <a:rPr lang="en-US" dirty="0"/>
              <a:t> - 2238202</a:t>
            </a:r>
          </a:p>
          <a:p>
            <a:r>
              <a:rPr lang="en-US" dirty="0"/>
              <a:t>Corey </a:t>
            </a:r>
            <a:r>
              <a:rPr lang="en-US" dirty="0" err="1"/>
              <a:t>edwards</a:t>
            </a:r>
            <a:r>
              <a:rPr lang="en-US" dirty="0"/>
              <a:t> - Bmsn5006.</a:t>
            </a:r>
            <a:endParaRPr lang="en-US" sz="1100" dirty="0">
              <a:solidFill>
                <a:srgbClr val="000000"/>
              </a:solidFill>
            </a:endParaRP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72133-7EFD-F876-87CA-C1AD81D6C4B5}"/>
              </a:ext>
            </a:extLst>
          </p:cNvPr>
          <p:cNvSpPr>
            <a:spLocks noGrp="1"/>
          </p:cNvSpPr>
          <p:nvPr>
            <p:ph type="title"/>
          </p:nvPr>
        </p:nvSpPr>
        <p:spPr/>
        <p:txBody>
          <a:bodyPr/>
          <a:lstStyle/>
          <a:p>
            <a:r>
              <a:rPr lang="en-US" dirty="0"/>
              <a:t>Prevalence of Drug Use in England and Wales.</a:t>
            </a:r>
          </a:p>
        </p:txBody>
      </p:sp>
      <p:sp>
        <p:nvSpPr>
          <p:cNvPr id="3" name="Content Placeholder 2">
            <a:extLst>
              <a:ext uri="{FF2B5EF4-FFF2-40B4-BE49-F238E27FC236}">
                <a16:creationId xmlns:a16="http://schemas.microsoft.com/office/drawing/2014/main" id="{7EF05333-B666-950C-614A-0B3311722670}"/>
              </a:ext>
            </a:extLst>
          </p:cNvPr>
          <p:cNvSpPr>
            <a:spLocks noGrp="1"/>
          </p:cNvSpPr>
          <p:nvPr>
            <p:ph idx="1"/>
          </p:nvPr>
        </p:nvSpPr>
        <p:spPr/>
        <p:txBody>
          <a:bodyPr vert="horz" lIns="91440" tIns="45720" rIns="91440" bIns="45720" rtlCol="0" anchor="t">
            <a:normAutofit fontScale="77500" lnSpcReduction="20000"/>
          </a:bodyPr>
          <a:lstStyle/>
          <a:p>
            <a:pPr>
              <a:buFont typeface="Wingdings" charset="2"/>
              <a:buChar char="Ø"/>
            </a:pPr>
            <a:r>
              <a:rPr lang="en-GB" dirty="0">
                <a:solidFill>
                  <a:srgbClr val="000000"/>
                </a:solidFill>
                <a:latin typeface="Century Gothic"/>
                <a:ea typeface="+mn-lt"/>
                <a:cs typeface="+mn-lt"/>
              </a:rPr>
              <a:t>Between April 2022 and March 2023, 290,635 adults consulted drug and alcohol services.</a:t>
            </a:r>
            <a:endParaRPr lang="en-US" dirty="0"/>
          </a:p>
          <a:p>
            <a:pPr>
              <a:buFont typeface="Wingdings" charset="2"/>
              <a:buChar char="Ø"/>
            </a:pPr>
            <a:r>
              <a:rPr lang="en-GB" dirty="0">
                <a:solidFill>
                  <a:srgbClr val="000000"/>
                </a:solidFill>
                <a:latin typeface="Century Gothic"/>
                <a:ea typeface="+mn-lt"/>
                <a:cs typeface="+mn-lt"/>
              </a:rPr>
              <a:t>The annual rate of drug-related deaths in England and Wales in 2020 was 79.5 deaths per million, a 60.9% increase over 2010 levels, and the highest rate since 1993.</a:t>
            </a:r>
          </a:p>
          <a:p>
            <a:pPr>
              <a:buFont typeface="Wingdings" charset="2"/>
              <a:buChar char="Ø"/>
            </a:pPr>
            <a:r>
              <a:rPr lang="en-GB" dirty="0">
                <a:solidFill>
                  <a:srgbClr val="000000"/>
                </a:solidFill>
                <a:latin typeface="Century Gothic"/>
                <a:ea typeface="+mn-lt"/>
                <a:cs typeface="+mn-lt"/>
              </a:rPr>
              <a:t> in 2021, 4,859 deaths due to drug poisoning were recorded, equivalent to 84.0 deaths per million.</a:t>
            </a:r>
          </a:p>
          <a:p>
            <a:pPr>
              <a:buFont typeface="Wingdings" charset="2"/>
              <a:buChar char="Ø"/>
            </a:pPr>
            <a:r>
              <a:rPr lang="en-GB" dirty="0">
                <a:solidFill>
                  <a:srgbClr val="000000"/>
                </a:solidFill>
                <a:latin typeface="Century Gothic"/>
                <a:ea typeface="+mn-lt"/>
                <a:cs typeface="+mn-lt"/>
              </a:rPr>
              <a:t>in 2022, 4,907 deaths due to drug poisoning were recorded, equivalent to an average death rate of 84.4 deaths for every million people. </a:t>
            </a:r>
          </a:p>
          <a:p>
            <a:pPr>
              <a:buFont typeface="Wingdings" charset="2"/>
              <a:buChar char="Ø"/>
            </a:pPr>
            <a:r>
              <a:rPr lang="en-GB" dirty="0">
                <a:solidFill>
                  <a:srgbClr val="000000"/>
                </a:solidFill>
                <a:latin typeface="Century Gothic"/>
                <a:ea typeface="+mn-lt"/>
                <a:cs typeface="Calibri"/>
              </a:rPr>
              <a:t>Death rates related to drug poisoning have increased every years since 2012.</a:t>
            </a:r>
          </a:p>
          <a:p>
            <a:pPr>
              <a:buFont typeface="Wingdings" charset="2"/>
              <a:buChar char="Ø"/>
            </a:pPr>
            <a:r>
              <a:rPr lang="en-GB" dirty="0">
                <a:solidFill>
                  <a:srgbClr val="000000"/>
                </a:solidFill>
                <a:latin typeface="Century Gothic"/>
                <a:ea typeface="+mn-lt"/>
                <a:cs typeface="Calibri"/>
              </a:rPr>
              <a:t>Easier to obtain synthetic heroin and an increase in mental health has contributed to the increase of drug use. </a:t>
            </a:r>
          </a:p>
          <a:p>
            <a:pPr>
              <a:buFont typeface="Wingdings" charset="2"/>
              <a:buChar char="Ø"/>
            </a:pPr>
            <a:endParaRPr lang="en-GB" dirty="0">
              <a:solidFill>
                <a:srgbClr val="000000"/>
              </a:solidFill>
              <a:latin typeface="Century Gothic"/>
              <a:ea typeface="+mn-lt"/>
              <a:cs typeface="Calibri"/>
            </a:endParaRPr>
          </a:p>
          <a:p>
            <a:pPr>
              <a:buFont typeface="Wingdings" charset="2"/>
              <a:buChar char="Ø"/>
            </a:pPr>
            <a:endParaRPr lang="en-GB" dirty="0">
              <a:solidFill>
                <a:srgbClr val="000000"/>
              </a:solidFill>
              <a:latin typeface="Calibri"/>
              <a:ea typeface="+mn-lt"/>
              <a:cs typeface="+mn-lt"/>
            </a:endParaRPr>
          </a:p>
          <a:p>
            <a:pPr marL="0" indent="0">
              <a:buNone/>
            </a:pPr>
            <a:r>
              <a:rPr lang="en-GB" dirty="0">
                <a:solidFill>
                  <a:srgbClr val="000000"/>
                </a:solidFill>
                <a:latin typeface="Calibri"/>
                <a:ea typeface="+mn-lt"/>
                <a:cs typeface="+mn-lt"/>
              </a:rPr>
              <a:t>       </a:t>
            </a:r>
            <a:endParaRPr lang="en-GB">
              <a:solidFill>
                <a:srgbClr val="000000"/>
              </a:solidFill>
              <a:latin typeface="Calibri"/>
            </a:endParaRPr>
          </a:p>
        </p:txBody>
      </p:sp>
      <p:sp>
        <p:nvSpPr>
          <p:cNvPr id="5" name="TextBox 4">
            <a:extLst>
              <a:ext uri="{FF2B5EF4-FFF2-40B4-BE49-F238E27FC236}">
                <a16:creationId xmlns:a16="http://schemas.microsoft.com/office/drawing/2014/main" id="{2A54F821-EAEE-FA1C-89BB-744FD88CDC0E}"/>
              </a:ext>
            </a:extLst>
          </p:cNvPr>
          <p:cNvSpPr txBox="1"/>
          <p:nvPr/>
        </p:nvSpPr>
        <p:spPr>
          <a:xfrm>
            <a:off x="543485" y="6020361"/>
            <a:ext cx="11102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(The Government of the United Kingdom, 2023) (Office for National Statistics, 2021) (Office for National Statistics, 2023) (Houghton et al, 2021) (Eastwood and </a:t>
            </a:r>
            <a:r>
              <a:rPr lang="en-GB" sz="1200" dirty="0" err="1">
                <a:ea typeface="+mn-lt"/>
                <a:cs typeface="+mn-lt"/>
              </a:rPr>
              <a:t>Schlossenburg</a:t>
            </a:r>
            <a:r>
              <a:rPr lang="en-GB" sz="1200" dirty="0">
                <a:ea typeface="+mn-lt"/>
                <a:cs typeface="+mn-lt"/>
              </a:rPr>
              <a:t>, 2023).</a:t>
            </a:r>
          </a:p>
        </p:txBody>
      </p:sp>
    </p:spTree>
    <p:extLst>
      <p:ext uri="{BB962C8B-B14F-4D97-AF65-F5344CB8AC3E}">
        <p14:creationId xmlns:p14="http://schemas.microsoft.com/office/powerpoint/2010/main" val="2127119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7DC4-D71D-EB55-AE3D-727AE0A25E7F}"/>
              </a:ext>
            </a:extLst>
          </p:cNvPr>
          <p:cNvSpPr>
            <a:spLocks noGrp="1"/>
          </p:cNvSpPr>
          <p:nvPr>
            <p:ph type="title"/>
          </p:nvPr>
        </p:nvSpPr>
        <p:spPr/>
        <p:txBody>
          <a:bodyPr/>
          <a:lstStyle/>
          <a:p>
            <a:r>
              <a:rPr lang="en-US" dirty="0"/>
              <a:t>Naloxone </a:t>
            </a:r>
          </a:p>
        </p:txBody>
      </p:sp>
      <p:sp>
        <p:nvSpPr>
          <p:cNvPr id="3" name="Content Placeholder 2">
            <a:extLst>
              <a:ext uri="{FF2B5EF4-FFF2-40B4-BE49-F238E27FC236}">
                <a16:creationId xmlns:a16="http://schemas.microsoft.com/office/drawing/2014/main" id="{73E268E4-6020-A469-C662-F35696081396}"/>
              </a:ext>
            </a:extLst>
          </p:cNvPr>
          <p:cNvSpPr>
            <a:spLocks noGrp="1"/>
          </p:cNvSpPr>
          <p:nvPr>
            <p:ph idx="1"/>
          </p:nvPr>
        </p:nvSpPr>
        <p:spPr/>
        <p:txBody>
          <a:bodyPr vert="horz" lIns="91440" tIns="45720" rIns="91440" bIns="45720" rtlCol="0" anchor="t">
            <a:normAutofit lnSpcReduction="10000"/>
          </a:bodyPr>
          <a:lstStyle/>
          <a:p>
            <a:r>
              <a:rPr lang="en-US" dirty="0"/>
              <a:t>Naloxone is an opioid antagonist Drug that can be administered to reverse the effects of a heroin or opium overdose by reversing the effects of the consumed drug.</a:t>
            </a:r>
          </a:p>
          <a:p>
            <a:r>
              <a:rPr lang="en-US" dirty="0"/>
              <a:t>It can be administered as a nasal spray or through an injection.</a:t>
            </a:r>
          </a:p>
          <a:p>
            <a:r>
              <a:rPr lang="en-US" dirty="0"/>
              <a:t>The take home naloxone program is available to anyone that’s engaged with harm reduction services themselves and more recently has been made available for family members, friends and people who have regular </a:t>
            </a:r>
            <a:r>
              <a:rPr lang="en-GB" dirty="0"/>
              <a:t>contact</a:t>
            </a:r>
            <a:r>
              <a:rPr lang="en-US" dirty="0"/>
              <a:t> with users such as Drug workers, prison officers and homeless hostel workers. </a:t>
            </a:r>
          </a:p>
          <a:p>
            <a:r>
              <a:rPr lang="en-US" dirty="0"/>
              <a:t>In 2021, Naloxone was used in 288 overdose events in Wales with only 3 deaths reported.</a:t>
            </a:r>
          </a:p>
          <a:p>
            <a:endParaRPr lang="en-US" dirty="0">
              <a:solidFill>
                <a:srgbClr val="404040"/>
              </a:solidFill>
            </a:endParaRPr>
          </a:p>
          <a:p>
            <a:endParaRPr lang="en-GB" sz="1200" dirty="0">
              <a:solidFill>
                <a:srgbClr val="000000"/>
              </a:solidFill>
            </a:endParaRPr>
          </a:p>
          <a:p>
            <a:endParaRPr lang="en-US" dirty="0"/>
          </a:p>
          <a:p>
            <a:endParaRPr lang="en-US" dirty="0"/>
          </a:p>
          <a:p>
            <a:endParaRPr lang="en-US" dirty="0"/>
          </a:p>
        </p:txBody>
      </p:sp>
      <p:sp>
        <p:nvSpPr>
          <p:cNvPr id="4" name="TextBox 3">
            <a:extLst>
              <a:ext uri="{FF2B5EF4-FFF2-40B4-BE49-F238E27FC236}">
                <a16:creationId xmlns:a16="http://schemas.microsoft.com/office/drawing/2014/main" id="{2038696D-04C0-8584-EDD2-604CF8BAC4CE}"/>
              </a:ext>
            </a:extLst>
          </p:cNvPr>
          <p:cNvSpPr txBox="1"/>
          <p:nvPr/>
        </p:nvSpPr>
        <p:spPr>
          <a:xfrm>
            <a:off x="994522" y="6401360"/>
            <a:ext cx="97211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(Public health Wales, 2022)  (Spring, et</a:t>
            </a:r>
            <a:r>
              <a:rPr lang="en-GB" sz="1200" i="1" dirty="0">
                <a:ea typeface="+mn-lt"/>
                <a:cs typeface="+mn-lt"/>
              </a:rPr>
              <a:t> al.</a:t>
            </a:r>
            <a:r>
              <a:rPr lang="en-GB" sz="1200" dirty="0">
                <a:ea typeface="+mn-lt"/>
                <a:cs typeface="+mn-lt"/>
              </a:rPr>
              <a:t> 2022) </a:t>
            </a:r>
            <a:endParaRPr lang="en-US" dirty="0">
              <a:ea typeface="+mn-lt"/>
              <a:cs typeface="+mn-lt"/>
            </a:endParaRPr>
          </a:p>
        </p:txBody>
      </p:sp>
    </p:spTree>
    <p:extLst>
      <p:ext uri="{BB962C8B-B14F-4D97-AF65-F5344CB8AC3E}">
        <p14:creationId xmlns:p14="http://schemas.microsoft.com/office/powerpoint/2010/main" val="280292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E725-4C2A-B2DB-B179-66BB945427A6}"/>
              </a:ext>
            </a:extLst>
          </p:cNvPr>
          <p:cNvSpPr>
            <a:spLocks noGrp="1"/>
          </p:cNvSpPr>
          <p:nvPr>
            <p:ph type="title"/>
          </p:nvPr>
        </p:nvSpPr>
        <p:spPr/>
        <p:txBody>
          <a:bodyPr/>
          <a:lstStyle/>
          <a:p>
            <a:r>
              <a:rPr lang="en-US" dirty="0"/>
              <a:t>Strengths </a:t>
            </a:r>
          </a:p>
        </p:txBody>
      </p:sp>
      <p:sp>
        <p:nvSpPr>
          <p:cNvPr id="3" name="Content Placeholder 2">
            <a:extLst>
              <a:ext uri="{FF2B5EF4-FFF2-40B4-BE49-F238E27FC236}">
                <a16:creationId xmlns:a16="http://schemas.microsoft.com/office/drawing/2014/main" id="{95EE8B4E-45F8-0BA4-DCCC-F865DFDCE235}"/>
              </a:ext>
            </a:extLst>
          </p:cNvPr>
          <p:cNvSpPr>
            <a:spLocks noGrp="1"/>
          </p:cNvSpPr>
          <p:nvPr>
            <p:ph idx="1"/>
          </p:nvPr>
        </p:nvSpPr>
        <p:spPr/>
        <p:txBody>
          <a:bodyPr vert="horz" lIns="91440" tIns="45720" rIns="91440" bIns="45720" rtlCol="0" anchor="t">
            <a:normAutofit/>
          </a:bodyPr>
          <a:lstStyle/>
          <a:p>
            <a:r>
              <a:rPr lang="en-US" dirty="0"/>
              <a:t>Lifesaving in the events of an overdose.</a:t>
            </a:r>
          </a:p>
          <a:p>
            <a:r>
              <a:rPr lang="en-US" dirty="0"/>
              <a:t>Easy and quick to administer.</a:t>
            </a:r>
          </a:p>
          <a:p>
            <a:r>
              <a:rPr lang="en-US" dirty="0"/>
              <a:t>Most people can carry naloxone.</a:t>
            </a:r>
          </a:p>
          <a:p>
            <a:r>
              <a:rPr lang="en-US" dirty="0"/>
              <a:t>Readily available</a:t>
            </a:r>
          </a:p>
          <a:p>
            <a:r>
              <a:rPr lang="en-US" dirty="0"/>
              <a:t>Cost effective.</a:t>
            </a:r>
          </a:p>
          <a:p>
            <a:r>
              <a:rPr lang="en-US" dirty="0"/>
              <a:t>Gives the person more time to get medical help.</a:t>
            </a:r>
          </a:p>
          <a:p>
            <a:r>
              <a:rPr lang="en-US" dirty="0"/>
              <a:t>Slows down the effects of the overdose by preventing organ damage.</a:t>
            </a:r>
          </a:p>
          <a:p>
            <a:endParaRPr lang="en-US" dirty="0"/>
          </a:p>
        </p:txBody>
      </p:sp>
      <p:sp>
        <p:nvSpPr>
          <p:cNvPr id="4" name="TextBox 3">
            <a:extLst>
              <a:ext uri="{FF2B5EF4-FFF2-40B4-BE49-F238E27FC236}">
                <a16:creationId xmlns:a16="http://schemas.microsoft.com/office/drawing/2014/main" id="{C0D92A58-056F-4332-C97B-59182676A268}"/>
              </a:ext>
            </a:extLst>
          </p:cNvPr>
          <p:cNvSpPr txBox="1"/>
          <p:nvPr/>
        </p:nvSpPr>
        <p:spPr>
          <a:xfrm>
            <a:off x="1081367" y="6292102"/>
            <a:ext cx="8839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(Recovery, 2024) (</a:t>
            </a:r>
            <a:r>
              <a:rPr lang="en-US" sz="1200" dirty="0" err="1">
                <a:ea typeface="+mn-lt"/>
                <a:cs typeface="+mn-lt"/>
              </a:rPr>
              <a:t>Bayba</a:t>
            </a:r>
            <a:r>
              <a:rPr lang="en-US" sz="1200" dirty="0">
                <a:ea typeface="+mn-lt"/>
                <a:cs typeface="+mn-lt"/>
              </a:rPr>
              <a:t>, 2024) </a:t>
            </a:r>
            <a:endParaRPr lang="en-GB" sz="1200" dirty="0"/>
          </a:p>
        </p:txBody>
      </p:sp>
    </p:spTree>
    <p:extLst>
      <p:ext uri="{BB962C8B-B14F-4D97-AF65-F5344CB8AC3E}">
        <p14:creationId xmlns:p14="http://schemas.microsoft.com/office/powerpoint/2010/main" val="306248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433EF-F8F4-8BB1-D5A6-088B71736B9A}"/>
              </a:ext>
            </a:extLst>
          </p:cNvPr>
          <p:cNvSpPr>
            <a:spLocks noGrp="1"/>
          </p:cNvSpPr>
          <p:nvPr>
            <p:ph type="title"/>
          </p:nvPr>
        </p:nvSpPr>
        <p:spPr/>
        <p:txBody>
          <a:bodyPr/>
          <a:lstStyle/>
          <a:p>
            <a:r>
              <a:rPr lang="en-US" dirty="0"/>
              <a:t>Limitations </a:t>
            </a:r>
            <a:endParaRPr lang="en-US"/>
          </a:p>
        </p:txBody>
      </p:sp>
      <p:sp>
        <p:nvSpPr>
          <p:cNvPr id="3" name="Content Placeholder 2">
            <a:extLst>
              <a:ext uri="{FF2B5EF4-FFF2-40B4-BE49-F238E27FC236}">
                <a16:creationId xmlns:a16="http://schemas.microsoft.com/office/drawing/2014/main" id="{A52B404B-A4AA-BBC0-E1DB-0F9408571782}"/>
              </a:ext>
            </a:extLst>
          </p:cNvPr>
          <p:cNvSpPr>
            <a:spLocks noGrp="1"/>
          </p:cNvSpPr>
          <p:nvPr>
            <p:ph idx="1"/>
          </p:nvPr>
        </p:nvSpPr>
        <p:spPr/>
        <p:txBody>
          <a:bodyPr vert="horz" lIns="91440" tIns="45720" rIns="91440" bIns="45720" rtlCol="0" anchor="t">
            <a:normAutofit/>
          </a:bodyPr>
          <a:lstStyle/>
          <a:p>
            <a:r>
              <a:rPr lang="en-US" dirty="0"/>
              <a:t>Naloxone needs to be administered quickly to be effective.</a:t>
            </a:r>
          </a:p>
          <a:p>
            <a:r>
              <a:rPr lang="en-US" dirty="0"/>
              <a:t>Not all people that use drugs are involved with harm reduction programs so they may not know about naloxone or maybe unable to get it.</a:t>
            </a:r>
          </a:p>
          <a:p>
            <a:r>
              <a:rPr lang="en-US" dirty="0"/>
              <a:t>Rural areas have less active harm reduction programs available to access naloxone.</a:t>
            </a:r>
          </a:p>
          <a:p>
            <a:r>
              <a:rPr lang="en-US" dirty="0"/>
              <a:t>Training is needed to be able to administer naloxone.</a:t>
            </a:r>
          </a:p>
          <a:p>
            <a:r>
              <a:rPr lang="en-GB" dirty="0"/>
              <a:t>Overdose</a:t>
            </a:r>
            <a:r>
              <a:rPr lang="en-US" dirty="0"/>
              <a:t> symptoms can return after 30 to 90 minutes so additional medical help would be needed within that time frame. </a:t>
            </a:r>
          </a:p>
          <a:p>
            <a:endParaRPr lang="en-US" dirty="0"/>
          </a:p>
          <a:p>
            <a:endParaRPr lang="en-US" dirty="0"/>
          </a:p>
        </p:txBody>
      </p:sp>
      <p:sp>
        <p:nvSpPr>
          <p:cNvPr id="4" name="TextBox 3">
            <a:extLst>
              <a:ext uri="{FF2B5EF4-FFF2-40B4-BE49-F238E27FC236}">
                <a16:creationId xmlns:a16="http://schemas.microsoft.com/office/drawing/2014/main" id="{B1563AA0-5B18-1822-330A-41ACADBAD7AE}"/>
              </a:ext>
            </a:extLst>
          </p:cNvPr>
          <p:cNvSpPr txBox="1"/>
          <p:nvPr/>
        </p:nvSpPr>
        <p:spPr>
          <a:xfrm>
            <a:off x="1157008" y="6303309"/>
            <a:ext cx="83567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(Sampson et al, 2024)</a:t>
            </a:r>
            <a:endParaRPr lang="en-US" dirty="0"/>
          </a:p>
        </p:txBody>
      </p:sp>
    </p:spTree>
    <p:extLst>
      <p:ext uri="{BB962C8B-B14F-4D97-AF65-F5344CB8AC3E}">
        <p14:creationId xmlns:p14="http://schemas.microsoft.com/office/powerpoint/2010/main" val="395636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3AA1A-86DA-9113-7EE1-0DD68926A995}"/>
              </a:ext>
            </a:extLst>
          </p:cNvPr>
          <p:cNvSpPr>
            <a:spLocks noGrp="1"/>
          </p:cNvSpPr>
          <p:nvPr>
            <p:ph type="title"/>
          </p:nvPr>
        </p:nvSpPr>
        <p:spPr/>
        <p:txBody>
          <a:bodyPr/>
          <a:lstStyle/>
          <a:p>
            <a:r>
              <a:rPr lang="en-US" dirty="0"/>
              <a:t>Needle exchange strengths.</a:t>
            </a:r>
          </a:p>
        </p:txBody>
      </p:sp>
      <p:sp>
        <p:nvSpPr>
          <p:cNvPr id="3" name="Content Placeholder 2">
            <a:extLst>
              <a:ext uri="{FF2B5EF4-FFF2-40B4-BE49-F238E27FC236}">
                <a16:creationId xmlns:a16="http://schemas.microsoft.com/office/drawing/2014/main" id="{17901F1A-4D95-683E-6454-04FA2791D536}"/>
              </a:ext>
            </a:extLst>
          </p:cNvPr>
          <p:cNvSpPr>
            <a:spLocks noGrp="1"/>
          </p:cNvSpPr>
          <p:nvPr>
            <p:ph idx="1"/>
          </p:nvPr>
        </p:nvSpPr>
        <p:spPr/>
        <p:txBody>
          <a:bodyPr vert="horz" lIns="91440" tIns="45720" rIns="91440" bIns="45720" rtlCol="0" anchor="t">
            <a:normAutofit lnSpcReduction="10000"/>
          </a:bodyPr>
          <a:lstStyle/>
          <a:p>
            <a:r>
              <a:rPr lang="en-US" dirty="0"/>
              <a:t>Needle exchange.</a:t>
            </a:r>
          </a:p>
          <a:p>
            <a:r>
              <a:rPr lang="en-US" dirty="0"/>
              <a:t>Established in 1980s during the H.I.V and AIDS </a:t>
            </a:r>
            <a:r>
              <a:rPr lang="en-GB" dirty="0"/>
              <a:t>epidemic</a:t>
            </a:r>
            <a:r>
              <a:rPr lang="en-US" dirty="0"/>
              <a:t> to try and reduce the spread of the virus.</a:t>
            </a:r>
          </a:p>
          <a:p>
            <a:r>
              <a:rPr lang="en-US" dirty="0"/>
              <a:t>Has since become much more, service users can obtain clean syringes, foil and water while disposing of used syringes safely and correctly.</a:t>
            </a:r>
          </a:p>
          <a:p>
            <a:r>
              <a:rPr lang="en-US" dirty="0"/>
              <a:t>Access to sexual health clinic, safer injecting information, counselling and help to access drug abstinence programs such as methadone and </a:t>
            </a:r>
            <a:r>
              <a:rPr lang="en-US" dirty="0" err="1"/>
              <a:t>subutex</a:t>
            </a:r>
            <a:r>
              <a:rPr lang="en-US" dirty="0"/>
              <a:t> replacements. </a:t>
            </a:r>
          </a:p>
          <a:p>
            <a:r>
              <a:rPr lang="en-US" dirty="0"/>
              <a:t>Overdose awareness and Naloxone training/ distribution. </a:t>
            </a:r>
          </a:p>
          <a:p>
            <a:r>
              <a:rPr lang="en-US" dirty="0"/>
              <a:t>Empowering service users to take control of their own health. </a:t>
            </a:r>
          </a:p>
          <a:p>
            <a:endParaRPr lang="en-US" dirty="0"/>
          </a:p>
          <a:p>
            <a:endParaRPr lang="en-US" dirty="0"/>
          </a:p>
        </p:txBody>
      </p:sp>
      <p:sp>
        <p:nvSpPr>
          <p:cNvPr id="4" name="TextBox 3">
            <a:extLst>
              <a:ext uri="{FF2B5EF4-FFF2-40B4-BE49-F238E27FC236}">
                <a16:creationId xmlns:a16="http://schemas.microsoft.com/office/drawing/2014/main" id="{53978497-53C3-30C1-8804-83EE577C1E0D}"/>
              </a:ext>
            </a:extLst>
          </p:cNvPr>
          <p:cNvSpPr txBox="1"/>
          <p:nvPr/>
        </p:nvSpPr>
        <p:spPr>
          <a:xfrm>
            <a:off x="736789" y="6355845"/>
            <a:ext cx="86711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(Harm Reduction, 2022) (</a:t>
            </a:r>
            <a:r>
              <a:rPr lang="en-GB" sz="1200" dirty="0">
                <a:ea typeface="+mn-lt"/>
                <a:cs typeface="+mn-lt"/>
              </a:rPr>
              <a:t>Public Health Wales, 2023) (Welsh Government, 2011)</a:t>
            </a:r>
            <a:endParaRPr lang="en-GB" sz="1200" dirty="0"/>
          </a:p>
        </p:txBody>
      </p:sp>
    </p:spTree>
    <p:extLst>
      <p:ext uri="{BB962C8B-B14F-4D97-AF65-F5344CB8AC3E}">
        <p14:creationId xmlns:p14="http://schemas.microsoft.com/office/powerpoint/2010/main" val="3506053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742A-6BD2-2533-7C7A-0D565B726C4D}"/>
              </a:ext>
            </a:extLst>
          </p:cNvPr>
          <p:cNvSpPr>
            <a:spLocks noGrp="1"/>
          </p:cNvSpPr>
          <p:nvPr>
            <p:ph type="title"/>
          </p:nvPr>
        </p:nvSpPr>
        <p:spPr/>
        <p:txBody>
          <a:bodyPr/>
          <a:lstStyle/>
          <a:p>
            <a:r>
              <a:rPr lang="en-US" dirty="0"/>
              <a:t>limitations of needle exchange.</a:t>
            </a:r>
          </a:p>
        </p:txBody>
      </p:sp>
      <p:sp>
        <p:nvSpPr>
          <p:cNvPr id="3" name="Content Placeholder 2">
            <a:extLst>
              <a:ext uri="{FF2B5EF4-FFF2-40B4-BE49-F238E27FC236}">
                <a16:creationId xmlns:a16="http://schemas.microsoft.com/office/drawing/2014/main" id="{CEE49A04-F563-384E-5B17-06B5465E25F8}"/>
              </a:ext>
            </a:extLst>
          </p:cNvPr>
          <p:cNvSpPr>
            <a:spLocks noGrp="1"/>
          </p:cNvSpPr>
          <p:nvPr>
            <p:ph idx="1"/>
          </p:nvPr>
        </p:nvSpPr>
        <p:spPr/>
        <p:txBody>
          <a:bodyPr vert="horz" lIns="91440" tIns="45720" rIns="91440" bIns="45720" rtlCol="0" anchor="t">
            <a:normAutofit/>
          </a:bodyPr>
          <a:lstStyle/>
          <a:p>
            <a:r>
              <a:rPr lang="en-US" dirty="0"/>
              <a:t>Decrease of 27% in people using needle exchange over 2021/2022 compared to the previous year even though there is an increase in people using drugs.</a:t>
            </a:r>
          </a:p>
          <a:p>
            <a:r>
              <a:rPr lang="en-US" dirty="0"/>
              <a:t>Decrease of 8% of overall syringes being distributed.</a:t>
            </a:r>
          </a:p>
          <a:p>
            <a:r>
              <a:rPr lang="en-US" dirty="0"/>
              <a:t>Increase of 1% of service users admitting they had shared syringes in the last </a:t>
            </a:r>
            <a:r>
              <a:rPr lang="en-GB" dirty="0"/>
              <a:t>year</a:t>
            </a:r>
            <a:r>
              <a:rPr lang="en-US" dirty="0"/>
              <a:t>.</a:t>
            </a:r>
          </a:p>
          <a:p>
            <a:r>
              <a:rPr lang="en-US" dirty="0"/>
              <a:t>Stigma and dehumanization of heroin users.</a:t>
            </a:r>
          </a:p>
          <a:p>
            <a:r>
              <a:rPr lang="en-US" dirty="0"/>
              <a:t>Needle exchange can be seen as encouraging or enabling drug use.</a:t>
            </a:r>
          </a:p>
          <a:p>
            <a:endParaRPr lang="en-US" dirty="0"/>
          </a:p>
          <a:p>
            <a:endParaRPr lang="en-US" dirty="0"/>
          </a:p>
          <a:p>
            <a:endParaRPr lang="en-US" dirty="0"/>
          </a:p>
        </p:txBody>
      </p:sp>
      <p:sp>
        <p:nvSpPr>
          <p:cNvPr id="6" name="TextBox 5">
            <a:extLst>
              <a:ext uri="{FF2B5EF4-FFF2-40B4-BE49-F238E27FC236}">
                <a16:creationId xmlns:a16="http://schemas.microsoft.com/office/drawing/2014/main" id="{E7855064-F582-BE74-1E67-026C9EFE664D}"/>
              </a:ext>
            </a:extLst>
          </p:cNvPr>
          <p:cNvSpPr txBox="1"/>
          <p:nvPr/>
        </p:nvSpPr>
        <p:spPr>
          <a:xfrm>
            <a:off x="1274669" y="6037169"/>
            <a:ext cx="83960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entury Gothic"/>
                <a:ea typeface="Aptos"/>
                <a:cs typeface="Aptos"/>
              </a:rPr>
              <a:t>(</a:t>
            </a:r>
            <a:r>
              <a:rPr lang="en-US" sz="1200" dirty="0" err="1">
                <a:latin typeface="Century Gothic"/>
                <a:ea typeface="Aptos"/>
                <a:cs typeface="Aptos"/>
              </a:rPr>
              <a:t>Sumnall</a:t>
            </a:r>
            <a:r>
              <a:rPr lang="en-US" sz="1200" dirty="0">
                <a:latin typeface="Century Gothic"/>
                <a:ea typeface="Aptos"/>
                <a:cs typeface="Aptos"/>
              </a:rPr>
              <a:t> et al. 2021)</a:t>
            </a:r>
            <a:r>
              <a:rPr lang="en-US" dirty="0">
                <a:latin typeface="Aptos"/>
                <a:ea typeface="Aptos"/>
                <a:cs typeface="Aptos"/>
              </a:rPr>
              <a:t> </a:t>
            </a:r>
            <a:r>
              <a:rPr lang="en-GB" sz="1200" dirty="0">
                <a:ea typeface="+mn-lt"/>
                <a:cs typeface="+mn-lt"/>
              </a:rPr>
              <a:t>(National harm reduction coalition, 2020) (Clarke et al, 2016) (Public Health Wales, 2022)</a:t>
            </a:r>
            <a:endParaRPr lang="en-US" dirty="0"/>
          </a:p>
        </p:txBody>
      </p:sp>
    </p:spTree>
    <p:extLst>
      <p:ext uri="{BB962C8B-B14F-4D97-AF65-F5344CB8AC3E}">
        <p14:creationId xmlns:p14="http://schemas.microsoft.com/office/powerpoint/2010/main" val="4100001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C300E-24DB-4C5C-4C37-9DD6146443E5}"/>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D0BA9E9B-D1E6-48BF-0333-4367279A7FEB}"/>
              </a:ext>
            </a:extLst>
          </p:cNvPr>
          <p:cNvSpPr>
            <a:spLocks noGrp="1"/>
          </p:cNvSpPr>
          <p:nvPr>
            <p:ph idx="1"/>
          </p:nvPr>
        </p:nvSpPr>
        <p:spPr/>
        <p:txBody>
          <a:bodyPr vert="horz" lIns="91440" tIns="45720" rIns="91440" bIns="45720" rtlCol="0" anchor="t">
            <a:normAutofit/>
          </a:bodyPr>
          <a:lstStyle/>
          <a:p>
            <a:r>
              <a:rPr lang="en-US" dirty="0"/>
              <a:t>Increase outreach work to build trust.</a:t>
            </a:r>
          </a:p>
          <a:p>
            <a:r>
              <a:rPr lang="en-US" dirty="0"/>
              <a:t>Work on Public engagement to reduce the stigma attached to heroin use.</a:t>
            </a:r>
          </a:p>
          <a:p>
            <a:r>
              <a:rPr lang="en-US" dirty="0"/>
              <a:t>Better advertising of needle exchange clinics and what they offer.</a:t>
            </a:r>
          </a:p>
          <a:p>
            <a:r>
              <a:rPr lang="en-US" dirty="0"/>
              <a:t>Education for younger children and vulnerable, at-risk adults to raise awareness of the effects of addiction.</a:t>
            </a:r>
          </a:p>
          <a:p>
            <a:r>
              <a:rPr lang="en-US" dirty="0"/>
              <a:t>Introduce mobile Naloxone programs to reach more rural areas.</a:t>
            </a:r>
            <a:endParaRPr lang="en-US" dirty="0">
              <a:solidFill>
                <a:srgbClr val="000000"/>
              </a:solidFill>
            </a:endParaRPr>
          </a:p>
          <a:p>
            <a:r>
              <a:rPr lang="en-US" dirty="0"/>
              <a:t>Introduce more training for a wider range of people that have contact with drug users such as social workers, City center rangers and shop workers in areas that drug use is high.</a:t>
            </a:r>
          </a:p>
          <a:p>
            <a:endParaRPr lang="en-US" dirty="0"/>
          </a:p>
          <a:p>
            <a:endParaRPr lang="en-US" dirty="0"/>
          </a:p>
          <a:p>
            <a:endParaRPr lang="en-US" dirty="0"/>
          </a:p>
        </p:txBody>
      </p:sp>
    </p:spTree>
    <p:extLst>
      <p:ext uri="{BB962C8B-B14F-4D97-AF65-F5344CB8AC3E}">
        <p14:creationId xmlns:p14="http://schemas.microsoft.com/office/powerpoint/2010/main" val="2831488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CC03-CDE5-BA48-4E45-42506157709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18D7F8A1-740B-CBC8-37F8-7D35864AE54A}"/>
              </a:ext>
            </a:extLst>
          </p:cNvPr>
          <p:cNvSpPr>
            <a:spLocks noGrp="1"/>
          </p:cNvSpPr>
          <p:nvPr>
            <p:ph idx="1"/>
          </p:nvPr>
        </p:nvSpPr>
        <p:spPr>
          <a:xfrm>
            <a:off x="1154954" y="2581089"/>
            <a:ext cx="9195453" cy="3438711"/>
          </a:xfrm>
        </p:spPr>
        <p:txBody>
          <a:bodyPr vert="horz" lIns="91440" tIns="45720" rIns="91440" bIns="45720" rtlCol="0" anchor="t">
            <a:normAutofit/>
          </a:bodyPr>
          <a:lstStyle/>
          <a:p>
            <a:r>
              <a:rPr lang="en-GB" sz="1200" err="1">
                <a:solidFill>
                  <a:srgbClr val="000000"/>
                </a:solidFill>
                <a:latin typeface="Segoe UI"/>
                <a:cs typeface="Segoe UI"/>
              </a:rPr>
              <a:t>Bayba</a:t>
            </a:r>
            <a:r>
              <a:rPr lang="en-GB" sz="1200" dirty="0">
                <a:solidFill>
                  <a:srgbClr val="000000"/>
                </a:solidFill>
                <a:latin typeface="Segoe UI"/>
                <a:cs typeface="Segoe UI"/>
              </a:rPr>
              <a:t>, M., Addiction Group (2024). </a:t>
            </a:r>
            <a:r>
              <a:rPr lang="en-GB" sz="1200" i="1" dirty="0">
                <a:solidFill>
                  <a:srgbClr val="000000"/>
                </a:solidFill>
                <a:latin typeface="Segoe UI"/>
                <a:cs typeface="Segoe UI"/>
              </a:rPr>
              <a:t>What are harm reduction strategies? What do they look like?</a:t>
            </a:r>
            <a:r>
              <a:rPr lang="en-GB" sz="1200" dirty="0">
                <a:solidFill>
                  <a:srgbClr val="000000"/>
                </a:solidFill>
                <a:latin typeface="Segoe UI"/>
                <a:cs typeface="Segoe UI"/>
              </a:rPr>
              <a:t> Available at: https://www.addictiongroup.org/treatment/therapies/harm-reduction/. (Accessed 3 July 2024). </a:t>
            </a:r>
            <a:endParaRPr lang="en-US" sz="1200" dirty="0">
              <a:solidFill>
                <a:srgbClr val="000000"/>
              </a:solidFill>
              <a:latin typeface="Segoe UI"/>
              <a:cs typeface="Segoe UI"/>
            </a:endParaRPr>
          </a:p>
          <a:p>
            <a:r>
              <a:rPr lang="en-GB" sz="1200" dirty="0">
                <a:solidFill>
                  <a:srgbClr val="000000"/>
                </a:solidFill>
                <a:latin typeface="Segoe UI"/>
                <a:cs typeface="Segoe UI"/>
              </a:rPr>
              <a:t>Clarke, K., Harris, D., </a:t>
            </a:r>
            <a:r>
              <a:rPr lang="en-GB" sz="1200" dirty="0" err="1">
                <a:solidFill>
                  <a:srgbClr val="000000"/>
                </a:solidFill>
                <a:latin typeface="Segoe UI"/>
                <a:cs typeface="Segoe UI"/>
              </a:rPr>
              <a:t>Zweifler</a:t>
            </a:r>
            <a:r>
              <a:rPr lang="en-GB" sz="1200" dirty="0">
                <a:solidFill>
                  <a:srgbClr val="000000"/>
                </a:solidFill>
                <a:latin typeface="Segoe UI"/>
                <a:cs typeface="Segoe UI"/>
              </a:rPr>
              <a:t>, J., Lasher, M., Mortimer, R., Hughes, S. (2016) </a:t>
            </a:r>
            <a:r>
              <a:rPr lang="en-GB" sz="1200" dirty="0">
                <a:solidFill>
                  <a:srgbClr val="212121"/>
                </a:solidFill>
                <a:latin typeface="Segoe UI"/>
                <a:cs typeface="Segoe UI"/>
              </a:rPr>
              <a:t>The Significance of Harm Reduction as a Social and Health Care Intervention for Injecting Drug Users, </a:t>
            </a:r>
            <a:r>
              <a:rPr lang="en-GB" sz="1200" i="1" dirty="0">
                <a:solidFill>
                  <a:srgbClr val="212121"/>
                </a:solidFill>
                <a:latin typeface="Segoe UI"/>
                <a:cs typeface="Segoe UI"/>
              </a:rPr>
              <a:t>Soc Work Public Health</a:t>
            </a:r>
            <a:r>
              <a:rPr lang="en-GB" sz="1200" dirty="0">
                <a:solidFill>
                  <a:srgbClr val="212121"/>
                </a:solidFill>
                <a:latin typeface="Segoe UI"/>
                <a:cs typeface="Segoe UI"/>
              </a:rPr>
              <a:t>, 31(5), pp. 398-407. </a:t>
            </a:r>
            <a:endParaRPr lang="en-US" sz="1200" dirty="0">
              <a:solidFill>
                <a:srgbClr val="212121"/>
              </a:solidFill>
              <a:latin typeface="Segoe UI"/>
              <a:cs typeface="Segoe UI"/>
            </a:endParaRPr>
          </a:p>
          <a:p>
            <a:r>
              <a:rPr lang="en-GB" sz="1200" dirty="0">
                <a:solidFill>
                  <a:srgbClr val="000000"/>
                </a:solidFill>
                <a:latin typeface="Segoe UI"/>
                <a:cs typeface="Segoe UI"/>
              </a:rPr>
              <a:t>Eastwood, N., </a:t>
            </a:r>
            <a:r>
              <a:rPr lang="en-GB" sz="1200" dirty="0" err="1">
                <a:solidFill>
                  <a:srgbClr val="000000"/>
                </a:solidFill>
                <a:latin typeface="Segoe UI"/>
                <a:cs typeface="Segoe UI"/>
              </a:rPr>
              <a:t>Schlossenberg</a:t>
            </a:r>
            <a:r>
              <a:rPr lang="en-GB" sz="1200" dirty="0">
                <a:solidFill>
                  <a:srgbClr val="000000"/>
                </a:solidFill>
                <a:latin typeface="Segoe UI"/>
                <a:cs typeface="Segoe UI"/>
              </a:rPr>
              <a:t> (2023) The illegal drugs market is changing – is the Uk prepared?</a:t>
            </a:r>
            <a:r>
              <a:rPr lang="en-GB" sz="1200" i="1" dirty="0">
                <a:solidFill>
                  <a:srgbClr val="000000"/>
                </a:solidFill>
                <a:latin typeface="Segoe UI"/>
                <a:cs typeface="Segoe UI"/>
              </a:rPr>
              <a:t> BMJ, </a:t>
            </a:r>
            <a:r>
              <a:rPr lang="en-GB" sz="1200" dirty="0">
                <a:solidFill>
                  <a:srgbClr val="000000"/>
                </a:solidFill>
                <a:latin typeface="Segoe UI"/>
                <a:cs typeface="Segoe UI"/>
              </a:rPr>
              <a:t>3 (83), pp. 2421.</a:t>
            </a:r>
            <a:endParaRPr lang="en-US" sz="1200" dirty="0">
              <a:solidFill>
                <a:srgbClr val="000000"/>
              </a:solidFill>
              <a:latin typeface="Segoe UI"/>
              <a:cs typeface="Segoe UI"/>
            </a:endParaRPr>
          </a:p>
          <a:p>
            <a:r>
              <a:rPr lang="en-GB" sz="1200" dirty="0">
                <a:solidFill>
                  <a:srgbClr val="000000"/>
                </a:solidFill>
                <a:latin typeface="Segoe UI"/>
                <a:cs typeface="Segoe UI"/>
              </a:rPr>
              <a:t>Houghton, B., Bailey, A., </a:t>
            </a:r>
            <a:r>
              <a:rPr lang="en-GB" sz="1200" dirty="0" err="1">
                <a:solidFill>
                  <a:srgbClr val="000000"/>
                </a:solidFill>
                <a:latin typeface="Segoe UI"/>
                <a:cs typeface="Segoe UI"/>
              </a:rPr>
              <a:t>Kouimtsidis</a:t>
            </a:r>
            <a:r>
              <a:rPr lang="en-GB" sz="1200" dirty="0">
                <a:solidFill>
                  <a:srgbClr val="000000"/>
                </a:solidFill>
                <a:latin typeface="Segoe UI"/>
                <a:cs typeface="Segoe UI"/>
              </a:rPr>
              <a:t>, C., </a:t>
            </a:r>
            <a:r>
              <a:rPr lang="en-GB" sz="1200" dirty="0" err="1">
                <a:solidFill>
                  <a:srgbClr val="000000"/>
                </a:solidFill>
                <a:latin typeface="Segoe UI"/>
                <a:cs typeface="Segoe UI"/>
              </a:rPr>
              <a:t>Duka,T</a:t>
            </a:r>
            <a:r>
              <a:rPr lang="en-GB" sz="1200" dirty="0">
                <a:solidFill>
                  <a:srgbClr val="000000"/>
                </a:solidFill>
                <a:latin typeface="Segoe UI"/>
                <a:cs typeface="Segoe UI"/>
              </a:rPr>
              <a:t>., Notley, C. (2021) Perspectives of drug treatment and mental health professionals towards treatment provision for substance use disorders with coexisting mental health problems in England. </a:t>
            </a:r>
            <a:r>
              <a:rPr lang="en-GB" sz="1200" i="1" dirty="0">
                <a:solidFill>
                  <a:srgbClr val="000000"/>
                </a:solidFill>
                <a:latin typeface="Segoe UI"/>
                <a:cs typeface="Segoe UI"/>
              </a:rPr>
              <a:t>Drug Science, Policy, and Law, </a:t>
            </a:r>
            <a:r>
              <a:rPr lang="en-GB" sz="1200" dirty="0">
                <a:solidFill>
                  <a:srgbClr val="000000"/>
                </a:solidFill>
                <a:latin typeface="Segoe UI"/>
                <a:cs typeface="Segoe UI"/>
              </a:rPr>
              <a:t>(7)1 pp. 1-9</a:t>
            </a:r>
            <a:r>
              <a:rPr lang="en-GB" sz="1200" i="1" dirty="0">
                <a:solidFill>
                  <a:srgbClr val="000000"/>
                </a:solidFill>
                <a:latin typeface="Segoe UI"/>
                <a:cs typeface="Segoe UI"/>
              </a:rPr>
              <a:t>.</a:t>
            </a:r>
            <a:endParaRPr lang="en-US" sz="1200" dirty="0">
              <a:solidFill>
                <a:srgbClr val="000000"/>
              </a:solidFill>
              <a:latin typeface="Segoe UI"/>
              <a:cs typeface="Segoe UI"/>
            </a:endParaRPr>
          </a:p>
          <a:p>
            <a:r>
              <a:rPr lang="en-GB" sz="1200" dirty="0">
                <a:solidFill>
                  <a:srgbClr val="000000"/>
                </a:solidFill>
                <a:latin typeface="Segoe UI"/>
                <a:cs typeface="Segoe UI"/>
              </a:rPr>
              <a:t>National Harm reduction coalition (2020) </a:t>
            </a:r>
            <a:r>
              <a:rPr lang="en-GB" sz="1200" i="1" dirty="0">
                <a:solidFill>
                  <a:srgbClr val="000000"/>
                </a:solidFill>
                <a:latin typeface="Segoe UI"/>
                <a:cs typeface="Segoe UI"/>
              </a:rPr>
              <a:t>Guide to developing and managing syringe Access programs</a:t>
            </a:r>
            <a:r>
              <a:rPr lang="en-GB" sz="1200" dirty="0">
                <a:solidFill>
                  <a:srgbClr val="000000"/>
                </a:solidFill>
                <a:latin typeface="Segoe UI"/>
                <a:cs typeface="Segoe UI"/>
              </a:rPr>
              <a:t>. Available at: </a:t>
            </a:r>
            <a:r>
              <a:rPr lang="en-GB" sz="1200" dirty="0">
                <a:latin typeface="Segoe UI"/>
                <a:cs typeface="Segoe UI"/>
              </a:rPr>
              <a:t>https://harmreduction.org/issues/syringe-access/guide-to-managing-programs/</a:t>
            </a:r>
            <a:r>
              <a:rPr lang="en-GB" sz="1200" dirty="0">
                <a:solidFill>
                  <a:srgbClr val="000000"/>
                </a:solidFill>
                <a:latin typeface="Segoe UI"/>
                <a:cs typeface="Segoe UI"/>
              </a:rPr>
              <a:t>. (Accessed on 29 June 2024). </a:t>
            </a:r>
            <a:endParaRPr lang="en-US" sz="1200" dirty="0">
              <a:solidFill>
                <a:srgbClr val="000000"/>
              </a:solidFill>
              <a:latin typeface="Segoe UI"/>
              <a:cs typeface="Segoe UI"/>
            </a:endParaRPr>
          </a:p>
          <a:p>
            <a:r>
              <a:rPr lang="en-GB" sz="1200" dirty="0">
                <a:solidFill>
                  <a:srgbClr val="000000"/>
                </a:solidFill>
                <a:latin typeface="Segoe UI"/>
                <a:cs typeface="Segoe UI"/>
              </a:rPr>
              <a:t>National institute on drug abuse (2022) </a:t>
            </a:r>
            <a:r>
              <a:rPr lang="en-GB" sz="1200" i="1" dirty="0">
                <a:solidFill>
                  <a:srgbClr val="000000"/>
                </a:solidFill>
                <a:latin typeface="Segoe UI"/>
                <a:cs typeface="Segoe UI"/>
              </a:rPr>
              <a:t>Harm Reduction. </a:t>
            </a:r>
            <a:r>
              <a:rPr lang="en-GB" sz="1200" dirty="0">
                <a:solidFill>
                  <a:srgbClr val="000000"/>
                </a:solidFill>
                <a:latin typeface="Segoe UI"/>
                <a:cs typeface="Segoe UI"/>
              </a:rPr>
              <a:t>Available at: https://nida.nih.gov/research-topics/harm-reduction (Accessed on 3 July 2024). </a:t>
            </a:r>
            <a:endParaRPr lang="en-US" sz="1200" dirty="0">
              <a:solidFill>
                <a:srgbClr val="000000"/>
              </a:solidFill>
              <a:latin typeface="Segoe UI"/>
              <a:cs typeface="Segoe UI"/>
            </a:endParaRPr>
          </a:p>
          <a:p>
            <a:endParaRPr lang="en-US" dirty="0"/>
          </a:p>
        </p:txBody>
      </p:sp>
    </p:spTree>
    <p:extLst>
      <p:ext uri="{BB962C8B-B14F-4D97-AF65-F5344CB8AC3E}">
        <p14:creationId xmlns:p14="http://schemas.microsoft.com/office/powerpoint/2010/main" val="2881485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67FDE-886F-E18C-10D0-653B010C7E5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B7D9914-82E9-BBE9-A77D-1D54DA78CCBB}"/>
              </a:ext>
            </a:extLst>
          </p:cNvPr>
          <p:cNvSpPr>
            <a:spLocks noGrp="1"/>
          </p:cNvSpPr>
          <p:nvPr>
            <p:ph idx="1"/>
          </p:nvPr>
        </p:nvSpPr>
        <p:spPr/>
        <p:txBody>
          <a:bodyPr vert="horz" lIns="91440" tIns="45720" rIns="91440" bIns="45720" rtlCol="0" anchor="t">
            <a:normAutofit lnSpcReduction="10000"/>
          </a:bodyPr>
          <a:lstStyle/>
          <a:p>
            <a:r>
              <a:rPr lang="en-GB" sz="1200" dirty="0">
                <a:solidFill>
                  <a:srgbClr val="000000"/>
                </a:solidFill>
                <a:latin typeface="Segoe UI"/>
                <a:cs typeface="Segoe UI"/>
              </a:rPr>
              <a:t>Office for national statistics (2021) </a:t>
            </a:r>
            <a:r>
              <a:rPr lang="en-GB" sz="1200" i="1" dirty="0">
                <a:solidFill>
                  <a:srgbClr val="000000"/>
                </a:solidFill>
                <a:latin typeface="Segoe UI"/>
                <a:cs typeface="Segoe UI"/>
              </a:rPr>
              <a:t>Deaths related to drug poisoning in England and Wales: 2020 registration,</a:t>
            </a:r>
            <a:r>
              <a:rPr lang="en-GB" sz="1200" dirty="0">
                <a:solidFill>
                  <a:srgbClr val="000000"/>
                </a:solidFill>
                <a:latin typeface="Segoe UI"/>
                <a:cs typeface="Segoe UI"/>
              </a:rPr>
              <a:t> Available at: </a:t>
            </a:r>
            <a:r>
              <a:rPr lang="en-GB" sz="1200" dirty="0">
                <a:solidFill>
                  <a:srgbClr val="000000"/>
                </a:solidFill>
                <a:latin typeface="Segoe UI"/>
                <a:cs typeface="Segoe UI"/>
                <a:hlinkClick r:id="rId2"/>
              </a:rPr>
              <a:t>https</a:t>
            </a:r>
            <a:r>
              <a:rPr lang="en-GB" sz="1200" dirty="0">
                <a:solidFill>
                  <a:srgbClr val="000000"/>
                </a:solidFill>
                <a:latin typeface="Segoe UI"/>
                <a:cs typeface="Segoe UI"/>
              </a:rPr>
              <a:t>://www.ons.gov.uk/peoplepopulationandcommunity/birthsdeathsandmarriages/deaths/bulletins/deathsrelatedtodrugpoisoninginenglandandwales/2020. (Accessed 27 June 2024).</a:t>
            </a:r>
          </a:p>
          <a:p>
            <a:r>
              <a:rPr lang="en-GB" sz="1200" dirty="0">
                <a:solidFill>
                  <a:srgbClr val="000000"/>
                </a:solidFill>
                <a:latin typeface="Segoe UI"/>
                <a:cs typeface="Segoe UI"/>
              </a:rPr>
              <a:t>Office for national statistics (2023)</a:t>
            </a:r>
            <a:r>
              <a:rPr lang="en-GB" sz="1200" i="1" dirty="0">
                <a:solidFill>
                  <a:srgbClr val="000000"/>
                </a:solidFill>
                <a:latin typeface="Segoe UI"/>
                <a:cs typeface="Segoe UI"/>
              </a:rPr>
              <a:t> Deaths related to drug poisoning in England and Wales: 2022 </a:t>
            </a:r>
            <a:r>
              <a:rPr lang="en-GB" sz="1200" dirty="0">
                <a:solidFill>
                  <a:srgbClr val="000000"/>
                </a:solidFill>
                <a:latin typeface="Segoe UI"/>
                <a:cs typeface="Segoe UI"/>
              </a:rPr>
              <a:t>registration, Available at: https://www.ons.gov.uk/peoplepopulationandcommunity/birthsdeathsandmarriages/deaths/bulletins/deathsrelatedtodrugpoisoninginenglandandwales/2022registrations. (Accessed 27 June 2024). </a:t>
            </a:r>
          </a:p>
          <a:p>
            <a:r>
              <a:rPr lang="en-GB" sz="1200" dirty="0">
                <a:solidFill>
                  <a:srgbClr val="000000"/>
                </a:solidFill>
                <a:latin typeface="Segoe UI"/>
                <a:cs typeface="Segoe UI"/>
              </a:rPr>
              <a:t>Public Health Wales (2022) </a:t>
            </a:r>
            <a:r>
              <a:rPr lang="en-GB" sz="1200" i="1" dirty="0">
                <a:solidFill>
                  <a:srgbClr val="000000"/>
                </a:solidFill>
                <a:latin typeface="Segoe UI"/>
                <a:cs typeface="Segoe UI"/>
              </a:rPr>
              <a:t>Needle and syringe programme activity in Wales.</a:t>
            </a:r>
            <a:r>
              <a:rPr lang="en-GB" sz="1200" dirty="0">
                <a:solidFill>
                  <a:srgbClr val="000000"/>
                </a:solidFill>
                <a:latin typeface="Segoe UI"/>
                <a:cs typeface="Segoe UI"/>
              </a:rPr>
              <a:t> Available at: https://phw.nhs.wales/publications/publications1/needle-and-syringe-programme-activity-in-wales-annual-report-2021-22/. (Accessed 29 June 2024). </a:t>
            </a:r>
          </a:p>
          <a:p>
            <a:r>
              <a:rPr lang="en-GB" sz="1200" dirty="0">
                <a:solidFill>
                  <a:srgbClr val="000000"/>
                </a:solidFill>
                <a:latin typeface="Segoe UI"/>
                <a:cs typeface="Segoe UI"/>
              </a:rPr>
              <a:t>Public health Wales (2023) N</a:t>
            </a:r>
            <a:r>
              <a:rPr lang="en-GB" sz="1200" i="1" dirty="0">
                <a:solidFill>
                  <a:srgbClr val="000000"/>
                </a:solidFill>
                <a:latin typeface="Segoe UI"/>
                <a:cs typeface="Segoe UI"/>
              </a:rPr>
              <a:t>umber of people attending safe needle and syringe programmes falls by 27 per sent, </a:t>
            </a:r>
            <a:r>
              <a:rPr lang="en-GB" sz="1200" dirty="0">
                <a:solidFill>
                  <a:srgbClr val="000000"/>
                </a:solidFill>
                <a:latin typeface="Segoe UI"/>
                <a:cs typeface="Segoe UI"/>
              </a:rPr>
              <a:t>Available at: https://phw.nhs.wales/news/number-of-people-attending-safe-needle-and-syringe-programmes-falls-by-27-per-cent/. (Accessed on 28 June 2024). </a:t>
            </a:r>
          </a:p>
          <a:p>
            <a:r>
              <a:rPr lang="en-GB" sz="1200" dirty="0">
                <a:solidFill>
                  <a:srgbClr val="000000"/>
                </a:solidFill>
                <a:latin typeface="Segoe UI"/>
                <a:cs typeface="Segoe UI"/>
              </a:rPr>
              <a:t>Public Health Wales (2022) </a:t>
            </a:r>
            <a:r>
              <a:rPr lang="en-GB" sz="1200" i="1" dirty="0">
                <a:solidFill>
                  <a:srgbClr val="000000"/>
                </a:solidFill>
                <a:latin typeface="Segoe UI"/>
                <a:cs typeface="Segoe UI"/>
              </a:rPr>
              <a:t>Wales Drugs deaths, A complex picture</a:t>
            </a:r>
            <a:r>
              <a:rPr lang="en-GB" sz="1200" dirty="0">
                <a:solidFill>
                  <a:srgbClr val="000000"/>
                </a:solidFill>
                <a:latin typeface="Segoe UI"/>
                <a:cs typeface="Segoe UI"/>
              </a:rPr>
              <a:t>, Available at: https://phw.nhs.wales/news/wales-drug-deaths-a-complex-picture/. (Accessed 28 June 2024). </a:t>
            </a:r>
          </a:p>
          <a:p>
            <a:r>
              <a:rPr lang="en-GB" sz="1200" dirty="0">
                <a:solidFill>
                  <a:srgbClr val="212121"/>
                </a:solidFill>
                <a:latin typeface="Segoe UI"/>
                <a:cs typeface="Segoe UI"/>
              </a:rPr>
              <a:t>Recovery.com (2024) </a:t>
            </a:r>
            <a:r>
              <a:rPr lang="en-GB" sz="1200" i="1" dirty="0">
                <a:solidFill>
                  <a:srgbClr val="212121"/>
                </a:solidFill>
                <a:latin typeface="Segoe UI"/>
                <a:cs typeface="Segoe UI"/>
              </a:rPr>
              <a:t>Exploring harm reduction: strategies and benefits in substance use</a:t>
            </a:r>
            <a:r>
              <a:rPr lang="en-GB" sz="1200" dirty="0">
                <a:solidFill>
                  <a:srgbClr val="212121"/>
                </a:solidFill>
                <a:latin typeface="Segoe UI"/>
                <a:cs typeface="Segoe UI"/>
              </a:rPr>
              <a:t>. Available at: </a:t>
            </a:r>
            <a:r>
              <a:rPr lang="en-GB" sz="1200" dirty="0">
                <a:solidFill>
                  <a:srgbClr val="000000"/>
                </a:solidFill>
                <a:latin typeface="Segoe UI"/>
                <a:cs typeface="Segoe UI"/>
              </a:rPr>
              <a:t>https://recovery.com/resources/what-is-harm-reduction/. (Accessed 30 June 2024). </a:t>
            </a:r>
          </a:p>
          <a:p>
            <a:endParaRPr lang="en-GB" sz="1200" dirty="0">
              <a:solidFill>
                <a:srgbClr val="000000"/>
              </a:solidFill>
              <a:latin typeface="Segoe UI"/>
              <a:cs typeface="Segoe UI"/>
            </a:endParaRPr>
          </a:p>
          <a:p>
            <a:endParaRPr lang="en-US" dirty="0"/>
          </a:p>
        </p:txBody>
      </p:sp>
    </p:spTree>
    <p:extLst>
      <p:ext uri="{BB962C8B-B14F-4D97-AF65-F5344CB8AC3E}">
        <p14:creationId xmlns:p14="http://schemas.microsoft.com/office/powerpoint/2010/main" val="1731312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24B5D-E6AB-F4B7-72D4-75B2D2A0838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D1C40BC-A311-CB51-6E8E-9DFE659B7C9E}"/>
              </a:ext>
            </a:extLst>
          </p:cNvPr>
          <p:cNvSpPr>
            <a:spLocks noGrp="1"/>
          </p:cNvSpPr>
          <p:nvPr>
            <p:ph idx="1"/>
          </p:nvPr>
        </p:nvSpPr>
        <p:spPr/>
        <p:txBody>
          <a:bodyPr vert="horz" lIns="91440" tIns="45720" rIns="91440" bIns="45720" rtlCol="0" anchor="t">
            <a:normAutofit/>
          </a:bodyPr>
          <a:lstStyle/>
          <a:p>
            <a:r>
              <a:rPr lang="en-GB" sz="1200" dirty="0">
                <a:solidFill>
                  <a:srgbClr val="000000"/>
                </a:solidFill>
                <a:latin typeface="Segoe UI"/>
                <a:cs typeface="Segoe UI"/>
              </a:rPr>
              <a:t>Sampson, F., Hughes, J., Long, J., </a:t>
            </a:r>
            <a:r>
              <a:rPr lang="en-GB" sz="1200" dirty="0" err="1">
                <a:solidFill>
                  <a:srgbClr val="000000"/>
                </a:solidFill>
                <a:latin typeface="Segoe UI"/>
                <a:cs typeface="Segoe UI"/>
              </a:rPr>
              <a:t>Buykx,P</a:t>
            </a:r>
            <a:r>
              <a:rPr lang="en-GB" sz="1200" dirty="0">
                <a:solidFill>
                  <a:srgbClr val="000000"/>
                </a:solidFill>
                <a:latin typeface="Segoe UI"/>
                <a:cs typeface="Segoe UI"/>
              </a:rPr>
              <a:t>., Goodacre, S., Snooks, H., Evans, B., Jones, J., Moore, C., Johnston, S. (2024) Is a randomised controlled trial of take-home naloxone distributed in emergency settings likely to be feasible and acceptable? Findings from a UK qualitative study exploring perspectives of people who use opioids and emergency services staff, </a:t>
            </a:r>
            <a:r>
              <a:rPr lang="en-GB" sz="1200" i="1" dirty="0">
                <a:solidFill>
                  <a:srgbClr val="000000"/>
                </a:solidFill>
                <a:latin typeface="Segoe UI"/>
                <a:cs typeface="Segoe UI"/>
              </a:rPr>
              <a:t>BMC Emergency Medicine</a:t>
            </a:r>
            <a:r>
              <a:rPr lang="en-GB" sz="1200" dirty="0">
                <a:solidFill>
                  <a:srgbClr val="000000"/>
                </a:solidFill>
                <a:latin typeface="Segoe UI"/>
                <a:cs typeface="Segoe UI"/>
              </a:rPr>
              <a:t>, 24(75), pp. 1-10. </a:t>
            </a:r>
            <a:endParaRPr lang="en-US" sz="1200" dirty="0">
              <a:solidFill>
                <a:srgbClr val="000000"/>
              </a:solidFill>
              <a:latin typeface="Segoe UI"/>
              <a:cs typeface="Segoe UI"/>
            </a:endParaRPr>
          </a:p>
          <a:p>
            <a:r>
              <a:rPr lang="en-GB" sz="1200" dirty="0">
                <a:solidFill>
                  <a:srgbClr val="000000"/>
                </a:solidFill>
                <a:latin typeface="Segoe UI"/>
                <a:cs typeface="Segoe UI"/>
              </a:rPr>
              <a:t>Spring, C., Croxford, S., Ward, Z., Ayres, R., Lord, C., Desai, M., Emanuel, E., Vickerman, P., </a:t>
            </a:r>
            <a:r>
              <a:rPr lang="en-GB" sz="1200" err="1">
                <a:solidFill>
                  <a:srgbClr val="000000"/>
                </a:solidFill>
                <a:latin typeface="Segoe UI"/>
                <a:cs typeface="Segoe UI"/>
              </a:rPr>
              <a:t>Artenie</a:t>
            </a:r>
            <a:r>
              <a:rPr lang="en-GB" sz="1200" dirty="0">
                <a:solidFill>
                  <a:srgbClr val="000000"/>
                </a:solidFill>
                <a:latin typeface="Segoe UI"/>
                <a:cs typeface="Segoe UI"/>
              </a:rPr>
              <a:t>, A. (2022) ‘Perceived availability and carriage of take-home naloxone and factors associated with carriage among people who inject drugs in England, Wales and Northern Ireland’, </a:t>
            </a:r>
            <a:r>
              <a:rPr lang="en-GB" sz="1200" i="1" dirty="0">
                <a:solidFill>
                  <a:srgbClr val="000000"/>
                </a:solidFill>
                <a:latin typeface="Segoe UI"/>
                <a:cs typeface="Segoe UI"/>
              </a:rPr>
              <a:t>The International journal of drug policy</a:t>
            </a:r>
            <a:r>
              <a:rPr lang="en-GB" sz="1200" dirty="0">
                <a:solidFill>
                  <a:srgbClr val="000000"/>
                </a:solidFill>
                <a:latin typeface="Segoe UI"/>
                <a:cs typeface="Segoe UI"/>
              </a:rPr>
              <a:t>, 102, pp. 103615–103615. </a:t>
            </a:r>
            <a:endParaRPr lang="en-US" sz="1200" dirty="0">
              <a:solidFill>
                <a:srgbClr val="000000"/>
              </a:solidFill>
              <a:latin typeface="Segoe UI"/>
              <a:cs typeface="Segoe UI"/>
            </a:endParaRPr>
          </a:p>
          <a:p>
            <a:r>
              <a:rPr lang="en-GB" sz="1200" dirty="0" err="1">
                <a:solidFill>
                  <a:srgbClr val="000000"/>
                </a:solidFill>
                <a:latin typeface="Segoe UI"/>
                <a:cs typeface="Segoe UI"/>
              </a:rPr>
              <a:t>Sumnall</a:t>
            </a:r>
            <a:r>
              <a:rPr lang="en-GB" sz="1200" dirty="0">
                <a:solidFill>
                  <a:srgbClr val="000000"/>
                </a:solidFill>
                <a:latin typeface="Segoe UI"/>
                <a:cs typeface="Segoe UI"/>
              </a:rPr>
              <a:t>, H., Atkinson, A., Gage, S., Hamilton, I., Montgomery, C. (2021) Less than human; Dehumanization of people that use heroin, </a:t>
            </a:r>
            <a:r>
              <a:rPr lang="en-GB" sz="1200" i="1" dirty="0">
                <a:solidFill>
                  <a:srgbClr val="000000"/>
                </a:solidFill>
                <a:latin typeface="Segoe UI"/>
                <a:cs typeface="Segoe UI"/>
              </a:rPr>
              <a:t>Health Education</a:t>
            </a:r>
            <a:r>
              <a:rPr lang="en-GB" sz="1200" dirty="0">
                <a:solidFill>
                  <a:srgbClr val="000000"/>
                </a:solidFill>
                <a:latin typeface="Segoe UI"/>
                <a:cs typeface="Segoe UI"/>
              </a:rPr>
              <a:t>, 121(6), pp. 649 – 669.</a:t>
            </a:r>
            <a:endParaRPr lang="en-US" sz="1200" dirty="0">
              <a:solidFill>
                <a:srgbClr val="000000"/>
              </a:solidFill>
              <a:latin typeface="Segoe UI"/>
              <a:cs typeface="Segoe UI"/>
            </a:endParaRPr>
          </a:p>
          <a:p>
            <a:r>
              <a:rPr lang="en-GB" sz="1200" dirty="0">
                <a:solidFill>
                  <a:srgbClr val="000000"/>
                </a:solidFill>
                <a:latin typeface="Segoe UI"/>
                <a:cs typeface="Segoe UI"/>
              </a:rPr>
              <a:t>United Kingdom Government (2023) </a:t>
            </a:r>
            <a:r>
              <a:rPr lang="en-GB" sz="1200" i="1" dirty="0">
                <a:solidFill>
                  <a:srgbClr val="000000"/>
                </a:solidFill>
                <a:latin typeface="Segoe UI"/>
                <a:cs typeface="Segoe UI"/>
              </a:rPr>
              <a:t>Adult substance misuse treatment statistics 2022 to 2023: Report</a:t>
            </a:r>
            <a:r>
              <a:rPr lang="en-GB" sz="1200" dirty="0">
                <a:solidFill>
                  <a:srgbClr val="000000"/>
                </a:solidFill>
                <a:latin typeface="Segoe UI"/>
                <a:cs typeface="Segoe UI"/>
              </a:rPr>
              <a:t>, Available at: </a:t>
            </a:r>
            <a:r>
              <a:rPr lang="en-GB" sz="1200" dirty="0">
                <a:latin typeface="Segoe UI"/>
                <a:cs typeface="Segoe UI"/>
              </a:rPr>
              <a:t>https://www.gov.uk/government/statistics/substance-misuse-treatment-for-adults-statistics-2022-to-2023/adult-substance-misuse-treatment-statistics-2022-to-2023-report</a:t>
            </a:r>
            <a:r>
              <a:rPr lang="en-GB" sz="1200" dirty="0">
                <a:solidFill>
                  <a:srgbClr val="000000"/>
                </a:solidFill>
                <a:latin typeface="Segoe UI"/>
                <a:cs typeface="Segoe UI"/>
              </a:rPr>
              <a:t>. (Accessed on 27 June 2024). </a:t>
            </a:r>
            <a:endParaRPr lang="en-US" sz="1200" dirty="0">
              <a:solidFill>
                <a:srgbClr val="000000"/>
              </a:solidFill>
              <a:latin typeface="Segoe UI"/>
              <a:cs typeface="Segoe UI"/>
            </a:endParaRPr>
          </a:p>
          <a:p>
            <a:r>
              <a:rPr lang="en-GB" sz="1200" dirty="0">
                <a:solidFill>
                  <a:srgbClr val="000000"/>
                </a:solidFill>
                <a:latin typeface="Segoe UI"/>
                <a:cs typeface="Segoe UI"/>
              </a:rPr>
              <a:t>Welsh Government (2011) </a:t>
            </a:r>
            <a:r>
              <a:rPr lang="en-GB" sz="1200" i="1" dirty="0">
                <a:solidFill>
                  <a:srgbClr val="000000"/>
                </a:solidFill>
                <a:latin typeface="Segoe UI"/>
                <a:cs typeface="Segoe UI"/>
              </a:rPr>
              <a:t>Substance misuse treatment framework (SMTF) service framework for needle and syringe programmes in Wales,</a:t>
            </a:r>
            <a:r>
              <a:rPr lang="en-GB" sz="1200" dirty="0">
                <a:solidFill>
                  <a:srgbClr val="000000"/>
                </a:solidFill>
                <a:latin typeface="Segoe UI"/>
                <a:cs typeface="Segoe UI"/>
              </a:rPr>
              <a:t> Available at: </a:t>
            </a:r>
            <a:r>
              <a:rPr lang="en-GB" sz="1200" dirty="0">
                <a:latin typeface="Segoe UI"/>
                <a:cs typeface="Segoe UI"/>
              </a:rPr>
              <a:t>https://www.gov.wales/sites/default/files/publications/2019-02/substance-misuse-treatment-framework-service-framework-for-needle-and-syringe-programmes-in-wales.pdf</a:t>
            </a:r>
            <a:r>
              <a:rPr lang="en-GB" sz="1200" dirty="0">
                <a:solidFill>
                  <a:srgbClr val="000000"/>
                </a:solidFill>
                <a:latin typeface="Segoe UI"/>
                <a:cs typeface="Segoe UI"/>
              </a:rPr>
              <a:t>. (Accessed 28 June 2024). </a:t>
            </a:r>
            <a:endParaRPr lang="en-US" sz="1200" dirty="0">
              <a:solidFill>
                <a:srgbClr val="000000"/>
              </a:solidFill>
              <a:latin typeface="Segoe UI"/>
              <a:cs typeface="Segoe UI"/>
            </a:endParaRPr>
          </a:p>
          <a:p>
            <a:endParaRPr lang="en-US" dirty="0"/>
          </a:p>
        </p:txBody>
      </p:sp>
    </p:spTree>
    <p:extLst>
      <p:ext uri="{BB962C8B-B14F-4D97-AF65-F5344CB8AC3E}">
        <p14:creationId xmlns:p14="http://schemas.microsoft.com/office/powerpoint/2010/main" val="563925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34" name="Freeform: Shape 33">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dirty="0"/>
          </a:p>
        </p:txBody>
      </p:sp>
      <p:pic>
        <p:nvPicPr>
          <p:cNvPr id="4" name="Content Placeholder 3" descr="A black and white text&#10;&#10;Description automatically generated">
            <a:extLst>
              <a:ext uri="{FF2B5EF4-FFF2-40B4-BE49-F238E27FC236}">
                <a16:creationId xmlns:a16="http://schemas.microsoft.com/office/drawing/2014/main" id="{AFD7A113-67CA-E199-AAAC-8D25DEC5C55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008758" y="1624972"/>
            <a:ext cx="8539776" cy="3608054"/>
          </a:xfrm>
          <a:prstGeom prst="rect">
            <a:avLst/>
          </a:prstGeom>
        </p:spPr>
      </p:pic>
    </p:spTree>
    <p:extLst>
      <p:ext uri="{BB962C8B-B14F-4D97-AF65-F5344CB8AC3E}">
        <p14:creationId xmlns:p14="http://schemas.microsoft.com/office/powerpoint/2010/main" val="38111926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TF00001243</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Substance misuse and public health.</vt:lpstr>
      <vt:lpstr>Prevalence of Drug Use in England and Wales.</vt:lpstr>
      <vt:lpstr>Naloxone </vt:lpstr>
      <vt:lpstr>Strengths </vt:lpstr>
      <vt:lpstr>Limitations </vt:lpstr>
      <vt:lpstr>Needle exchange strengths.</vt:lpstr>
      <vt:lpstr>limitations of needle exchange.</vt:lpstr>
      <vt:lpstr>Recommendations.</vt:lpstr>
      <vt:lpstr>References. </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709</cp:revision>
  <dcterms:created xsi:type="dcterms:W3CDTF">2024-07-03T07:44:42Z</dcterms:created>
  <dcterms:modified xsi:type="dcterms:W3CDTF">2024-07-03T16:58:41Z</dcterms:modified>
</cp:coreProperties>
</file>