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7" r:id="rId5"/>
    <p:sldId id="265" r:id="rId6"/>
    <p:sldId id="264" r:id="rId7"/>
    <p:sldId id="263" r:id="rId8"/>
    <p:sldId id="262" r:id="rId9"/>
    <p:sldId id="261" r:id="rId10"/>
    <p:sldId id="260" r:id="rId11"/>
    <p:sldId id="268" r:id="rId12"/>
    <p:sldId id="25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29" autoAdjust="0"/>
    <p:restoredTop sz="94660"/>
  </p:normalViewPr>
  <p:slideViewPr>
    <p:cSldViewPr snapToGrid="0">
      <p:cViewPr varScale="1">
        <p:scale>
          <a:sx n="85" d="100"/>
          <a:sy n="85" d="100"/>
        </p:scale>
        <p:origin x="1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24570700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37636215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2287066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DDFE76A7-6E97-469E-B268-852223C96B41}"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13172197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FE76A7-6E97-469E-B268-852223C96B41}" type="datetimeFigureOut">
              <a:rPr lang="en-GB" smtClean="0"/>
              <a:t>05/06/2020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2882580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FE76A7-6E97-469E-B268-852223C96B41}" type="datetimeFigureOut">
              <a:rPr lang="en-GB" smtClean="0"/>
              <a:t>05/06/2020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41348972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FE76A7-6E97-469E-B268-852223C96B41}" type="datetimeFigureOut">
              <a:rPr lang="en-GB" smtClean="0"/>
              <a:t>05/06/2020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132999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FE76A7-6E97-469E-B268-852223C96B41}"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3480904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DFE76A7-6E97-469E-B268-852223C96B41}" type="datetimeFigureOut">
              <a:rPr lang="en-GB" smtClean="0"/>
              <a:t>05/06/2020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20442041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583764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35832687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5305662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7565415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321660101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41976588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FE76A7-6E97-469E-B268-852223C96B41}" type="datetimeFigureOut">
              <a:rPr lang="en-GB" smtClean="0"/>
              <a:t>05/06/2020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833D50C-3D69-42B0-95F5-E2162B45D334}" type="slidenum">
              <a:rPr lang="en-GB" smtClean="0"/>
              <a:t>‹#›</a:t>
            </a:fld>
            <a:endParaRPr lang="en-GB"/>
          </a:p>
        </p:txBody>
      </p:sp>
    </p:spTree>
    <p:extLst>
      <p:ext uri="{BB962C8B-B14F-4D97-AF65-F5344CB8AC3E}">
        <p14:creationId xmlns:p14="http://schemas.microsoft.com/office/powerpoint/2010/main" val="35748385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DFE76A7-6E97-469E-B268-852223C96B41}" type="datetimeFigureOut">
              <a:rPr lang="en-GB" smtClean="0"/>
              <a:t>05/06/2020</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7833D50C-3D69-42B0-95F5-E2162B45D334}" type="slidenum">
              <a:rPr lang="en-GB" smtClean="0"/>
              <a:t>‹#›</a:t>
            </a:fld>
            <a:endParaRPr lang="en-GB"/>
          </a:p>
        </p:txBody>
      </p:sp>
    </p:spTree>
    <p:extLst>
      <p:ext uri="{BB962C8B-B14F-4D97-AF65-F5344CB8AC3E}">
        <p14:creationId xmlns:p14="http://schemas.microsoft.com/office/powerpoint/2010/main" val="34562596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kingjamesbibleonline.org/2-Maccabees-Chapter-1_Original-1611-KJV/" TargetMode="External"/><Relationship Id="rId2" Type="http://schemas.openxmlformats.org/officeDocument/2006/relationships/hyperlink" Target="https://www.kingjamesbibleonline.org/1-Maccabees-Chapter-1_Original-1611-KJV/" TargetMode="External"/><Relationship Id="rId1" Type="http://schemas.openxmlformats.org/officeDocument/2006/relationships/slideLayout" Target="../slideLayouts/slideLayout2.xml"/><Relationship Id="rId5" Type="http://schemas.openxmlformats.org/officeDocument/2006/relationships/hyperlink" Target="https://en.wikipedia.org/wiki/Hasmonean_dynasty#/media/File:Maccabean_dynasty.PNG" TargetMode="External"/><Relationship Id="rId4" Type="http://schemas.openxmlformats.org/officeDocument/2006/relationships/hyperlink" Target="https://en.wikipedia.org/wiki/Hasmonean_dynasty#/media/File:141.Mattathias_and_the_Apostate.jpg" TargetMode="External"/></Relationships>
</file>

<file path=ppt/slides/_rels/slide13.xml.rels><?xml version="1.0" encoding="UTF-8" standalone="yes"?>
<Relationships xmlns="http://schemas.openxmlformats.org/package/2006/relationships"><Relationship Id="rId2" Type="http://schemas.openxmlformats.org/officeDocument/2006/relationships/hyperlink" Target="https://www.ancient.eu/article/282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8627EB3B-475B-4DE7-AC8B-0DA573E5292F}"/>
              </a:ext>
            </a:extLst>
          </p:cNvPr>
          <p:cNvSpPr/>
          <p:nvPr/>
        </p:nvSpPr>
        <p:spPr>
          <a:xfrm>
            <a:off x="3378750" y="1507725"/>
            <a:ext cx="5434500" cy="4370427"/>
          </a:xfrm>
          <a:prstGeom prst="rect">
            <a:avLst/>
          </a:prstGeom>
          <a:noFill/>
        </p:spPr>
        <p:txBody>
          <a:bodyPr wrap="none" lIns="91440" tIns="45720" rIns="91440" bIns="45720">
            <a:spAutoFit/>
          </a:bodyPr>
          <a:lstStyle/>
          <a:p>
            <a:pPr algn="ctr"/>
            <a:r>
              <a:rPr lang="en-US" sz="4800" b="0" u="sng" cap="none" spc="0" dirty="0">
                <a:ln w="0"/>
                <a:solidFill>
                  <a:schemeClr val="accent1"/>
                </a:solidFill>
                <a:effectLst>
                  <a:outerShdw blurRad="38100" dist="25400" dir="5400000" algn="ctr" rotWithShape="0">
                    <a:srgbClr val="6E747A">
                      <a:alpha val="43000"/>
                    </a:srgbClr>
                  </a:outerShdw>
                </a:effectLst>
              </a:rPr>
              <a:t>Looking at 1 and 2 </a:t>
            </a:r>
          </a:p>
          <a:p>
            <a:pPr algn="ctr"/>
            <a:r>
              <a:rPr lang="en-US" sz="4800" u="sng" dirty="0">
                <a:ln w="0"/>
                <a:solidFill>
                  <a:schemeClr val="accent1"/>
                </a:solidFill>
                <a:effectLst>
                  <a:outerShdw blurRad="38100" dist="25400" dir="5400000" algn="ctr" rotWithShape="0">
                    <a:srgbClr val="6E747A">
                      <a:alpha val="43000"/>
                    </a:srgbClr>
                  </a:outerShdw>
                </a:effectLst>
              </a:rPr>
              <a:t>Maccabees and </a:t>
            </a:r>
          </a:p>
          <a:p>
            <a:pPr algn="ctr"/>
            <a:r>
              <a:rPr lang="en-US" sz="4800" u="sng" dirty="0">
                <a:ln w="0"/>
                <a:solidFill>
                  <a:schemeClr val="accent1"/>
                </a:solidFill>
                <a:effectLst>
                  <a:outerShdw blurRad="38100" dist="25400" dir="5400000" algn="ctr" rotWithShape="0">
                    <a:srgbClr val="6E747A">
                      <a:alpha val="43000"/>
                    </a:srgbClr>
                  </a:outerShdw>
                </a:effectLst>
              </a:rPr>
              <a:t>t</a:t>
            </a:r>
            <a:r>
              <a:rPr lang="en-US" sz="4800" b="0" u="sng" cap="none" spc="0" dirty="0">
                <a:ln w="0"/>
                <a:solidFill>
                  <a:schemeClr val="accent1"/>
                </a:solidFill>
                <a:effectLst>
                  <a:outerShdw blurRad="38100" dist="25400" dir="5400000" algn="ctr" rotWithShape="0">
                    <a:srgbClr val="6E747A">
                      <a:alpha val="43000"/>
                    </a:srgbClr>
                  </a:outerShdw>
                </a:effectLst>
              </a:rPr>
              <a:t>he role of the </a:t>
            </a:r>
          </a:p>
          <a:p>
            <a:pPr algn="ctr"/>
            <a:r>
              <a:rPr lang="en-US" sz="4800" b="0" u="sng" cap="none" spc="0" dirty="0">
                <a:ln w="0"/>
                <a:solidFill>
                  <a:schemeClr val="accent1"/>
                </a:solidFill>
                <a:effectLst>
                  <a:outerShdw blurRad="38100" dist="25400" dir="5400000" algn="ctr" rotWithShape="0">
                    <a:srgbClr val="6E747A">
                      <a:alpha val="43000"/>
                    </a:srgbClr>
                  </a:outerShdw>
                </a:effectLst>
              </a:rPr>
              <a:t>Maccabean revolt.</a:t>
            </a:r>
          </a:p>
          <a:p>
            <a:pPr algn="ctr"/>
            <a:endParaRPr lang="en-US" sz="5400" dirty="0">
              <a:ln w="0"/>
              <a:solidFill>
                <a:schemeClr val="accent1"/>
              </a:solidFill>
              <a:effectLst>
                <a:outerShdw blurRad="38100" dist="25400" dir="5400000" algn="ctr" rotWithShape="0">
                  <a:srgbClr val="6E747A">
                    <a:alpha val="43000"/>
                  </a:srgbClr>
                </a:outerShdw>
              </a:effectLst>
            </a:endParaRPr>
          </a:p>
          <a:p>
            <a:pPr algn="ctr"/>
            <a:r>
              <a:rPr lang="en-US" sz="3200" b="0" cap="none" spc="0" dirty="0">
                <a:ln w="0"/>
                <a:effectLst>
                  <a:outerShdw blurRad="38100" dist="25400" dir="5400000" algn="ctr" rotWithShape="0">
                    <a:srgbClr val="6E747A">
                      <a:alpha val="43000"/>
                    </a:srgbClr>
                  </a:outerShdw>
                </a:effectLst>
                <a:latin typeface="Baskerville Old Face" panose="02020602080505020303" pitchFamily="18" charset="0"/>
              </a:rPr>
              <a:t>Nadia Seale 1700647</a:t>
            </a:r>
          </a:p>
        </p:txBody>
      </p:sp>
      <p:pic>
        <p:nvPicPr>
          <p:cNvPr id="2" name="Picture 1">
            <a:extLst>
              <a:ext uri="{FF2B5EF4-FFF2-40B4-BE49-F238E27FC236}">
                <a16:creationId xmlns:a16="http://schemas.microsoft.com/office/drawing/2014/main" id="{6B6E236F-9E11-4425-8356-C57D97C7EB4E}"/>
              </a:ext>
            </a:extLst>
          </p:cNvPr>
          <p:cNvPicPr>
            <a:picLocks noChangeAspect="1"/>
          </p:cNvPicPr>
          <p:nvPr/>
        </p:nvPicPr>
        <p:blipFill>
          <a:blip r:embed="rId2"/>
          <a:stretch>
            <a:fillRect/>
          </a:stretch>
        </p:blipFill>
        <p:spPr>
          <a:xfrm>
            <a:off x="197776" y="1196870"/>
            <a:ext cx="2912681" cy="4464260"/>
          </a:xfrm>
          <a:prstGeom prst="rect">
            <a:avLst/>
          </a:prstGeom>
        </p:spPr>
      </p:pic>
      <p:pic>
        <p:nvPicPr>
          <p:cNvPr id="3" name="Picture 2">
            <a:extLst>
              <a:ext uri="{FF2B5EF4-FFF2-40B4-BE49-F238E27FC236}">
                <a16:creationId xmlns:a16="http://schemas.microsoft.com/office/drawing/2014/main" id="{E3868C83-3F3A-4672-9D43-F760FF05A65E}"/>
              </a:ext>
            </a:extLst>
          </p:cNvPr>
          <p:cNvPicPr>
            <a:picLocks noChangeAspect="1"/>
          </p:cNvPicPr>
          <p:nvPr/>
        </p:nvPicPr>
        <p:blipFill>
          <a:blip r:embed="rId3"/>
          <a:stretch>
            <a:fillRect/>
          </a:stretch>
        </p:blipFill>
        <p:spPr>
          <a:xfrm>
            <a:off x="9079869" y="1196870"/>
            <a:ext cx="2914355" cy="4464260"/>
          </a:xfrm>
          <a:prstGeom prst="rect">
            <a:avLst/>
          </a:prstGeom>
        </p:spPr>
      </p:pic>
      <p:sp>
        <p:nvSpPr>
          <p:cNvPr id="4" name="TextBox 3">
            <a:extLst>
              <a:ext uri="{FF2B5EF4-FFF2-40B4-BE49-F238E27FC236}">
                <a16:creationId xmlns:a16="http://schemas.microsoft.com/office/drawing/2014/main" id="{B3E15E3A-2928-4A93-A724-AF8F7AA8BFA5}"/>
              </a:ext>
            </a:extLst>
          </p:cNvPr>
          <p:cNvSpPr txBox="1"/>
          <p:nvPr/>
        </p:nvSpPr>
        <p:spPr>
          <a:xfrm>
            <a:off x="197776" y="5746044"/>
            <a:ext cx="2664178" cy="584775"/>
          </a:xfrm>
          <a:prstGeom prst="rect">
            <a:avLst/>
          </a:prstGeom>
          <a:noFill/>
        </p:spPr>
        <p:txBody>
          <a:bodyPr wrap="square" rtlCol="0">
            <a:spAutoFit/>
          </a:bodyPr>
          <a:lstStyle/>
          <a:p>
            <a:r>
              <a:rPr lang="en-GB" sz="1600" dirty="0">
                <a:latin typeface="Baskerville Old Face" panose="02020602080505020303" pitchFamily="18" charset="0"/>
              </a:rPr>
              <a:t>Image 1, page of 1 Maccabees from King James Bible.</a:t>
            </a:r>
          </a:p>
        </p:txBody>
      </p:sp>
      <p:sp>
        <p:nvSpPr>
          <p:cNvPr id="5" name="TextBox 4">
            <a:extLst>
              <a:ext uri="{FF2B5EF4-FFF2-40B4-BE49-F238E27FC236}">
                <a16:creationId xmlns:a16="http://schemas.microsoft.com/office/drawing/2014/main" id="{A3911FD4-3FF5-4CB6-B2EA-49C1658CE1A5}"/>
              </a:ext>
            </a:extLst>
          </p:cNvPr>
          <p:cNvSpPr txBox="1"/>
          <p:nvPr/>
        </p:nvSpPr>
        <p:spPr>
          <a:xfrm>
            <a:off x="9079869" y="5746044"/>
            <a:ext cx="2630311" cy="584775"/>
          </a:xfrm>
          <a:prstGeom prst="rect">
            <a:avLst/>
          </a:prstGeom>
          <a:noFill/>
        </p:spPr>
        <p:txBody>
          <a:bodyPr wrap="square" rtlCol="0">
            <a:spAutoFit/>
          </a:bodyPr>
          <a:lstStyle/>
          <a:p>
            <a:r>
              <a:rPr lang="en-GB" sz="1600" dirty="0">
                <a:latin typeface="Baskerville Old Face" panose="02020602080505020303" pitchFamily="18" charset="0"/>
              </a:rPr>
              <a:t>Image 2, page of 2 Maccabees from King James Bible.</a:t>
            </a:r>
          </a:p>
        </p:txBody>
      </p:sp>
    </p:spTree>
    <p:extLst>
      <p:ext uri="{BB962C8B-B14F-4D97-AF65-F5344CB8AC3E}">
        <p14:creationId xmlns:p14="http://schemas.microsoft.com/office/powerpoint/2010/main" val="23209423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356A0A1-95AA-4531-AEC5-25AF9D93DA20}"/>
              </a:ext>
            </a:extLst>
          </p:cNvPr>
          <p:cNvSpPr txBox="1"/>
          <p:nvPr/>
        </p:nvSpPr>
        <p:spPr>
          <a:xfrm>
            <a:off x="745067" y="688622"/>
            <a:ext cx="8534400" cy="5078313"/>
          </a:xfrm>
          <a:prstGeom prst="rect">
            <a:avLst/>
          </a:prstGeom>
          <a:noFill/>
        </p:spPr>
        <p:txBody>
          <a:bodyPr wrap="square" rtlCol="0">
            <a:spAutoFit/>
          </a:bodyPr>
          <a:lstStyle/>
          <a:p>
            <a:r>
              <a:rPr lang="en-GB" sz="2000" u="sng" dirty="0">
                <a:latin typeface="Baskerville Old Face" panose="02020602080505020303" pitchFamily="18" charset="0"/>
              </a:rPr>
              <a:t>1 Maccabees overview :</a:t>
            </a:r>
          </a:p>
          <a:p>
            <a:endParaRPr lang="en-GB" dirty="0"/>
          </a:p>
          <a:p>
            <a:r>
              <a:rPr lang="en-GB" dirty="0">
                <a:latin typeface="Baskerville Old Face" panose="02020602080505020303" pitchFamily="18" charset="0"/>
              </a:rPr>
              <a:t>Shown simply by Schwartz in his lecture, the general overview of 1 Maccabees is:</a:t>
            </a:r>
          </a:p>
          <a:p>
            <a:endParaRPr lang="en-GB" dirty="0">
              <a:latin typeface="Baskerville Old Face" panose="02020602080505020303" pitchFamily="18" charset="0"/>
            </a:endParaRPr>
          </a:p>
          <a:p>
            <a:r>
              <a:rPr lang="en-GB" dirty="0">
                <a:latin typeface="Baskerville Old Face" panose="02020602080505020303" pitchFamily="18" charset="0"/>
              </a:rPr>
              <a:t>a.) the first chapter informs the reader that there is a notable problem in Judea, namely the foreign rule of the Hellenistic kings such as Alexander the great and later Antiochus Epiphanes.</a:t>
            </a:r>
          </a:p>
          <a:p>
            <a:endParaRPr lang="en-GB" dirty="0">
              <a:latin typeface="Baskerville Old Face" panose="02020602080505020303" pitchFamily="18" charset="0"/>
            </a:endParaRPr>
          </a:p>
          <a:p>
            <a:r>
              <a:rPr lang="en-GB" dirty="0">
                <a:latin typeface="Baskerville Old Face" panose="02020602080505020303" pitchFamily="18" charset="0"/>
              </a:rPr>
              <a:t>b.) the following chapters 2 shows how Mattathias begins the rebellion, by staying steadfast to his faith, as seen in 1 Maccabees 2 :20.</a:t>
            </a:r>
          </a:p>
          <a:p>
            <a:endParaRPr lang="en-GB" dirty="0">
              <a:latin typeface="Baskerville Old Face" panose="02020602080505020303" pitchFamily="18" charset="0"/>
            </a:endParaRPr>
          </a:p>
          <a:p>
            <a:r>
              <a:rPr lang="en-GB" dirty="0">
                <a:latin typeface="Baskerville Old Face" panose="02020602080505020303" pitchFamily="18" charset="0"/>
              </a:rPr>
              <a:t>c.) chapters 3-9 follow Judah and the continuation of the rebellion.</a:t>
            </a:r>
          </a:p>
          <a:p>
            <a:endParaRPr lang="en-GB" dirty="0">
              <a:latin typeface="Baskerville Old Face" panose="02020602080505020303" pitchFamily="18" charset="0"/>
            </a:endParaRPr>
          </a:p>
          <a:p>
            <a:r>
              <a:rPr lang="en-GB" dirty="0">
                <a:latin typeface="Baskerville Old Face" panose="02020602080505020303" pitchFamily="18" charset="0"/>
              </a:rPr>
              <a:t>d.) chapters 9-12 follows the continuation of the rebellion still by Jonathon (the brother of Judah) after the death of Judah.</a:t>
            </a:r>
          </a:p>
          <a:p>
            <a:endParaRPr lang="en-GB" dirty="0">
              <a:latin typeface="Baskerville Old Face" panose="02020602080505020303" pitchFamily="18" charset="0"/>
            </a:endParaRPr>
          </a:p>
          <a:p>
            <a:r>
              <a:rPr lang="en-GB" dirty="0">
                <a:latin typeface="Baskerville Old Face" panose="02020602080505020303" pitchFamily="18" charset="0"/>
              </a:rPr>
              <a:t>e.) chapters 13-16 follows the path of Simon and his success at making a secure dynasty and an independent Judean state.</a:t>
            </a:r>
          </a:p>
        </p:txBody>
      </p:sp>
    </p:spTree>
    <p:extLst>
      <p:ext uri="{BB962C8B-B14F-4D97-AF65-F5344CB8AC3E}">
        <p14:creationId xmlns:p14="http://schemas.microsoft.com/office/powerpoint/2010/main" val="12353780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DAF8575-DDD0-43E3-95E0-CF812F06AFE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5CCA1792-C598-45A3-82EC-60F305DCB11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484F3208-0F93-4217-AB03-C74E5657299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F862CE08-0EF8-4D30-9F34-5CEF2E35C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CF707B85-7DC9-4931-8C39-C2802F1FF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39409EB7-9549-43B7-9597-771D971CA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995D6453-5D14-445F-B965-BA2F9177D0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562F0BDF-F752-4F9D-826C-376BA43AF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019CD532-CC2D-41A0-B2E5-1A177CC060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lumMod val="50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751829B1-B54D-428F-B99F-234847A0C3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50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C8483DED-5995-47C7-9E6E-3340224B3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3" name="Rectangle 3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8AEEEF16-FA6E-4D86-9159-548F86E019F6}"/>
              </a:ext>
            </a:extLst>
          </p:cNvPr>
          <p:cNvPicPr>
            <a:picLocks noChangeAspect="1"/>
          </p:cNvPicPr>
          <p:nvPr/>
        </p:nvPicPr>
        <p:blipFill>
          <a:blip r:embed="rId2"/>
          <a:stretch>
            <a:fillRect/>
          </a:stretch>
        </p:blipFill>
        <p:spPr>
          <a:xfrm>
            <a:off x="2436451" y="860496"/>
            <a:ext cx="4166937" cy="5128539"/>
          </a:xfrm>
          <a:prstGeom prst="rect">
            <a:avLst/>
          </a:prstGeom>
        </p:spPr>
      </p:pic>
      <p:sp>
        <p:nvSpPr>
          <p:cNvPr id="4" name="TextBox 3">
            <a:extLst>
              <a:ext uri="{FF2B5EF4-FFF2-40B4-BE49-F238E27FC236}">
                <a16:creationId xmlns:a16="http://schemas.microsoft.com/office/drawing/2014/main" id="{E929B797-BC1A-454F-8B63-F4C19EE6294A}"/>
              </a:ext>
            </a:extLst>
          </p:cNvPr>
          <p:cNvSpPr txBox="1"/>
          <p:nvPr/>
        </p:nvSpPr>
        <p:spPr>
          <a:xfrm>
            <a:off x="9255251" y="1209146"/>
            <a:ext cx="2380488" cy="4154984"/>
          </a:xfrm>
          <a:prstGeom prst="rect">
            <a:avLst/>
          </a:prstGeom>
          <a:noFill/>
        </p:spPr>
        <p:txBody>
          <a:bodyPr wrap="square" rtlCol="0">
            <a:spAutoFit/>
          </a:bodyPr>
          <a:lstStyle/>
          <a:p>
            <a:r>
              <a:rPr lang="en-GB" sz="2400" u="sng" dirty="0"/>
              <a:t>Mattathias refusing to sacrifice to the Roman gods and slaying a fellow Jew that stood forward in order to follow the new Hellenistic ways. (image 3)</a:t>
            </a:r>
          </a:p>
        </p:txBody>
      </p:sp>
    </p:spTree>
    <p:extLst>
      <p:ext uri="{BB962C8B-B14F-4D97-AF65-F5344CB8AC3E}">
        <p14:creationId xmlns:p14="http://schemas.microsoft.com/office/powerpoint/2010/main" val="31970512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ABF0873-7C02-4209-B32E-B06B722EF754}"/>
              </a:ext>
            </a:extLst>
          </p:cNvPr>
          <p:cNvSpPr txBox="1"/>
          <p:nvPr/>
        </p:nvSpPr>
        <p:spPr>
          <a:xfrm>
            <a:off x="812800" y="812800"/>
            <a:ext cx="8263467" cy="3170099"/>
          </a:xfrm>
          <a:prstGeom prst="rect">
            <a:avLst/>
          </a:prstGeom>
          <a:noFill/>
        </p:spPr>
        <p:txBody>
          <a:bodyPr wrap="square" rtlCol="0">
            <a:spAutoFit/>
          </a:bodyPr>
          <a:lstStyle/>
          <a:p>
            <a:r>
              <a:rPr lang="en-GB" sz="2000" u="sng" dirty="0">
                <a:latin typeface="Baskerville Old Face" panose="02020602080505020303" pitchFamily="18" charset="0"/>
              </a:rPr>
              <a:t>2 Maccabees overview :</a:t>
            </a:r>
          </a:p>
          <a:p>
            <a:endParaRPr lang="en-GB" dirty="0"/>
          </a:p>
          <a:p>
            <a:r>
              <a:rPr lang="en-GB" dirty="0">
                <a:latin typeface="Baskerville Old Face" panose="02020602080505020303" pitchFamily="18" charset="0"/>
              </a:rPr>
              <a:t>Schwartz also provides a simple overview of 2 Maccabees :</a:t>
            </a:r>
          </a:p>
          <a:p>
            <a:endParaRPr lang="en-GB" dirty="0">
              <a:latin typeface="Baskerville Old Face" panose="02020602080505020303" pitchFamily="18" charset="0"/>
            </a:endParaRPr>
          </a:p>
          <a:p>
            <a:r>
              <a:rPr lang="en-GB" dirty="0">
                <a:latin typeface="Baskerville Old Face" panose="02020602080505020303" pitchFamily="18" charset="0"/>
              </a:rPr>
              <a:t>a.) there is a 2-chapter introductory section of letters.</a:t>
            </a:r>
          </a:p>
          <a:p>
            <a:endParaRPr lang="en-GB" dirty="0">
              <a:latin typeface="Baskerville Old Face" panose="02020602080505020303" pitchFamily="18" charset="0"/>
            </a:endParaRPr>
          </a:p>
          <a:p>
            <a:r>
              <a:rPr lang="en-GB" dirty="0">
                <a:latin typeface="Baskerville Old Face" panose="02020602080505020303" pitchFamily="18" charset="0"/>
              </a:rPr>
              <a:t>b.) actual narrative starts at chapter 3, with a history of the city when things were good.</a:t>
            </a:r>
          </a:p>
          <a:p>
            <a:endParaRPr lang="en-GB" dirty="0">
              <a:latin typeface="Baskerville Old Face" panose="02020602080505020303" pitchFamily="18" charset="0"/>
            </a:endParaRPr>
          </a:p>
          <a:p>
            <a:r>
              <a:rPr lang="en-GB" dirty="0">
                <a:latin typeface="Baskerville Old Face" panose="02020602080505020303" pitchFamily="18" charset="0"/>
              </a:rPr>
              <a:t>c.) the following chapters up to 15 the follow Judah and his success, ending with his success over Nicanor, which ended up being turned into a festival celebrated in antiquity called ‘Yom Nicanor’. </a:t>
            </a:r>
          </a:p>
        </p:txBody>
      </p:sp>
    </p:spTree>
    <p:extLst>
      <p:ext uri="{BB962C8B-B14F-4D97-AF65-F5344CB8AC3E}">
        <p14:creationId xmlns:p14="http://schemas.microsoft.com/office/powerpoint/2010/main" val="18360388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865260-A230-4F6F-B4DF-736FCA7BA097}"/>
              </a:ext>
            </a:extLst>
          </p:cNvPr>
          <p:cNvSpPr txBox="1"/>
          <p:nvPr/>
        </p:nvSpPr>
        <p:spPr>
          <a:xfrm>
            <a:off x="745066" y="751344"/>
            <a:ext cx="8376355" cy="5109091"/>
          </a:xfrm>
          <a:prstGeom prst="rect">
            <a:avLst/>
          </a:prstGeom>
          <a:noFill/>
        </p:spPr>
        <p:txBody>
          <a:bodyPr wrap="square" rtlCol="0">
            <a:spAutoFit/>
          </a:bodyPr>
          <a:lstStyle/>
          <a:p>
            <a:r>
              <a:rPr lang="en-GB" sz="2000" u="sng" dirty="0">
                <a:latin typeface="Baskerville Old Face" panose="02020602080505020303" pitchFamily="18" charset="0"/>
              </a:rPr>
              <a:t>Schwartz – the differences within the texts :</a:t>
            </a:r>
          </a:p>
          <a:p>
            <a:endParaRPr lang="en-GB" dirty="0">
              <a:latin typeface="Baskerville Old Face" panose="02020602080505020303" pitchFamily="18" charset="0"/>
            </a:endParaRPr>
          </a:p>
          <a:p>
            <a:r>
              <a:rPr lang="en-GB" dirty="0">
                <a:latin typeface="Baskerville Old Face" panose="02020602080505020303" pitchFamily="18" charset="0"/>
              </a:rPr>
              <a:t>Within minutes 2:43 and 14:48 of Schwartz lecture on 1 and 2 Maccabees, he notes what he thinks are some of the main differences within the text :</a:t>
            </a:r>
          </a:p>
          <a:p>
            <a:endParaRPr lang="en-GB" dirty="0">
              <a:latin typeface="Baskerville Old Face" panose="02020602080505020303" pitchFamily="18" charset="0"/>
            </a:endParaRPr>
          </a:p>
          <a:p>
            <a:r>
              <a:rPr lang="en-GB" dirty="0">
                <a:latin typeface="Baskerville Old Face" panose="02020602080505020303" pitchFamily="18" charset="0"/>
              </a:rPr>
              <a:t>1 Maccabees = written in Hebrew, spans 40 years of history, from 175 BCE-134 BCE, written in a more biblical style with biblical phrases (such as ‘son of Issorh), biblical style is restrained, not dramatics.</a:t>
            </a:r>
          </a:p>
          <a:p>
            <a:endParaRPr lang="en-GB" dirty="0">
              <a:latin typeface="Baskerville Old Face" panose="02020602080505020303" pitchFamily="18" charset="0"/>
            </a:endParaRPr>
          </a:p>
          <a:p>
            <a:r>
              <a:rPr lang="en-GB" dirty="0">
                <a:latin typeface="Baskerville Old Face" panose="02020602080505020303" pitchFamily="18" charset="0"/>
              </a:rPr>
              <a:t>2 Maccabees = written in Greek, spans much less (about 14 years), from 175 BCE-161 BCE, hardly any biblical language used at all, style is very much more Greek in its expressions of feelings. </a:t>
            </a:r>
          </a:p>
          <a:p>
            <a:endParaRPr lang="en-GB" dirty="0">
              <a:latin typeface="Baskerville Old Face" panose="02020602080505020303" pitchFamily="18" charset="0"/>
            </a:endParaRPr>
          </a:p>
          <a:p>
            <a:r>
              <a:rPr lang="en-GB" dirty="0">
                <a:latin typeface="Baskerville Old Face" panose="02020602080505020303" pitchFamily="18" charset="0"/>
              </a:rPr>
              <a:t>Although Schwartz make notes of the differences during this time frame, he also notes that there are similarities, such as both 1 and 2 Maccabees being books of history and that they both run roughly parallel in terms of time, a conclusion that is shared by Hanigman (2014, p183), as she notes that ‘contrary to prevailing opinion, 1 and 2 Maccabees are parallel and complementary works’.</a:t>
            </a:r>
          </a:p>
        </p:txBody>
      </p:sp>
    </p:spTree>
    <p:extLst>
      <p:ext uri="{BB962C8B-B14F-4D97-AF65-F5344CB8AC3E}">
        <p14:creationId xmlns:p14="http://schemas.microsoft.com/office/powerpoint/2010/main" val="22389536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5EF2221-8357-40CE-8248-84932B7F30D7}"/>
              </a:ext>
            </a:extLst>
          </p:cNvPr>
          <p:cNvSpPr txBox="1"/>
          <p:nvPr/>
        </p:nvSpPr>
        <p:spPr>
          <a:xfrm>
            <a:off x="620889" y="530578"/>
            <a:ext cx="8274755" cy="4031873"/>
          </a:xfrm>
          <a:prstGeom prst="rect">
            <a:avLst/>
          </a:prstGeom>
          <a:noFill/>
        </p:spPr>
        <p:txBody>
          <a:bodyPr wrap="square" rtlCol="0">
            <a:spAutoFit/>
          </a:bodyPr>
          <a:lstStyle/>
          <a:p>
            <a:r>
              <a:rPr lang="en-GB" sz="2000" u="sng" dirty="0">
                <a:latin typeface="Baskerville Old Face" panose="02020602080505020303" pitchFamily="18" charset="0"/>
              </a:rPr>
              <a:t>Lead up to the revolt :</a:t>
            </a:r>
          </a:p>
          <a:p>
            <a:endParaRPr lang="en-GB" sz="2000" u="sng" dirty="0">
              <a:latin typeface="Baskerville Old Face" panose="02020602080505020303" pitchFamily="18" charset="0"/>
            </a:endParaRPr>
          </a:p>
          <a:p>
            <a:r>
              <a:rPr lang="en-GB" dirty="0">
                <a:latin typeface="Baskerville Old Face" panose="02020602080505020303" pitchFamily="18" charset="0"/>
              </a:rPr>
              <a:t>The usual idea for the revolt happening normally stems from the profaning of the temple by Antiochus Epiphanes, seen in 1 Maccabees 1 : 21-24. Cohen (2006, p23) however, notes that ‘the war of 66-74 was sparked not by a profanation of the temple and religious persecution, but by the administrative incompetence of the Roman procurators’.</a:t>
            </a:r>
          </a:p>
          <a:p>
            <a:endParaRPr lang="en-GB" dirty="0">
              <a:latin typeface="Baskerville Old Face" panose="02020602080505020303" pitchFamily="18" charset="0"/>
            </a:endParaRPr>
          </a:p>
          <a:p>
            <a:r>
              <a:rPr lang="en-GB" dirty="0">
                <a:latin typeface="Baskerville Old Face" panose="02020602080505020303" pitchFamily="18" charset="0"/>
              </a:rPr>
              <a:t>Cohen notes that social factors may have been one thing that lead to the beginning of the revolt, as Cohen (2006, p23) notes that ‘Mattathias, the patriarch of the clan, and his son Judah the Maccabee were country priests’, alluding to the fact that there could have been possible tensions between the high priests in the temple, and those of a lower station such as Judah.</a:t>
            </a:r>
          </a:p>
          <a:p>
            <a:endParaRPr lang="en-GB" dirty="0">
              <a:latin typeface="Baskerville Old Face" panose="02020602080505020303" pitchFamily="18" charset="0"/>
            </a:endParaRPr>
          </a:p>
          <a:p>
            <a:endParaRPr lang="en-GB" dirty="0">
              <a:latin typeface="Baskerville Old Face" panose="02020602080505020303" pitchFamily="18" charset="0"/>
            </a:endParaRPr>
          </a:p>
        </p:txBody>
      </p:sp>
    </p:spTree>
    <p:extLst>
      <p:ext uri="{BB962C8B-B14F-4D97-AF65-F5344CB8AC3E}">
        <p14:creationId xmlns:p14="http://schemas.microsoft.com/office/powerpoint/2010/main" val="25338502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0" name="Rectangle 19">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 name="Group 21">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3" name="Straight Connector 2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3" name="Rectangle 3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creenshot of a cell phone&#10;&#10;Description automatically generated">
            <a:extLst>
              <a:ext uri="{FF2B5EF4-FFF2-40B4-BE49-F238E27FC236}">
                <a16:creationId xmlns:a16="http://schemas.microsoft.com/office/drawing/2014/main" id="{006C30F4-3057-4FBE-94CD-6A2A86395534}"/>
              </a:ext>
            </a:extLst>
          </p:cNvPr>
          <p:cNvPicPr>
            <a:picLocks noChangeAspect="1"/>
          </p:cNvPicPr>
          <p:nvPr/>
        </p:nvPicPr>
        <p:blipFill>
          <a:blip r:embed="rId2"/>
          <a:stretch>
            <a:fillRect/>
          </a:stretch>
        </p:blipFill>
        <p:spPr>
          <a:xfrm>
            <a:off x="1126310" y="1273592"/>
            <a:ext cx="7003562" cy="4307190"/>
          </a:xfrm>
          <a:prstGeom prst="rect">
            <a:avLst/>
          </a:prstGeom>
        </p:spPr>
      </p:pic>
      <p:sp>
        <p:nvSpPr>
          <p:cNvPr id="4" name="TextBox 3">
            <a:extLst>
              <a:ext uri="{FF2B5EF4-FFF2-40B4-BE49-F238E27FC236}">
                <a16:creationId xmlns:a16="http://schemas.microsoft.com/office/drawing/2014/main" id="{DC2CB134-D8AF-418F-B060-DBD3B2CDB8B1}"/>
              </a:ext>
            </a:extLst>
          </p:cNvPr>
          <p:cNvSpPr txBox="1"/>
          <p:nvPr/>
        </p:nvSpPr>
        <p:spPr>
          <a:xfrm>
            <a:off x="8991443" y="2041661"/>
            <a:ext cx="2675819" cy="2923877"/>
          </a:xfrm>
          <a:prstGeom prst="rect">
            <a:avLst/>
          </a:prstGeom>
          <a:noFill/>
        </p:spPr>
        <p:txBody>
          <a:bodyPr wrap="square" rtlCol="0">
            <a:spAutoFit/>
          </a:bodyPr>
          <a:lstStyle/>
          <a:p>
            <a:r>
              <a:rPr lang="en-GB" sz="4000" b="1" u="sng" dirty="0">
                <a:latin typeface="Baskerville Old Face" panose="02020602080505020303" pitchFamily="18" charset="0"/>
              </a:rPr>
              <a:t>Hasmonean</a:t>
            </a:r>
          </a:p>
          <a:p>
            <a:r>
              <a:rPr lang="en-GB" sz="4000" b="1" u="sng" dirty="0">
                <a:latin typeface="Baskerville Old Face" panose="02020602080505020303" pitchFamily="18" charset="0"/>
              </a:rPr>
              <a:t>Dynastic</a:t>
            </a:r>
          </a:p>
          <a:p>
            <a:r>
              <a:rPr lang="en-GB" sz="4000" b="1" u="sng" dirty="0">
                <a:latin typeface="Baskerville Old Face" panose="02020602080505020303" pitchFamily="18" charset="0"/>
              </a:rPr>
              <a:t>Family </a:t>
            </a:r>
          </a:p>
          <a:p>
            <a:r>
              <a:rPr lang="en-GB" sz="4000" b="1" u="sng" dirty="0">
                <a:latin typeface="Baskerville Old Face" panose="02020602080505020303" pitchFamily="18" charset="0"/>
              </a:rPr>
              <a:t>Tree</a:t>
            </a:r>
          </a:p>
          <a:p>
            <a:r>
              <a:rPr lang="en-GB" sz="2400" b="1" u="sng" dirty="0">
                <a:latin typeface="Baskerville Old Face" panose="02020602080505020303" pitchFamily="18" charset="0"/>
              </a:rPr>
              <a:t>(Image 4)</a:t>
            </a:r>
          </a:p>
        </p:txBody>
      </p:sp>
    </p:spTree>
    <p:extLst>
      <p:ext uri="{BB962C8B-B14F-4D97-AF65-F5344CB8AC3E}">
        <p14:creationId xmlns:p14="http://schemas.microsoft.com/office/powerpoint/2010/main" val="1442406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9600E9-7222-465E-99CC-3EA24BE1E614}"/>
              </a:ext>
            </a:extLst>
          </p:cNvPr>
          <p:cNvSpPr txBox="1"/>
          <p:nvPr/>
        </p:nvSpPr>
        <p:spPr>
          <a:xfrm>
            <a:off x="530578" y="824089"/>
            <a:ext cx="8444089" cy="4247317"/>
          </a:xfrm>
          <a:prstGeom prst="rect">
            <a:avLst/>
          </a:prstGeom>
          <a:noFill/>
        </p:spPr>
        <p:txBody>
          <a:bodyPr wrap="square" rtlCol="0">
            <a:spAutoFit/>
          </a:bodyPr>
          <a:lstStyle/>
          <a:p>
            <a:r>
              <a:rPr lang="en-GB" dirty="0">
                <a:latin typeface="Baskerville Old Face" panose="02020602080505020303" pitchFamily="18" charset="0"/>
              </a:rPr>
              <a:t>‘the Maccabean period lasted a century from the victory of 164 BCE to the entrance of the Roman’s into Jerusalem in 63 BCE’ (Cohen, 2006, p3)</a:t>
            </a:r>
          </a:p>
          <a:p>
            <a:endParaRPr lang="en-GB" dirty="0">
              <a:latin typeface="Baskerville Old Face" panose="02020602080505020303" pitchFamily="18" charset="0"/>
            </a:endParaRPr>
          </a:p>
          <a:p>
            <a:r>
              <a:rPr lang="en-GB" dirty="0">
                <a:latin typeface="Baskerville Old Face" panose="02020602080505020303" pitchFamily="18" charset="0"/>
              </a:rPr>
              <a:t>‘he and his brothers after him sought to make Judea free and independent under the rule of a new dynasty, that of the Maccabees themselves’ (Cohen, 2006, p22)</a:t>
            </a:r>
          </a:p>
          <a:p>
            <a:endParaRPr lang="en-GB" dirty="0">
              <a:latin typeface="Baskerville Old Face" panose="02020602080505020303" pitchFamily="18" charset="0"/>
            </a:endParaRPr>
          </a:p>
          <a:p>
            <a:r>
              <a:rPr lang="en-GB" dirty="0">
                <a:latin typeface="Baskerville Old Face" panose="02020602080505020303" pitchFamily="18" charset="0"/>
              </a:rPr>
              <a:t>Cohen, when writing on the founding of the Hasmonean dynasty, notes how Judah and his brothers sought to get independence for Judea, possibly due to the sacking of the temple by Antiochus Epiphanes, with the sacking seen in 2 Maccabees 5 : 15-17. </a:t>
            </a:r>
          </a:p>
          <a:p>
            <a:endParaRPr lang="en-GB" dirty="0">
              <a:latin typeface="Baskerville Old Face" panose="02020602080505020303" pitchFamily="18" charset="0"/>
            </a:endParaRPr>
          </a:p>
          <a:p>
            <a:r>
              <a:rPr lang="en-GB" dirty="0">
                <a:latin typeface="Baskerville Old Face" panose="02020602080505020303" pitchFamily="18" charset="0"/>
              </a:rPr>
              <a:t>Oates (2015) notes, in regards to discussions about other factors that could have lead to the revolt and subsequent founding of the dynasty, that ‘the outcome remained the same; the formation of the Hasmonean Dynasty’, in essence eluding to the fact that regardless of the circumstances that lead to the founding of the dynasty, it could be suggested that Judah would have tried to gain independence for Judea either way.</a:t>
            </a:r>
          </a:p>
        </p:txBody>
      </p:sp>
    </p:spTree>
    <p:extLst>
      <p:ext uri="{BB962C8B-B14F-4D97-AF65-F5344CB8AC3E}">
        <p14:creationId xmlns:p14="http://schemas.microsoft.com/office/powerpoint/2010/main" val="20583032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EEE8A5-FC27-462E-9EA1-CAE244836FB6}"/>
              </a:ext>
            </a:extLst>
          </p:cNvPr>
          <p:cNvSpPr txBox="1"/>
          <p:nvPr/>
        </p:nvSpPr>
        <p:spPr>
          <a:xfrm>
            <a:off x="541867" y="745067"/>
            <a:ext cx="8455377" cy="5139869"/>
          </a:xfrm>
          <a:prstGeom prst="rect">
            <a:avLst/>
          </a:prstGeom>
          <a:noFill/>
        </p:spPr>
        <p:txBody>
          <a:bodyPr wrap="square" rtlCol="0">
            <a:spAutoFit/>
          </a:bodyPr>
          <a:lstStyle/>
          <a:p>
            <a:r>
              <a:rPr lang="en-GB" sz="2000" u="sng" dirty="0">
                <a:latin typeface="Baskerville Old Face" panose="02020602080505020303" pitchFamily="18" charset="0"/>
              </a:rPr>
              <a:t>Josephus writing about the time :</a:t>
            </a:r>
          </a:p>
          <a:p>
            <a:endParaRPr lang="en-GB" sz="2000" u="sng" dirty="0">
              <a:latin typeface="Baskerville Old Face" panose="02020602080505020303" pitchFamily="18" charset="0"/>
            </a:endParaRPr>
          </a:p>
          <a:p>
            <a:r>
              <a:rPr lang="en-GB" dirty="0">
                <a:latin typeface="Baskerville Old Face" panose="02020602080505020303" pitchFamily="18" charset="0"/>
              </a:rPr>
              <a:t>Josephus, writing in his book ‘The Jewish War’ on the exploits of Mattathias, who was the founder of the Hasmonean dynasty, notes of Mattathias :</a:t>
            </a:r>
          </a:p>
          <a:p>
            <a:endParaRPr lang="en-GB" dirty="0">
              <a:latin typeface="Baskerville Old Face" panose="02020602080505020303" pitchFamily="18" charset="0"/>
            </a:endParaRPr>
          </a:p>
          <a:p>
            <a:r>
              <a:rPr lang="en-GB" dirty="0">
                <a:latin typeface="Baskerville Old Face" panose="02020602080505020303" pitchFamily="18" charset="0"/>
              </a:rPr>
              <a:t>‘he summoned courage to descend, fought and defeated the generals of Antiochus, and drove them out of Judea’</a:t>
            </a:r>
          </a:p>
          <a:p>
            <a:endParaRPr lang="en-GB" dirty="0">
              <a:latin typeface="Baskerville Old Face" panose="02020602080505020303" pitchFamily="18" charset="0"/>
            </a:endParaRPr>
          </a:p>
          <a:p>
            <a:r>
              <a:rPr lang="en-GB" dirty="0">
                <a:latin typeface="Baskerville Old Face" panose="02020602080505020303" pitchFamily="18" charset="0"/>
              </a:rPr>
              <a:t>‘this success brought him supreme power; his expulsion of the foreigners led his countrymen to willingly submit to his rulership, which on his he bequeathed to Judas, the eldest of his sons’</a:t>
            </a:r>
          </a:p>
          <a:p>
            <a:r>
              <a:rPr lang="en-GB" dirty="0">
                <a:latin typeface="Baskerville Old Face" panose="02020602080505020303" pitchFamily="18" charset="0"/>
              </a:rPr>
              <a:t>(Josephus, </a:t>
            </a:r>
            <a:r>
              <a:rPr lang="en-GB" i="1" dirty="0">
                <a:latin typeface="Baskerville Old Face" panose="02020602080505020303" pitchFamily="18" charset="0"/>
              </a:rPr>
              <a:t>The Jewish War </a:t>
            </a:r>
            <a:r>
              <a:rPr lang="en-GB" dirty="0">
                <a:latin typeface="Baskerville Old Face" panose="02020602080505020303" pitchFamily="18" charset="0"/>
              </a:rPr>
              <a:t>1:21)</a:t>
            </a:r>
          </a:p>
          <a:p>
            <a:endParaRPr lang="en-GB" dirty="0"/>
          </a:p>
          <a:p>
            <a:endParaRPr lang="en-GB" dirty="0"/>
          </a:p>
          <a:p>
            <a:r>
              <a:rPr lang="en-GB" dirty="0">
                <a:latin typeface="Baskerville Old Face" panose="02020602080505020303" pitchFamily="18" charset="0"/>
              </a:rPr>
              <a:t>Josephus’ account of Mattathias and the positive light that he writes him in is reflected within 1 and 2 Maccabees.</a:t>
            </a:r>
          </a:p>
          <a:p>
            <a:endParaRPr lang="en-GB" dirty="0"/>
          </a:p>
          <a:p>
            <a:endParaRPr lang="en-GB" dirty="0"/>
          </a:p>
        </p:txBody>
      </p:sp>
    </p:spTree>
    <p:extLst>
      <p:ext uri="{BB962C8B-B14F-4D97-AF65-F5344CB8AC3E}">
        <p14:creationId xmlns:p14="http://schemas.microsoft.com/office/powerpoint/2010/main" val="12851834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9FB69AD-AA2E-4BBE-8784-47696611C9B4}"/>
              </a:ext>
            </a:extLst>
          </p:cNvPr>
          <p:cNvSpPr txBox="1"/>
          <p:nvPr/>
        </p:nvSpPr>
        <p:spPr>
          <a:xfrm>
            <a:off x="541868" y="632178"/>
            <a:ext cx="9144000" cy="5909310"/>
          </a:xfrm>
          <a:prstGeom prst="rect">
            <a:avLst/>
          </a:prstGeom>
          <a:noFill/>
        </p:spPr>
        <p:txBody>
          <a:bodyPr wrap="square" rtlCol="0">
            <a:spAutoFit/>
          </a:bodyPr>
          <a:lstStyle/>
          <a:p>
            <a:r>
              <a:rPr lang="en-GB" sz="2000" u="sng" dirty="0">
                <a:latin typeface="Baskerville Old Face" panose="02020602080505020303" pitchFamily="18" charset="0"/>
              </a:rPr>
              <a:t>Contemporary authors on Maccabees :</a:t>
            </a:r>
          </a:p>
          <a:p>
            <a:endParaRPr lang="en-GB" sz="2000" u="sng" dirty="0">
              <a:latin typeface="Baskerville Old Face" panose="02020602080505020303" pitchFamily="18" charset="0"/>
            </a:endParaRPr>
          </a:p>
          <a:p>
            <a:r>
              <a:rPr lang="en-GB" sz="2000" dirty="0">
                <a:latin typeface="Baskerville Old Face" panose="02020602080505020303" pitchFamily="18" charset="0"/>
              </a:rPr>
              <a:t>Cohen (2006, p22)–</a:t>
            </a:r>
          </a:p>
          <a:p>
            <a:r>
              <a:rPr lang="en-GB" dirty="0">
                <a:latin typeface="Baskerville Old Face" panose="02020602080505020303" pitchFamily="18" charset="0"/>
              </a:rPr>
              <a:t>‘the Maccabean rebellion began as a struggle for religious liberty’</a:t>
            </a:r>
          </a:p>
          <a:p>
            <a:r>
              <a:rPr lang="en-GB" dirty="0">
                <a:latin typeface="Baskerville Old Face" panose="02020602080505020303" pitchFamily="18" charset="0"/>
              </a:rPr>
              <a:t>Cohen notes this statement, due to interpretations showing possible religious oppression of the Jews in the lead up to the revolt, such as Antiochus’ persecution seen in 1 Maccabees 1 : 21-24. </a:t>
            </a:r>
          </a:p>
          <a:p>
            <a:endParaRPr lang="en-GB" sz="2000" u="sng" dirty="0">
              <a:latin typeface="Baskerville Old Face" panose="02020602080505020303" pitchFamily="18" charset="0"/>
            </a:endParaRPr>
          </a:p>
          <a:p>
            <a:r>
              <a:rPr lang="en-GB" sz="2000" dirty="0">
                <a:latin typeface="Baskerville Old Face" panose="02020602080505020303" pitchFamily="18" charset="0"/>
              </a:rPr>
              <a:t>Oates (2015) –</a:t>
            </a:r>
          </a:p>
          <a:p>
            <a:r>
              <a:rPr lang="en-GB" dirty="0">
                <a:latin typeface="Baskerville Old Face" panose="02020602080505020303" pitchFamily="18" charset="0"/>
              </a:rPr>
              <a:t>‘Judah, a wise and courageous military general, defeated them with consummate ease’</a:t>
            </a:r>
          </a:p>
          <a:p>
            <a:r>
              <a:rPr lang="en-GB" dirty="0">
                <a:latin typeface="Baskerville Old Face" panose="02020602080505020303" pitchFamily="18" charset="0"/>
              </a:rPr>
              <a:t>Oates’ evaluation of Judah Maccabeus’ success is seen in 2 Maccabees 8 : 5-7, where Judah gains more ground against the gentiles. </a:t>
            </a:r>
          </a:p>
          <a:p>
            <a:endParaRPr lang="en-GB" sz="2000" u="sng" dirty="0">
              <a:latin typeface="Baskerville Old Face" panose="02020602080505020303" pitchFamily="18" charset="0"/>
            </a:endParaRPr>
          </a:p>
          <a:p>
            <a:r>
              <a:rPr lang="en-GB" sz="2000" dirty="0">
                <a:latin typeface="Baskerville Old Face" panose="02020602080505020303" pitchFamily="18" charset="0"/>
              </a:rPr>
              <a:t>Hanigman (2014, p1)– </a:t>
            </a:r>
          </a:p>
          <a:p>
            <a:r>
              <a:rPr lang="en-GB" dirty="0">
                <a:latin typeface="Baskerville Old Face" panose="02020602080505020303" pitchFamily="18" charset="0"/>
              </a:rPr>
              <a:t>‘1 Maccabees is a dynastic chronicle written by a court historian’</a:t>
            </a:r>
          </a:p>
          <a:p>
            <a:r>
              <a:rPr lang="en-GB" dirty="0">
                <a:latin typeface="Baskerville Old Face" panose="02020602080505020303" pitchFamily="18" charset="0"/>
              </a:rPr>
              <a:t>‘2 Maccabees is the work of a pious author whose attitude towards the Hasmoneans has been diversely appreciated’</a:t>
            </a:r>
          </a:p>
          <a:p>
            <a:r>
              <a:rPr lang="en-GB" dirty="0">
                <a:latin typeface="Baskerville Old Face" panose="02020602080505020303" pitchFamily="18" charset="0"/>
              </a:rPr>
              <a:t>Hanigman notes of the two different authors of the books, much like Schwartz mentions in his interview on 1 and 2 Maccabees as well.</a:t>
            </a:r>
          </a:p>
          <a:p>
            <a:endParaRPr lang="en-GB" sz="2000" u="sng" dirty="0">
              <a:latin typeface="Baskerville Old Face" panose="02020602080505020303" pitchFamily="18" charset="0"/>
            </a:endParaRPr>
          </a:p>
          <a:p>
            <a:endParaRPr lang="en-GB" sz="2000" u="sng" dirty="0">
              <a:latin typeface="Baskerville Old Face" panose="02020602080505020303" pitchFamily="18" charset="0"/>
            </a:endParaRPr>
          </a:p>
        </p:txBody>
      </p:sp>
    </p:spTree>
    <p:extLst>
      <p:ext uri="{BB962C8B-B14F-4D97-AF65-F5344CB8AC3E}">
        <p14:creationId xmlns:p14="http://schemas.microsoft.com/office/powerpoint/2010/main" val="1306826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1C3E97A-348B-4A40-BFAF-BF9D2EB519D9}"/>
              </a:ext>
            </a:extLst>
          </p:cNvPr>
          <p:cNvSpPr txBox="1"/>
          <p:nvPr/>
        </p:nvSpPr>
        <p:spPr>
          <a:xfrm>
            <a:off x="688622" y="767644"/>
            <a:ext cx="8308622" cy="4308872"/>
          </a:xfrm>
          <a:prstGeom prst="rect">
            <a:avLst/>
          </a:prstGeom>
          <a:noFill/>
        </p:spPr>
        <p:txBody>
          <a:bodyPr wrap="square" rtlCol="0">
            <a:spAutoFit/>
          </a:bodyPr>
          <a:lstStyle/>
          <a:p>
            <a:r>
              <a:rPr lang="en-GB" sz="2000" u="sng" dirty="0">
                <a:latin typeface="Baskerville Old Face" panose="02020602080505020303" pitchFamily="18" charset="0"/>
              </a:rPr>
              <a:t>Summary of the books and the revolt :</a:t>
            </a:r>
          </a:p>
          <a:p>
            <a:endParaRPr lang="en-GB" sz="2000" u="sng" dirty="0">
              <a:latin typeface="Baskerville Old Face" panose="02020602080505020303" pitchFamily="18" charset="0"/>
            </a:endParaRPr>
          </a:p>
          <a:p>
            <a:r>
              <a:rPr lang="en-GB" dirty="0">
                <a:latin typeface="Baskerville Old Face" panose="02020602080505020303" pitchFamily="18" charset="0"/>
              </a:rPr>
              <a:t>After considering the two books of Maccabees, and also </a:t>
            </a:r>
            <a:r>
              <a:rPr lang="en-GB" dirty="0" err="1">
                <a:latin typeface="Baskerville Old Face" panose="02020602080505020303" pitchFamily="18" charset="0"/>
              </a:rPr>
              <a:t>contempory</a:t>
            </a:r>
            <a:r>
              <a:rPr lang="en-GB" dirty="0">
                <a:latin typeface="Baskerville Old Face" panose="02020602080505020303" pitchFamily="18" charset="0"/>
              </a:rPr>
              <a:t> authors takes on the revolt, it can be argued that the revolt was a significant point in Jewish history for what can be seen as two important points :</a:t>
            </a:r>
          </a:p>
          <a:p>
            <a:endParaRPr lang="en-GB" dirty="0">
              <a:latin typeface="Baskerville Old Face" panose="02020602080505020303" pitchFamily="18" charset="0"/>
            </a:endParaRPr>
          </a:p>
          <a:p>
            <a:r>
              <a:rPr lang="en-GB" dirty="0">
                <a:latin typeface="Baskerville Old Face" panose="02020602080505020303" pitchFamily="18" charset="0"/>
              </a:rPr>
              <a:t>1.) the fact that the revolt lead to ongoing rebellions that actually resulted in an independent Jewish state, something that had not been seen before, and not seen again until 1948, with the creation of the modern state of Israel.</a:t>
            </a:r>
          </a:p>
          <a:p>
            <a:endParaRPr lang="en-GB" u="sng" dirty="0">
              <a:latin typeface="Baskerville Old Face" panose="02020602080505020303" pitchFamily="18" charset="0"/>
            </a:endParaRPr>
          </a:p>
          <a:p>
            <a:r>
              <a:rPr lang="en-GB" dirty="0">
                <a:latin typeface="Baskerville Old Face" panose="02020602080505020303" pitchFamily="18" charset="0"/>
              </a:rPr>
              <a:t>2.) something that should be seen as very significant is an idea that Cohen (2006, p24) notes, which is that ‘the rebellion of the Maccabees prevented Judaism from becoming just another local variation of Syrian Hellenism, and thereby saved it from extinction’. This preservation of the religion should be seen as a miraculous feat, as it allowed for Judaism to survive into the modern day. </a:t>
            </a:r>
          </a:p>
        </p:txBody>
      </p:sp>
    </p:spTree>
    <p:extLst>
      <p:ext uri="{BB962C8B-B14F-4D97-AF65-F5344CB8AC3E}">
        <p14:creationId xmlns:p14="http://schemas.microsoft.com/office/powerpoint/2010/main" val="2884167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64B14F8-852C-4E95-88AE-FE6DFA00C724}"/>
              </a:ext>
            </a:extLst>
          </p:cNvPr>
          <p:cNvSpPr txBox="1"/>
          <p:nvPr/>
        </p:nvSpPr>
        <p:spPr>
          <a:xfrm>
            <a:off x="439838" y="451413"/>
            <a:ext cx="9664861" cy="5909310"/>
          </a:xfrm>
          <a:prstGeom prst="rect">
            <a:avLst/>
          </a:prstGeom>
          <a:noFill/>
        </p:spPr>
        <p:txBody>
          <a:bodyPr wrap="square" rtlCol="0">
            <a:spAutoFit/>
          </a:bodyPr>
          <a:lstStyle/>
          <a:p>
            <a:r>
              <a:rPr lang="en-GB" u="sng" dirty="0">
                <a:latin typeface="Baskerville Old Face" panose="02020602080505020303" pitchFamily="18" charset="0"/>
              </a:rPr>
              <a:t>Image references :</a:t>
            </a:r>
          </a:p>
          <a:p>
            <a:endParaRPr lang="en-GB" u="sng" dirty="0">
              <a:latin typeface="Baskerville Old Face" panose="02020602080505020303" pitchFamily="18" charset="0"/>
            </a:endParaRPr>
          </a:p>
          <a:p>
            <a:r>
              <a:rPr lang="en-GB" dirty="0">
                <a:latin typeface="Baskerville Old Face" panose="02020602080505020303" pitchFamily="18" charset="0"/>
              </a:rPr>
              <a:t>Image 1 – page of 1 Maccabees from the King James Bible, access date – 01/06/2020.</a:t>
            </a:r>
          </a:p>
          <a:p>
            <a:r>
              <a:rPr lang="en-GB" u="sng" dirty="0">
                <a:latin typeface="Baskerville Old Face" panose="02020602080505020303" pitchFamily="18" charset="0"/>
                <a:hlinkClick r:id="rId2"/>
              </a:rPr>
              <a:t>https://www.kingjamesbibleonline.org/1-Maccabees-Chapter-1_Original-1611-KJV/</a:t>
            </a:r>
            <a:r>
              <a:rPr lang="en-GB" u="sng" dirty="0">
                <a:latin typeface="Baskerville Old Face" panose="02020602080505020303" pitchFamily="18" charset="0"/>
              </a:rPr>
              <a:t> </a:t>
            </a:r>
          </a:p>
          <a:p>
            <a:endParaRPr lang="en-GB" u="sng" dirty="0">
              <a:latin typeface="Baskerville Old Face" panose="02020602080505020303" pitchFamily="18" charset="0"/>
            </a:endParaRPr>
          </a:p>
          <a:p>
            <a:r>
              <a:rPr lang="en-GB" dirty="0">
                <a:latin typeface="Baskerville Old Face" panose="02020602080505020303" pitchFamily="18" charset="0"/>
              </a:rPr>
              <a:t>Image 2 – page of 2 Maccabees from the King James Bible, access date – 01/06/2020.</a:t>
            </a:r>
          </a:p>
          <a:p>
            <a:r>
              <a:rPr lang="en-GB" u="sng" dirty="0">
                <a:latin typeface="Baskerville Old Face" panose="02020602080505020303" pitchFamily="18" charset="0"/>
                <a:hlinkClick r:id="rId3"/>
              </a:rPr>
              <a:t>https://www.kingjamesbibleonline.org/2-Maccabees-Chapter-1_Original-1611-KJV/</a:t>
            </a:r>
            <a:r>
              <a:rPr lang="en-GB" u="sng" dirty="0">
                <a:latin typeface="Baskerville Old Face" panose="02020602080505020303" pitchFamily="18" charset="0"/>
              </a:rPr>
              <a:t> </a:t>
            </a:r>
          </a:p>
          <a:p>
            <a:endParaRPr lang="en-GB" u="sng" dirty="0">
              <a:latin typeface="Baskerville Old Face" panose="02020602080505020303" pitchFamily="18" charset="0"/>
            </a:endParaRPr>
          </a:p>
          <a:p>
            <a:r>
              <a:rPr lang="en-GB" u="sng" dirty="0">
                <a:latin typeface="Baskerville Old Face" panose="02020602080505020303" pitchFamily="18" charset="0"/>
              </a:rPr>
              <a:t>Image 3 – image of Mattathias refusing to follow </a:t>
            </a:r>
            <a:r>
              <a:rPr lang="en-GB" u="sng" dirty="0" err="1">
                <a:latin typeface="Baskerville Old Face" panose="02020602080505020303" pitchFamily="18" charset="0"/>
              </a:rPr>
              <a:t>hellenstic</a:t>
            </a:r>
            <a:r>
              <a:rPr lang="en-GB" u="sng" dirty="0">
                <a:latin typeface="Baskerville Old Face" panose="02020602080505020303" pitchFamily="18" charset="0"/>
              </a:rPr>
              <a:t> laws on </a:t>
            </a:r>
            <a:r>
              <a:rPr lang="en-GB" u="sng" dirty="0" err="1">
                <a:latin typeface="Baskerville Old Face" panose="02020602080505020303" pitchFamily="18" charset="0"/>
              </a:rPr>
              <a:t>sacfrice</a:t>
            </a:r>
            <a:r>
              <a:rPr lang="en-GB" u="sng" dirty="0">
                <a:latin typeface="Baskerville Old Face" panose="02020602080505020303" pitchFamily="18" charset="0"/>
              </a:rPr>
              <a:t> – access date 01/06/2020.</a:t>
            </a:r>
          </a:p>
          <a:p>
            <a:r>
              <a:rPr lang="en-GB" u="sng" dirty="0">
                <a:latin typeface="Baskerville Old Face" panose="02020602080505020303" pitchFamily="18" charset="0"/>
                <a:hlinkClick r:id="rId4"/>
              </a:rPr>
              <a:t>https://en.wikipedia.org/wiki/Hasmonean_dynasty#/media/File:141.Mattathias_and_the_Apostate.jpg</a:t>
            </a:r>
            <a:r>
              <a:rPr lang="en-GB" u="sng" dirty="0">
                <a:latin typeface="Baskerville Old Face" panose="02020602080505020303" pitchFamily="18" charset="0"/>
              </a:rPr>
              <a:t> </a:t>
            </a:r>
          </a:p>
          <a:p>
            <a:endParaRPr lang="en-GB" u="sng" dirty="0">
              <a:latin typeface="Baskerville Old Face" panose="02020602080505020303" pitchFamily="18" charset="0"/>
            </a:endParaRPr>
          </a:p>
          <a:p>
            <a:r>
              <a:rPr lang="en-GB" dirty="0">
                <a:latin typeface="Baskerville Old Face" panose="02020602080505020303" pitchFamily="18" charset="0"/>
              </a:rPr>
              <a:t>Image 4 – Hasmonean Dynastic family tree, access date – 01/06/2020.</a:t>
            </a:r>
            <a:endParaRPr lang="en-GB" dirty="0">
              <a:latin typeface="Baskerville Old Face" panose="02020602080505020303" pitchFamily="18" charset="0"/>
              <a:hlinkClick r:id="rId5"/>
            </a:endParaRPr>
          </a:p>
          <a:p>
            <a:r>
              <a:rPr lang="en-GB" u="sng" dirty="0">
                <a:latin typeface="Baskerville Old Face" panose="02020602080505020303" pitchFamily="18" charset="0"/>
                <a:hlinkClick r:id="rId5"/>
              </a:rPr>
              <a:t>https://en.wikipedia.org/wiki/Hasmonean_dynasty#/media/File:Maccabean_dynasty.PNG</a:t>
            </a:r>
            <a:r>
              <a:rPr lang="en-GB" u="sng" dirty="0">
                <a:latin typeface="Baskerville Old Face" panose="02020602080505020303" pitchFamily="18" charset="0"/>
              </a:rPr>
              <a:t> </a:t>
            </a:r>
          </a:p>
          <a:p>
            <a:endParaRPr lang="en-GB" u="sng" dirty="0">
              <a:latin typeface="Baskerville Old Face" panose="02020602080505020303" pitchFamily="18" charset="0"/>
            </a:endParaRPr>
          </a:p>
          <a:p>
            <a:r>
              <a:rPr lang="en-GB" u="sng" dirty="0">
                <a:latin typeface="Baskerville Old Face" panose="02020602080505020303" pitchFamily="18" charset="0"/>
              </a:rPr>
              <a:t>Website references :</a:t>
            </a:r>
          </a:p>
          <a:p>
            <a:endParaRPr lang="en-GB" u="sng" dirty="0">
              <a:latin typeface="Baskerville Old Face" panose="02020602080505020303" pitchFamily="18" charset="0"/>
            </a:endParaRPr>
          </a:p>
          <a:p>
            <a:r>
              <a:rPr lang="en-GB" dirty="0">
                <a:latin typeface="Baskerville Old Face" panose="02020602080505020303" pitchFamily="18" charset="0"/>
              </a:rPr>
              <a:t>Professor Daniel Schwartz, Lecture on 1 and 2 Maccabees, November 28</a:t>
            </a:r>
            <a:r>
              <a:rPr lang="en-GB" baseline="30000" dirty="0">
                <a:latin typeface="Baskerville Old Face" panose="02020602080505020303" pitchFamily="18" charset="0"/>
              </a:rPr>
              <a:t>th </a:t>
            </a:r>
            <a:r>
              <a:rPr lang="en-GB" dirty="0">
                <a:latin typeface="Baskerville Old Face" panose="02020602080505020303" pitchFamily="18" charset="0"/>
              </a:rPr>
              <a:t>2018, youtube.com/</a:t>
            </a:r>
            <a:r>
              <a:rPr lang="en-GB" dirty="0" err="1">
                <a:latin typeface="Baskerville Old Face" panose="02020602080505020303" pitchFamily="18" charset="0"/>
              </a:rPr>
              <a:t>watch?v</a:t>
            </a:r>
            <a:r>
              <a:rPr lang="en-GB" dirty="0">
                <a:latin typeface="Baskerville Old Face" panose="02020602080505020303" pitchFamily="18" charset="0"/>
              </a:rPr>
              <a:t>=5RQhysxU2GU. Access date – 01/06/2020. (minutes 2:43-14:48). </a:t>
            </a:r>
          </a:p>
          <a:p>
            <a:endParaRPr lang="en-GB" u="sng" dirty="0">
              <a:latin typeface="Baskerville Old Face" panose="02020602080505020303" pitchFamily="18" charset="0"/>
            </a:endParaRPr>
          </a:p>
          <a:p>
            <a:endParaRPr lang="en-GB" u="sng" dirty="0">
              <a:latin typeface="Baskerville Old Face" panose="02020602080505020303" pitchFamily="18" charset="0"/>
            </a:endParaRPr>
          </a:p>
          <a:p>
            <a:endParaRPr lang="en-GB" u="sng" dirty="0">
              <a:latin typeface="Baskerville Old Face" panose="02020602080505020303" pitchFamily="18" charset="0"/>
            </a:endParaRPr>
          </a:p>
        </p:txBody>
      </p:sp>
    </p:spTree>
    <p:extLst>
      <p:ext uri="{BB962C8B-B14F-4D97-AF65-F5344CB8AC3E}">
        <p14:creationId xmlns:p14="http://schemas.microsoft.com/office/powerpoint/2010/main" val="6573036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D0CDB90-7FF8-4A98-9C70-A7CB2BEDA1A6}"/>
              </a:ext>
            </a:extLst>
          </p:cNvPr>
          <p:cNvSpPr txBox="1"/>
          <p:nvPr/>
        </p:nvSpPr>
        <p:spPr>
          <a:xfrm>
            <a:off x="688623" y="745067"/>
            <a:ext cx="8387644" cy="3970318"/>
          </a:xfrm>
          <a:prstGeom prst="rect">
            <a:avLst/>
          </a:prstGeom>
          <a:noFill/>
        </p:spPr>
        <p:txBody>
          <a:bodyPr wrap="square" rtlCol="0">
            <a:spAutoFit/>
          </a:bodyPr>
          <a:lstStyle/>
          <a:p>
            <a:r>
              <a:rPr lang="en-GB" u="sng" dirty="0">
                <a:latin typeface="Baskerville Old Face" panose="02020602080505020303" pitchFamily="18" charset="0"/>
              </a:rPr>
              <a:t>Bibliography.</a:t>
            </a:r>
          </a:p>
          <a:p>
            <a:endParaRPr lang="en-GB" u="sng" dirty="0">
              <a:latin typeface="Baskerville Old Face" panose="02020602080505020303" pitchFamily="18" charset="0"/>
            </a:endParaRPr>
          </a:p>
          <a:p>
            <a:r>
              <a:rPr lang="en-GB" dirty="0">
                <a:latin typeface="Baskerville Old Face" panose="02020602080505020303" pitchFamily="18" charset="0"/>
              </a:rPr>
              <a:t>Cohen, S.J.D. (2006) From the Maccabees to the Mishnah. Louisville, London : Westminster John Knox Press. Second edition.</a:t>
            </a:r>
          </a:p>
          <a:p>
            <a:endParaRPr lang="en-GB" dirty="0">
              <a:latin typeface="Baskerville Old Face" panose="02020602080505020303" pitchFamily="18" charset="0"/>
            </a:endParaRPr>
          </a:p>
          <a:p>
            <a:r>
              <a:rPr lang="en-GB" dirty="0">
                <a:latin typeface="Baskerville Old Face" panose="02020602080505020303" pitchFamily="18" charset="0"/>
              </a:rPr>
              <a:t>Hanigman, S. (2014) </a:t>
            </a:r>
            <a:r>
              <a:rPr lang="en-GB" i="1" dirty="0">
                <a:latin typeface="Baskerville Old Face" panose="02020602080505020303" pitchFamily="18" charset="0"/>
              </a:rPr>
              <a:t>Tales of High Priests and Taxes : The Books of the Maccabees and the Judean Rebellion Against Antiochus iv</a:t>
            </a:r>
            <a:r>
              <a:rPr lang="en-GB" dirty="0">
                <a:latin typeface="Baskerville Old Face" panose="02020602080505020303" pitchFamily="18" charset="0"/>
              </a:rPr>
              <a:t>. University of California Press.</a:t>
            </a:r>
          </a:p>
          <a:p>
            <a:endParaRPr lang="en-GB" dirty="0">
              <a:latin typeface="Baskerville Old Face" panose="02020602080505020303" pitchFamily="18" charset="0"/>
            </a:endParaRPr>
          </a:p>
          <a:p>
            <a:r>
              <a:rPr lang="en-GB" dirty="0">
                <a:latin typeface="Baskerville Old Face" panose="02020602080505020303" pitchFamily="18" charset="0"/>
              </a:rPr>
              <a:t>Josephus, The Jewish War</a:t>
            </a:r>
          </a:p>
          <a:p>
            <a:endParaRPr lang="en-GB" dirty="0">
              <a:latin typeface="Baskerville Old Face" panose="02020602080505020303" pitchFamily="18" charset="0"/>
            </a:endParaRPr>
          </a:p>
          <a:p>
            <a:r>
              <a:rPr lang="en-GB" dirty="0">
                <a:latin typeface="Baskerville Old Face" panose="02020602080505020303" pitchFamily="18" charset="0"/>
              </a:rPr>
              <a:t>Oates, H. (2015) The Maccabean Revolt. In Ancient History Encyclopedia. Retrieved from </a:t>
            </a:r>
            <a:r>
              <a:rPr lang="en-GB" dirty="0">
                <a:latin typeface="Baskerville Old Face" panose="02020602080505020303" pitchFamily="18" charset="0"/>
                <a:hlinkClick r:id="rId2"/>
              </a:rPr>
              <a:t>https://www.ancient.eu/article/2827/</a:t>
            </a:r>
            <a:r>
              <a:rPr lang="en-GB" dirty="0">
                <a:latin typeface="Baskerville Old Face" panose="02020602080505020303" pitchFamily="18" charset="0"/>
              </a:rPr>
              <a:t>. </a:t>
            </a:r>
          </a:p>
          <a:p>
            <a:endParaRPr lang="en-GB" dirty="0"/>
          </a:p>
          <a:p>
            <a:endParaRPr lang="en-GB" dirty="0"/>
          </a:p>
        </p:txBody>
      </p:sp>
    </p:spTree>
    <p:extLst>
      <p:ext uri="{BB962C8B-B14F-4D97-AF65-F5344CB8AC3E}">
        <p14:creationId xmlns:p14="http://schemas.microsoft.com/office/powerpoint/2010/main" val="2408454192"/>
      </p:ext>
    </p:extLst>
  </p:cSld>
  <p:clrMapOvr>
    <a:masterClrMapping/>
  </p:clrMapOvr>
</p:sld>
</file>

<file path=ppt/theme/theme1.xml><?xml version="1.0" encoding="utf-8"?>
<a:theme xmlns:a="http://schemas.openxmlformats.org/drawingml/2006/main" name="Facet">
  <a:themeElements>
    <a:clrScheme name="Orange">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9</TotalTime>
  <Words>1589</Words>
  <Application>Microsoft Office PowerPoint</Application>
  <PresentationFormat>Widescreen</PresentationFormat>
  <Paragraphs>116</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Baskerville Old Face</vt:lpstr>
      <vt:lpstr>Trebuchet MS</vt:lpstr>
      <vt:lpstr>Wingdings 3</vt:lpstr>
      <vt:lpstr>Facet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Nadia Seale (1700647)</dc:creator>
  <cp:lastModifiedBy>Nadia Seale (1700647)</cp:lastModifiedBy>
  <cp:revision>1</cp:revision>
  <dcterms:created xsi:type="dcterms:W3CDTF">2020-06-05T17:57:18Z</dcterms:created>
  <dcterms:modified xsi:type="dcterms:W3CDTF">2020-06-05T18:07:08Z</dcterms:modified>
</cp:coreProperties>
</file>