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7"/>
  </p:notesMasterIdLst>
  <p:handoutMasterIdLst>
    <p:handoutMasterId r:id="rId28"/>
  </p:handoutMasterIdLst>
  <p:sldIdLst>
    <p:sldId id="277" r:id="rId2"/>
    <p:sldId id="279" r:id="rId3"/>
    <p:sldId id="280" r:id="rId4"/>
    <p:sldId id="357" r:id="rId5"/>
    <p:sldId id="455" r:id="rId6"/>
    <p:sldId id="309" r:id="rId7"/>
    <p:sldId id="312" r:id="rId8"/>
    <p:sldId id="313" r:id="rId9"/>
    <p:sldId id="434" r:id="rId10"/>
    <p:sldId id="332" r:id="rId11"/>
    <p:sldId id="333" r:id="rId12"/>
    <p:sldId id="348" r:id="rId13"/>
    <p:sldId id="286" r:id="rId14"/>
    <p:sldId id="287" r:id="rId15"/>
    <p:sldId id="295" r:id="rId16"/>
    <p:sldId id="345" r:id="rId17"/>
    <p:sldId id="344" r:id="rId18"/>
    <p:sldId id="355" r:id="rId19"/>
    <p:sldId id="346" r:id="rId20"/>
    <p:sldId id="351" r:id="rId21"/>
    <p:sldId id="347" r:id="rId22"/>
    <p:sldId id="352" r:id="rId23"/>
    <p:sldId id="350" r:id="rId24"/>
    <p:sldId id="356" r:id="rId25"/>
    <p:sldId id="343" r:id="rId2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8153" autoAdjust="0"/>
    <p:restoredTop sz="95469" autoAdjust="0"/>
  </p:normalViewPr>
  <p:slideViewPr>
    <p:cSldViewPr>
      <p:cViewPr varScale="1">
        <p:scale>
          <a:sx n="105" d="100"/>
          <a:sy n="105" d="100"/>
        </p:scale>
        <p:origin x="1120"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an effective closure, the teacher will review and summarise a lesson, consolidate key information, create a link to new ideas and build anticipation for the next lesson. During a good closure, the students will be given an opportunity to express any concerns, ask questions and clarify their own understandings</a:t>
            </a:r>
          </a:p>
        </p:txBody>
      </p:sp>
      <p:sp>
        <p:nvSpPr>
          <p:cNvPr id="4" name="Slide Number Placeholder 3"/>
          <p:cNvSpPr>
            <a:spLocks noGrp="1"/>
          </p:cNvSpPr>
          <p:nvPr>
            <p:ph type="sldNum" sz="quarter" idx="5"/>
          </p:nvPr>
        </p:nvSpPr>
        <p:spPr/>
        <p:txBody>
          <a:bodyPr/>
          <a:lstStyle/>
          <a:p>
            <a:fld id="{D3BD075C-D0CD-4F41-93C9-0B6DF6D55B16}" type="slidenum">
              <a:rPr lang="en-GB" smtClean="0"/>
              <a:pPr/>
              <a:t>5</a:t>
            </a:fld>
            <a:endParaRPr lang="en-GB"/>
          </a:p>
        </p:txBody>
      </p:sp>
    </p:spTree>
    <p:extLst>
      <p:ext uri="{BB962C8B-B14F-4D97-AF65-F5344CB8AC3E}">
        <p14:creationId xmlns:p14="http://schemas.microsoft.com/office/powerpoint/2010/main" val="18940657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ighlight>
                  <a:srgbClr val="FFFF00"/>
                </a:highlight>
              </a:rPr>
              <a:t>To be added when the assignments’ briefs are approved.</a:t>
            </a:r>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15</a:t>
            </a:fld>
            <a:endParaRPr lang="en-GB" altLang="en-US"/>
          </a:p>
        </p:txBody>
      </p:sp>
    </p:spTree>
    <p:extLst>
      <p:ext uri="{BB962C8B-B14F-4D97-AF65-F5344CB8AC3E}">
        <p14:creationId xmlns:p14="http://schemas.microsoft.com/office/powerpoint/2010/main" val="928783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23</a:t>
            </a:fld>
            <a:endParaRPr lang="en-GB" altLang="en-US"/>
          </a:p>
        </p:txBody>
      </p:sp>
    </p:spTree>
    <p:extLst>
      <p:ext uri="{BB962C8B-B14F-4D97-AF65-F5344CB8AC3E}">
        <p14:creationId xmlns:p14="http://schemas.microsoft.com/office/powerpoint/2010/main" val="6423877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12/10/2024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12/10/2024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12/10/2024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12/10/2024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12/10/2024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12/10/2024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12/10/2024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12/10/2024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12/10/2024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12/10/2024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12/10/2024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12/10/2024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image" Target="../media/image4.tiff"/><Relationship Id="rId1" Type="http://schemas.openxmlformats.org/officeDocument/2006/relationships/slideLayout" Target="../slideLayouts/slideLayout6.xml"/><Relationship Id="rId4" Type="http://schemas.openxmlformats.org/officeDocument/2006/relationships/image" Target="../media/image6.tiff"/></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br>
              <a:rPr lang="en-GB" altLang="en-US" b="1" dirty="0"/>
            </a:br>
            <a:r>
              <a:rPr lang="en-GB" altLang="en-US" b="1" dirty="0"/>
              <a:t>Introduction to Leadership and Management</a:t>
            </a:r>
            <a:br>
              <a:rPr lang="en-GB" altLang="en-US" b="1" dirty="0"/>
            </a:br>
            <a:br>
              <a:rPr lang="en-GB" altLang="en-US" b="1" dirty="0"/>
            </a:br>
            <a:r>
              <a:rPr lang="en-GB" altLang="en-US" b="1" dirty="0"/>
              <a:t>     LCBB4015</a:t>
            </a:r>
            <a:br>
              <a:rPr lang="en-GB" altLang="en-US" dirty="0"/>
            </a:br>
            <a:br>
              <a:rPr lang="en-GB" altLang="en-US" dirty="0"/>
            </a:br>
            <a:br>
              <a:rPr lang="en-GB" altLang="en-US" sz="3600" dirty="0"/>
            </a:br>
            <a:r>
              <a:rPr lang="en-GB" altLang="en-US" sz="3600" dirty="0"/>
              <a:t>						</a:t>
            </a:r>
            <a:r>
              <a:rPr lang="en-GB" altLang="en-US" sz="2400" b="1" dirty="0"/>
              <a:t>Week 1 – Session 1</a:t>
            </a:r>
            <a:br>
              <a:rPr lang="en-GB" altLang="en-US" sz="3600" b="1" dirty="0"/>
            </a:br>
            <a:endParaRPr lang="en-GB" alt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29A11-C088-497E-6AB9-40BF2BC1F3D9}"/>
              </a:ext>
            </a:extLst>
          </p:cNvPr>
          <p:cNvSpPr>
            <a:spLocks noGrp="1"/>
          </p:cNvSpPr>
          <p:nvPr>
            <p:ph type="title"/>
          </p:nvPr>
        </p:nvSpPr>
        <p:spPr/>
        <p:txBody>
          <a:bodyPr/>
          <a:lstStyle/>
          <a:p>
            <a:r>
              <a:rPr lang="en-US" sz="3600" b="1" dirty="0"/>
              <a:t>Objectives of the session</a:t>
            </a:r>
          </a:p>
        </p:txBody>
      </p:sp>
      <p:sp>
        <p:nvSpPr>
          <p:cNvPr id="3" name="Content Placeholder 2">
            <a:extLst>
              <a:ext uri="{FF2B5EF4-FFF2-40B4-BE49-F238E27FC236}">
                <a16:creationId xmlns:a16="http://schemas.microsoft.com/office/drawing/2014/main" id="{8CA94675-D1A3-9225-8196-872E18E19C1B}"/>
              </a:ext>
            </a:extLst>
          </p:cNvPr>
          <p:cNvSpPr>
            <a:spLocks noGrp="1"/>
          </p:cNvSpPr>
          <p:nvPr>
            <p:ph idx="1"/>
          </p:nvPr>
        </p:nvSpPr>
        <p:spPr/>
        <p:txBody>
          <a:bodyPr/>
          <a:lstStyle/>
          <a:p>
            <a:r>
              <a:rPr lang="en-US" sz="2000" dirty="0"/>
              <a:t>Welcome message</a:t>
            </a:r>
          </a:p>
          <a:p>
            <a:r>
              <a:rPr lang="en-US" sz="2000" dirty="0"/>
              <a:t>Attendance</a:t>
            </a:r>
          </a:p>
          <a:p>
            <a:r>
              <a:rPr lang="en-US" sz="2000" dirty="0"/>
              <a:t>Teaching and learning</a:t>
            </a:r>
          </a:p>
          <a:p>
            <a:r>
              <a:rPr lang="en-US" sz="2000" dirty="0"/>
              <a:t>Aim of the module</a:t>
            </a:r>
          </a:p>
          <a:p>
            <a:r>
              <a:rPr lang="en-US" sz="2000" dirty="0"/>
              <a:t>Learning objectives</a:t>
            </a:r>
          </a:p>
          <a:p>
            <a:r>
              <a:rPr lang="en-US" sz="2000" dirty="0"/>
              <a:t>Assessment brief</a:t>
            </a:r>
          </a:p>
          <a:p>
            <a:r>
              <a:rPr lang="en-US" sz="2000" dirty="0"/>
              <a:t>Introduction to Leadership and Management</a:t>
            </a:r>
          </a:p>
          <a:p>
            <a:pPr lvl="1"/>
            <a:r>
              <a:rPr lang="en-US" sz="1400" dirty="0"/>
              <a:t>Management</a:t>
            </a:r>
          </a:p>
          <a:p>
            <a:pPr lvl="1"/>
            <a:r>
              <a:rPr lang="en-US" sz="1400" dirty="0"/>
              <a:t>Leadership</a:t>
            </a:r>
          </a:p>
          <a:p>
            <a:pPr lvl="1"/>
            <a:r>
              <a:rPr lang="en-US" sz="1400" dirty="0"/>
              <a:t>Difference between management and leadership </a:t>
            </a:r>
          </a:p>
          <a:p>
            <a:pPr lvl="1"/>
            <a:r>
              <a:rPr lang="en-US" sz="1400" dirty="0"/>
              <a:t>Importance of management and leadership </a:t>
            </a:r>
          </a:p>
        </p:txBody>
      </p:sp>
      <p:sp>
        <p:nvSpPr>
          <p:cNvPr id="4" name="Date Placeholder 3">
            <a:extLst>
              <a:ext uri="{FF2B5EF4-FFF2-40B4-BE49-F238E27FC236}">
                <a16:creationId xmlns:a16="http://schemas.microsoft.com/office/drawing/2014/main" id="{75228448-FE16-6E19-21B4-4E30DF9CB046}"/>
              </a:ext>
            </a:extLst>
          </p:cNvPr>
          <p:cNvSpPr>
            <a:spLocks noGrp="1"/>
          </p:cNvSpPr>
          <p:nvPr>
            <p:ph type="dt" sz="half" idx="10"/>
          </p:nvPr>
        </p:nvSpPr>
        <p:spPr/>
        <p:txBody>
          <a:bodyPr/>
          <a:lstStyle/>
          <a:p>
            <a:pPr>
              <a:defRPr/>
            </a:pPr>
            <a:fld id="{130ADD5E-52E0-0D44-B721-F95AB1FBEECE}" type="datetime1">
              <a:rPr lang="en-GB" altLang="en-US" smtClean="0"/>
              <a:pPr>
                <a:defRPr/>
              </a:pPr>
              <a:t>12/10/2024</a:t>
            </a:fld>
            <a:endParaRPr lang="en-GB" altLang="en-US"/>
          </a:p>
        </p:txBody>
      </p:sp>
      <p:sp>
        <p:nvSpPr>
          <p:cNvPr id="5" name="Slide Number Placeholder 4">
            <a:extLst>
              <a:ext uri="{FF2B5EF4-FFF2-40B4-BE49-F238E27FC236}">
                <a16:creationId xmlns:a16="http://schemas.microsoft.com/office/drawing/2014/main" id="{C2EDA101-5591-2823-DA99-8BC5F93AAE5A}"/>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2745195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A4DB4-A59C-E0A3-5E0F-87EAA01826F1}"/>
              </a:ext>
            </a:extLst>
          </p:cNvPr>
          <p:cNvSpPr>
            <a:spLocks noGrp="1"/>
          </p:cNvSpPr>
          <p:nvPr>
            <p:ph type="title"/>
          </p:nvPr>
        </p:nvSpPr>
        <p:spPr/>
        <p:txBody>
          <a:bodyPr/>
          <a:lstStyle/>
          <a:p>
            <a:r>
              <a:rPr lang="en-US" sz="3600" b="1" dirty="0"/>
              <a:t>Welcome message</a:t>
            </a:r>
          </a:p>
        </p:txBody>
      </p:sp>
      <p:sp>
        <p:nvSpPr>
          <p:cNvPr id="3" name="Content Placeholder 2">
            <a:extLst>
              <a:ext uri="{FF2B5EF4-FFF2-40B4-BE49-F238E27FC236}">
                <a16:creationId xmlns:a16="http://schemas.microsoft.com/office/drawing/2014/main" id="{CCBC7880-AF97-7394-CBEF-41D7B33C2618}"/>
              </a:ext>
            </a:extLst>
          </p:cNvPr>
          <p:cNvSpPr>
            <a:spLocks noGrp="1"/>
          </p:cNvSpPr>
          <p:nvPr>
            <p:ph idx="1"/>
          </p:nvPr>
        </p:nvSpPr>
        <p:spPr>
          <a:xfrm>
            <a:off x="611560" y="1600201"/>
            <a:ext cx="7776864" cy="3917032"/>
          </a:xfrm>
        </p:spPr>
        <p:txBody>
          <a:bodyPr/>
          <a:lstStyle/>
          <a:p>
            <a:pPr marL="0" indent="0" algn="just">
              <a:buNone/>
            </a:pPr>
            <a:r>
              <a:rPr lang="en-GB" dirty="0"/>
              <a:t>Welcome to UWTSD! We are thrilled to have you join our vibrant and diverse community of learners. As you embark on this exciting journey of education and personal growth, we want you to know that you are an integral part of our family.</a:t>
            </a:r>
          </a:p>
          <a:p>
            <a:endParaRPr lang="en-GB" sz="2400" dirty="0"/>
          </a:p>
          <a:p>
            <a:endParaRPr lang="en-US" dirty="0"/>
          </a:p>
        </p:txBody>
      </p:sp>
      <p:sp>
        <p:nvSpPr>
          <p:cNvPr id="4" name="Date Placeholder 3">
            <a:extLst>
              <a:ext uri="{FF2B5EF4-FFF2-40B4-BE49-F238E27FC236}">
                <a16:creationId xmlns:a16="http://schemas.microsoft.com/office/drawing/2014/main" id="{C60C2D2E-991C-0954-AB50-A1050C55DA78}"/>
              </a:ext>
            </a:extLst>
          </p:cNvPr>
          <p:cNvSpPr>
            <a:spLocks noGrp="1"/>
          </p:cNvSpPr>
          <p:nvPr>
            <p:ph type="dt" sz="half" idx="10"/>
          </p:nvPr>
        </p:nvSpPr>
        <p:spPr/>
        <p:txBody>
          <a:bodyPr/>
          <a:lstStyle/>
          <a:p>
            <a:pPr>
              <a:defRPr/>
            </a:pPr>
            <a:fld id="{130ADD5E-52E0-0D44-B721-F95AB1FBEECE}" type="datetime1">
              <a:rPr lang="en-GB" altLang="en-US" smtClean="0"/>
              <a:pPr>
                <a:defRPr/>
              </a:pPr>
              <a:t>12/10/2024</a:t>
            </a:fld>
            <a:endParaRPr lang="en-GB" altLang="en-US"/>
          </a:p>
        </p:txBody>
      </p:sp>
      <p:sp>
        <p:nvSpPr>
          <p:cNvPr id="5" name="Slide Number Placeholder 4">
            <a:extLst>
              <a:ext uri="{FF2B5EF4-FFF2-40B4-BE49-F238E27FC236}">
                <a16:creationId xmlns:a16="http://schemas.microsoft.com/office/drawing/2014/main" id="{101356B8-EC0F-5AAB-F6D7-3E415910D66F}"/>
              </a:ext>
            </a:extLst>
          </p:cNvPr>
          <p:cNvSpPr>
            <a:spLocks noGrp="1"/>
          </p:cNvSpPr>
          <p:nvPr>
            <p:ph type="sldNum" sz="quarter" idx="12"/>
          </p:nvPr>
        </p:nvSpPr>
        <p:spPr/>
        <p:txBody>
          <a:bodyPr/>
          <a:lstStyle/>
          <a:p>
            <a:pPr>
              <a:defRPr/>
            </a:pPr>
            <a:fld id="{E420D319-DD93-554E-8F0D-BBCEB2ABB842}" type="slidenum">
              <a:rPr lang="en-GB" altLang="en-US" smtClean="0"/>
              <a:pPr>
                <a:defRPr/>
              </a:pPr>
              <a:t>3</a:t>
            </a:fld>
            <a:endParaRPr lang="en-GB" altLang="en-US"/>
          </a:p>
        </p:txBody>
      </p:sp>
    </p:spTree>
    <p:extLst>
      <p:ext uri="{BB962C8B-B14F-4D97-AF65-F5344CB8AC3E}">
        <p14:creationId xmlns:p14="http://schemas.microsoft.com/office/powerpoint/2010/main" val="21658128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D7B72-8F68-1857-535A-44789CFD02B2}"/>
              </a:ext>
            </a:extLst>
          </p:cNvPr>
          <p:cNvSpPr>
            <a:spLocks noGrp="1"/>
          </p:cNvSpPr>
          <p:nvPr>
            <p:ph type="title"/>
          </p:nvPr>
        </p:nvSpPr>
        <p:spPr>
          <a:xfrm>
            <a:off x="457200" y="274638"/>
            <a:ext cx="8229600" cy="1143000"/>
          </a:xfrm>
        </p:spPr>
        <p:txBody>
          <a:bodyPr wrap="square" anchor="ctr">
            <a:normAutofit/>
          </a:bodyPr>
          <a:lstStyle/>
          <a:p>
            <a:r>
              <a:rPr lang="en-US" sz="3600" b="1" dirty="0"/>
              <a:t>Getting to know each other</a:t>
            </a:r>
          </a:p>
        </p:txBody>
      </p:sp>
      <p:sp>
        <p:nvSpPr>
          <p:cNvPr id="3" name="Content Placeholder 2">
            <a:extLst>
              <a:ext uri="{FF2B5EF4-FFF2-40B4-BE49-F238E27FC236}">
                <a16:creationId xmlns:a16="http://schemas.microsoft.com/office/drawing/2014/main" id="{4C686AF8-23EF-8CE1-C0B2-951AD5854B43}"/>
              </a:ext>
            </a:extLst>
          </p:cNvPr>
          <p:cNvSpPr>
            <a:spLocks noGrp="1"/>
          </p:cNvSpPr>
          <p:nvPr>
            <p:ph sz="half" idx="1"/>
          </p:nvPr>
        </p:nvSpPr>
        <p:spPr>
          <a:xfrm>
            <a:off x="457200" y="1600201"/>
            <a:ext cx="4038600" cy="3989040"/>
          </a:xfrm>
        </p:spPr>
        <p:txBody>
          <a:bodyPr wrap="square" anchor="t">
            <a:normAutofit/>
          </a:bodyPr>
          <a:lstStyle/>
          <a:p>
            <a:pPr marL="0" indent="0">
              <a:buNone/>
            </a:pPr>
            <a:r>
              <a:rPr lang="en-US" sz="2400" dirty="0"/>
              <a:t>Please introduce yourself and tell us a little bit about who you are?</a:t>
            </a:r>
          </a:p>
        </p:txBody>
      </p:sp>
      <p:pic>
        <p:nvPicPr>
          <p:cNvPr id="1026" name="Picture 2" descr="How to introduce yourself in Norwegian - Speak Norsk">
            <a:extLst>
              <a:ext uri="{FF2B5EF4-FFF2-40B4-BE49-F238E27FC236}">
                <a16:creationId xmlns:a16="http://schemas.microsoft.com/office/drawing/2014/main" id="{919F8C77-5B45-56CB-1978-3636AD08932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250969"/>
            <a:ext cx="4038600" cy="2687504"/>
          </a:xfrm>
          <a:prstGeom prst="rect">
            <a:avLst/>
          </a:prstGeom>
          <a:solidFill>
            <a:srgbClr val="FFFFFF"/>
          </a:solidFill>
        </p:spPr>
      </p:pic>
      <p:sp>
        <p:nvSpPr>
          <p:cNvPr id="4" name="Date Placeholder 3">
            <a:extLst>
              <a:ext uri="{FF2B5EF4-FFF2-40B4-BE49-F238E27FC236}">
                <a16:creationId xmlns:a16="http://schemas.microsoft.com/office/drawing/2014/main" id="{EE1245B8-B5F1-E0D6-138F-F4710C74BA4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12/10/2024</a:t>
            </a:fld>
            <a:endParaRPr lang="en-GB" altLang="en-US" sz="900"/>
          </a:p>
        </p:txBody>
      </p:sp>
      <p:sp>
        <p:nvSpPr>
          <p:cNvPr id="5" name="Slide Number Placeholder 4">
            <a:extLst>
              <a:ext uri="{FF2B5EF4-FFF2-40B4-BE49-F238E27FC236}">
                <a16:creationId xmlns:a16="http://schemas.microsoft.com/office/drawing/2014/main" id="{047900FE-500F-41A5-B6DB-003478FED55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4</a:t>
            </a:fld>
            <a:endParaRPr lang="en-GB" altLang="en-US"/>
          </a:p>
        </p:txBody>
      </p:sp>
    </p:spTree>
    <p:extLst>
      <p:ext uri="{BB962C8B-B14F-4D97-AF65-F5344CB8AC3E}">
        <p14:creationId xmlns:p14="http://schemas.microsoft.com/office/powerpoint/2010/main" val="29926654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A5AA7-ED10-4016-A974-6D5B01978A19}"/>
              </a:ext>
            </a:extLst>
          </p:cNvPr>
          <p:cNvSpPr>
            <a:spLocks noGrp="1"/>
          </p:cNvSpPr>
          <p:nvPr>
            <p:ph type="title"/>
          </p:nvPr>
        </p:nvSpPr>
        <p:spPr>
          <a:xfrm>
            <a:off x="539552" y="418654"/>
            <a:ext cx="8229600" cy="634082"/>
          </a:xfrm>
        </p:spPr>
        <p:txBody>
          <a:bodyPr>
            <a:noAutofit/>
          </a:bodyPr>
          <a:lstStyle/>
          <a:p>
            <a:r>
              <a:rPr lang="en-GB" sz="3600" b="1" dirty="0"/>
              <a:t>Structure of weekly sessions</a:t>
            </a:r>
          </a:p>
        </p:txBody>
      </p:sp>
      <p:sp>
        <p:nvSpPr>
          <p:cNvPr id="3" name="Content Placeholder 2">
            <a:extLst>
              <a:ext uri="{FF2B5EF4-FFF2-40B4-BE49-F238E27FC236}">
                <a16:creationId xmlns:a16="http://schemas.microsoft.com/office/drawing/2014/main" id="{D78708A7-C4C3-4B95-A970-42331F701328}"/>
              </a:ext>
            </a:extLst>
          </p:cNvPr>
          <p:cNvSpPr>
            <a:spLocks noGrp="1"/>
          </p:cNvSpPr>
          <p:nvPr>
            <p:ph idx="1"/>
          </p:nvPr>
        </p:nvSpPr>
        <p:spPr>
          <a:xfrm>
            <a:off x="395536" y="1484784"/>
            <a:ext cx="8496944" cy="4536504"/>
          </a:xfrm>
        </p:spPr>
        <p:txBody>
          <a:bodyPr>
            <a:normAutofit/>
          </a:bodyPr>
          <a:lstStyle/>
          <a:p>
            <a:pPr>
              <a:buClr>
                <a:schemeClr val="tx1"/>
              </a:buClr>
            </a:pPr>
            <a:r>
              <a:rPr lang="en-GB" sz="2600" dirty="0"/>
              <a:t>Each module is taught in a double consecutive sessions on a same day (</a:t>
            </a:r>
            <a:r>
              <a:rPr lang="en-GB" sz="2600" b="1" dirty="0"/>
              <a:t>9:00 to 11:00</a:t>
            </a:r>
            <a:r>
              <a:rPr lang="en-GB" sz="2600" dirty="0"/>
              <a:t> and </a:t>
            </a:r>
            <a:r>
              <a:rPr lang="en-GB" sz="2600" b="1" dirty="0"/>
              <a:t>11.15 to 13:15</a:t>
            </a:r>
            <a:r>
              <a:rPr lang="en-GB" sz="2600" dirty="0"/>
              <a:t> or </a:t>
            </a:r>
            <a:r>
              <a:rPr lang="en-GB" sz="2600" b="1" dirty="0"/>
              <a:t>13:45 15:45</a:t>
            </a:r>
            <a:r>
              <a:rPr lang="en-GB" sz="2600" dirty="0"/>
              <a:t> and </a:t>
            </a:r>
            <a:r>
              <a:rPr lang="en-GB" sz="2600" b="1" dirty="0"/>
              <a:t>16:00 to 18:00</a:t>
            </a:r>
            <a:r>
              <a:rPr lang="en-GB" sz="2600" dirty="0"/>
              <a:t>)</a:t>
            </a:r>
          </a:p>
          <a:p>
            <a:pPr>
              <a:buClr>
                <a:schemeClr val="tx1"/>
              </a:buClr>
            </a:pPr>
            <a:r>
              <a:rPr lang="en-GB" sz="2600" dirty="0"/>
              <a:t>Each session lasts 2 hours</a:t>
            </a:r>
          </a:p>
          <a:p>
            <a:pPr>
              <a:buClr>
                <a:schemeClr val="tx1"/>
              </a:buClr>
            </a:pPr>
            <a:r>
              <a:rPr lang="en-GB" sz="2600" dirty="0"/>
              <a:t>There would be a 15 mins break between both sessions.</a:t>
            </a:r>
          </a:p>
          <a:p>
            <a:pPr>
              <a:buClr>
                <a:schemeClr val="tx1"/>
              </a:buClr>
            </a:pPr>
            <a:r>
              <a:rPr lang="en-GB" sz="2600" dirty="0"/>
              <a:t>Attendance will be taken at every session</a:t>
            </a:r>
          </a:p>
          <a:p>
            <a:pPr marL="0" indent="0">
              <a:buClr>
                <a:srgbClr val="007DC3"/>
              </a:buClr>
              <a:buNone/>
            </a:pPr>
            <a:endParaRPr lang="en-GB" sz="2800" dirty="0">
              <a:latin typeface="Arial" panose="020B0604020202020204" pitchFamily="34" charset="0"/>
              <a:cs typeface="Arial" panose="020B0604020202020204" pitchFamily="34" charset="0"/>
            </a:endParaRPr>
          </a:p>
          <a:p>
            <a:pPr>
              <a:buClr>
                <a:srgbClr val="007DC3"/>
              </a:buClr>
              <a:buFont typeface="Wingdings" panose="05000000000000000000" pitchFamily="2" charset="2"/>
              <a:buChar char="q"/>
            </a:pPr>
            <a:endParaRPr lang="en-GB" sz="2400" dirty="0">
              <a:latin typeface="Arial" panose="020B0604020202020204" pitchFamily="34" charset="0"/>
              <a:cs typeface="Arial" panose="020B0604020202020204" pitchFamily="34" charset="0"/>
            </a:endParaRPr>
          </a:p>
          <a:p>
            <a:pPr>
              <a:buClr>
                <a:srgbClr val="007DC3"/>
              </a:buClr>
              <a:buFont typeface="Wingdings" panose="05000000000000000000" pitchFamily="2" charset="2"/>
              <a:buChar char="q"/>
            </a:pPr>
            <a:endParaRPr lang="en-GB" sz="2400"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2282663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1"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1"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0-#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1"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1"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2670A-17AE-9B2E-A031-9601BA73D7BA}"/>
              </a:ext>
            </a:extLst>
          </p:cNvPr>
          <p:cNvSpPr>
            <a:spLocks noGrp="1"/>
          </p:cNvSpPr>
          <p:nvPr>
            <p:ph type="title"/>
          </p:nvPr>
        </p:nvSpPr>
        <p:spPr/>
        <p:txBody>
          <a:bodyPr/>
          <a:lstStyle/>
          <a:p>
            <a:r>
              <a:rPr lang="en-US" sz="3600" b="1" dirty="0"/>
              <a:t>Attendance</a:t>
            </a:r>
          </a:p>
        </p:txBody>
      </p:sp>
      <p:sp>
        <p:nvSpPr>
          <p:cNvPr id="3" name="Content Placeholder 2">
            <a:extLst>
              <a:ext uri="{FF2B5EF4-FFF2-40B4-BE49-F238E27FC236}">
                <a16:creationId xmlns:a16="http://schemas.microsoft.com/office/drawing/2014/main" id="{BFBB9073-FD69-E21F-7C39-303CB6B105A7}"/>
              </a:ext>
            </a:extLst>
          </p:cNvPr>
          <p:cNvSpPr>
            <a:spLocks noGrp="1"/>
          </p:cNvSpPr>
          <p:nvPr>
            <p:ph idx="1"/>
          </p:nvPr>
        </p:nvSpPr>
        <p:spPr/>
        <p:txBody>
          <a:bodyPr/>
          <a:lstStyle/>
          <a:p>
            <a:pPr>
              <a:defRPr/>
            </a:pPr>
            <a:r>
              <a:rPr lang="en-GB" sz="2400" dirty="0"/>
              <a:t>Students are required to attend all term classes.</a:t>
            </a:r>
          </a:p>
          <a:p>
            <a:pPr>
              <a:defRPr/>
            </a:pPr>
            <a:r>
              <a:rPr lang="en-GB" sz="2400" dirty="0"/>
              <a:t>Students will be marked LATE if </a:t>
            </a:r>
            <a:r>
              <a:rPr lang="en-GB" sz="2400" b="1" dirty="0"/>
              <a:t>arriving</a:t>
            </a:r>
            <a:r>
              <a:rPr lang="en-GB" sz="2400" dirty="0"/>
              <a:t> between 10 to 40 minutes after the beginning of their class. OR if</a:t>
            </a:r>
            <a:r>
              <a:rPr lang="en-GB" sz="2400" b="1" dirty="0"/>
              <a:t> leaving </a:t>
            </a:r>
            <a:r>
              <a:rPr lang="en-GB" sz="2400" dirty="0"/>
              <a:t>a class between 10 to 40 minutes before the end.</a:t>
            </a:r>
          </a:p>
          <a:p>
            <a:pPr>
              <a:defRPr/>
            </a:pPr>
            <a:r>
              <a:rPr lang="en-GB" sz="2400" dirty="0"/>
              <a:t>Two late marks will be treated as an ABSENT mark.</a:t>
            </a:r>
          </a:p>
          <a:p>
            <a:pPr>
              <a:defRPr/>
            </a:pPr>
            <a:r>
              <a:rPr lang="en-GB" sz="2400" dirty="0"/>
              <a:t>If your attendance mark is incorrect, only the </a:t>
            </a:r>
            <a:r>
              <a:rPr lang="en-GB" sz="2400" b="1" dirty="0"/>
              <a:t>lecturer</a:t>
            </a:r>
            <a:r>
              <a:rPr lang="en-GB" sz="2400" dirty="0"/>
              <a:t> can ask Student Services to change the mark.</a:t>
            </a:r>
          </a:p>
          <a:p>
            <a:endParaRPr lang="en-US" dirty="0"/>
          </a:p>
        </p:txBody>
      </p:sp>
      <p:sp>
        <p:nvSpPr>
          <p:cNvPr id="4" name="Date Placeholder 3">
            <a:extLst>
              <a:ext uri="{FF2B5EF4-FFF2-40B4-BE49-F238E27FC236}">
                <a16:creationId xmlns:a16="http://schemas.microsoft.com/office/drawing/2014/main" id="{385CEB22-A9E2-9FFD-59AC-CCEFBD8405D5}"/>
              </a:ext>
            </a:extLst>
          </p:cNvPr>
          <p:cNvSpPr>
            <a:spLocks noGrp="1"/>
          </p:cNvSpPr>
          <p:nvPr>
            <p:ph type="dt" sz="half" idx="10"/>
          </p:nvPr>
        </p:nvSpPr>
        <p:spPr/>
        <p:txBody>
          <a:bodyPr/>
          <a:lstStyle/>
          <a:p>
            <a:pPr>
              <a:defRPr/>
            </a:pPr>
            <a:fld id="{130ADD5E-52E0-0D44-B721-F95AB1FBEECE}" type="datetime1">
              <a:rPr lang="en-GB" altLang="en-US" smtClean="0"/>
              <a:pPr>
                <a:defRPr/>
              </a:pPr>
              <a:t>12/10/2024</a:t>
            </a:fld>
            <a:endParaRPr lang="en-GB" altLang="en-US"/>
          </a:p>
        </p:txBody>
      </p:sp>
      <p:sp>
        <p:nvSpPr>
          <p:cNvPr id="5" name="Slide Number Placeholder 4">
            <a:extLst>
              <a:ext uri="{FF2B5EF4-FFF2-40B4-BE49-F238E27FC236}">
                <a16:creationId xmlns:a16="http://schemas.microsoft.com/office/drawing/2014/main" id="{2F51873B-3777-141F-8563-158269C8FCFC}"/>
              </a:ext>
            </a:extLst>
          </p:cNvPr>
          <p:cNvSpPr>
            <a:spLocks noGrp="1"/>
          </p:cNvSpPr>
          <p:nvPr>
            <p:ph type="sldNum" sz="quarter" idx="12"/>
          </p:nvPr>
        </p:nvSpPr>
        <p:spPr/>
        <p:txBody>
          <a:bodyPr/>
          <a:lstStyle/>
          <a:p>
            <a:pPr>
              <a:defRPr/>
            </a:pPr>
            <a:fld id="{E420D319-DD93-554E-8F0D-BBCEB2ABB842}" type="slidenum">
              <a:rPr lang="en-GB" altLang="en-US" smtClean="0"/>
              <a:pPr>
                <a:defRPr/>
              </a:pPr>
              <a:t>6</a:t>
            </a:fld>
            <a:endParaRPr lang="en-GB" altLang="en-US"/>
          </a:p>
        </p:txBody>
      </p:sp>
    </p:spTree>
    <p:extLst>
      <p:ext uri="{BB962C8B-B14F-4D97-AF65-F5344CB8AC3E}">
        <p14:creationId xmlns:p14="http://schemas.microsoft.com/office/powerpoint/2010/main" val="27042677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a:extLst>
              <a:ext uri="{FF2B5EF4-FFF2-40B4-BE49-F238E27FC236}">
                <a16:creationId xmlns:a16="http://schemas.microsoft.com/office/drawing/2014/main" id="{EDFD3A71-B2C7-F540-8768-182EF2A9D5DC}"/>
              </a:ext>
            </a:extLst>
          </p:cNvPr>
          <p:cNvSpPr>
            <a:spLocks noGrp="1"/>
          </p:cNvSpPr>
          <p:nvPr>
            <p:ph type="title"/>
          </p:nvPr>
        </p:nvSpPr>
        <p:spPr/>
        <p:txBody>
          <a:bodyPr/>
          <a:lstStyle/>
          <a:p>
            <a:pPr eaLnBrk="1" hangingPunct="1"/>
            <a:r>
              <a:rPr lang="en-GB" altLang="en-US" sz="3600" b="1" dirty="0"/>
              <a:t>Example: Class starts at 9.00am</a:t>
            </a:r>
            <a:br>
              <a:rPr lang="en-GB" altLang="en-US" b="1" dirty="0"/>
            </a:br>
            <a:endParaRPr lang="en-GB" altLang="en-US" b="1" dirty="0"/>
          </a:p>
        </p:txBody>
      </p:sp>
      <p:sp>
        <p:nvSpPr>
          <p:cNvPr id="3" name="Content Placeholder 2">
            <a:extLst>
              <a:ext uri="{FF2B5EF4-FFF2-40B4-BE49-F238E27FC236}">
                <a16:creationId xmlns:a16="http://schemas.microsoft.com/office/drawing/2014/main" id="{D6D9B477-02E8-AB45-A9D3-EA1B856AF2F7}"/>
              </a:ext>
            </a:extLst>
          </p:cNvPr>
          <p:cNvSpPr>
            <a:spLocks noGrp="1"/>
          </p:cNvSpPr>
          <p:nvPr>
            <p:ph idx="1"/>
          </p:nvPr>
        </p:nvSpPr>
        <p:spPr>
          <a:xfrm>
            <a:off x="457200" y="1600200"/>
            <a:ext cx="8229600" cy="3916363"/>
          </a:xfrm>
        </p:spPr>
        <p:txBody>
          <a:bodyPr/>
          <a:lstStyle/>
          <a:p>
            <a:pPr marL="0" indent="0" eaLnBrk="1" hangingPunct="1">
              <a:buFont typeface="Arial" panose="020B0604020202020204" pitchFamily="34" charset="0"/>
              <a:buNone/>
              <a:defRPr/>
            </a:pPr>
            <a:r>
              <a:rPr lang="en-GB" altLang="en-US" sz="2400" dirty="0"/>
              <a:t>Student arrives at 9.05 - full attendance</a:t>
            </a:r>
          </a:p>
          <a:p>
            <a:pPr marL="0" indent="0" eaLnBrk="1" hangingPunct="1">
              <a:buFont typeface="Arial" panose="020B0604020202020204" pitchFamily="34" charset="0"/>
              <a:buNone/>
              <a:defRPr/>
            </a:pPr>
            <a:r>
              <a:rPr lang="en-GB" altLang="en-US" sz="2400" dirty="0"/>
              <a:t>Student arrives at 9.20 – marked as late</a:t>
            </a:r>
          </a:p>
          <a:p>
            <a:pPr marL="0" indent="0" eaLnBrk="1" hangingPunct="1">
              <a:buFont typeface="Arial" panose="020B0604020202020204" pitchFamily="34" charset="0"/>
              <a:buNone/>
              <a:defRPr/>
            </a:pPr>
            <a:r>
              <a:rPr lang="en-GB" altLang="en-US" sz="2400" dirty="0"/>
              <a:t>Student arrives at 9.45 – marked as absent </a:t>
            </a:r>
          </a:p>
          <a:p>
            <a:pPr marL="0" indent="0" eaLnBrk="1" hangingPunct="1">
              <a:buFont typeface="Arial" panose="020B0604020202020204" pitchFamily="34" charset="0"/>
              <a:buNone/>
              <a:defRPr/>
            </a:pPr>
            <a:r>
              <a:rPr lang="en-GB" altLang="en-US" sz="2400" dirty="0"/>
              <a:t>NOTE:</a:t>
            </a:r>
          </a:p>
          <a:p>
            <a:pPr marL="0" indent="0" eaLnBrk="1" hangingPunct="1">
              <a:buFont typeface="Arial" panose="020B0604020202020204" pitchFamily="34" charset="0"/>
              <a:buNone/>
              <a:defRPr/>
            </a:pPr>
            <a:r>
              <a:rPr lang="en-GB" altLang="en-US" sz="2400" dirty="0"/>
              <a:t>Same rules if you leave early</a:t>
            </a:r>
          </a:p>
          <a:p>
            <a:pPr eaLnBrk="1" hangingPunct="1">
              <a:defRPr/>
            </a:pPr>
            <a:endParaRPr lang="en-GB" dirty="0"/>
          </a:p>
        </p:txBody>
      </p:sp>
      <p:sp>
        <p:nvSpPr>
          <p:cNvPr id="5" name="Date Placeholder 4">
            <a:extLst>
              <a:ext uri="{FF2B5EF4-FFF2-40B4-BE49-F238E27FC236}">
                <a16:creationId xmlns:a16="http://schemas.microsoft.com/office/drawing/2014/main" id="{292E13C1-8E9D-E64D-A547-17E32BB1E065}"/>
              </a:ext>
            </a:extLst>
          </p:cNvPr>
          <p:cNvSpPr>
            <a:spLocks noGrp="1"/>
          </p:cNvSpPr>
          <p:nvPr>
            <p:ph type="dt" sz="quarter" idx="10"/>
          </p:nvPr>
        </p:nvSpPr>
        <p:spPr/>
        <p:txBody>
          <a:bodyPr/>
          <a:lstStyle/>
          <a:p>
            <a:pPr>
              <a:defRPr/>
            </a:pPr>
            <a:fld id="{00BA5387-BDC0-481B-86B8-25A2F1852DE2}" type="datetime1">
              <a:rPr lang="en-GB" altLang="en-US"/>
              <a:pPr>
                <a:defRPr/>
              </a:pPr>
              <a:t>12/10/2024</a:t>
            </a:fld>
            <a:endParaRPr lang="en-GB" altLang="en-US"/>
          </a:p>
        </p:txBody>
      </p:sp>
      <p:sp>
        <p:nvSpPr>
          <p:cNvPr id="18436" name="Slide Number Placeholder 5">
            <a:extLst>
              <a:ext uri="{FF2B5EF4-FFF2-40B4-BE49-F238E27FC236}">
                <a16:creationId xmlns:a16="http://schemas.microsoft.com/office/drawing/2014/main" id="{6A699047-9C14-41DE-CC04-2EBEF17EB6D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AE5CEFA-4685-3A42-95C4-48C0324B14BE}" type="slidenum">
              <a:rPr lang="en-GB" altLang="en-US" sz="1200">
                <a:solidFill>
                  <a:srgbClr val="898989"/>
                </a:solidFill>
              </a:rPr>
              <a:pPr>
                <a:spcBef>
                  <a:spcPct val="0"/>
                </a:spcBef>
                <a:buFontTx/>
                <a:buNone/>
              </a:pPr>
              <a:t>7</a:t>
            </a:fld>
            <a:endParaRPr lang="en-GB" altLang="en-US" sz="1200">
              <a:solidFill>
                <a:srgbClr val="898989"/>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a:extLst>
              <a:ext uri="{FF2B5EF4-FFF2-40B4-BE49-F238E27FC236}">
                <a16:creationId xmlns:a16="http://schemas.microsoft.com/office/drawing/2014/main" id="{C9CAE0DA-D875-C4D2-9A00-44A7A03677CF}"/>
              </a:ext>
            </a:extLst>
          </p:cNvPr>
          <p:cNvSpPr>
            <a:spLocks noGrp="1"/>
          </p:cNvSpPr>
          <p:nvPr>
            <p:ph type="title"/>
          </p:nvPr>
        </p:nvSpPr>
        <p:spPr/>
        <p:txBody>
          <a:bodyPr/>
          <a:lstStyle/>
          <a:p>
            <a:pPr eaLnBrk="1" hangingPunct="1"/>
            <a:r>
              <a:rPr lang="en-GB" altLang="en-US" sz="3600" b="1" dirty="0"/>
              <a:t>Important</a:t>
            </a:r>
          </a:p>
        </p:txBody>
      </p:sp>
      <p:sp>
        <p:nvSpPr>
          <p:cNvPr id="19458" name="Content Placeholder 2">
            <a:extLst>
              <a:ext uri="{FF2B5EF4-FFF2-40B4-BE49-F238E27FC236}">
                <a16:creationId xmlns:a16="http://schemas.microsoft.com/office/drawing/2014/main" id="{DB47850C-3642-3647-08CF-588A0BC5A513}"/>
              </a:ext>
            </a:extLst>
          </p:cNvPr>
          <p:cNvSpPr>
            <a:spLocks noGrp="1"/>
          </p:cNvSpPr>
          <p:nvPr>
            <p:ph idx="1"/>
          </p:nvPr>
        </p:nvSpPr>
        <p:spPr>
          <a:xfrm>
            <a:off x="441325" y="1341438"/>
            <a:ext cx="8229600" cy="3916362"/>
          </a:xfrm>
        </p:spPr>
        <p:txBody>
          <a:bodyPr/>
          <a:lstStyle/>
          <a:p>
            <a:pPr eaLnBrk="1" hangingPunct="1"/>
            <a:r>
              <a:rPr lang="en-GB" altLang="en-US" sz="2400" dirty="0"/>
              <a:t>You</a:t>
            </a:r>
            <a:r>
              <a:rPr lang="en-GB" altLang="en-US" dirty="0"/>
              <a:t> </a:t>
            </a:r>
            <a:r>
              <a:rPr lang="en-GB" altLang="en-US" sz="2400" dirty="0"/>
              <a:t>MUST stay connected for the entire session</a:t>
            </a:r>
          </a:p>
          <a:p>
            <a:pPr eaLnBrk="1" hangingPunct="1"/>
            <a:r>
              <a:rPr lang="en-GB" altLang="en-US" sz="2400" dirty="0"/>
              <a:t>Prepare in advance – look at Moodle before the class starts</a:t>
            </a:r>
          </a:p>
          <a:p>
            <a:pPr eaLnBrk="1" hangingPunct="1"/>
            <a:r>
              <a:rPr lang="en-GB" altLang="en-US" sz="2400" dirty="0"/>
              <a:t>Make notes during the session</a:t>
            </a:r>
          </a:p>
          <a:p>
            <a:pPr eaLnBrk="1" hangingPunct="1"/>
            <a:r>
              <a:rPr lang="en-GB" altLang="en-US" sz="2400" dirty="0"/>
              <a:t>Correspondence – name, student number, module – make sure you check your TSD email frequently</a:t>
            </a:r>
          </a:p>
          <a:p>
            <a:pPr eaLnBrk="1" hangingPunct="1"/>
            <a:endParaRPr lang="en-GB" altLang="en-US" dirty="0"/>
          </a:p>
        </p:txBody>
      </p:sp>
      <p:sp>
        <p:nvSpPr>
          <p:cNvPr id="5" name="Date Placeholder 4">
            <a:extLst>
              <a:ext uri="{FF2B5EF4-FFF2-40B4-BE49-F238E27FC236}">
                <a16:creationId xmlns:a16="http://schemas.microsoft.com/office/drawing/2014/main" id="{B751D327-2BDA-984D-8CFD-5B5AD8676EE7}"/>
              </a:ext>
            </a:extLst>
          </p:cNvPr>
          <p:cNvSpPr>
            <a:spLocks noGrp="1"/>
          </p:cNvSpPr>
          <p:nvPr>
            <p:ph type="dt" sz="quarter" idx="10"/>
          </p:nvPr>
        </p:nvSpPr>
        <p:spPr/>
        <p:txBody>
          <a:bodyPr/>
          <a:lstStyle/>
          <a:p>
            <a:pPr>
              <a:defRPr/>
            </a:pPr>
            <a:fld id="{F3D86518-6479-48A0-A9D3-08C8076AEFA7}" type="datetime1">
              <a:rPr lang="en-GB" altLang="en-US"/>
              <a:pPr>
                <a:defRPr/>
              </a:pPr>
              <a:t>12/10/2024</a:t>
            </a:fld>
            <a:endParaRPr lang="en-GB" altLang="en-US"/>
          </a:p>
        </p:txBody>
      </p:sp>
      <p:sp>
        <p:nvSpPr>
          <p:cNvPr id="19460" name="Slide Number Placeholder 5">
            <a:extLst>
              <a:ext uri="{FF2B5EF4-FFF2-40B4-BE49-F238E27FC236}">
                <a16:creationId xmlns:a16="http://schemas.microsoft.com/office/drawing/2014/main" id="{D4C72E8E-0F46-3BD9-142E-E971FC0EDB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70D0D00-08ED-9745-AA13-96EEFA5EE389}" type="slidenum">
              <a:rPr lang="en-GB" altLang="en-US" sz="1200">
                <a:solidFill>
                  <a:srgbClr val="898989"/>
                </a:solidFill>
              </a:rPr>
              <a:pPr>
                <a:spcBef>
                  <a:spcPct val="0"/>
                </a:spcBef>
                <a:buFontTx/>
                <a:buNone/>
              </a:pPr>
              <a:t>8</a:t>
            </a:fld>
            <a:endParaRPr lang="en-GB" altLang="en-US" sz="1200">
              <a:solidFill>
                <a:srgbClr val="89898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A5AA7-ED10-4016-A974-6D5B01978A19}"/>
              </a:ext>
            </a:extLst>
          </p:cNvPr>
          <p:cNvSpPr>
            <a:spLocks noGrp="1"/>
          </p:cNvSpPr>
          <p:nvPr>
            <p:ph type="title"/>
          </p:nvPr>
        </p:nvSpPr>
        <p:spPr>
          <a:xfrm>
            <a:off x="539552" y="323390"/>
            <a:ext cx="8229600" cy="634082"/>
          </a:xfrm>
        </p:spPr>
        <p:txBody>
          <a:bodyPr>
            <a:noAutofit/>
          </a:bodyPr>
          <a:lstStyle/>
          <a:p>
            <a:r>
              <a:rPr lang="en-GB" sz="3600" b="1" dirty="0"/>
              <a:t>In the classroom</a:t>
            </a:r>
          </a:p>
        </p:txBody>
      </p:sp>
      <p:sp>
        <p:nvSpPr>
          <p:cNvPr id="3" name="Content Placeholder 2">
            <a:extLst>
              <a:ext uri="{FF2B5EF4-FFF2-40B4-BE49-F238E27FC236}">
                <a16:creationId xmlns:a16="http://schemas.microsoft.com/office/drawing/2014/main" id="{D78708A7-C4C3-4B95-A970-42331F701328}"/>
              </a:ext>
            </a:extLst>
          </p:cNvPr>
          <p:cNvSpPr>
            <a:spLocks noGrp="1"/>
          </p:cNvSpPr>
          <p:nvPr>
            <p:ph idx="1"/>
          </p:nvPr>
        </p:nvSpPr>
        <p:spPr>
          <a:xfrm>
            <a:off x="535226" y="1484784"/>
            <a:ext cx="7925206" cy="3600400"/>
          </a:xfrm>
        </p:spPr>
        <p:txBody>
          <a:bodyPr>
            <a:normAutofit/>
          </a:bodyPr>
          <a:lstStyle/>
          <a:p>
            <a:pPr>
              <a:buClr>
                <a:schemeClr val="tx1"/>
              </a:buClr>
            </a:pPr>
            <a:r>
              <a:rPr lang="en-GB" sz="2400" dirty="0">
                <a:latin typeface="Arial" panose="020B0604020202020204" pitchFamily="34" charset="0"/>
                <a:cs typeface="Arial" panose="020B0604020202020204" pitchFamily="34" charset="0"/>
              </a:rPr>
              <a:t>Respect fellow students.</a:t>
            </a:r>
          </a:p>
          <a:p>
            <a:pPr>
              <a:buClr>
                <a:schemeClr val="tx1"/>
              </a:buClr>
            </a:pPr>
            <a:r>
              <a:rPr lang="en-GB" sz="2400" dirty="0">
                <a:latin typeface="Arial" panose="020B0604020202020204" pitchFamily="34" charset="0"/>
                <a:cs typeface="Arial" panose="020B0604020202020204" pitchFamily="34" charset="0"/>
              </a:rPr>
              <a:t>Please keep your mobile phone in silent mode.</a:t>
            </a:r>
          </a:p>
          <a:p>
            <a:pPr>
              <a:buClr>
                <a:schemeClr val="tx1"/>
              </a:buClr>
            </a:pPr>
            <a:r>
              <a:rPr lang="en-GB" sz="2400" dirty="0">
                <a:latin typeface="Arial" panose="020B0604020202020204" pitchFamily="34" charset="0"/>
                <a:cs typeface="Arial" panose="020B0604020202020204" pitchFamily="34" charset="0"/>
              </a:rPr>
              <a:t>Participate in class discussion.</a:t>
            </a:r>
          </a:p>
          <a:p>
            <a:pPr>
              <a:buClr>
                <a:schemeClr val="tx1"/>
              </a:buClr>
            </a:pPr>
            <a:r>
              <a:rPr lang="en-GB" sz="2400" u="sng" dirty="0">
                <a:latin typeface="Arial" panose="020B0604020202020204" pitchFamily="34" charset="0"/>
                <a:cs typeface="Arial" panose="020B0604020202020204" pitchFamily="34" charset="0"/>
              </a:rPr>
              <a:t>ASK</a:t>
            </a:r>
            <a:r>
              <a:rPr lang="en-GB" sz="2400" dirty="0">
                <a:latin typeface="Arial" panose="020B0604020202020204" pitchFamily="34" charset="0"/>
                <a:cs typeface="Arial" panose="020B0604020202020204" pitchFamily="34" charset="0"/>
              </a:rPr>
              <a:t>!!! This is the </a:t>
            </a:r>
            <a:r>
              <a:rPr lang="en-GB" sz="2400" u="sng" dirty="0">
                <a:latin typeface="Arial" panose="020B0604020202020204" pitchFamily="34" charset="0"/>
                <a:cs typeface="Arial" panose="020B0604020202020204" pitchFamily="34" charset="0"/>
              </a:rPr>
              <a:t>ONLY</a:t>
            </a:r>
            <a:r>
              <a:rPr lang="en-GB" sz="2400" dirty="0">
                <a:latin typeface="Arial" panose="020B0604020202020204" pitchFamily="34" charset="0"/>
                <a:cs typeface="Arial" panose="020B0604020202020204" pitchFamily="34" charset="0"/>
              </a:rPr>
              <a:t> way to learn.</a:t>
            </a:r>
          </a:p>
          <a:p>
            <a:pPr>
              <a:buClr>
                <a:schemeClr val="tx1"/>
              </a:buClr>
            </a:pPr>
            <a:r>
              <a:rPr lang="en-GB" sz="2400" dirty="0">
                <a:latin typeface="Arial" panose="020B0604020202020204" pitchFamily="34" charset="0"/>
                <a:cs typeface="Arial" panose="020B0604020202020204" pitchFamily="34" charset="0"/>
              </a:rPr>
              <a:t>Do not leave things last minute…assessments</a:t>
            </a:r>
          </a:p>
          <a:p>
            <a:pPr>
              <a:buClr>
                <a:schemeClr val="tx1"/>
              </a:buClr>
            </a:pPr>
            <a:r>
              <a:rPr lang="en-GB" sz="2400" dirty="0">
                <a:latin typeface="Arial" panose="020B0604020202020204" pitchFamily="34" charset="0"/>
                <a:cs typeface="Arial" panose="020B0604020202020204" pitchFamily="34" charset="0"/>
              </a:rPr>
              <a:t>Always here to help, provide feedback etc.</a:t>
            </a:r>
          </a:p>
          <a:p>
            <a:pPr>
              <a:buClr>
                <a:schemeClr val="tx1"/>
              </a:buClr>
            </a:pPr>
            <a:r>
              <a:rPr lang="en-GB" sz="2400" dirty="0">
                <a:latin typeface="Arial" panose="020B0604020202020204" pitchFamily="34" charset="0"/>
                <a:cs typeface="Arial" panose="020B0604020202020204" pitchFamily="34" charset="0"/>
              </a:rPr>
              <a:t>Bring your laptops to class!!!!</a:t>
            </a:r>
          </a:p>
          <a:p>
            <a:pPr marL="0" indent="0">
              <a:buClr>
                <a:srgbClr val="0070C0"/>
              </a:buClr>
              <a:buNone/>
            </a:pPr>
            <a:endParaRPr lang="en-GB" sz="2400"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127202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grpId="0"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8" fill="hold" grpId="0"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 calcmode="lin" valueType="num">
                                      <p:cBhvr additive="base">
                                        <p:cTn id="47"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1" name="Rectangle 1026">
            <a:extLst>
              <a:ext uri="{FF2B5EF4-FFF2-40B4-BE49-F238E27FC236}">
                <a16:creationId xmlns:a16="http://schemas.microsoft.com/office/drawing/2014/main" id="{40308CCC-1E25-2F7E-FFD0-FDEEEEEE47B2}"/>
              </a:ext>
            </a:extLst>
          </p:cNvPr>
          <p:cNvSpPr>
            <a:spLocks noGrp="1"/>
          </p:cNvSpPr>
          <p:nvPr>
            <p:ph type="title"/>
          </p:nvPr>
        </p:nvSpPr>
        <p:spPr/>
        <p:txBody>
          <a:bodyPr/>
          <a:lstStyle/>
          <a:p>
            <a:r>
              <a:rPr lang="en-GB" altLang="en-US" sz="3600" b="1" dirty="0"/>
              <a:t>Teaching</a:t>
            </a:r>
            <a:r>
              <a:rPr lang="en-GB" altLang="en-US" b="1" dirty="0"/>
              <a:t> </a:t>
            </a:r>
            <a:r>
              <a:rPr lang="en-GB" altLang="en-US" sz="3600" b="1" dirty="0"/>
              <a:t>and</a:t>
            </a:r>
            <a:r>
              <a:rPr lang="en-GB" altLang="en-US" b="1" dirty="0"/>
              <a:t> </a:t>
            </a:r>
            <a:r>
              <a:rPr lang="en-GB" altLang="en-US" sz="3600" b="1" dirty="0"/>
              <a:t>Learning</a:t>
            </a:r>
          </a:p>
        </p:txBody>
      </p:sp>
      <p:sp>
        <p:nvSpPr>
          <p:cNvPr id="17410" name="Rectangle 1027">
            <a:extLst>
              <a:ext uri="{FF2B5EF4-FFF2-40B4-BE49-F238E27FC236}">
                <a16:creationId xmlns:a16="http://schemas.microsoft.com/office/drawing/2014/main" id="{2F8BC44B-0C60-9D3C-3E2C-9E61D6490870}"/>
              </a:ext>
            </a:extLst>
          </p:cNvPr>
          <p:cNvSpPr>
            <a:spLocks noGrp="1"/>
          </p:cNvSpPr>
          <p:nvPr>
            <p:ph idx="4294967295"/>
          </p:nvPr>
        </p:nvSpPr>
        <p:spPr>
          <a:xfrm>
            <a:off x="457200" y="1417638"/>
            <a:ext cx="8229600" cy="3916362"/>
          </a:xfrm>
        </p:spPr>
        <p:txBody>
          <a:bodyPr/>
          <a:lstStyle/>
          <a:p>
            <a:pPr>
              <a:buFont typeface="Wingdings 3" pitchFamily="2" charset="2"/>
              <a:buNone/>
            </a:pPr>
            <a:r>
              <a:rPr lang="en-GB" altLang="en-US" sz="2400" b="1" dirty="0"/>
              <a:t>Mixture of:</a:t>
            </a:r>
          </a:p>
          <a:p>
            <a:pPr lvl="1"/>
            <a:r>
              <a:rPr lang="en-GB" altLang="en-US" sz="2400" dirty="0"/>
              <a:t>Lectures</a:t>
            </a:r>
          </a:p>
          <a:p>
            <a:pPr lvl="1"/>
            <a:r>
              <a:rPr lang="en-GB" altLang="en-US" sz="2400" dirty="0"/>
              <a:t>Seminars</a:t>
            </a:r>
          </a:p>
          <a:p>
            <a:pPr lvl="1"/>
            <a:r>
              <a:rPr lang="en-GB" altLang="en-US" sz="2400" dirty="0"/>
              <a:t>Discussions </a:t>
            </a:r>
          </a:p>
          <a:p>
            <a:pPr lvl="1"/>
            <a:r>
              <a:rPr lang="en-GB" altLang="en-US" sz="2400" dirty="0"/>
              <a:t>Group work</a:t>
            </a:r>
          </a:p>
          <a:p>
            <a:pPr lvl="1"/>
            <a:r>
              <a:rPr lang="en-GB" altLang="en-US" sz="2400" dirty="0"/>
              <a:t>Pair work</a:t>
            </a:r>
          </a:p>
          <a:p>
            <a:pPr lvl="1"/>
            <a:r>
              <a:rPr lang="en-GB" altLang="en-US" sz="2400" dirty="0"/>
              <a:t>Case studies</a:t>
            </a:r>
          </a:p>
        </p:txBody>
      </p:sp>
      <p:pic>
        <p:nvPicPr>
          <p:cNvPr id="20483" name="Picture 2">
            <a:extLst>
              <a:ext uri="{FF2B5EF4-FFF2-40B4-BE49-F238E27FC236}">
                <a16:creationId xmlns:a16="http://schemas.microsoft.com/office/drawing/2014/main" id="{4117F5DE-5B47-4E94-8E44-E601C1CCE1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48488" y="1657350"/>
            <a:ext cx="1368425" cy="1366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4" name="Picture 3">
            <a:extLst>
              <a:ext uri="{FF2B5EF4-FFF2-40B4-BE49-F238E27FC236}">
                <a16:creationId xmlns:a16="http://schemas.microsoft.com/office/drawing/2014/main" id="{68272E80-D34C-62F4-50F2-F645397EDA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5738" y="1920875"/>
            <a:ext cx="1879600" cy="107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5" name="Picture 4">
            <a:extLst>
              <a:ext uri="{FF2B5EF4-FFF2-40B4-BE49-F238E27FC236}">
                <a16:creationId xmlns:a16="http://schemas.microsoft.com/office/drawing/2014/main" id="{46382267-1E36-B299-62E0-8E26B8A8E46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24525" y="3490913"/>
            <a:ext cx="1651000" cy="123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7410">
                                            <p:txEl>
                                              <p:pRg st="0" end="0"/>
                                            </p:txEl>
                                          </p:spTgt>
                                        </p:tgtEl>
                                        <p:attrNameLst>
                                          <p:attrName>style.visibility</p:attrName>
                                        </p:attrNameLst>
                                      </p:cBhvr>
                                      <p:to>
                                        <p:strVal val="visible"/>
                                      </p:to>
                                    </p:set>
                                    <p:anim calcmode="lin" valueType="num">
                                      <p:cBhvr additive="base">
                                        <p:cTn id="7" dur="500" fill="hold"/>
                                        <p:tgtEl>
                                          <p:spTgt spid="1741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7410">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7410">
                                            <p:txEl>
                                              <p:pRg st="1" end="1"/>
                                            </p:txEl>
                                          </p:spTgt>
                                        </p:tgtEl>
                                        <p:attrNameLst>
                                          <p:attrName>style.visibility</p:attrName>
                                        </p:attrNameLst>
                                      </p:cBhvr>
                                      <p:to>
                                        <p:strVal val="visible"/>
                                      </p:to>
                                    </p:set>
                                    <p:anim calcmode="lin" valueType="num">
                                      <p:cBhvr additive="base">
                                        <p:cTn id="11" dur="500" fill="hold"/>
                                        <p:tgtEl>
                                          <p:spTgt spid="17410">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7410">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7410">
                                            <p:txEl>
                                              <p:pRg st="2" end="2"/>
                                            </p:txEl>
                                          </p:spTgt>
                                        </p:tgtEl>
                                        <p:attrNameLst>
                                          <p:attrName>style.visibility</p:attrName>
                                        </p:attrNameLst>
                                      </p:cBhvr>
                                      <p:to>
                                        <p:strVal val="visible"/>
                                      </p:to>
                                    </p:set>
                                    <p:anim calcmode="lin" valueType="num">
                                      <p:cBhvr additive="base">
                                        <p:cTn id="15" dur="500" fill="hold"/>
                                        <p:tgtEl>
                                          <p:spTgt spid="17410">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7410">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7410">
                                            <p:txEl>
                                              <p:pRg st="3" end="3"/>
                                            </p:txEl>
                                          </p:spTgt>
                                        </p:tgtEl>
                                        <p:attrNameLst>
                                          <p:attrName>style.visibility</p:attrName>
                                        </p:attrNameLst>
                                      </p:cBhvr>
                                      <p:to>
                                        <p:strVal val="visible"/>
                                      </p:to>
                                    </p:set>
                                    <p:anim calcmode="lin" valueType="num">
                                      <p:cBhvr additive="base">
                                        <p:cTn id="19" dur="500" fill="hold"/>
                                        <p:tgtEl>
                                          <p:spTgt spid="17410">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410">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7410">
                                            <p:txEl>
                                              <p:pRg st="4" end="4"/>
                                            </p:txEl>
                                          </p:spTgt>
                                        </p:tgtEl>
                                        <p:attrNameLst>
                                          <p:attrName>style.visibility</p:attrName>
                                        </p:attrNameLst>
                                      </p:cBhvr>
                                      <p:to>
                                        <p:strVal val="visible"/>
                                      </p:to>
                                    </p:set>
                                    <p:anim calcmode="lin" valueType="num">
                                      <p:cBhvr additive="base">
                                        <p:cTn id="23" dur="500" fill="hold"/>
                                        <p:tgtEl>
                                          <p:spTgt spid="17410">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7410">
                                            <p:txEl>
                                              <p:pRg st="4" end="4"/>
                                            </p:txEl>
                                          </p:spTgt>
                                        </p:tgtEl>
                                        <p:attrNameLst>
                                          <p:attrName>ppt_y</p:attrName>
                                        </p:attrNameLst>
                                      </p:cBhvr>
                                      <p:tavLst>
                                        <p:tav tm="0">
                                          <p:val>
                                            <p:strVal val="#ppt_y"/>
                                          </p:val>
                                        </p:tav>
                                        <p:tav tm="100000">
                                          <p:val>
                                            <p:strVal val="#ppt_y"/>
                                          </p:val>
                                        </p:tav>
                                      </p:tavLst>
                                    </p:anim>
                                  </p:childTnLst>
                                </p:cTn>
                              </p:par>
                              <p:par>
                                <p:cTn id="25" presetID="2" presetClass="entr" presetSubtype="8" fill="hold" nodeType="withEffect">
                                  <p:stCondLst>
                                    <p:cond delay="0"/>
                                  </p:stCondLst>
                                  <p:childTnLst>
                                    <p:set>
                                      <p:cBhvr>
                                        <p:cTn id="26" dur="1" fill="hold">
                                          <p:stCondLst>
                                            <p:cond delay="0"/>
                                          </p:stCondLst>
                                        </p:cTn>
                                        <p:tgtEl>
                                          <p:spTgt spid="17410">
                                            <p:txEl>
                                              <p:pRg st="5" end="5"/>
                                            </p:txEl>
                                          </p:spTgt>
                                        </p:tgtEl>
                                        <p:attrNameLst>
                                          <p:attrName>style.visibility</p:attrName>
                                        </p:attrNameLst>
                                      </p:cBhvr>
                                      <p:to>
                                        <p:strVal val="visible"/>
                                      </p:to>
                                    </p:set>
                                    <p:anim calcmode="lin" valueType="num">
                                      <p:cBhvr additive="base">
                                        <p:cTn id="27" dur="500" fill="hold"/>
                                        <p:tgtEl>
                                          <p:spTgt spid="17410">
                                            <p:txEl>
                                              <p:pRg st="5" end="5"/>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17410">
                                            <p:txEl>
                                              <p:pRg st="5" end="5"/>
                                            </p:txEl>
                                          </p:spTgt>
                                        </p:tgtEl>
                                        <p:attrNameLst>
                                          <p:attrName>ppt_y</p:attrName>
                                        </p:attrNameLst>
                                      </p:cBhvr>
                                      <p:tavLst>
                                        <p:tav tm="0">
                                          <p:val>
                                            <p:strVal val="#ppt_y"/>
                                          </p:val>
                                        </p:tav>
                                        <p:tav tm="100000">
                                          <p:val>
                                            <p:strVal val="#ppt_y"/>
                                          </p:val>
                                        </p:tav>
                                      </p:tavLst>
                                    </p:anim>
                                  </p:childTnLst>
                                </p:cTn>
                              </p:par>
                              <p:par>
                                <p:cTn id="29" presetID="2" presetClass="entr" presetSubtype="8" fill="hold" nodeType="withEffect">
                                  <p:stCondLst>
                                    <p:cond delay="0"/>
                                  </p:stCondLst>
                                  <p:childTnLst>
                                    <p:set>
                                      <p:cBhvr>
                                        <p:cTn id="30" dur="1" fill="hold">
                                          <p:stCondLst>
                                            <p:cond delay="0"/>
                                          </p:stCondLst>
                                        </p:cTn>
                                        <p:tgtEl>
                                          <p:spTgt spid="17410">
                                            <p:txEl>
                                              <p:pRg st="6" end="6"/>
                                            </p:txEl>
                                          </p:spTgt>
                                        </p:tgtEl>
                                        <p:attrNameLst>
                                          <p:attrName>style.visibility</p:attrName>
                                        </p:attrNameLst>
                                      </p:cBhvr>
                                      <p:to>
                                        <p:strVal val="visible"/>
                                      </p:to>
                                    </p:set>
                                    <p:anim calcmode="lin" valueType="num">
                                      <p:cBhvr additive="base">
                                        <p:cTn id="31" dur="500" fill="hold"/>
                                        <p:tgtEl>
                                          <p:spTgt spid="17410">
                                            <p:txEl>
                                              <p:pRg st="6" end="6"/>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7410">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0" grpId="0" build="p"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5" name="Rectangle 2">
            <a:extLst>
              <a:ext uri="{FF2B5EF4-FFF2-40B4-BE49-F238E27FC236}">
                <a16:creationId xmlns:a16="http://schemas.microsoft.com/office/drawing/2014/main" id="{2AF0C26D-3D8A-3A22-501B-DDCA107CA299}"/>
              </a:ext>
            </a:extLst>
          </p:cNvPr>
          <p:cNvSpPr>
            <a:spLocks noGrp="1"/>
          </p:cNvSpPr>
          <p:nvPr>
            <p:ph type="title"/>
          </p:nvPr>
        </p:nvSpPr>
        <p:spPr/>
        <p:txBody>
          <a:bodyPr/>
          <a:lstStyle/>
          <a:p>
            <a:pPr eaLnBrk="1" hangingPunct="1"/>
            <a:r>
              <a:rPr lang="en-GB" altLang="en-US" sz="3600" b="1" dirty="0"/>
              <a:t>Resources</a:t>
            </a:r>
          </a:p>
        </p:txBody>
      </p:sp>
      <p:sp>
        <p:nvSpPr>
          <p:cNvPr id="35843" name="Rectangle 3">
            <a:extLst>
              <a:ext uri="{FF2B5EF4-FFF2-40B4-BE49-F238E27FC236}">
                <a16:creationId xmlns:a16="http://schemas.microsoft.com/office/drawing/2014/main" id="{DBAD96B3-29B0-B249-B9E5-39687FB864CE}"/>
              </a:ext>
            </a:extLst>
          </p:cNvPr>
          <p:cNvSpPr>
            <a:spLocks noGrp="1"/>
          </p:cNvSpPr>
          <p:nvPr>
            <p:ph type="body" idx="4294967295"/>
          </p:nvPr>
        </p:nvSpPr>
        <p:spPr>
          <a:xfrm>
            <a:off x="755650" y="1600200"/>
            <a:ext cx="7473950" cy="3916363"/>
          </a:xfrm>
        </p:spPr>
        <p:txBody>
          <a:bodyPr/>
          <a:lstStyle/>
          <a:p>
            <a:pPr eaLnBrk="1" hangingPunct="1">
              <a:defRPr/>
            </a:pPr>
            <a:endParaRPr lang="en-GB" altLang="en-US" sz="2300" dirty="0"/>
          </a:p>
          <a:p>
            <a:pPr eaLnBrk="1" hangingPunct="1">
              <a:defRPr/>
            </a:pPr>
            <a:r>
              <a:rPr lang="en-GB" altLang="en-US" sz="2400" dirty="0"/>
              <a:t>All resources and teaching materials  available to you on Moodle</a:t>
            </a:r>
          </a:p>
          <a:p>
            <a:pPr marL="0" indent="0" eaLnBrk="1" hangingPunct="1">
              <a:buFont typeface="Arial" panose="020B0604020202020204" pitchFamily="34" charset="0"/>
              <a:buNone/>
              <a:defRPr/>
            </a:pPr>
            <a:endParaRPr lang="en-GB" altLang="en-US" sz="2400" dirty="0"/>
          </a:p>
          <a:p>
            <a:pPr eaLnBrk="1" hangingPunct="1">
              <a:defRPr/>
            </a:pPr>
            <a:r>
              <a:rPr lang="en-GB" altLang="en-US" sz="2400" dirty="0"/>
              <a:t>Important – </a:t>
            </a:r>
            <a:r>
              <a:rPr lang="en-GB" altLang="en-US" sz="2400" b="1" dirty="0"/>
              <a:t>Prepare</a:t>
            </a:r>
            <a:r>
              <a:rPr lang="en-GB" altLang="en-US" sz="2400" dirty="0"/>
              <a:t> - Check the Lesson schedule before coming to class</a:t>
            </a:r>
          </a:p>
          <a:p>
            <a:pPr marL="0" indent="0" eaLnBrk="1" hangingPunct="1">
              <a:buFont typeface="Arial" panose="020B0604020202020204" pitchFamily="34" charset="0"/>
              <a:buNone/>
              <a:defRPr/>
            </a:pPr>
            <a:endParaRPr lang="en-GB" altLang="en-US" dirty="0"/>
          </a:p>
        </p:txBody>
      </p:sp>
      <p:sp>
        <p:nvSpPr>
          <p:cNvPr id="2" name="Date Placeholder 1">
            <a:extLst>
              <a:ext uri="{FF2B5EF4-FFF2-40B4-BE49-F238E27FC236}">
                <a16:creationId xmlns:a16="http://schemas.microsoft.com/office/drawing/2014/main" id="{1D8618BA-60DD-0641-941D-70EEA2602A2A}"/>
              </a:ext>
            </a:extLst>
          </p:cNvPr>
          <p:cNvSpPr>
            <a:spLocks noGrp="1"/>
          </p:cNvSpPr>
          <p:nvPr>
            <p:ph type="dt" sz="quarter" idx="10"/>
          </p:nvPr>
        </p:nvSpPr>
        <p:spPr/>
        <p:txBody>
          <a:bodyPr/>
          <a:lstStyle/>
          <a:p>
            <a:pPr>
              <a:defRPr/>
            </a:pPr>
            <a:fld id="{8101D040-07EB-4244-BDC1-1D0A8A056BF4}" type="datetime1">
              <a:rPr lang="en-GB" altLang="en-US"/>
              <a:pPr>
                <a:defRPr/>
              </a:pPr>
              <a:t>12/10/2024</a:t>
            </a:fld>
            <a:endParaRPr lang="en-GB" altLang="en-US"/>
          </a:p>
        </p:txBody>
      </p:sp>
      <p:sp>
        <p:nvSpPr>
          <p:cNvPr id="21508" name="Slide Number Placeholder 2">
            <a:extLst>
              <a:ext uri="{FF2B5EF4-FFF2-40B4-BE49-F238E27FC236}">
                <a16:creationId xmlns:a16="http://schemas.microsoft.com/office/drawing/2014/main" id="{8E03D86D-13AF-57F1-904D-09F2898D8D41}"/>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31697EE-F3B8-EA44-B2BC-1B315DA03A12}" type="slidenum">
              <a:rPr lang="en-GB" altLang="en-US" sz="1200">
                <a:solidFill>
                  <a:srgbClr val="898989"/>
                </a:solidFill>
              </a:rPr>
              <a:pPr>
                <a:spcBef>
                  <a:spcPct val="0"/>
                </a:spcBef>
                <a:buFontTx/>
                <a:buNone/>
              </a:pPr>
              <a:t>11</a:t>
            </a:fld>
            <a:endParaRPr lang="en-GB" altLang="en-US" sz="1200">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35843">
                                            <p:txEl>
                                              <p:pRg st="1" end="1"/>
                                            </p:txEl>
                                          </p:spTgt>
                                        </p:tgtEl>
                                        <p:attrNameLst>
                                          <p:attrName>style.visibility</p:attrName>
                                        </p:attrNameLst>
                                      </p:cBhvr>
                                      <p:to>
                                        <p:strVal val="visible"/>
                                      </p:to>
                                    </p:set>
                                    <p:anim calcmode="lin" valueType="num">
                                      <p:cBhvr additive="base">
                                        <p:cTn id="7" dur="500" fill="hold"/>
                                        <p:tgtEl>
                                          <p:spTgt spid="35843">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584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35843">
                                            <p:txEl>
                                              <p:pRg st="3" end="3"/>
                                            </p:txEl>
                                          </p:spTgt>
                                        </p:tgtEl>
                                        <p:attrNameLst>
                                          <p:attrName>style.visibility</p:attrName>
                                        </p:attrNameLst>
                                      </p:cBhvr>
                                      <p:to>
                                        <p:strVal val="visible"/>
                                      </p:to>
                                    </p:set>
                                    <p:anim calcmode="lin" valueType="num">
                                      <p:cBhvr additive="base">
                                        <p:cTn id="13" dur="500" fill="hold"/>
                                        <p:tgtEl>
                                          <p:spTgt spid="3584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584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3A550-68DD-E7D1-18A2-8DEDC7F6B594}"/>
              </a:ext>
            </a:extLst>
          </p:cNvPr>
          <p:cNvSpPr>
            <a:spLocks noGrp="1"/>
          </p:cNvSpPr>
          <p:nvPr>
            <p:ph type="title"/>
          </p:nvPr>
        </p:nvSpPr>
        <p:spPr/>
        <p:txBody>
          <a:bodyPr/>
          <a:lstStyle/>
          <a:p>
            <a:r>
              <a:rPr lang="en-US" sz="3600" b="1" dirty="0"/>
              <a:t>Aim of the Module</a:t>
            </a:r>
          </a:p>
        </p:txBody>
      </p:sp>
      <p:sp>
        <p:nvSpPr>
          <p:cNvPr id="3" name="Content Placeholder 2">
            <a:extLst>
              <a:ext uri="{FF2B5EF4-FFF2-40B4-BE49-F238E27FC236}">
                <a16:creationId xmlns:a16="http://schemas.microsoft.com/office/drawing/2014/main" id="{DBA5703E-6DCB-6D65-E283-0B6F2BECA92A}"/>
              </a:ext>
            </a:extLst>
          </p:cNvPr>
          <p:cNvSpPr>
            <a:spLocks noGrp="1"/>
          </p:cNvSpPr>
          <p:nvPr>
            <p:ph idx="1"/>
          </p:nvPr>
        </p:nvSpPr>
        <p:spPr/>
        <p:txBody>
          <a:bodyPr/>
          <a:lstStyle/>
          <a:p>
            <a:pPr marR="71755" eaLnBrk="1" hangingPunct="1">
              <a:lnSpc>
                <a:spcPct val="104000"/>
              </a:lnSpc>
              <a:defRPr/>
            </a:pPr>
            <a:r>
              <a:rPr lang="en-GB" sz="2400" dirty="0"/>
              <a:t>To introduce the traditional and contemporary viewpoints on management and leadership and develop an understanding of the link between these two concepts.  </a:t>
            </a:r>
          </a:p>
          <a:p>
            <a:endParaRPr lang="en-US" dirty="0"/>
          </a:p>
        </p:txBody>
      </p:sp>
      <p:sp>
        <p:nvSpPr>
          <p:cNvPr id="4" name="Date Placeholder 3">
            <a:extLst>
              <a:ext uri="{FF2B5EF4-FFF2-40B4-BE49-F238E27FC236}">
                <a16:creationId xmlns:a16="http://schemas.microsoft.com/office/drawing/2014/main" id="{7A14FF42-45B5-1263-E3E5-0CFC29B05EC1}"/>
              </a:ext>
            </a:extLst>
          </p:cNvPr>
          <p:cNvSpPr>
            <a:spLocks noGrp="1"/>
          </p:cNvSpPr>
          <p:nvPr>
            <p:ph type="dt" sz="half" idx="10"/>
          </p:nvPr>
        </p:nvSpPr>
        <p:spPr/>
        <p:txBody>
          <a:bodyPr/>
          <a:lstStyle/>
          <a:p>
            <a:pPr>
              <a:defRPr/>
            </a:pPr>
            <a:fld id="{130ADD5E-52E0-0D44-B721-F95AB1FBEECE}" type="datetime1">
              <a:rPr lang="en-GB" altLang="en-US" smtClean="0"/>
              <a:pPr>
                <a:defRPr/>
              </a:pPr>
              <a:t>12/10/2024</a:t>
            </a:fld>
            <a:endParaRPr lang="en-GB" altLang="en-US"/>
          </a:p>
        </p:txBody>
      </p:sp>
      <p:sp>
        <p:nvSpPr>
          <p:cNvPr id="5" name="Slide Number Placeholder 4">
            <a:extLst>
              <a:ext uri="{FF2B5EF4-FFF2-40B4-BE49-F238E27FC236}">
                <a16:creationId xmlns:a16="http://schemas.microsoft.com/office/drawing/2014/main" id="{06001C57-3950-8491-4CC4-F7F6BDDB9B43}"/>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40492436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0D955-A4D6-B032-F297-CA8ADE686C54}"/>
              </a:ext>
            </a:extLst>
          </p:cNvPr>
          <p:cNvSpPr>
            <a:spLocks noGrp="1"/>
          </p:cNvSpPr>
          <p:nvPr>
            <p:ph type="title"/>
          </p:nvPr>
        </p:nvSpPr>
        <p:spPr/>
        <p:txBody>
          <a:bodyPr/>
          <a:lstStyle/>
          <a:p>
            <a:r>
              <a:rPr lang="en-US" sz="3600" b="1" dirty="0"/>
              <a:t>Learning</a:t>
            </a:r>
            <a:r>
              <a:rPr lang="en-US" b="1" dirty="0"/>
              <a:t> </a:t>
            </a:r>
            <a:r>
              <a:rPr lang="en-US" sz="3600" b="1" dirty="0"/>
              <a:t>objectives</a:t>
            </a:r>
          </a:p>
        </p:txBody>
      </p:sp>
      <p:sp>
        <p:nvSpPr>
          <p:cNvPr id="3" name="Content Placeholder 2">
            <a:extLst>
              <a:ext uri="{FF2B5EF4-FFF2-40B4-BE49-F238E27FC236}">
                <a16:creationId xmlns:a16="http://schemas.microsoft.com/office/drawing/2014/main" id="{E79B2720-6661-92B0-4BFF-7FA8EDF84887}"/>
              </a:ext>
            </a:extLst>
          </p:cNvPr>
          <p:cNvSpPr>
            <a:spLocks noGrp="1"/>
          </p:cNvSpPr>
          <p:nvPr>
            <p:ph idx="1"/>
          </p:nvPr>
        </p:nvSpPr>
        <p:spPr>
          <a:xfrm>
            <a:off x="457200" y="1412776"/>
            <a:ext cx="8229600" cy="3917032"/>
          </a:xfrm>
        </p:spPr>
        <p:txBody>
          <a:bodyPr/>
          <a:lstStyle/>
          <a:p>
            <a:r>
              <a:rPr lang="en-US" sz="2400" dirty="0"/>
              <a:t>To understand and identify key theories and perspectives of leadership and management from a range of contexts and diverse environments; </a:t>
            </a:r>
          </a:p>
          <a:p>
            <a:r>
              <a:rPr lang="en-US" sz="2400" dirty="0"/>
              <a:t>To understand and evaluate the various leadership styles, matching these to situational contexts; </a:t>
            </a:r>
          </a:p>
          <a:p>
            <a:r>
              <a:rPr lang="en-US" sz="2400" dirty="0"/>
              <a:t>To discuss the extent to which management and leadership styles contribute to organizational effectiveness within its ethics and values framework; </a:t>
            </a:r>
          </a:p>
          <a:p>
            <a:r>
              <a:rPr lang="en-US" sz="2400" dirty="0"/>
              <a:t>To demonstrate and debate the extent to which leadership and management </a:t>
            </a:r>
            <a:r>
              <a:rPr lang="en-GB" sz="2400" dirty="0"/>
              <a:t>behaviours</a:t>
            </a:r>
            <a:r>
              <a:rPr lang="en-US" sz="2400" dirty="0"/>
              <a:t> impact an </a:t>
            </a:r>
            <a:r>
              <a:rPr lang="en-GB" sz="2400" dirty="0"/>
              <a:t>organisation’s</a:t>
            </a:r>
            <a:r>
              <a:rPr lang="en-US" sz="2400" dirty="0"/>
              <a:t> vision and mission. </a:t>
            </a:r>
          </a:p>
          <a:p>
            <a:endParaRPr lang="en-US" sz="2400" dirty="0"/>
          </a:p>
        </p:txBody>
      </p:sp>
      <p:sp>
        <p:nvSpPr>
          <p:cNvPr id="4" name="Date Placeholder 3">
            <a:extLst>
              <a:ext uri="{FF2B5EF4-FFF2-40B4-BE49-F238E27FC236}">
                <a16:creationId xmlns:a16="http://schemas.microsoft.com/office/drawing/2014/main" id="{75DACF13-FB73-2F13-E7C7-B574E1D6EA13}"/>
              </a:ext>
            </a:extLst>
          </p:cNvPr>
          <p:cNvSpPr>
            <a:spLocks noGrp="1"/>
          </p:cNvSpPr>
          <p:nvPr>
            <p:ph type="dt" sz="half" idx="10"/>
          </p:nvPr>
        </p:nvSpPr>
        <p:spPr/>
        <p:txBody>
          <a:bodyPr/>
          <a:lstStyle/>
          <a:p>
            <a:pPr>
              <a:defRPr/>
            </a:pPr>
            <a:fld id="{130ADD5E-52E0-0D44-B721-F95AB1FBEECE}" type="datetime1">
              <a:rPr lang="en-GB" altLang="en-US" smtClean="0"/>
              <a:pPr>
                <a:defRPr/>
              </a:pPr>
              <a:t>12/10/2024</a:t>
            </a:fld>
            <a:endParaRPr lang="en-GB" altLang="en-US"/>
          </a:p>
        </p:txBody>
      </p:sp>
      <p:sp>
        <p:nvSpPr>
          <p:cNvPr id="5" name="Slide Number Placeholder 4">
            <a:extLst>
              <a:ext uri="{FF2B5EF4-FFF2-40B4-BE49-F238E27FC236}">
                <a16:creationId xmlns:a16="http://schemas.microsoft.com/office/drawing/2014/main" id="{D4247195-60D7-41E1-54DE-1084996782C0}"/>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13707350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CD9D6-F990-669C-4F28-26A4629D444D}"/>
              </a:ext>
            </a:extLst>
          </p:cNvPr>
          <p:cNvSpPr>
            <a:spLocks noGrp="1"/>
          </p:cNvSpPr>
          <p:nvPr>
            <p:ph type="title"/>
          </p:nvPr>
        </p:nvSpPr>
        <p:spPr/>
        <p:txBody>
          <a:bodyPr/>
          <a:lstStyle/>
          <a:p>
            <a:r>
              <a:rPr lang="en-US" sz="3600" b="1" dirty="0"/>
              <a:t>Study time allocation</a:t>
            </a:r>
          </a:p>
        </p:txBody>
      </p:sp>
      <p:sp>
        <p:nvSpPr>
          <p:cNvPr id="3" name="Content Placeholder 2">
            <a:extLst>
              <a:ext uri="{FF2B5EF4-FFF2-40B4-BE49-F238E27FC236}">
                <a16:creationId xmlns:a16="http://schemas.microsoft.com/office/drawing/2014/main" id="{79BDA680-41FB-F1B9-C99A-B60246B5C23D}"/>
              </a:ext>
            </a:extLst>
          </p:cNvPr>
          <p:cNvSpPr>
            <a:spLocks noGrp="1"/>
          </p:cNvSpPr>
          <p:nvPr>
            <p:ph idx="1"/>
          </p:nvPr>
        </p:nvSpPr>
        <p:spPr/>
        <p:txBody>
          <a:bodyPr/>
          <a:lstStyle/>
          <a:p>
            <a:pPr marL="0" indent="0">
              <a:buNone/>
            </a:pPr>
            <a:r>
              <a:rPr lang="en-US" sz="2400" dirty="0"/>
              <a:t>The study time for this module:</a:t>
            </a:r>
          </a:p>
          <a:p>
            <a:endParaRPr lang="en-US" sz="2400" dirty="0"/>
          </a:p>
        </p:txBody>
      </p:sp>
      <p:sp>
        <p:nvSpPr>
          <p:cNvPr id="4" name="Date Placeholder 3">
            <a:extLst>
              <a:ext uri="{FF2B5EF4-FFF2-40B4-BE49-F238E27FC236}">
                <a16:creationId xmlns:a16="http://schemas.microsoft.com/office/drawing/2014/main" id="{DE27C8E2-E402-3AFA-365A-2F08E0000208}"/>
              </a:ext>
            </a:extLst>
          </p:cNvPr>
          <p:cNvSpPr>
            <a:spLocks noGrp="1"/>
          </p:cNvSpPr>
          <p:nvPr>
            <p:ph type="dt" sz="half" idx="10"/>
          </p:nvPr>
        </p:nvSpPr>
        <p:spPr/>
        <p:txBody>
          <a:bodyPr/>
          <a:lstStyle/>
          <a:p>
            <a:pPr>
              <a:defRPr/>
            </a:pPr>
            <a:fld id="{130ADD5E-52E0-0D44-B721-F95AB1FBEECE}" type="datetime1">
              <a:rPr lang="en-GB" altLang="en-US" smtClean="0"/>
              <a:pPr>
                <a:defRPr/>
              </a:pPr>
              <a:t>12/10/2024</a:t>
            </a:fld>
            <a:endParaRPr lang="en-GB" altLang="en-US"/>
          </a:p>
        </p:txBody>
      </p:sp>
      <p:sp>
        <p:nvSpPr>
          <p:cNvPr id="5" name="Slide Number Placeholder 4">
            <a:extLst>
              <a:ext uri="{FF2B5EF4-FFF2-40B4-BE49-F238E27FC236}">
                <a16:creationId xmlns:a16="http://schemas.microsoft.com/office/drawing/2014/main" id="{8D56923C-EFF3-C929-3B8B-099D393C4B9D}"/>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graphicFrame>
        <p:nvGraphicFramePr>
          <p:cNvPr id="6" name="Table 6">
            <a:extLst>
              <a:ext uri="{FF2B5EF4-FFF2-40B4-BE49-F238E27FC236}">
                <a16:creationId xmlns:a16="http://schemas.microsoft.com/office/drawing/2014/main" id="{E3E67227-3342-079A-FC29-FA1D0631E0BD}"/>
              </a:ext>
            </a:extLst>
          </p:cNvPr>
          <p:cNvGraphicFramePr>
            <a:graphicFrameLocks noGrp="1"/>
          </p:cNvGraphicFramePr>
          <p:nvPr/>
        </p:nvGraphicFramePr>
        <p:xfrm>
          <a:off x="611560" y="2425030"/>
          <a:ext cx="7920880" cy="2084088"/>
        </p:xfrm>
        <a:graphic>
          <a:graphicData uri="http://schemas.openxmlformats.org/drawingml/2006/table">
            <a:tbl>
              <a:tblPr firstRow="1" bandRow="1">
                <a:tableStyleId>{3B4B98B0-60AC-42C2-AFA5-B58CD77FA1E5}</a:tableStyleId>
              </a:tblPr>
              <a:tblGrid>
                <a:gridCol w="4071666">
                  <a:extLst>
                    <a:ext uri="{9D8B030D-6E8A-4147-A177-3AD203B41FA5}">
                      <a16:colId xmlns:a16="http://schemas.microsoft.com/office/drawing/2014/main" val="3995375041"/>
                    </a:ext>
                  </a:extLst>
                </a:gridCol>
                <a:gridCol w="1871282">
                  <a:extLst>
                    <a:ext uri="{9D8B030D-6E8A-4147-A177-3AD203B41FA5}">
                      <a16:colId xmlns:a16="http://schemas.microsoft.com/office/drawing/2014/main" val="3345179681"/>
                    </a:ext>
                  </a:extLst>
                </a:gridCol>
                <a:gridCol w="1977932">
                  <a:extLst>
                    <a:ext uri="{9D8B030D-6E8A-4147-A177-3AD203B41FA5}">
                      <a16:colId xmlns:a16="http://schemas.microsoft.com/office/drawing/2014/main" val="3260010141"/>
                    </a:ext>
                  </a:extLst>
                </a:gridCol>
              </a:tblGrid>
              <a:tr h="521022">
                <a:tc>
                  <a:txBody>
                    <a:bodyPr/>
                    <a:lstStyle/>
                    <a:p>
                      <a:r>
                        <a:rPr lang="en-US" dirty="0"/>
                        <a:t>Activity type</a:t>
                      </a:r>
                    </a:p>
                  </a:txBody>
                  <a:tcPr/>
                </a:tc>
                <a:tc>
                  <a:txBody>
                    <a:bodyPr/>
                    <a:lstStyle/>
                    <a:p>
                      <a:r>
                        <a:rPr lang="en-US" dirty="0"/>
                        <a:t>Hours</a:t>
                      </a:r>
                    </a:p>
                  </a:txBody>
                  <a:tcPr/>
                </a:tc>
                <a:tc>
                  <a:txBody>
                    <a:bodyPr/>
                    <a:lstStyle/>
                    <a:p>
                      <a:r>
                        <a:rPr lang="en-US" dirty="0"/>
                        <a:t>Percentage</a:t>
                      </a:r>
                    </a:p>
                  </a:txBody>
                  <a:tcPr/>
                </a:tc>
                <a:extLst>
                  <a:ext uri="{0D108BD9-81ED-4DB2-BD59-A6C34878D82A}">
                    <a16:rowId xmlns:a16="http://schemas.microsoft.com/office/drawing/2014/main" val="4195646964"/>
                  </a:ext>
                </a:extLst>
              </a:tr>
              <a:tr h="521022">
                <a:tc>
                  <a:txBody>
                    <a:bodyPr/>
                    <a:lstStyle/>
                    <a:p>
                      <a:r>
                        <a:rPr lang="en-US" dirty="0"/>
                        <a:t>Scheduled learning</a:t>
                      </a:r>
                    </a:p>
                  </a:txBody>
                  <a:tcPr/>
                </a:tc>
                <a:tc>
                  <a:txBody>
                    <a:bodyPr/>
                    <a:lstStyle/>
                    <a:p>
                      <a:r>
                        <a:rPr lang="en-US" dirty="0"/>
                        <a:t>50</a:t>
                      </a:r>
                    </a:p>
                  </a:txBody>
                  <a:tcPr/>
                </a:tc>
                <a:tc>
                  <a:txBody>
                    <a:bodyPr/>
                    <a:lstStyle/>
                    <a:p>
                      <a:r>
                        <a:rPr lang="en-US" dirty="0"/>
                        <a:t>25%</a:t>
                      </a:r>
                    </a:p>
                  </a:txBody>
                  <a:tcPr/>
                </a:tc>
                <a:extLst>
                  <a:ext uri="{0D108BD9-81ED-4DB2-BD59-A6C34878D82A}">
                    <a16:rowId xmlns:a16="http://schemas.microsoft.com/office/drawing/2014/main" val="4123159518"/>
                  </a:ext>
                </a:extLst>
              </a:tr>
              <a:tr h="521022">
                <a:tc>
                  <a:txBody>
                    <a:bodyPr/>
                    <a:lstStyle/>
                    <a:p>
                      <a:r>
                        <a:rPr lang="en-US" dirty="0"/>
                        <a:t>Independent learning</a:t>
                      </a:r>
                    </a:p>
                  </a:txBody>
                  <a:tcPr/>
                </a:tc>
                <a:tc>
                  <a:txBody>
                    <a:bodyPr/>
                    <a:lstStyle/>
                    <a:p>
                      <a:r>
                        <a:rPr lang="en-US" dirty="0"/>
                        <a:t>150</a:t>
                      </a:r>
                    </a:p>
                  </a:txBody>
                  <a:tcPr/>
                </a:tc>
                <a:tc>
                  <a:txBody>
                    <a:bodyPr/>
                    <a:lstStyle/>
                    <a:p>
                      <a:r>
                        <a:rPr lang="en-US" dirty="0"/>
                        <a:t>75%</a:t>
                      </a:r>
                    </a:p>
                  </a:txBody>
                  <a:tcPr/>
                </a:tc>
                <a:extLst>
                  <a:ext uri="{0D108BD9-81ED-4DB2-BD59-A6C34878D82A}">
                    <a16:rowId xmlns:a16="http://schemas.microsoft.com/office/drawing/2014/main" val="1253789287"/>
                  </a:ext>
                </a:extLst>
              </a:tr>
              <a:tr h="521022">
                <a:tc>
                  <a:txBody>
                    <a:bodyPr/>
                    <a:lstStyle/>
                    <a:p>
                      <a:r>
                        <a:rPr lang="en-US" b="1" dirty="0"/>
                        <a:t>Total</a:t>
                      </a:r>
                    </a:p>
                  </a:txBody>
                  <a:tcPr/>
                </a:tc>
                <a:tc>
                  <a:txBody>
                    <a:bodyPr/>
                    <a:lstStyle/>
                    <a:p>
                      <a:r>
                        <a:rPr lang="en-US" b="1" dirty="0"/>
                        <a:t>200</a:t>
                      </a:r>
                    </a:p>
                  </a:txBody>
                  <a:tcPr/>
                </a:tc>
                <a:tc>
                  <a:txBody>
                    <a:bodyPr/>
                    <a:lstStyle/>
                    <a:p>
                      <a:r>
                        <a:rPr lang="en-US" b="1" dirty="0"/>
                        <a:t>100%</a:t>
                      </a:r>
                    </a:p>
                  </a:txBody>
                  <a:tcPr/>
                </a:tc>
                <a:extLst>
                  <a:ext uri="{0D108BD9-81ED-4DB2-BD59-A6C34878D82A}">
                    <a16:rowId xmlns:a16="http://schemas.microsoft.com/office/drawing/2014/main" val="2965012392"/>
                  </a:ext>
                </a:extLst>
              </a:tr>
            </a:tbl>
          </a:graphicData>
        </a:graphic>
      </p:graphicFrame>
    </p:spTree>
    <p:extLst>
      <p:ext uri="{BB962C8B-B14F-4D97-AF65-F5344CB8AC3E}">
        <p14:creationId xmlns:p14="http://schemas.microsoft.com/office/powerpoint/2010/main" val="28684929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7988E-AE4D-CAC1-1F78-F85A87E6684D}"/>
              </a:ext>
            </a:extLst>
          </p:cNvPr>
          <p:cNvSpPr>
            <a:spLocks noGrp="1"/>
          </p:cNvSpPr>
          <p:nvPr>
            <p:ph type="title"/>
          </p:nvPr>
        </p:nvSpPr>
        <p:spPr/>
        <p:txBody>
          <a:bodyPr/>
          <a:lstStyle/>
          <a:p>
            <a:r>
              <a:rPr lang="en-US" b="1" dirty="0"/>
              <a:t>Assessments brief</a:t>
            </a:r>
          </a:p>
        </p:txBody>
      </p:sp>
      <p:sp>
        <p:nvSpPr>
          <p:cNvPr id="3" name="Text Placeholder 2">
            <a:extLst>
              <a:ext uri="{FF2B5EF4-FFF2-40B4-BE49-F238E27FC236}">
                <a16:creationId xmlns:a16="http://schemas.microsoft.com/office/drawing/2014/main" id="{02E0B693-9044-2D79-3EBF-DCCF0FC21442}"/>
              </a:ext>
            </a:extLst>
          </p:cNvPr>
          <p:cNvSpPr>
            <a:spLocks noGrp="1"/>
          </p:cNvSpPr>
          <p:nvPr>
            <p:ph type="body" idx="1"/>
          </p:nvPr>
        </p:nvSpPr>
        <p:spPr/>
        <p:txBody>
          <a:bodyPr/>
          <a:lstStyle/>
          <a:p>
            <a:r>
              <a:rPr lang="en-US" dirty="0"/>
              <a:t>Assessment 1 (50%)</a:t>
            </a:r>
          </a:p>
        </p:txBody>
      </p:sp>
      <p:sp>
        <p:nvSpPr>
          <p:cNvPr id="4" name="Content Placeholder 3">
            <a:extLst>
              <a:ext uri="{FF2B5EF4-FFF2-40B4-BE49-F238E27FC236}">
                <a16:creationId xmlns:a16="http://schemas.microsoft.com/office/drawing/2014/main" id="{0561235D-9ACB-C7BC-E04C-002D88378CB9}"/>
              </a:ext>
            </a:extLst>
          </p:cNvPr>
          <p:cNvSpPr>
            <a:spLocks noGrp="1"/>
          </p:cNvSpPr>
          <p:nvPr>
            <p:ph sz="half" idx="2"/>
          </p:nvPr>
        </p:nvSpPr>
        <p:spPr/>
        <p:txBody>
          <a:bodyPr/>
          <a:lstStyle/>
          <a:p>
            <a:r>
              <a:rPr lang="en-US" dirty="0"/>
              <a:t>Group presentation</a:t>
            </a:r>
          </a:p>
          <a:p>
            <a:endParaRPr lang="en-US" dirty="0"/>
          </a:p>
        </p:txBody>
      </p:sp>
      <p:sp>
        <p:nvSpPr>
          <p:cNvPr id="5" name="Text Placeholder 4">
            <a:extLst>
              <a:ext uri="{FF2B5EF4-FFF2-40B4-BE49-F238E27FC236}">
                <a16:creationId xmlns:a16="http://schemas.microsoft.com/office/drawing/2014/main" id="{23ADAFA1-1E5F-8A65-9001-8F431C83E5D9}"/>
              </a:ext>
            </a:extLst>
          </p:cNvPr>
          <p:cNvSpPr>
            <a:spLocks noGrp="1"/>
          </p:cNvSpPr>
          <p:nvPr>
            <p:ph type="body" sz="quarter" idx="3"/>
          </p:nvPr>
        </p:nvSpPr>
        <p:spPr/>
        <p:txBody>
          <a:bodyPr/>
          <a:lstStyle/>
          <a:p>
            <a:r>
              <a:rPr lang="en-US" dirty="0"/>
              <a:t>Assessment 2 (50%)</a:t>
            </a:r>
          </a:p>
        </p:txBody>
      </p:sp>
      <p:sp>
        <p:nvSpPr>
          <p:cNvPr id="6" name="Content Placeholder 5">
            <a:extLst>
              <a:ext uri="{FF2B5EF4-FFF2-40B4-BE49-F238E27FC236}">
                <a16:creationId xmlns:a16="http://schemas.microsoft.com/office/drawing/2014/main" id="{5BD76ADF-1763-95A8-E8EE-EC5BA5895CE0}"/>
              </a:ext>
            </a:extLst>
          </p:cNvPr>
          <p:cNvSpPr>
            <a:spLocks noGrp="1"/>
          </p:cNvSpPr>
          <p:nvPr>
            <p:ph sz="quarter" idx="4"/>
          </p:nvPr>
        </p:nvSpPr>
        <p:spPr/>
        <p:txBody>
          <a:bodyPr/>
          <a:lstStyle/>
          <a:p>
            <a:r>
              <a:rPr lang="en-US" dirty="0"/>
              <a:t>Essay 1500 words</a:t>
            </a:r>
          </a:p>
          <a:p>
            <a:endParaRPr lang="en-US" dirty="0"/>
          </a:p>
        </p:txBody>
      </p:sp>
      <p:sp>
        <p:nvSpPr>
          <p:cNvPr id="7" name="Date Placeholder 6">
            <a:extLst>
              <a:ext uri="{FF2B5EF4-FFF2-40B4-BE49-F238E27FC236}">
                <a16:creationId xmlns:a16="http://schemas.microsoft.com/office/drawing/2014/main" id="{3E781254-AF59-1119-5CE6-34738C8975E8}"/>
              </a:ext>
            </a:extLst>
          </p:cNvPr>
          <p:cNvSpPr>
            <a:spLocks noGrp="1"/>
          </p:cNvSpPr>
          <p:nvPr>
            <p:ph type="dt" sz="half" idx="10"/>
          </p:nvPr>
        </p:nvSpPr>
        <p:spPr/>
        <p:txBody>
          <a:bodyPr/>
          <a:lstStyle/>
          <a:p>
            <a:pPr>
              <a:defRPr/>
            </a:pPr>
            <a:fld id="{58294B62-8E1A-194F-B9B9-BE470DCBB83C}" type="datetime1">
              <a:rPr lang="en-GB" altLang="en-US" smtClean="0"/>
              <a:pPr>
                <a:defRPr/>
              </a:pPr>
              <a:t>12/10/2024</a:t>
            </a:fld>
            <a:endParaRPr lang="en-GB" altLang="en-US"/>
          </a:p>
        </p:txBody>
      </p:sp>
      <p:sp>
        <p:nvSpPr>
          <p:cNvPr id="8" name="Slide Number Placeholder 7">
            <a:extLst>
              <a:ext uri="{FF2B5EF4-FFF2-40B4-BE49-F238E27FC236}">
                <a16:creationId xmlns:a16="http://schemas.microsoft.com/office/drawing/2014/main" id="{6E893071-1919-8447-C280-F0FC42D31974}"/>
              </a:ext>
            </a:extLst>
          </p:cNvPr>
          <p:cNvSpPr>
            <a:spLocks noGrp="1"/>
          </p:cNvSpPr>
          <p:nvPr>
            <p:ph type="sldNum" sz="quarter" idx="11"/>
          </p:nvPr>
        </p:nvSpPr>
        <p:spPr/>
        <p:txBody>
          <a:bodyPr/>
          <a:lstStyle/>
          <a:p>
            <a:pPr>
              <a:defRPr/>
            </a:pPr>
            <a:fld id="{3B73E9B7-706A-2843-BF19-C2EE2C86D41E}" type="slidenum">
              <a:rPr lang="en-GB" altLang="en-US" smtClean="0"/>
              <a:pPr>
                <a:defRPr/>
              </a:pPr>
              <a:t>15</a:t>
            </a:fld>
            <a:endParaRPr lang="en-GB" altLang="en-US"/>
          </a:p>
        </p:txBody>
      </p:sp>
      <p:sp>
        <p:nvSpPr>
          <p:cNvPr id="9" name="TextBox 8">
            <a:extLst>
              <a:ext uri="{FF2B5EF4-FFF2-40B4-BE49-F238E27FC236}">
                <a16:creationId xmlns:a16="http://schemas.microsoft.com/office/drawing/2014/main" id="{4DD68FE1-C4BC-9228-E565-1EDE93B795D2}"/>
              </a:ext>
            </a:extLst>
          </p:cNvPr>
          <p:cNvSpPr txBox="1"/>
          <p:nvPr/>
        </p:nvSpPr>
        <p:spPr>
          <a:xfrm>
            <a:off x="375979" y="3859306"/>
            <a:ext cx="8392041" cy="369332"/>
          </a:xfrm>
          <a:prstGeom prst="rect">
            <a:avLst/>
          </a:prstGeom>
          <a:noFill/>
        </p:spPr>
        <p:txBody>
          <a:bodyPr wrap="none" rtlCol="0">
            <a:spAutoFit/>
          </a:bodyPr>
          <a:lstStyle/>
          <a:p>
            <a:r>
              <a:rPr lang="en-GB" dirty="0"/>
              <a:t>More details on your assessment will be provided and discussed from next week.</a:t>
            </a:r>
          </a:p>
        </p:txBody>
      </p:sp>
    </p:spTree>
    <p:extLst>
      <p:ext uri="{BB962C8B-B14F-4D97-AF65-F5344CB8AC3E}">
        <p14:creationId xmlns:p14="http://schemas.microsoft.com/office/powerpoint/2010/main" val="38115303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A6504C-F685-F5B5-ED36-3FD4FEA9365E}"/>
              </a:ext>
            </a:extLst>
          </p:cNvPr>
          <p:cNvSpPr>
            <a:spLocks noGrp="1"/>
          </p:cNvSpPr>
          <p:nvPr>
            <p:ph idx="1"/>
          </p:nvPr>
        </p:nvSpPr>
        <p:spPr>
          <a:xfrm>
            <a:off x="457200" y="880120"/>
            <a:ext cx="8229600" cy="3917032"/>
          </a:xfrm>
        </p:spPr>
        <p:txBody>
          <a:bodyPr/>
          <a:lstStyle/>
          <a:p>
            <a:pPr marL="0" indent="0" algn="ctr">
              <a:buNone/>
            </a:pPr>
            <a:r>
              <a:rPr lang="en-US" dirty="0"/>
              <a:t>Like many individuals, </a:t>
            </a:r>
          </a:p>
          <a:p>
            <a:pPr marL="0" indent="0" algn="ctr">
              <a:buNone/>
            </a:pPr>
            <a:r>
              <a:rPr lang="en-US" dirty="0"/>
              <a:t>you’ve probably had a job while working with managers and leaders. Your work experiences are likely to have been significantly influenced by the skills and abilities of your managers and leaders. </a:t>
            </a:r>
          </a:p>
          <a:p>
            <a:pPr marL="0" indent="0" algn="just">
              <a:buNone/>
            </a:pPr>
            <a:endParaRPr lang="en-US" dirty="0"/>
          </a:p>
          <a:p>
            <a:pPr marL="0" indent="0" algn="ctr">
              <a:buNone/>
            </a:pPr>
            <a:r>
              <a:rPr lang="en-US" dirty="0">
                <a:solidFill>
                  <a:srgbClr val="FF0000"/>
                </a:solidFill>
              </a:rPr>
              <a:t>Let’s have a quick activity…</a:t>
            </a:r>
          </a:p>
          <a:p>
            <a:pPr marL="0" indent="0">
              <a:buNone/>
            </a:pPr>
            <a:endParaRPr lang="en-US" sz="2400" dirty="0"/>
          </a:p>
        </p:txBody>
      </p:sp>
      <p:sp>
        <p:nvSpPr>
          <p:cNvPr id="4" name="Date Placeholder 3">
            <a:extLst>
              <a:ext uri="{FF2B5EF4-FFF2-40B4-BE49-F238E27FC236}">
                <a16:creationId xmlns:a16="http://schemas.microsoft.com/office/drawing/2014/main" id="{F72FCD5F-2A18-E265-60D1-95A30E8AEC08}"/>
              </a:ext>
            </a:extLst>
          </p:cNvPr>
          <p:cNvSpPr>
            <a:spLocks noGrp="1"/>
          </p:cNvSpPr>
          <p:nvPr>
            <p:ph type="dt" sz="half" idx="10"/>
          </p:nvPr>
        </p:nvSpPr>
        <p:spPr/>
        <p:txBody>
          <a:bodyPr/>
          <a:lstStyle/>
          <a:p>
            <a:pPr>
              <a:defRPr/>
            </a:pPr>
            <a:fld id="{130ADD5E-52E0-0D44-B721-F95AB1FBEECE}" type="datetime1">
              <a:rPr lang="en-GB" altLang="en-US" smtClean="0"/>
              <a:pPr>
                <a:defRPr/>
              </a:pPr>
              <a:t>12/10/2024</a:t>
            </a:fld>
            <a:endParaRPr lang="en-GB" altLang="en-US"/>
          </a:p>
        </p:txBody>
      </p:sp>
      <p:sp>
        <p:nvSpPr>
          <p:cNvPr id="5" name="Slide Number Placeholder 4">
            <a:extLst>
              <a:ext uri="{FF2B5EF4-FFF2-40B4-BE49-F238E27FC236}">
                <a16:creationId xmlns:a16="http://schemas.microsoft.com/office/drawing/2014/main" id="{3E37DE7F-D618-F364-CD0A-EB0C292A4E90}"/>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spTree>
    <p:extLst>
      <p:ext uri="{BB962C8B-B14F-4D97-AF65-F5344CB8AC3E}">
        <p14:creationId xmlns:p14="http://schemas.microsoft.com/office/powerpoint/2010/main" val="37529377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1DDB4-F133-BB1C-2620-DC3D26F41B79}"/>
              </a:ext>
            </a:extLst>
          </p:cNvPr>
          <p:cNvSpPr>
            <a:spLocks noGrp="1"/>
          </p:cNvSpPr>
          <p:nvPr>
            <p:ph type="title"/>
          </p:nvPr>
        </p:nvSpPr>
        <p:spPr/>
        <p:txBody>
          <a:bodyPr/>
          <a:lstStyle/>
          <a:p>
            <a:r>
              <a:rPr lang="en-US" sz="3600" b="1" dirty="0"/>
              <a:t>Activity</a:t>
            </a:r>
            <a:br>
              <a:rPr lang="en-US" sz="3600" b="1" dirty="0"/>
            </a:br>
            <a:r>
              <a:rPr lang="en-US" sz="3600" b="1" dirty="0">
                <a:solidFill>
                  <a:schemeClr val="accent6">
                    <a:lumMod val="75000"/>
                  </a:schemeClr>
                </a:solidFill>
              </a:rPr>
              <a:t>Testing your knowledge </a:t>
            </a:r>
            <a:endParaRPr lang="en-US" sz="4000" b="1" dirty="0">
              <a:solidFill>
                <a:schemeClr val="accent6">
                  <a:lumMod val="75000"/>
                </a:schemeClr>
              </a:solidFill>
            </a:endParaRPr>
          </a:p>
        </p:txBody>
      </p:sp>
      <p:sp>
        <p:nvSpPr>
          <p:cNvPr id="3" name="Content Placeholder 2">
            <a:extLst>
              <a:ext uri="{FF2B5EF4-FFF2-40B4-BE49-F238E27FC236}">
                <a16:creationId xmlns:a16="http://schemas.microsoft.com/office/drawing/2014/main" id="{F73D1CDC-D40A-15A7-90A2-8B49446CB2D1}"/>
              </a:ext>
            </a:extLst>
          </p:cNvPr>
          <p:cNvSpPr>
            <a:spLocks noGrp="1"/>
          </p:cNvSpPr>
          <p:nvPr>
            <p:ph idx="1"/>
          </p:nvPr>
        </p:nvSpPr>
        <p:spPr/>
        <p:txBody>
          <a:bodyPr/>
          <a:lstStyle/>
          <a:p>
            <a:pPr marL="0" indent="0">
              <a:buNone/>
            </a:pPr>
            <a:r>
              <a:rPr lang="en-US" sz="2400" dirty="0"/>
              <a:t>Form groups of 4 or 5, and discuss the following questions:</a:t>
            </a:r>
          </a:p>
          <a:p>
            <a:r>
              <a:rPr lang="en-US" sz="2400" dirty="0"/>
              <a:t>Why do you think leadership and management are important?</a:t>
            </a:r>
          </a:p>
          <a:p>
            <a:r>
              <a:rPr lang="en-US" sz="2400" dirty="0"/>
              <a:t>In your opinion, what is the difference between management and leadership?</a:t>
            </a:r>
          </a:p>
          <a:p>
            <a:r>
              <a:rPr lang="en-US" sz="2400" dirty="0"/>
              <a:t>From your experience, what are the skills necessary of managers and those of leaders? List as many details as you can.</a:t>
            </a:r>
          </a:p>
        </p:txBody>
      </p:sp>
      <p:sp>
        <p:nvSpPr>
          <p:cNvPr id="4" name="Date Placeholder 3">
            <a:extLst>
              <a:ext uri="{FF2B5EF4-FFF2-40B4-BE49-F238E27FC236}">
                <a16:creationId xmlns:a16="http://schemas.microsoft.com/office/drawing/2014/main" id="{4C2C6B26-667B-EBF5-D1BA-4855F0F23256}"/>
              </a:ext>
            </a:extLst>
          </p:cNvPr>
          <p:cNvSpPr>
            <a:spLocks noGrp="1"/>
          </p:cNvSpPr>
          <p:nvPr>
            <p:ph type="dt" sz="half" idx="10"/>
          </p:nvPr>
        </p:nvSpPr>
        <p:spPr/>
        <p:txBody>
          <a:bodyPr/>
          <a:lstStyle/>
          <a:p>
            <a:pPr>
              <a:defRPr/>
            </a:pPr>
            <a:fld id="{130ADD5E-52E0-0D44-B721-F95AB1FBEECE}" type="datetime1">
              <a:rPr lang="en-GB" altLang="en-US" smtClean="0"/>
              <a:pPr>
                <a:defRPr/>
              </a:pPr>
              <a:t>12/10/2024</a:t>
            </a:fld>
            <a:endParaRPr lang="en-GB" altLang="en-US"/>
          </a:p>
        </p:txBody>
      </p:sp>
      <p:sp>
        <p:nvSpPr>
          <p:cNvPr id="5" name="Slide Number Placeholder 4">
            <a:extLst>
              <a:ext uri="{FF2B5EF4-FFF2-40B4-BE49-F238E27FC236}">
                <a16:creationId xmlns:a16="http://schemas.microsoft.com/office/drawing/2014/main" id="{036F1621-4EF7-C729-FC64-1BF4A06FDA18}"/>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spTree>
    <p:extLst>
      <p:ext uri="{BB962C8B-B14F-4D97-AF65-F5344CB8AC3E}">
        <p14:creationId xmlns:p14="http://schemas.microsoft.com/office/powerpoint/2010/main" val="11256499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The Difference Between Leaders &amp; Managers- Lolly Daskal">
            <a:extLst>
              <a:ext uri="{FF2B5EF4-FFF2-40B4-BE49-F238E27FC236}">
                <a16:creationId xmlns:a16="http://schemas.microsoft.com/office/drawing/2014/main" id="{F10010F8-71DE-3116-A52F-763B004F490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83568" y="476672"/>
            <a:ext cx="7776864" cy="5040561"/>
          </a:xfrm>
          <a:prstGeom prst="rect">
            <a:avLst/>
          </a:prstGeom>
          <a:solidFill>
            <a:srgbClr val="FFFFFF"/>
          </a:solidFill>
        </p:spPr>
      </p:pic>
      <p:sp>
        <p:nvSpPr>
          <p:cNvPr id="4" name="Date Placeholder 3">
            <a:extLst>
              <a:ext uri="{FF2B5EF4-FFF2-40B4-BE49-F238E27FC236}">
                <a16:creationId xmlns:a16="http://schemas.microsoft.com/office/drawing/2014/main" id="{5EF06C99-987C-840B-DDF4-7FA29FEDC31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12/10/2024</a:t>
            </a:fld>
            <a:endParaRPr lang="en-GB" altLang="en-US" sz="900"/>
          </a:p>
        </p:txBody>
      </p:sp>
      <p:sp>
        <p:nvSpPr>
          <p:cNvPr id="5" name="Slide Number Placeholder 4">
            <a:extLst>
              <a:ext uri="{FF2B5EF4-FFF2-40B4-BE49-F238E27FC236}">
                <a16:creationId xmlns:a16="http://schemas.microsoft.com/office/drawing/2014/main" id="{D355B8CA-C31C-E981-E927-A9A97FD409A4}"/>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18</a:t>
            </a:fld>
            <a:endParaRPr lang="en-GB" altLang="en-US"/>
          </a:p>
        </p:txBody>
      </p:sp>
    </p:spTree>
    <p:extLst>
      <p:ext uri="{BB962C8B-B14F-4D97-AF65-F5344CB8AC3E}">
        <p14:creationId xmlns:p14="http://schemas.microsoft.com/office/powerpoint/2010/main" val="27695581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42F31-FEB5-756E-779A-B5B13BD1E18C}"/>
              </a:ext>
            </a:extLst>
          </p:cNvPr>
          <p:cNvSpPr>
            <a:spLocks noGrp="1"/>
          </p:cNvSpPr>
          <p:nvPr>
            <p:ph type="title"/>
          </p:nvPr>
        </p:nvSpPr>
        <p:spPr/>
        <p:txBody>
          <a:bodyPr/>
          <a:lstStyle/>
          <a:p>
            <a:r>
              <a:rPr lang="en-US" sz="4000" b="1" dirty="0"/>
              <a:t>Management</a:t>
            </a:r>
          </a:p>
        </p:txBody>
      </p:sp>
      <p:sp>
        <p:nvSpPr>
          <p:cNvPr id="3" name="Content Placeholder 2">
            <a:extLst>
              <a:ext uri="{FF2B5EF4-FFF2-40B4-BE49-F238E27FC236}">
                <a16:creationId xmlns:a16="http://schemas.microsoft.com/office/drawing/2014/main" id="{32D7DC3D-274F-F69A-5D25-0F1865185620}"/>
              </a:ext>
            </a:extLst>
          </p:cNvPr>
          <p:cNvSpPr>
            <a:spLocks noGrp="1"/>
          </p:cNvSpPr>
          <p:nvPr>
            <p:ph idx="1"/>
          </p:nvPr>
        </p:nvSpPr>
        <p:spPr/>
        <p:txBody>
          <a:bodyPr/>
          <a:lstStyle/>
          <a:p>
            <a:r>
              <a:rPr lang="en-US" sz="2400" dirty="0"/>
              <a:t>Management is a set of roles concerned with administration of an organization to achieve specific objectives and goals. </a:t>
            </a:r>
          </a:p>
          <a:p>
            <a:r>
              <a:rPr lang="en-US" sz="2400" dirty="0"/>
              <a:t>A good manager can make your job at worst tolerable and, at best, a joy. A poor manager can make your life and job difficult. </a:t>
            </a:r>
          </a:p>
          <a:p>
            <a:endParaRPr lang="en-US" dirty="0"/>
          </a:p>
        </p:txBody>
      </p:sp>
      <p:sp>
        <p:nvSpPr>
          <p:cNvPr id="4" name="Date Placeholder 3">
            <a:extLst>
              <a:ext uri="{FF2B5EF4-FFF2-40B4-BE49-F238E27FC236}">
                <a16:creationId xmlns:a16="http://schemas.microsoft.com/office/drawing/2014/main" id="{1B458552-B8EF-C3E1-5220-3667894101FB}"/>
              </a:ext>
            </a:extLst>
          </p:cNvPr>
          <p:cNvSpPr>
            <a:spLocks noGrp="1"/>
          </p:cNvSpPr>
          <p:nvPr>
            <p:ph type="dt" sz="half" idx="10"/>
          </p:nvPr>
        </p:nvSpPr>
        <p:spPr/>
        <p:txBody>
          <a:bodyPr/>
          <a:lstStyle/>
          <a:p>
            <a:pPr>
              <a:defRPr/>
            </a:pPr>
            <a:fld id="{130ADD5E-52E0-0D44-B721-F95AB1FBEECE}" type="datetime1">
              <a:rPr lang="en-GB" altLang="en-US" smtClean="0"/>
              <a:pPr>
                <a:defRPr/>
              </a:pPr>
              <a:t>12/10/2024</a:t>
            </a:fld>
            <a:endParaRPr lang="en-GB" altLang="en-US"/>
          </a:p>
        </p:txBody>
      </p:sp>
      <p:sp>
        <p:nvSpPr>
          <p:cNvPr id="5" name="Slide Number Placeholder 4">
            <a:extLst>
              <a:ext uri="{FF2B5EF4-FFF2-40B4-BE49-F238E27FC236}">
                <a16:creationId xmlns:a16="http://schemas.microsoft.com/office/drawing/2014/main" id="{916EDC0B-E4B1-6373-74C4-CD363BD9A9D0}"/>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33894936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C845C-037F-1A9A-DACF-9EE970E6A128}"/>
              </a:ext>
            </a:extLst>
          </p:cNvPr>
          <p:cNvSpPr>
            <a:spLocks noGrp="1"/>
          </p:cNvSpPr>
          <p:nvPr>
            <p:ph type="title"/>
          </p:nvPr>
        </p:nvSpPr>
        <p:spPr/>
        <p:txBody>
          <a:bodyPr/>
          <a:lstStyle/>
          <a:p>
            <a:r>
              <a:rPr lang="en-US" sz="3600" b="1" dirty="0"/>
              <a:t>Management</a:t>
            </a:r>
          </a:p>
        </p:txBody>
      </p:sp>
      <p:sp>
        <p:nvSpPr>
          <p:cNvPr id="3" name="Content Placeholder 2">
            <a:extLst>
              <a:ext uri="{FF2B5EF4-FFF2-40B4-BE49-F238E27FC236}">
                <a16:creationId xmlns:a16="http://schemas.microsoft.com/office/drawing/2014/main" id="{A3199179-7F3A-CD0D-F122-A13C9F816B74}"/>
              </a:ext>
            </a:extLst>
          </p:cNvPr>
          <p:cNvSpPr>
            <a:spLocks noGrp="1"/>
          </p:cNvSpPr>
          <p:nvPr>
            <p:ph idx="1"/>
          </p:nvPr>
        </p:nvSpPr>
        <p:spPr/>
        <p:txBody>
          <a:bodyPr/>
          <a:lstStyle/>
          <a:p>
            <a:r>
              <a:rPr lang="en-US" sz="2400" dirty="0"/>
              <a:t>In this module, we will study the following questions:</a:t>
            </a:r>
          </a:p>
          <a:p>
            <a:r>
              <a:rPr lang="en-US" sz="2400" b="1" dirty="0"/>
              <a:t>Why are manager important?</a:t>
            </a:r>
          </a:p>
          <a:p>
            <a:r>
              <a:rPr lang="en-US" sz="2400" b="1" dirty="0"/>
              <a:t>What tasks do managers perform?</a:t>
            </a:r>
          </a:p>
          <a:p>
            <a:r>
              <a:rPr lang="en-US" sz="2400" b="1" dirty="0"/>
              <a:t>What makes successful managers?</a:t>
            </a:r>
          </a:p>
          <a:p>
            <a:r>
              <a:rPr lang="en-US" sz="2400" b="1" dirty="0"/>
              <a:t>What skills should managers possess?</a:t>
            </a:r>
            <a:r>
              <a:rPr lang="en-US" sz="2400" dirty="0"/>
              <a:t> </a:t>
            </a:r>
          </a:p>
          <a:p>
            <a:pPr marL="0" indent="0">
              <a:buNone/>
            </a:pPr>
            <a:endParaRPr lang="en-US" dirty="0"/>
          </a:p>
        </p:txBody>
      </p:sp>
      <p:sp>
        <p:nvSpPr>
          <p:cNvPr id="4" name="Date Placeholder 3">
            <a:extLst>
              <a:ext uri="{FF2B5EF4-FFF2-40B4-BE49-F238E27FC236}">
                <a16:creationId xmlns:a16="http://schemas.microsoft.com/office/drawing/2014/main" id="{D6FD2F6F-CDF0-8F20-2E27-B2A919CD7954}"/>
              </a:ext>
            </a:extLst>
          </p:cNvPr>
          <p:cNvSpPr>
            <a:spLocks noGrp="1"/>
          </p:cNvSpPr>
          <p:nvPr>
            <p:ph type="dt" sz="half" idx="10"/>
          </p:nvPr>
        </p:nvSpPr>
        <p:spPr/>
        <p:txBody>
          <a:bodyPr/>
          <a:lstStyle/>
          <a:p>
            <a:pPr>
              <a:defRPr/>
            </a:pPr>
            <a:fld id="{130ADD5E-52E0-0D44-B721-F95AB1FBEECE}" type="datetime1">
              <a:rPr lang="en-GB" altLang="en-US" smtClean="0"/>
              <a:pPr>
                <a:defRPr/>
              </a:pPr>
              <a:t>12/10/2024</a:t>
            </a:fld>
            <a:endParaRPr lang="en-GB" altLang="en-US"/>
          </a:p>
        </p:txBody>
      </p:sp>
      <p:sp>
        <p:nvSpPr>
          <p:cNvPr id="5" name="Slide Number Placeholder 4">
            <a:extLst>
              <a:ext uri="{FF2B5EF4-FFF2-40B4-BE49-F238E27FC236}">
                <a16:creationId xmlns:a16="http://schemas.microsoft.com/office/drawing/2014/main" id="{CCF16167-5408-85B9-D76F-854C29B7D670}"/>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19392519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4DC6D-136B-8DDE-1DF1-44463381ADBA}"/>
              </a:ext>
            </a:extLst>
          </p:cNvPr>
          <p:cNvSpPr>
            <a:spLocks noGrp="1"/>
          </p:cNvSpPr>
          <p:nvPr>
            <p:ph type="title"/>
          </p:nvPr>
        </p:nvSpPr>
        <p:spPr/>
        <p:txBody>
          <a:bodyPr/>
          <a:lstStyle/>
          <a:p>
            <a:r>
              <a:rPr lang="en-US" sz="3600" b="1" dirty="0"/>
              <a:t>Leadership</a:t>
            </a:r>
          </a:p>
        </p:txBody>
      </p:sp>
      <p:sp>
        <p:nvSpPr>
          <p:cNvPr id="3" name="Content Placeholder 2">
            <a:extLst>
              <a:ext uri="{FF2B5EF4-FFF2-40B4-BE49-F238E27FC236}">
                <a16:creationId xmlns:a16="http://schemas.microsoft.com/office/drawing/2014/main" id="{DC22F34D-E407-0231-552D-12AAC1809B82}"/>
              </a:ext>
            </a:extLst>
          </p:cNvPr>
          <p:cNvSpPr>
            <a:spLocks noGrp="1"/>
          </p:cNvSpPr>
          <p:nvPr>
            <p:ph idx="1"/>
          </p:nvPr>
        </p:nvSpPr>
        <p:spPr>
          <a:xfrm>
            <a:off x="457200" y="1484784"/>
            <a:ext cx="8229600" cy="3917032"/>
          </a:xfrm>
        </p:spPr>
        <p:txBody>
          <a:bodyPr/>
          <a:lstStyle/>
          <a:p>
            <a:r>
              <a:rPr lang="en-US" sz="2400" dirty="0"/>
              <a:t>Leadership is a subject that has captivated human interest. Throughout history, in military, politics, religious, social, and business, leaders are the essence of success or failure of important historical events. </a:t>
            </a:r>
          </a:p>
          <a:p>
            <a:r>
              <a:rPr lang="en-US" sz="2400" dirty="0"/>
              <a:t>Leadership is defined as the ability of an individual to influence, motivate, and enable others to contribute toward the effectiveness and success of the organization.</a:t>
            </a:r>
          </a:p>
        </p:txBody>
      </p:sp>
      <p:sp>
        <p:nvSpPr>
          <p:cNvPr id="4" name="Date Placeholder 3">
            <a:extLst>
              <a:ext uri="{FF2B5EF4-FFF2-40B4-BE49-F238E27FC236}">
                <a16:creationId xmlns:a16="http://schemas.microsoft.com/office/drawing/2014/main" id="{3C4676E2-534D-DB11-984F-82D621018FDF}"/>
              </a:ext>
            </a:extLst>
          </p:cNvPr>
          <p:cNvSpPr>
            <a:spLocks noGrp="1"/>
          </p:cNvSpPr>
          <p:nvPr>
            <p:ph type="dt" sz="half" idx="10"/>
          </p:nvPr>
        </p:nvSpPr>
        <p:spPr/>
        <p:txBody>
          <a:bodyPr/>
          <a:lstStyle/>
          <a:p>
            <a:pPr>
              <a:defRPr/>
            </a:pPr>
            <a:fld id="{130ADD5E-52E0-0D44-B721-F95AB1FBEECE}" type="datetime1">
              <a:rPr lang="en-GB" altLang="en-US" smtClean="0"/>
              <a:pPr>
                <a:defRPr/>
              </a:pPr>
              <a:t>12/10/2024</a:t>
            </a:fld>
            <a:endParaRPr lang="en-GB" altLang="en-US"/>
          </a:p>
        </p:txBody>
      </p:sp>
      <p:sp>
        <p:nvSpPr>
          <p:cNvPr id="5" name="Slide Number Placeholder 4">
            <a:extLst>
              <a:ext uri="{FF2B5EF4-FFF2-40B4-BE49-F238E27FC236}">
                <a16:creationId xmlns:a16="http://schemas.microsoft.com/office/drawing/2014/main" id="{1BA1609C-E345-F5D7-8251-8327AB2986C7}"/>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spTree>
    <p:extLst>
      <p:ext uri="{BB962C8B-B14F-4D97-AF65-F5344CB8AC3E}">
        <p14:creationId xmlns:p14="http://schemas.microsoft.com/office/powerpoint/2010/main" val="42101335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B36B9-3705-76C2-EF61-6ADF9D72573B}"/>
              </a:ext>
            </a:extLst>
          </p:cNvPr>
          <p:cNvSpPr>
            <a:spLocks noGrp="1"/>
          </p:cNvSpPr>
          <p:nvPr>
            <p:ph type="title"/>
          </p:nvPr>
        </p:nvSpPr>
        <p:spPr/>
        <p:txBody>
          <a:bodyPr/>
          <a:lstStyle/>
          <a:p>
            <a:r>
              <a:rPr lang="en-US" sz="3600" b="1" dirty="0"/>
              <a:t>Leadership</a:t>
            </a:r>
          </a:p>
        </p:txBody>
      </p:sp>
      <p:sp>
        <p:nvSpPr>
          <p:cNvPr id="3" name="Content Placeholder 2">
            <a:extLst>
              <a:ext uri="{FF2B5EF4-FFF2-40B4-BE49-F238E27FC236}">
                <a16:creationId xmlns:a16="http://schemas.microsoft.com/office/drawing/2014/main" id="{5C07DF36-33DD-DA20-450F-B3DEA51A90DA}"/>
              </a:ext>
            </a:extLst>
          </p:cNvPr>
          <p:cNvSpPr>
            <a:spLocks noGrp="1"/>
          </p:cNvSpPr>
          <p:nvPr>
            <p:ph idx="1"/>
          </p:nvPr>
        </p:nvSpPr>
        <p:spPr/>
        <p:txBody>
          <a:bodyPr/>
          <a:lstStyle/>
          <a:p>
            <a:r>
              <a:rPr lang="en-US" sz="2400" dirty="0"/>
              <a:t>In this module, we will study the following questions:</a:t>
            </a:r>
          </a:p>
          <a:p>
            <a:r>
              <a:rPr lang="en-US" sz="2400" b="1" dirty="0"/>
              <a:t>Why did certain leaders inspire such intense dedication? </a:t>
            </a:r>
          </a:p>
          <a:p>
            <a:r>
              <a:rPr lang="en-US" sz="2400" b="1" dirty="0"/>
              <a:t>How did some leaders succeed in their leadership? </a:t>
            </a:r>
          </a:p>
          <a:p>
            <a:r>
              <a:rPr lang="en-US" sz="2400" b="1" dirty="0"/>
              <a:t>What are the skills, traits, and behaviors necessary in leaders?</a:t>
            </a:r>
          </a:p>
          <a:p>
            <a:endParaRPr lang="en-US" dirty="0"/>
          </a:p>
        </p:txBody>
      </p:sp>
      <p:sp>
        <p:nvSpPr>
          <p:cNvPr id="4" name="Date Placeholder 3">
            <a:extLst>
              <a:ext uri="{FF2B5EF4-FFF2-40B4-BE49-F238E27FC236}">
                <a16:creationId xmlns:a16="http://schemas.microsoft.com/office/drawing/2014/main" id="{F60FED76-50F6-313A-1875-5B7ED5927018}"/>
              </a:ext>
            </a:extLst>
          </p:cNvPr>
          <p:cNvSpPr>
            <a:spLocks noGrp="1"/>
          </p:cNvSpPr>
          <p:nvPr>
            <p:ph type="dt" sz="half" idx="10"/>
          </p:nvPr>
        </p:nvSpPr>
        <p:spPr/>
        <p:txBody>
          <a:bodyPr/>
          <a:lstStyle/>
          <a:p>
            <a:pPr>
              <a:defRPr/>
            </a:pPr>
            <a:fld id="{130ADD5E-52E0-0D44-B721-F95AB1FBEECE}" type="datetime1">
              <a:rPr lang="en-GB" altLang="en-US" smtClean="0"/>
              <a:pPr>
                <a:defRPr/>
              </a:pPr>
              <a:t>12/10/2024</a:t>
            </a:fld>
            <a:endParaRPr lang="en-GB" altLang="en-US"/>
          </a:p>
        </p:txBody>
      </p:sp>
      <p:sp>
        <p:nvSpPr>
          <p:cNvPr id="5" name="Slide Number Placeholder 4">
            <a:extLst>
              <a:ext uri="{FF2B5EF4-FFF2-40B4-BE49-F238E27FC236}">
                <a16:creationId xmlns:a16="http://schemas.microsoft.com/office/drawing/2014/main" id="{95039D40-30D2-5AF3-0043-D44B88752C11}"/>
              </a:ext>
            </a:extLst>
          </p:cNvPr>
          <p:cNvSpPr>
            <a:spLocks noGrp="1"/>
          </p:cNvSpPr>
          <p:nvPr>
            <p:ph type="sldNum" sz="quarter" idx="12"/>
          </p:nvPr>
        </p:nvSpPr>
        <p:spPr/>
        <p:txBody>
          <a:bodyPr/>
          <a:lstStyle/>
          <a:p>
            <a:pPr>
              <a:defRPr/>
            </a:pPr>
            <a:fld id="{E420D319-DD93-554E-8F0D-BBCEB2ABB842}" type="slidenum">
              <a:rPr lang="en-GB" altLang="en-US" smtClean="0"/>
              <a:pPr>
                <a:defRPr/>
              </a:pPr>
              <a:t>22</a:t>
            </a:fld>
            <a:endParaRPr lang="en-GB" altLang="en-US"/>
          </a:p>
        </p:txBody>
      </p:sp>
    </p:spTree>
    <p:extLst>
      <p:ext uri="{BB962C8B-B14F-4D97-AF65-F5344CB8AC3E}">
        <p14:creationId xmlns:p14="http://schemas.microsoft.com/office/powerpoint/2010/main" val="18972939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DB905-8904-9B61-D48F-431A8DA93B77}"/>
              </a:ext>
            </a:extLst>
          </p:cNvPr>
          <p:cNvSpPr>
            <a:spLocks noGrp="1"/>
          </p:cNvSpPr>
          <p:nvPr>
            <p:ph type="title"/>
          </p:nvPr>
        </p:nvSpPr>
        <p:spPr/>
        <p:txBody>
          <a:bodyPr/>
          <a:lstStyle/>
          <a:p>
            <a:r>
              <a:rPr lang="en-US" sz="3600" b="1" dirty="0"/>
              <a:t>Difference between </a:t>
            </a:r>
            <a:br>
              <a:rPr lang="en-US" sz="3600" b="1" dirty="0"/>
            </a:br>
            <a:r>
              <a:rPr lang="en-US" sz="3600" b="1" dirty="0"/>
              <a:t>leadership and management</a:t>
            </a:r>
            <a:endParaRPr lang="en-US" sz="3600" dirty="0"/>
          </a:p>
        </p:txBody>
      </p:sp>
      <p:sp>
        <p:nvSpPr>
          <p:cNvPr id="3" name="Text Placeholder 2">
            <a:extLst>
              <a:ext uri="{FF2B5EF4-FFF2-40B4-BE49-F238E27FC236}">
                <a16:creationId xmlns:a16="http://schemas.microsoft.com/office/drawing/2014/main" id="{1A345100-9C84-03AB-421D-DB9A0526EDBF}"/>
              </a:ext>
            </a:extLst>
          </p:cNvPr>
          <p:cNvSpPr>
            <a:spLocks noGrp="1"/>
          </p:cNvSpPr>
          <p:nvPr>
            <p:ph type="body" idx="1"/>
          </p:nvPr>
        </p:nvSpPr>
        <p:spPr/>
        <p:txBody>
          <a:bodyPr/>
          <a:lstStyle/>
          <a:p>
            <a:r>
              <a:rPr lang="en-US" dirty="0"/>
              <a:t>	Leadership</a:t>
            </a:r>
          </a:p>
        </p:txBody>
      </p:sp>
      <p:sp>
        <p:nvSpPr>
          <p:cNvPr id="4" name="Content Placeholder 3">
            <a:extLst>
              <a:ext uri="{FF2B5EF4-FFF2-40B4-BE49-F238E27FC236}">
                <a16:creationId xmlns:a16="http://schemas.microsoft.com/office/drawing/2014/main" id="{9C969610-9DE6-6453-AD28-71CC01A3D3A6}"/>
              </a:ext>
            </a:extLst>
          </p:cNvPr>
          <p:cNvSpPr>
            <a:spLocks noGrp="1"/>
          </p:cNvSpPr>
          <p:nvPr>
            <p:ph sz="half" idx="2"/>
          </p:nvPr>
        </p:nvSpPr>
        <p:spPr/>
        <p:txBody>
          <a:bodyPr/>
          <a:lstStyle/>
          <a:p>
            <a:r>
              <a:rPr lang="en-US" sz="2000" dirty="0"/>
              <a:t>Focus on the future and long- </a:t>
            </a:r>
            <a:r>
              <a:rPr lang="en-GB" sz="2000" dirty="0"/>
              <a:t>term results.</a:t>
            </a:r>
          </a:p>
          <a:p>
            <a:r>
              <a:rPr lang="en-GB" sz="2000" dirty="0"/>
              <a:t>Concerned with influencing the performance of a group within an organisation </a:t>
            </a:r>
          </a:p>
          <a:p>
            <a:r>
              <a:rPr lang="en-GB" sz="2000" dirty="0"/>
              <a:t>Motivation and empowerment</a:t>
            </a:r>
          </a:p>
          <a:p>
            <a:r>
              <a:rPr lang="en-GB" sz="2000" dirty="0"/>
              <a:t>Vision and innovation </a:t>
            </a:r>
          </a:p>
          <a:p>
            <a:r>
              <a:rPr lang="en-GB" sz="2000" dirty="0"/>
              <a:t>Focus on bringing on change </a:t>
            </a:r>
          </a:p>
          <a:p>
            <a:endParaRPr lang="en-US" dirty="0"/>
          </a:p>
        </p:txBody>
      </p:sp>
      <p:sp>
        <p:nvSpPr>
          <p:cNvPr id="5" name="Text Placeholder 4">
            <a:extLst>
              <a:ext uri="{FF2B5EF4-FFF2-40B4-BE49-F238E27FC236}">
                <a16:creationId xmlns:a16="http://schemas.microsoft.com/office/drawing/2014/main" id="{B0E80C28-53F3-F3F7-32F3-3334318DB15E}"/>
              </a:ext>
            </a:extLst>
          </p:cNvPr>
          <p:cNvSpPr>
            <a:spLocks noGrp="1"/>
          </p:cNvSpPr>
          <p:nvPr>
            <p:ph type="body" sz="quarter" idx="3"/>
          </p:nvPr>
        </p:nvSpPr>
        <p:spPr/>
        <p:txBody>
          <a:bodyPr/>
          <a:lstStyle/>
          <a:p>
            <a:r>
              <a:rPr lang="en-US" dirty="0"/>
              <a:t>	Management</a:t>
            </a:r>
          </a:p>
        </p:txBody>
      </p:sp>
      <p:sp>
        <p:nvSpPr>
          <p:cNvPr id="6" name="Content Placeholder 5">
            <a:extLst>
              <a:ext uri="{FF2B5EF4-FFF2-40B4-BE49-F238E27FC236}">
                <a16:creationId xmlns:a16="http://schemas.microsoft.com/office/drawing/2014/main" id="{070005AE-7BAA-FF92-0E81-52C0BFA231CD}"/>
              </a:ext>
            </a:extLst>
          </p:cNvPr>
          <p:cNvSpPr>
            <a:spLocks noGrp="1"/>
          </p:cNvSpPr>
          <p:nvPr>
            <p:ph sz="quarter" idx="4"/>
          </p:nvPr>
        </p:nvSpPr>
        <p:spPr/>
        <p:txBody>
          <a:bodyPr/>
          <a:lstStyle/>
          <a:p>
            <a:r>
              <a:rPr lang="en-GB" sz="2000" dirty="0"/>
              <a:t>Focus on here and now</a:t>
            </a:r>
          </a:p>
          <a:p>
            <a:r>
              <a:rPr lang="en-GB" sz="2000" dirty="0"/>
              <a:t>Concerned with formal authority in an organisation</a:t>
            </a:r>
          </a:p>
          <a:p>
            <a:r>
              <a:rPr lang="en-GB" sz="2000" dirty="0"/>
              <a:t>Settings tasks and achieving goals </a:t>
            </a:r>
          </a:p>
          <a:p>
            <a:r>
              <a:rPr lang="en-GB" sz="2000" dirty="0"/>
              <a:t>Focus on operation and current procedures </a:t>
            </a:r>
          </a:p>
          <a:p>
            <a:endParaRPr lang="en-US" dirty="0"/>
          </a:p>
        </p:txBody>
      </p:sp>
      <p:sp>
        <p:nvSpPr>
          <p:cNvPr id="7" name="Date Placeholder 6">
            <a:extLst>
              <a:ext uri="{FF2B5EF4-FFF2-40B4-BE49-F238E27FC236}">
                <a16:creationId xmlns:a16="http://schemas.microsoft.com/office/drawing/2014/main" id="{AA897DB1-C542-8ED8-9A3F-8B9E0DDCA26A}"/>
              </a:ext>
            </a:extLst>
          </p:cNvPr>
          <p:cNvSpPr>
            <a:spLocks noGrp="1"/>
          </p:cNvSpPr>
          <p:nvPr>
            <p:ph type="dt" sz="half" idx="10"/>
          </p:nvPr>
        </p:nvSpPr>
        <p:spPr/>
        <p:txBody>
          <a:bodyPr/>
          <a:lstStyle/>
          <a:p>
            <a:pPr>
              <a:defRPr/>
            </a:pPr>
            <a:fld id="{58294B62-8E1A-194F-B9B9-BE470DCBB83C}" type="datetime1">
              <a:rPr lang="en-GB" altLang="en-US" smtClean="0"/>
              <a:pPr>
                <a:defRPr/>
              </a:pPr>
              <a:t>12/10/2024</a:t>
            </a:fld>
            <a:endParaRPr lang="en-GB" altLang="en-US"/>
          </a:p>
        </p:txBody>
      </p:sp>
      <p:sp>
        <p:nvSpPr>
          <p:cNvPr id="8" name="Slide Number Placeholder 7">
            <a:extLst>
              <a:ext uri="{FF2B5EF4-FFF2-40B4-BE49-F238E27FC236}">
                <a16:creationId xmlns:a16="http://schemas.microsoft.com/office/drawing/2014/main" id="{110DE704-2B2A-E590-C35E-9D9839F83171}"/>
              </a:ext>
            </a:extLst>
          </p:cNvPr>
          <p:cNvSpPr>
            <a:spLocks noGrp="1"/>
          </p:cNvSpPr>
          <p:nvPr>
            <p:ph type="sldNum" sz="quarter" idx="11"/>
          </p:nvPr>
        </p:nvSpPr>
        <p:spPr/>
        <p:txBody>
          <a:bodyPr/>
          <a:lstStyle/>
          <a:p>
            <a:pPr>
              <a:defRPr/>
            </a:pPr>
            <a:fld id="{3B73E9B7-706A-2843-BF19-C2EE2C86D41E}" type="slidenum">
              <a:rPr lang="en-GB" altLang="en-US" smtClean="0"/>
              <a:pPr>
                <a:defRPr/>
              </a:pPr>
              <a:t>23</a:t>
            </a:fld>
            <a:endParaRPr lang="en-GB" altLang="en-US"/>
          </a:p>
        </p:txBody>
      </p:sp>
    </p:spTree>
    <p:extLst>
      <p:ext uri="{BB962C8B-B14F-4D97-AF65-F5344CB8AC3E}">
        <p14:creationId xmlns:p14="http://schemas.microsoft.com/office/powerpoint/2010/main" val="16089024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76EE9-4857-FED2-6513-F28FA5ACC80A}"/>
              </a:ext>
            </a:extLst>
          </p:cNvPr>
          <p:cNvSpPr>
            <a:spLocks noGrp="1"/>
          </p:cNvSpPr>
          <p:nvPr>
            <p:ph type="title"/>
          </p:nvPr>
        </p:nvSpPr>
        <p:spPr/>
        <p:txBody>
          <a:bodyPr/>
          <a:lstStyle/>
          <a:p>
            <a:r>
              <a:rPr lang="en-US" sz="3600" b="1" dirty="0"/>
              <a:t>Importance of Leadership and Management</a:t>
            </a:r>
          </a:p>
        </p:txBody>
      </p:sp>
      <p:sp>
        <p:nvSpPr>
          <p:cNvPr id="3" name="Content Placeholder 2">
            <a:extLst>
              <a:ext uri="{FF2B5EF4-FFF2-40B4-BE49-F238E27FC236}">
                <a16:creationId xmlns:a16="http://schemas.microsoft.com/office/drawing/2014/main" id="{AA1C0121-6ED4-E046-0849-14AA75CB0EA2}"/>
              </a:ext>
            </a:extLst>
          </p:cNvPr>
          <p:cNvSpPr>
            <a:spLocks noGrp="1"/>
          </p:cNvSpPr>
          <p:nvPr>
            <p:ph idx="1"/>
          </p:nvPr>
        </p:nvSpPr>
        <p:spPr/>
        <p:txBody>
          <a:bodyPr/>
          <a:lstStyle/>
          <a:p>
            <a:r>
              <a:rPr lang="en-GB" sz="2400" dirty="0"/>
              <a:t>Management and leadership play indispensable roles in attaining organisational goals and objectives. </a:t>
            </a:r>
          </a:p>
          <a:p>
            <a:r>
              <a:rPr lang="en-GB" sz="2400" dirty="0"/>
              <a:t>Management ensures efficient resource allocation and operational effectiveness, while leadership provides vision, motivation, and innovation, creating a synergistic combination vital for sustained success.</a:t>
            </a:r>
          </a:p>
        </p:txBody>
      </p:sp>
      <p:sp>
        <p:nvSpPr>
          <p:cNvPr id="4" name="Date Placeholder 3">
            <a:extLst>
              <a:ext uri="{FF2B5EF4-FFF2-40B4-BE49-F238E27FC236}">
                <a16:creationId xmlns:a16="http://schemas.microsoft.com/office/drawing/2014/main" id="{FEACCB7D-B8FD-469D-212F-F2525934EF93}"/>
              </a:ext>
            </a:extLst>
          </p:cNvPr>
          <p:cNvSpPr>
            <a:spLocks noGrp="1"/>
          </p:cNvSpPr>
          <p:nvPr>
            <p:ph type="dt" sz="half" idx="10"/>
          </p:nvPr>
        </p:nvSpPr>
        <p:spPr/>
        <p:txBody>
          <a:bodyPr/>
          <a:lstStyle/>
          <a:p>
            <a:pPr>
              <a:defRPr/>
            </a:pPr>
            <a:fld id="{130ADD5E-52E0-0D44-B721-F95AB1FBEECE}" type="datetime1">
              <a:rPr lang="en-GB" altLang="en-US" smtClean="0"/>
              <a:pPr>
                <a:defRPr/>
              </a:pPr>
              <a:t>12/10/2024</a:t>
            </a:fld>
            <a:endParaRPr lang="en-GB" altLang="en-US"/>
          </a:p>
        </p:txBody>
      </p:sp>
      <p:sp>
        <p:nvSpPr>
          <p:cNvPr id="5" name="Slide Number Placeholder 4">
            <a:extLst>
              <a:ext uri="{FF2B5EF4-FFF2-40B4-BE49-F238E27FC236}">
                <a16:creationId xmlns:a16="http://schemas.microsoft.com/office/drawing/2014/main" id="{3D13D9A3-023A-4486-28E0-6CC8DD304514}"/>
              </a:ext>
            </a:extLst>
          </p:cNvPr>
          <p:cNvSpPr>
            <a:spLocks noGrp="1"/>
          </p:cNvSpPr>
          <p:nvPr>
            <p:ph type="sldNum" sz="quarter" idx="12"/>
          </p:nvPr>
        </p:nvSpPr>
        <p:spPr/>
        <p:txBody>
          <a:bodyPr/>
          <a:lstStyle/>
          <a:p>
            <a:pPr>
              <a:defRPr/>
            </a:pPr>
            <a:fld id="{E420D319-DD93-554E-8F0D-BBCEB2ABB842}" type="slidenum">
              <a:rPr lang="en-GB" altLang="en-US" smtClean="0"/>
              <a:pPr>
                <a:defRPr/>
              </a:pPr>
              <a:t>24</a:t>
            </a:fld>
            <a:endParaRPr lang="en-GB" altLang="en-US"/>
          </a:p>
        </p:txBody>
      </p:sp>
    </p:spTree>
    <p:extLst>
      <p:ext uri="{BB962C8B-B14F-4D97-AF65-F5344CB8AC3E}">
        <p14:creationId xmlns:p14="http://schemas.microsoft.com/office/powerpoint/2010/main" val="26318168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14307-2DA9-2253-6FB5-CC0824A29D09}"/>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F47271A2-B3EC-A5AD-19C8-3B60E6F95248}"/>
              </a:ext>
            </a:extLst>
          </p:cNvPr>
          <p:cNvSpPr>
            <a:spLocks noGrp="1"/>
          </p:cNvSpPr>
          <p:nvPr>
            <p:ph idx="1"/>
          </p:nvPr>
        </p:nvSpPr>
        <p:spPr/>
        <p:txBody>
          <a:bodyPr/>
          <a:lstStyle/>
          <a:p>
            <a:r>
              <a:rPr kumimoji="0" lang="en-US" sz="2000" b="0" i="0" u="none" strike="noStrike" kern="1200" cap="none" spc="0" normalizeH="0" baseline="0" noProof="0" dirty="0">
                <a:ln>
                  <a:noFill/>
                </a:ln>
                <a:solidFill>
                  <a:prstClr val="black"/>
                </a:solidFill>
                <a:effectLst/>
                <a:uLnTx/>
                <a:uFillTx/>
                <a:ea typeface="+mn-ea"/>
                <a:cs typeface="+mn-cs"/>
              </a:rPr>
              <a:t>Needle, D. Burns, J. (2019) Business in context: an introduction to business and its environment. Seventh edition. Andover: Cengage Learning.</a:t>
            </a:r>
            <a:endParaRPr lang="en-US" sz="2000" dirty="0"/>
          </a:p>
          <a:p>
            <a:r>
              <a:rPr lang="en-US" sz="2000" dirty="0"/>
              <a:t>Robbins, S.P., Coulter, M.K. and Randel, A. (2021) Management. Global edition. Harlow, England: Pearson Education.</a:t>
            </a:r>
          </a:p>
        </p:txBody>
      </p:sp>
      <p:sp>
        <p:nvSpPr>
          <p:cNvPr id="4" name="Date Placeholder 3">
            <a:extLst>
              <a:ext uri="{FF2B5EF4-FFF2-40B4-BE49-F238E27FC236}">
                <a16:creationId xmlns:a16="http://schemas.microsoft.com/office/drawing/2014/main" id="{B0EDCDDD-8445-5885-0284-B37BA719B463}"/>
              </a:ext>
            </a:extLst>
          </p:cNvPr>
          <p:cNvSpPr>
            <a:spLocks noGrp="1"/>
          </p:cNvSpPr>
          <p:nvPr>
            <p:ph type="dt" sz="half" idx="10"/>
          </p:nvPr>
        </p:nvSpPr>
        <p:spPr/>
        <p:txBody>
          <a:bodyPr/>
          <a:lstStyle/>
          <a:p>
            <a:pPr>
              <a:defRPr/>
            </a:pPr>
            <a:fld id="{130ADD5E-52E0-0D44-B721-F95AB1FBEECE}" type="datetime1">
              <a:rPr lang="en-GB" altLang="en-US" smtClean="0"/>
              <a:pPr>
                <a:defRPr/>
              </a:pPr>
              <a:t>12/10/2024</a:t>
            </a:fld>
            <a:endParaRPr lang="en-GB" altLang="en-US"/>
          </a:p>
        </p:txBody>
      </p:sp>
      <p:sp>
        <p:nvSpPr>
          <p:cNvPr id="5" name="Slide Number Placeholder 4">
            <a:extLst>
              <a:ext uri="{FF2B5EF4-FFF2-40B4-BE49-F238E27FC236}">
                <a16:creationId xmlns:a16="http://schemas.microsoft.com/office/drawing/2014/main" id="{81F60769-82B5-C481-712B-CCFCE45AE431}"/>
              </a:ext>
            </a:extLst>
          </p:cNvPr>
          <p:cNvSpPr>
            <a:spLocks noGrp="1"/>
          </p:cNvSpPr>
          <p:nvPr>
            <p:ph type="sldNum" sz="quarter" idx="12"/>
          </p:nvPr>
        </p:nvSpPr>
        <p:spPr/>
        <p:txBody>
          <a:bodyPr/>
          <a:lstStyle/>
          <a:p>
            <a:pPr>
              <a:defRPr/>
            </a:pPr>
            <a:fld id="{E420D319-DD93-554E-8F0D-BBCEB2ABB842}" type="slidenum">
              <a:rPr lang="en-GB" altLang="en-US" smtClean="0"/>
              <a:pPr>
                <a:defRPr/>
              </a:pPr>
              <a:t>25</a:t>
            </a:fld>
            <a:endParaRPr lang="en-GB" altLang="en-US"/>
          </a:p>
        </p:txBody>
      </p:sp>
    </p:spTree>
    <p:extLst>
      <p:ext uri="{BB962C8B-B14F-4D97-AF65-F5344CB8AC3E}">
        <p14:creationId xmlns:p14="http://schemas.microsoft.com/office/powerpoint/2010/main" val="393212293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3788</TotalTime>
  <Words>1181</Words>
  <Application>Microsoft Macintosh PowerPoint</Application>
  <PresentationFormat>On-screen Show (4:3)</PresentationFormat>
  <Paragraphs>180</Paragraphs>
  <Slides>25</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Myriad Pro</vt:lpstr>
      <vt:lpstr>Verdana</vt:lpstr>
      <vt:lpstr>Wingdings</vt:lpstr>
      <vt:lpstr>Wingdings 3</vt:lpstr>
      <vt:lpstr>20140311PresentationUWTSDTemplate</vt:lpstr>
      <vt:lpstr> Introduction to Leadership and Management       LCBB4015         Week 1 – Session 1 </vt:lpstr>
      <vt:lpstr>Objectives of the session</vt:lpstr>
      <vt:lpstr>Welcome message</vt:lpstr>
      <vt:lpstr>Getting to know each other</vt:lpstr>
      <vt:lpstr>Structure of weekly sessions</vt:lpstr>
      <vt:lpstr>Attendance</vt:lpstr>
      <vt:lpstr>Example: Class starts at 9.00am </vt:lpstr>
      <vt:lpstr>Important</vt:lpstr>
      <vt:lpstr>In the classroom</vt:lpstr>
      <vt:lpstr>Teaching and Learning</vt:lpstr>
      <vt:lpstr>Resources</vt:lpstr>
      <vt:lpstr>Aim of the Module</vt:lpstr>
      <vt:lpstr>Learning objectives</vt:lpstr>
      <vt:lpstr>Study time allocation</vt:lpstr>
      <vt:lpstr>Assessments brief</vt:lpstr>
      <vt:lpstr>PowerPoint Presentation</vt:lpstr>
      <vt:lpstr>Activity Testing your knowledge </vt:lpstr>
      <vt:lpstr>PowerPoint Presentation</vt:lpstr>
      <vt:lpstr>Management</vt:lpstr>
      <vt:lpstr>Management</vt:lpstr>
      <vt:lpstr>Leadership</vt:lpstr>
      <vt:lpstr>Leadership</vt:lpstr>
      <vt:lpstr>Difference between  leadership and management</vt:lpstr>
      <vt:lpstr>Importance of Leadership and Management</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146</cp:revision>
  <cp:lastPrinted>2018-07-02T15:32:24Z</cp:lastPrinted>
  <dcterms:created xsi:type="dcterms:W3CDTF">2002-10-07T19:43:58Z</dcterms:created>
  <dcterms:modified xsi:type="dcterms:W3CDTF">2024-10-12T09:48:08Z</dcterms:modified>
</cp:coreProperties>
</file>