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0"/>
  </p:notesMasterIdLst>
  <p:handoutMasterIdLst>
    <p:handoutMasterId r:id="rId31"/>
  </p:handoutMasterIdLst>
  <p:sldIdLst>
    <p:sldId id="260" r:id="rId5"/>
    <p:sldId id="450" r:id="rId6"/>
    <p:sldId id="445" r:id="rId7"/>
    <p:sldId id="451" r:id="rId8"/>
    <p:sldId id="563" r:id="rId9"/>
    <p:sldId id="626" r:id="rId10"/>
    <p:sldId id="627" r:id="rId11"/>
    <p:sldId id="596" r:id="rId12"/>
    <p:sldId id="628" r:id="rId13"/>
    <p:sldId id="629" r:id="rId14"/>
    <p:sldId id="633" r:id="rId15"/>
    <p:sldId id="617" r:id="rId16"/>
    <p:sldId id="452" r:id="rId17"/>
    <p:sldId id="618" r:id="rId18"/>
    <p:sldId id="619" r:id="rId19"/>
    <p:sldId id="620" r:id="rId20"/>
    <p:sldId id="621" r:id="rId21"/>
    <p:sldId id="622" r:id="rId22"/>
    <p:sldId id="623" r:id="rId23"/>
    <p:sldId id="624" r:id="rId24"/>
    <p:sldId id="689" r:id="rId25"/>
    <p:sldId id="625" r:id="rId26"/>
    <p:sldId id="630" r:id="rId27"/>
    <p:sldId id="632" r:id="rId28"/>
    <p:sldId id="688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32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shat Bakre" userId="839b68a6-4a2b-45ef-9a5a-14f954bfea5f" providerId="ADAL" clId="{308A4259-FDF1-4BD0-BB41-C5C9B93979BF}"/>
    <pc:docChg chg="modSld">
      <pc:chgData name="Aishat Bakre" userId="839b68a6-4a2b-45ef-9a5a-14f954bfea5f" providerId="ADAL" clId="{308A4259-FDF1-4BD0-BB41-C5C9B93979BF}" dt="2024-05-19T15:14:47.765" v="66" actId="114"/>
      <pc:docMkLst>
        <pc:docMk/>
      </pc:docMkLst>
      <pc:sldChg chg="modSp mod">
        <pc:chgData name="Aishat Bakre" userId="839b68a6-4a2b-45ef-9a5a-14f954bfea5f" providerId="ADAL" clId="{308A4259-FDF1-4BD0-BB41-C5C9B93979BF}" dt="2024-05-19T15:14:47.765" v="66" actId="114"/>
        <pc:sldMkLst>
          <pc:docMk/>
          <pc:sldMk cId="2566042344" sldId="452"/>
        </pc:sldMkLst>
        <pc:spChg chg="mod">
          <ac:chgData name="Aishat Bakre" userId="839b68a6-4a2b-45ef-9a5a-14f954bfea5f" providerId="ADAL" clId="{308A4259-FDF1-4BD0-BB41-C5C9B93979BF}" dt="2024-05-19T15:14:47.765" v="66" actId="114"/>
          <ac:spMkLst>
            <pc:docMk/>
            <pc:sldMk cId="2566042344" sldId="452"/>
            <ac:spMk id="3" creationId="{D0F5456D-289F-E11B-7778-4183F7B51799}"/>
          </ac:spMkLst>
        </pc:spChg>
      </pc:sldChg>
      <pc:sldChg chg="modSp mod">
        <pc:chgData name="Aishat Bakre" userId="839b68a6-4a2b-45ef-9a5a-14f954bfea5f" providerId="ADAL" clId="{308A4259-FDF1-4BD0-BB41-C5C9B93979BF}" dt="2024-05-19T15:14:05.069" v="58" actId="113"/>
        <pc:sldMkLst>
          <pc:docMk/>
          <pc:sldMk cId="588468229" sldId="633"/>
        </pc:sldMkLst>
        <pc:spChg chg="mod">
          <ac:chgData name="Aishat Bakre" userId="839b68a6-4a2b-45ef-9a5a-14f954bfea5f" providerId="ADAL" clId="{308A4259-FDF1-4BD0-BB41-C5C9B93979BF}" dt="2024-05-19T15:14:05.069" v="58" actId="113"/>
          <ac:spMkLst>
            <pc:docMk/>
            <pc:sldMk cId="588468229" sldId="633"/>
            <ac:spMk id="3" creationId="{7944D532-5BD1-0F44-5A00-888BAD92702F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18T16:51:56.17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16 23 16388,'-5'2'0,"12"-8"0,-1 0 0,-27 19 0,19-14 0,9-7 0,1-1 0,-1 2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18T16:51:56.71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43 5 16388,'0'0'0,"-19"-2"0,-4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18T16:51:57.04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54 0 16388</inkml:trace>
  <inkml:trace contextRef="#ctx0" brushRef="#br0" timeOffset="1">1 68 16388</inkml:trace>
  <inkml:trace contextRef="#ctx0" brushRef="#br0" timeOffset="2">54 0 16388,'0'0'0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18T16:52:07.17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16388,'0'0'0,"136"37"0,-29-2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18T16:52:08.94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42 1 16388,'0'0'0,"-18"46"0,-6 8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955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2986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19/05/2024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sls.navitas-professional.edu.au/sites/default/files/resource/steps_for_designing_an_information_booklet_v1_1.pdf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dash.nhs.uk/wp-content/uploads/2014/03/WZT726-DP2838-Sleep-Booklet-web.pdf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12" Type="http://schemas.openxmlformats.org/officeDocument/2006/relationships/image" Target="../media/image9.png"/><Relationship Id="rId2" Type="http://schemas.openxmlformats.org/officeDocument/2006/relationships/hyperlink" Target="https://www.headsup.org.au/docs/default-source/resources/bl0885-booklet---anxiety-and-depression.pdf?sfvrsn=12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customXml" Target="../ink/ink5.xml"/><Relationship Id="rId5" Type="http://schemas.openxmlformats.org/officeDocument/2006/relationships/customXml" Target="../ink/ink2.xml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openxmlformats.org/officeDocument/2006/relationships/customXml" Target="../ink/ink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cks.nice.org.uk/topics/chronic-kidney-disease/management/management-of-chronic-kidney-disease/#basis-for-recommendation-74d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2010-to-2015-government-policy-long-term-health-conditions/2010-to-2015-government-policy-long-term-health-condition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916832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Care and Management of Longer-term Conditions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Semester 2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1187624" y="3064605"/>
            <a:ext cx="72008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Workshop</a:t>
            </a:r>
          </a:p>
          <a:p>
            <a:pPr algn="ctr"/>
            <a:r>
              <a:rPr lang="en-GB" sz="32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booklet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©Dr Aishat Bakre</a:t>
            </a:r>
            <a:endParaRPr kumimoji="0" lang="en-GB" sz="20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323976"/>
            <a:ext cx="8229600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Upon successful completion of this module, student should be able to: </a:t>
            </a:r>
          </a:p>
          <a:p>
            <a:pPr marL="0" indent="0">
              <a:buNone/>
            </a:pP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evaluate the physical, psychological, and social impact on individuals and families living with a long-term condition(s) and its treatment.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assess the key areas of local and national political, health and social care agendas and initiatives relating to long term conditions.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evaluate the skills, values and behaviours required to provide co-productive and traditional models of care as appropriate.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analyse the contribution of empirical evidence and local, national, and international guidelines to informing the delivery of ‘whole person’ care and self-management support for individuals with long term conditions.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Module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The module aims overall to develop student understanding of the theories, values and policies in managing patients with longer term conditions in different healthcare settings.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To gain an understanding of healthcare work across traditional primary/secondary/social care boundaries and collaborate with patients/carers and other professionals within the NHS, social and private/voluntary sector to continuously improve the information, support, care, and person-centred approaches to treatment of people living with long term conditions. </a:t>
            </a: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3632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To understand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What is expected in the assessment?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What is an information booklet?</a:t>
            </a:r>
          </a:p>
        </p:txBody>
      </p:sp>
    </p:spTree>
    <p:extLst>
      <p:ext uri="{BB962C8B-B14F-4D97-AF65-F5344CB8AC3E}">
        <p14:creationId xmlns:p14="http://schemas.microsoft.com/office/powerpoint/2010/main" val="14602647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9876" y="1214754"/>
            <a:ext cx="6904248" cy="2383035"/>
          </a:xfrm>
        </p:spPr>
        <p:txBody>
          <a:bodyPr anchor="b">
            <a:normAutofit/>
          </a:bodyPr>
          <a:lstStyle/>
          <a:p>
            <a:pPr algn="ctr"/>
            <a:r>
              <a:rPr lang="en-GB" b="1" i="1">
                <a:solidFill>
                  <a:schemeClr val="tx1"/>
                </a:solidFill>
              </a:rPr>
              <a:t>What does the assessment entails?</a:t>
            </a:r>
          </a:p>
        </p:txBody>
      </p:sp>
      <p:pic>
        <p:nvPicPr>
          <p:cNvPr id="9" name="Picture 8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7C711EA-9372-4697-B331-856902736E3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35" y="3669559"/>
            <a:ext cx="1461166" cy="1683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5936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DBFC3-A853-9B2D-A5DF-A2A932B08C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14F38-CB34-E1BF-0CA0-3C77F42B83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Your task is to produce an information booklet of long term health conditions and the management of these conditions to health and care service users and/or professionals in the UK. </a:t>
            </a:r>
          </a:p>
          <a:p>
            <a:endParaRPr lang="en-GB"/>
          </a:p>
          <a:p>
            <a:r>
              <a:rPr lang="en-GB"/>
              <a:t>You are free to choose the specific long term condition you will focus on for the information booklet. </a:t>
            </a:r>
          </a:p>
        </p:txBody>
      </p:sp>
    </p:spTree>
    <p:extLst>
      <p:ext uri="{BB962C8B-B14F-4D97-AF65-F5344CB8AC3E}">
        <p14:creationId xmlns:p14="http://schemas.microsoft.com/office/powerpoint/2010/main" val="10801892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7876A-4C84-C9F9-52C4-AC02D888F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Introduction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ABFD5-C8BE-1562-635D-E7B3742B05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This information booklet should include the following:</a:t>
            </a:r>
          </a:p>
          <a:p>
            <a:pPr marL="0" indent="0">
              <a:buNone/>
            </a:pPr>
            <a:endParaRPr lang="en-GB"/>
          </a:p>
          <a:p>
            <a:pPr marL="114300" indent="0">
              <a:buNone/>
            </a:pPr>
            <a:r>
              <a:rPr lang="en-GB" sz="3200" b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Introduction</a:t>
            </a:r>
            <a:endParaRPr lang="en-GB" sz="20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>
              <a:buNone/>
            </a:pPr>
            <a:br>
              <a:rPr lang="en-GB" sz="32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32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 explanation and evaluation of the focused long term condition including </a:t>
            </a:r>
            <a:r>
              <a:rPr lang="en-GB" sz="3200" b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definition, burden/prevalence of the long term condition (both worldwide and UK statistics) and the risk factors/aetiology of the health condition</a:t>
            </a:r>
            <a:r>
              <a:rPr lang="en-GB" sz="32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GB" sz="20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>
              <a:buNone/>
            </a:pPr>
            <a:r>
              <a:rPr lang="en-GB" sz="32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0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9286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0D5E7-2F3F-0A1B-2CFD-F62560A33D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AE4AEF-983C-F89C-95DB-351CC4AFF4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Working independently identify some examples of long term/chronic conditions and mention their aetiology/risk factors</a:t>
            </a:r>
            <a:endParaRPr lang="en-GB" sz="3200"/>
          </a:p>
          <a:p>
            <a:endParaRPr lang="en-GB"/>
          </a:p>
          <a:p>
            <a:endParaRPr lang="en-GB"/>
          </a:p>
          <a:p>
            <a:pPr marL="0" indent="0" algn="ctr">
              <a:buNone/>
            </a:pPr>
            <a:r>
              <a:rPr lang="en-GB" b="1"/>
              <a:t>Feedback the findings to the whole class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4722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27FBD-B9A8-3D7F-9982-CA33A343BC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Main Body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4F47B8-8B3E-9FEB-4056-35F842E208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17032"/>
          </a:xfrm>
        </p:spPr>
        <p:txBody>
          <a:bodyPr/>
          <a:lstStyle/>
          <a:p>
            <a:r>
              <a:rPr lang="en-GB" sz="24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evaluate the impacts of the long term condition with focus on </a:t>
            </a:r>
            <a:r>
              <a:rPr lang="en-GB" sz="2400" b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physical, psychological and social</a:t>
            </a:r>
            <a:r>
              <a:rPr lang="en-GB" sz="24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implications on suffering individuals and the wider implications on families involved in care provision. </a:t>
            </a:r>
          </a:p>
          <a:p>
            <a:pPr marL="0" indent="0">
              <a:buNone/>
            </a:pPr>
            <a:r>
              <a:rPr lang="en-GB" sz="24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24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4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Identify and investigate current theoretical perspectives including models </a:t>
            </a:r>
            <a:r>
              <a:rPr lang="en-GB" sz="2400" b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(one UK and one international model)</a:t>
            </a:r>
            <a:r>
              <a:rPr lang="en-GB" sz="24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and frameworks for improved outcomes for patients affected by long-term conditions. </a:t>
            </a:r>
          </a:p>
          <a:p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6683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D7A94-CD4D-8A49-3658-C633534152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Main Body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77A762-A919-CD98-412D-41853E9403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000">
                <a:effectLst/>
                <a:ea typeface="Times New Roman" panose="02020603050405020304" pitchFamily="18" charset="0"/>
              </a:rPr>
              <a:t>Critically examine the implementation of local and national political health and social care agendas which can inform and promote developmental initiatives relating to long term condition management. </a:t>
            </a:r>
          </a:p>
          <a:p>
            <a:r>
              <a:rPr lang="en-GB" sz="3000">
                <a:effectLst/>
                <a:ea typeface="Times New Roman" panose="02020603050405020304" pitchFamily="18" charset="0"/>
              </a:rPr>
              <a:t>Provide recommendations for improvement into person-centred care approaches including self-management and end of life care for long term condition sufferers.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1236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FCB2F-BE92-987F-18E1-A693D3F993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Information Booklet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4D532-5BD1-0F44-5A00-888BAD9270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Word count: </a:t>
            </a:r>
            <a:r>
              <a:rPr lang="en-GB" b="1" dirty="0"/>
              <a:t>3,000 words (+/- 10%)</a:t>
            </a:r>
          </a:p>
          <a:p>
            <a:endParaRPr lang="en-GB" dirty="0"/>
          </a:p>
          <a:p>
            <a:pPr algn="ctr"/>
            <a:r>
              <a:rPr lang="en-GB" dirty="0"/>
              <a:t>Submission deadline </a:t>
            </a:r>
          </a:p>
          <a:p>
            <a:pPr marL="0" indent="0" algn="ctr">
              <a:buNone/>
            </a:pPr>
            <a:endParaRPr lang="en-GB" dirty="0"/>
          </a:p>
          <a:p>
            <a:r>
              <a:rPr lang="en-GB" dirty="0"/>
              <a:t>Submit to Turnitin-</a:t>
            </a:r>
            <a:r>
              <a:rPr lang="en-GB" b="1" i="1" dirty="0">
                <a:solidFill>
                  <a:srgbClr val="FF0000"/>
                </a:solidFill>
              </a:rPr>
              <a:t>Check the assessment brief for date/Time of submission</a:t>
            </a:r>
          </a:p>
        </p:txBody>
      </p:sp>
    </p:spTree>
    <p:extLst>
      <p:ext uri="{BB962C8B-B14F-4D97-AF65-F5344CB8AC3E}">
        <p14:creationId xmlns:p14="http://schemas.microsoft.com/office/powerpoint/2010/main" val="5884682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DA976-C44C-44A4-9416-3FC539F702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204864"/>
            <a:ext cx="7772400" cy="1470025"/>
          </a:xfrm>
        </p:spPr>
        <p:txBody>
          <a:bodyPr>
            <a:normAutofit/>
          </a:bodyPr>
          <a:lstStyle/>
          <a:p>
            <a:r>
              <a:rPr lang="en-GB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an information booklet?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0B88EC6-D651-6C47-D256-BAD478E1E7D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016016"/>
            <a:ext cx="1979712" cy="1933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48838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25149-A66D-C3D3-211C-56306023F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Information Booklet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F5456D-289F-E11B-7778-4183F7B517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An information booklet delivers relevant information on a topic for a given target audience, presented in a style that is easy to understand and visually engaging.</a:t>
            </a:r>
          </a:p>
          <a:p>
            <a:r>
              <a:rPr lang="en-GB" dirty="0"/>
              <a:t>Always consider the audience for the booklet when choosing the </a:t>
            </a:r>
            <a:r>
              <a:rPr lang="en-GB" b="1" i="1" dirty="0"/>
              <a:t>design</a:t>
            </a:r>
            <a:r>
              <a:rPr lang="en-GB" dirty="0"/>
              <a:t>, </a:t>
            </a:r>
            <a:r>
              <a:rPr lang="en-GB" b="1" i="1" dirty="0"/>
              <a:t>layout</a:t>
            </a:r>
            <a:r>
              <a:rPr lang="en-GB" dirty="0"/>
              <a:t>, and </a:t>
            </a:r>
            <a:r>
              <a:rPr lang="en-GB" b="1" i="1" dirty="0"/>
              <a:t>content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660423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B1F02-06EE-0828-397B-688B794305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876E3-BE01-62FA-836B-D084E26BB7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The format of an information booklet can vary, however, there are common elements, including:</a:t>
            </a:r>
          </a:p>
          <a:p>
            <a:r>
              <a:rPr lang="en-GB"/>
              <a:t>Title page</a:t>
            </a:r>
          </a:p>
          <a:p>
            <a:r>
              <a:rPr lang="en-GB"/>
              <a:t>A table of content</a:t>
            </a:r>
          </a:p>
          <a:p>
            <a:r>
              <a:rPr lang="en-GB"/>
              <a:t>An introduction </a:t>
            </a:r>
          </a:p>
          <a:p>
            <a:r>
              <a:rPr lang="en-GB"/>
              <a:t>Sections arranged by topic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6531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0D88D-B7BC-2B21-880B-9EAF2AC958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Table of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B8699-48AB-A9BF-8FC3-01FFD00FED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This is recommended, but not necessary. </a:t>
            </a:r>
          </a:p>
          <a:p>
            <a:r>
              <a:rPr lang="en-GB"/>
              <a:t>It is useful for those who are searching for specific information in the booklet, but not necessary if the booklet has very few sections that are clearly organised</a:t>
            </a:r>
          </a:p>
        </p:txBody>
      </p:sp>
    </p:spTree>
    <p:extLst>
      <p:ext uri="{BB962C8B-B14F-4D97-AF65-F5344CB8AC3E}">
        <p14:creationId xmlns:p14="http://schemas.microsoft.com/office/powerpoint/2010/main" val="17073600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F7B86-509F-0DE8-209A-2E7FA9C20F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E9EDDD-91B4-2112-25D3-F5BD7A9E48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This section confirms the relevance of the booklet for the audience. </a:t>
            </a:r>
          </a:p>
          <a:p>
            <a:r>
              <a:rPr lang="en-GB"/>
              <a:t>This would be the appropriate place to give background information on your topic, </a:t>
            </a:r>
          </a:p>
          <a:p>
            <a:r>
              <a:rPr lang="en-GB"/>
              <a:t>Define the issue and give an overview of the booklet content </a:t>
            </a:r>
          </a:p>
          <a:p>
            <a:r>
              <a:rPr lang="en-GB"/>
              <a:t>End the introduction with the aim of the information booklet</a:t>
            </a:r>
          </a:p>
        </p:txBody>
      </p:sp>
    </p:spTree>
    <p:extLst>
      <p:ext uri="{BB962C8B-B14F-4D97-AF65-F5344CB8AC3E}">
        <p14:creationId xmlns:p14="http://schemas.microsoft.com/office/powerpoint/2010/main" val="25817976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5687B-BFDF-FC02-BDA9-6E3D660F29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Sections arranged by topic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E3D1C8-8741-26A4-81E3-CF95E6F39B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The content of these sections will be determined by your assessment details and your thorough review of the relevant literatures. </a:t>
            </a:r>
          </a:p>
          <a:p>
            <a:r>
              <a:rPr lang="en-GB"/>
              <a:t>Each section should contain one broad topic.</a:t>
            </a:r>
          </a:p>
          <a:p>
            <a:r>
              <a:rPr lang="en-GB"/>
              <a:t>As this is an assignment, you are expected to demonstrate analysis and evaluation of your sources and cite appropriately following the Harvard referencing guide on </a:t>
            </a:r>
            <a:r>
              <a:rPr lang="en-GB" err="1"/>
              <a:t>moodle</a:t>
            </a:r>
            <a:r>
              <a:rPr lang="en-GB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101167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DE284-B57B-1670-FB53-51F446DD8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39BBE3-ABD7-A158-63C9-9A0ADB4A13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675" y="1340768"/>
            <a:ext cx="8229600" cy="3917032"/>
          </a:xfrm>
        </p:spPr>
        <p:txBody>
          <a:bodyPr>
            <a:normAutofit fontScale="85000" lnSpcReduction="20000"/>
          </a:bodyPr>
          <a:lstStyle/>
          <a:p>
            <a:r>
              <a:rPr lang="en-GB"/>
              <a:t>Ensure the language is clear, precise and concise. </a:t>
            </a:r>
          </a:p>
          <a:p>
            <a:r>
              <a:rPr lang="en-GB"/>
              <a:t>Text needs to be easy to navigate with the help of headings and subheadings.</a:t>
            </a:r>
          </a:p>
          <a:p>
            <a:r>
              <a:rPr lang="en-GB"/>
              <a:t>Sections should flow logically so that your audience can locate information easily. </a:t>
            </a:r>
          </a:p>
          <a:p>
            <a:r>
              <a:rPr lang="en-GB"/>
              <a:t>Include </a:t>
            </a:r>
            <a:r>
              <a:rPr lang="en-GB" b="1"/>
              <a:t>references</a:t>
            </a:r>
            <a:r>
              <a:rPr lang="en-GB"/>
              <a:t> to add credibility and acknowledge your source</a:t>
            </a:r>
          </a:p>
          <a:p>
            <a:r>
              <a:rPr lang="en-GB"/>
              <a:t>Use </a:t>
            </a:r>
            <a:r>
              <a:rPr lang="en-GB" b="1"/>
              <a:t>diagrams, images and tables </a:t>
            </a:r>
            <a:r>
              <a:rPr lang="en-GB"/>
              <a:t>that enhance your content: information, </a:t>
            </a:r>
          </a:p>
          <a:p>
            <a:r>
              <a:rPr lang="en-GB"/>
              <a:t>Note this should not be for decoration</a:t>
            </a:r>
          </a:p>
        </p:txBody>
      </p:sp>
    </p:spTree>
    <p:extLst>
      <p:ext uri="{BB962C8B-B14F-4D97-AF65-F5344CB8AC3E}">
        <p14:creationId xmlns:p14="http://schemas.microsoft.com/office/powerpoint/2010/main" val="39795521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F0C09-BE17-0F1E-6EDA-988D8A3DA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1143000"/>
          </a:xfrm>
        </p:spPr>
        <p:txBody>
          <a:bodyPr>
            <a:normAutofit fontScale="90000"/>
          </a:bodyPr>
          <a:lstStyle/>
          <a:p>
            <a:r>
              <a:rPr lang="en-GB" b="1"/>
              <a:t>Format headings and subheadings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794E2D-3407-700C-2EEC-DB3BAFFDA1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Format headings and subheadings consistently. </a:t>
            </a:r>
          </a:p>
          <a:p>
            <a:r>
              <a:rPr lang="en-GB"/>
              <a:t>This helps structure your information visually. </a:t>
            </a:r>
          </a:p>
          <a:p>
            <a:r>
              <a:rPr lang="en-GB"/>
              <a:t>Make sure the sections flow logically and smoothly and guide readers from one section to the next.</a:t>
            </a:r>
          </a:p>
        </p:txBody>
      </p:sp>
    </p:spTree>
    <p:extLst>
      <p:ext uri="{BB962C8B-B14F-4D97-AF65-F5344CB8AC3E}">
        <p14:creationId xmlns:p14="http://schemas.microsoft.com/office/powerpoint/2010/main" val="37824385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9C7D-5BFE-8426-BE91-E3B3DF414A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EA4E38-C983-27CA-7475-CE234C7E4F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Write concisely and include clear topic sentences. </a:t>
            </a:r>
          </a:p>
          <a:p>
            <a:r>
              <a:rPr lang="en-GB"/>
              <a:t>This will guarantee maximum understanding when reading your booklet.</a:t>
            </a:r>
          </a:p>
          <a:p>
            <a:r>
              <a:rPr lang="en-GB"/>
              <a:t>Use bullet points, and tables to increase clarity and quantity of the information where necessary.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441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DC906-E746-AF04-9D97-21F2198076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736396-797B-23F1-5446-E1AD51CB59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/>
              <a:t>Working independently using the below link explore the steps for designing an information booklet</a:t>
            </a:r>
          </a:p>
          <a:p>
            <a:endParaRPr lang="en-GB" sz="2400"/>
          </a:p>
          <a:p>
            <a:r>
              <a:rPr lang="en-GB" sz="2400">
                <a:hlinkClick r:id="rId2"/>
              </a:rPr>
              <a:t>https://sls.navitas-professional.edu.au/sites/default/files/resource/steps_for_designing_an_information_booklet_v1_1.pdf</a:t>
            </a:r>
            <a:endParaRPr lang="en-GB" sz="2400"/>
          </a:p>
          <a:p>
            <a:endParaRPr lang="en-GB" sz="2400"/>
          </a:p>
          <a:p>
            <a:endParaRPr lang="en-GB" sz="2400"/>
          </a:p>
          <a:p>
            <a:pPr algn="ctr"/>
            <a:r>
              <a:rPr lang="en-GB" sz="2400" b="1"/>
              <a:t>Feedback what you have learnt to the whole class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9303941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02A0E-01ED-ABCD-D190-956C82DD04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05D4-5E30-DFEF-FDDD-64F736C730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356" y="1470484"/>
            <a:ext cx="8507288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/>
              <a:t>Working independently using the below link explore the sleep information booklet</a:t>
            </a:r>
          </a:p>
          <a:p>
            <a:pPr marL="0" indent="0">
              <a:buNone/>
            </a:pPr>
            <a:endParaRPr lang="en-GB">
              <a:hlinkClick r:id="rId2"/>
            </a:endParaRPr>
          </a:p>
          <a:p>
            <a:r>
              <a:rPr lang="en-GB">
                <a:hlinkClick r:id="rId2"/>
              </a:rPr>
              <a:t>https://www.rdash.nhs.uk/wp-content/uploads/2014/03/WZT726-DP2838-Sleep-Booklet-web.pdf</a:t>
            </a:r>
            <a:endParaRPr lang="en-GB"/>
          </a:p>
          <a:p>
            <a:endParaRPr lang="en-GB"/>
          </a:p>
          <a:p>
            <a:pPr marL="0" indent="0">
              <a:buNone/>
            </a:pPr>
            <a:r>
              <a:rPr lang="en-GB" sz="2800" b="1"/>
              <a:t>Feedback what you have learnt to the whole class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0408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05872-D26C-E0B9-90CD-715473DF3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A4988-9061-64C7-C304-44DE71AF62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/>
              <a:t>Working independently using the below link explore the depression information booklet</a:t>
            </a:r>
          </a:p>
          <a:p>
            <a:endParaRPr lang="en-GB">
              <a:hlinkClick r:id="rId2"/>
            </a:endParaRPr>
          </a:p>
          <a:p>
            <a:r>
              <a:rPr lang="en-GB">
                <a:hlinkClick r:id="rId2"/>
              </a:rPr>
              <a:t>https://www.headsup.org.au/docs/default-source/resources/bl0885-booklet---anxiety-and-depression.pdf?sfvrsn=12</a:t>
            </a:r>
            <a:endParaRPr lang="en-GB"/>
          </a:p>
          <a:p>
            <a:pPr marL="0" indent="0">
              <a:buNone/>
            </a:pPr>
            <a:endParaRPr lang="en-GB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Feedback what you have learnt to the whole class</a:t>
            </a:r>
          </a:p>
          <a:p>
            <a:endParaRPr lang="en-GB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BA489B74-5FC8-9AA2-811D-7900976DA410}"/>
              </a:ext>
            </a:extLst>
          </p:cNvPr>
          <p:cNvGrpSpPr/>
          <p:nvPr/>
        </p:nvGrpSpPr>
        <p:grpSpPr>
          <a:xfrm>
            <a:off x="10136965" y="6132762"/>
            <a:ext cx="54000" cy="26640"/>
            <a:chOff x="10136965" y="6132762"/>
            <a:chExt cx="54000" cy="266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4" name="Ink 3">
                  <a:extLst>
                    <a:ext uri="{FF2B5EF4-FFF2-40B4-BE49-F238E27FC236}">
                      <a16:creationId xmlns:a16="http://schemas.microsoft.com/office/drawing/2014/main" id="{AE5CBF66-43E1-AEC5-BCF7-C8627E30145C}"/>
                    </a:ext>
                  </a:extLst>
                </p14:cNvPr>
                <p14:cNvContentPartPr/>
                <p14:nvPr/>
              </p14:nvContentPartPr>
              <p14:xfrm>
                <a:off x="10175485" y="6132762"/>
                <a:ext cx="8640" cy="9360"/>
              </p14:xfrm>
            </p:contentPart>
          </mc:Choice>
          <mc:Fallback xmlns="">
            <p:pic>
              <p:nvPicPr>
                <p:cNvPr id="4" name="Ink 3">
                  <a:extLst>
                    <a:ext uri="{FF2B5EF4-FFF2-40B4-BE49-F238E27FC236}">
                      <a16:creationId xmlns:a16="http://schemas.microsoft.com/office/drawing/2014/main" id="{AE5CBF66-43E1-AEC5-BCF7-C8627E30145C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10166485" y="6123762"/>
                  <a:ext cx="26280" cy="27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27A1FD00-782A-5E35-8FDC-F5FE0C021BB0}"/>
                    </a:ext>
                  </a:extLst>
                </p14:cNvPr>
                <p14:cNvContentPartPr/>
                <p14:nvPr/>
              </p14:nvContentPartPr>
              <p14:xfrm>
                <a:off x="10175485" y="6137802"/>
                <a:ext cx="15480" cy="1800"/>
              </p14:xfrm>
            </p:contentPart>
          </mc:Choice>
          <mc:Fallback xmlns=""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27A1FD00-782A-5E35-8FDC-F5FE0C021BB0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10166485" y="6128802"/>
                  <a:ext cx="33120" cy="19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69BE85BF-0F7A-4956-D589-F42FA3BBC06C}"/>
                    </a:ext>
                  </a:extLst>
                </p14:cNvPr>
                <p14:cNvContentPartPr/>
                <p14:nvPr/>
              </p14:nvContentPartPr>
              <p14:xfrm>
                <a:off x="10136965" y="6134562"/>
                <a:ext cx="19440" cy="24840"/>
              </p14:xfrm>
            </p:contentPart>
          </mc:Choice>
          <mc:Fallback xmlns=""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69BE85BF-0F7A-4956-D589-F42FA3BBC06C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0127965" y="6125562"/>
                  <a:ext cx="37080" cy="424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423C4D48-DACA-6871-2BA1-4BE39F07C00C}"/>
                  </a:ext>
                </a:extLst>
              </p14:cNvPr>
              <p14:cNvContentPartPr/>
              <p14:nvPr/>
            </p14:nvContentPartPr>
            <p14:xfrm>
              <a:off x="8988565" y="6592482"/>
              <a:ext cx="87840" cy="2628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423C4D48-DACA-6871-2BA1-4BE39F07C00C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979565" y="6583482"/>
                <a:ext cx="105480" cy="43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992EA860-FE86-3852-E750-A951C1105962}"/>
                  </a:ext>
                </a:extLst>
              </p14:cNvPr>
              <p14:cNvContentPartPr/>
              <p14:nvPr/>
            </p14:nvContentPartPr>
            <p14:xfrm>
              <a:off x="9074605" y="6783642"/>
              <a:ext cx="15480" cy="3672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992EA860-FE86-3852-E750-A951C1105962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9065605" y="6774553"/>
                <a:ext cx="33120" cy="54535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720393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0948F-EDB2-B115-A9B6-C997595C0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7797A-EA7A-12C4-0B9C-617C0B55D9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3200"/>
              <a:t>Working independently using the below link explore the sel</a:t>
            </a:r>
            <a:r>
              <a:rPr lang="en-GB"/>
              <a:t>f management recommendation for chronic kidney disease</a:t>
            </a:r>
          </a:p>
          <a:p>
            <a:pPr marL="0" indent="0">
              <a:buNone/>
            </a:pPr>
            <a:endParaRPr lang="en-GB">
              <a:hlinkClick r:id="rId2"/>
            </a:endParaRPr>
          </a:p>
          <a:p>
            <a:r>
              <a:rPr lang="en-GB">
                <a:hlinkClick r:id="rId2"/>
              </a:rPr>
              <a:t>https://cks.nice.org.uk/topics/chronic-kidney-disease/management/management-of-chronic-kidney-disease/#basis-for-recommendation-74d</a:t>
            </a:r>
            <a:endParaRPr lang="en-GB"/>
          </a:p>
          <a:p>
            <a:endParaRPr lang="en-GB"/>
          </a:p>
          <a:p>
            <a:pPr marL="0" indent="0" algn="ctr">
              <a:buNone/>
            </a:pPr>
            <a:r>
              <a:rPr lang="en-GB" sz="2600" b="1"/>
              <a:t>Feedback what you have learnt to the whole class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1188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12412-CCE5-1E4A-A7F6-2561866338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6C9A58-BB51-B954-E806-01EC1FDD43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200"/>
              <a:t>Working independently using the below link explore the government policy on long term condition</a:t>
            </a:r>
            <a:endParaRPr lang="en-GB">
              <a:hlinkClick r:id="rId2"/>
            </a:endParaRPr>
          </a:p>
          <a:p>
            <a:endParaRPr lang="en-GB">
              <a:hlinkClick r:id="rId2"/>
            </a:endParaRPr>
          </a:p>
          <a:p>
            <a:r>
              <a:rPr lang="en-GB">
                <a:hlinkClick r:id="rId2"/>
              </a:rPr>
              <a:t>https://www.gov.uk/government/publications/2010-to-2015-government-policy-long-term-health-conditions/2010-to-2015-government-policy-long-term-health-conditions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20545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3D7929B-5B4C-4CAE-8D27-458BB31CA3A8}">
  <ds:schemaRefs>
    <ds:schemaRef ds:uri="f856874f-9946-48cd-ac29-4cb76853c4c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f856874f-9946-48cd-ac29-4cb76853c4c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1115</Words>
  <Application>Microsoft Office PowerPoint</Application>
  <PresentationFormat>On-screen Show (4:3)</PresentationFormat>
  <Paragraphs>114</Paragraphs>
  <Slides>25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Myriad Pro</vt:lpstr>
      <vt:lpstr>Arial</vt:lpstr>
      <vt:lpstr>Calibri</vt:lpstr>
      <vt:lpstr>Times New Roman</vt:lpstr>
      <vt:lpstr>Wingdings</vt:lpstr>
      <vt:lpstr>20140311PresentationUWTSDTemplate</vt:lpstr>
      <vt:lpstr>  Community Care and Management of Longer-term Conditions     Semester 2</vt:lpstr>
      <vt:lpstr>Learning outcomes</vt:lpstr>
      <vt:lpstr>Module Summary</vt:lpstr>
      <vt:lpstr>Aims of the Session</vt:lpstr>
      <vt:lpstr>What does the assessment entails?</vt:lpstr>
      <vt:lpstr>Task</vt:lpstr>
      <vt:lpstr>Introduction</vt:lpstr>
      <vt:lpstr>Activity</vt:lpstr>
      <vt:lpstr>Main Body</vt:lpstr>
      <vt:lpstr>Main Body</vt:lpstr>
      <vt:lpstr>Information Booklet</vt:lpstr>
      <vt:lpstr>What is an information booklet?</vt:lpstr>
      <vt:lpstr>Information Booklet</vt:lpstr>
      <vt:lpstr>Content</vt:lpstr>
      <vt:lpstr>Table of content</vt:lpstr>
      <vt:lpstr>Introduction</vt:lpstr>
      <vt:lpstr>Sections arranged by topic</vt:lpstr>
      <vt:lpstr>Style</vt:lpstr>
      <vt:lpstr>Format headings and subheadings</vt:lpstr>
      <vt:lpstr>Tips</vt:lpstr>
      <vt:lpstr>Activity</vt:lpstr>
      <vt:lpstr>Activity</vt:lpstr>
      <vt:lpstr>Activity</vt:lpstr>
      <vt:lpstr>Activity</vt:lpstr>
      <vt:lpstr>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Aishat Bakre</cp:lastModifiedBy>
  <cp:revision>2</cp:revision>
  <dcterms:created xsi:type="dcterms:W3CDTF">2015-04-14T15:21:28Z</dcterms:created>
  <dcterms:modified xsi:type="dcterms:W3CDTF">2024-05-19T15:14:51Z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