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61" r:id="rId3"/>
    <p:sldId id="258" r:id="rId4"/>
    <p:sldId id="266" r:id="rId5"/>
    <p:sldId id="262" r:id="rId6"/>
    <p:sldId id="268" r:id="rId7"/>
    <p:sldId id="263" r:id="rId8"/>
    <p:sldId id="269" r:id="rId9"/>
    <p:sldId id="267" r:id="rId10"/>
    <p:sldId id="259" r:id="rId11"/>
    <p:sldId id="26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65CC16-1100-2B48-98EF-8E1E81C79802}" v="239" dt="2022-04-14T13:45:02.9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172"/>
    <p:restoredTop sz="94692"/>
  </p:normalViewPr>
  <p:slideViewPr>
    <p:cSldViewPr snapToGrid="0" snapToObjects="1">
      <p:cViewPr>
        <p:scale>
          <a:sx n="87" d="100"/>
          <a:sy n="87" d="100"/>
        </p:scale>
        <p:origin x="144"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hiya Ahmed (1919719)" userId="6cfa20cd-7b24-4e99-b66b-f33f0d3cca7b" providerId="ADAL" clId="{9165CC16-1100-2B48-98EF-8E1E81C79802}"/>
    <pc:docChg chg="modSld">
      <pc:chgData name="Tahiya Ahmed (1919719)" userId="6cfa20cd-7b24-4e99-b66b-f33f0d3cca7b" providerId="ADAL" clId="{9165CC16-1100-2B48-98EF-8E1E81C79802}" dt="2022-04-14T13:46:18.127" v="305" actId="20577"/>
      <pc:docMkLst>
        <pc:docMk/>
      </pc:docMkLst>
      <pc:sldChg chg="modSp">
        <pc:chgData name="Tahiya Ahmed (1919719)" userId="6cfa20cd-7b24-4e99-b66b-f33f0d3cca7b" providerId="ADAL" clId="{9165CC16-1100-2B48-98EF-8E1E81C79802}" dt="2022-04-14T13:45:02.932" v="238" actId="20577"/>
        <pc:sldMkLst>
          <pc:docMk/>
          <pc:sldMk cId="3575565160" sldId="258"/>
        </pc:sldMkLst>
        <pc:graphicFrameChg chg="mod">
          <ac:chgData name="Tahiya Ahmed (1919719)" userId="6cfa20cd-7b24-4e99-b66b-f33f0d3cca7b" providerId="ADAL" clId="{9165CC16-1100-2B48-98EF-8E1E81C79802}" dt="2022-04-14T13:45:02.932" v="238" actId="20577"/>
          <ac:graphicFrameMkLst>
            <pc:docMk/>
            <pc:sldMk cId="3575565160" sldId="258"/>
            <ac:graphicFrameMk id="22" creationId="{E1695107-C791-236F-A110-373CF01FFA29}"/>
          </ac:graphicFrameMkLst>
        </pc:graphicFrameChg>
      </pc:sldChg>
      <pc:sldChg chg="modSp mod">
        <pc:chgData name="Tahiya Ahmed (1919719)" userId="6cfa20cd-7b24-4e99-b66b-f33f0d3cca7b" providerId="ADAL" clId="{9165CC16-1100-2B48-98EF-8E1E81C79802}" dt="2022-04-14T13:46:18.127" v="305" actId="20577"/>
        <pc:sldMkLst>
          <pc:docMk/>
          <pc:sldMk cId="599159834" sldId="262"/>
        </pc:sldMkLst>
        <pc:spChg chg="mod">
          <ac:chgData name="Tahiya Ahmed (1919719)" userId="6cfa20cd-7b24-4e99-b66b-f33f0d3cca7b" providerId="ADAL" clId="{9165CC16-1100-2B48-98EF-8E1E81C79802}" dt="2022-04-14T13:46:18.127" v="305" actId="20577"/>
          <ac:spMkLst>
            <pc:docMk/>
            <pc:sldMk cId="599159834" sldId="262"/>
            <ac:spMk id="4" creationId="{BC3A53A3-4A38-3F4E-A297-83BDA41F353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538749-5594-4C81-88FC-71F3F51FC78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010FD96-78C1-46E7-8AF7-7BBAD155346B}">
      <dgm:prSet/>
      <dgm:spPr/>
      <dgm:t>
        <a:bodyPr/>
        <a:lstStyle/>
        <a:p>
          <a:r>
            <a:rPr lang="en-US" dirty="0"/>
            <a:t>Education professors throughout the world are constantly working in groups and transforming their classroom management away from mostly independent learning activities and more towards collaborative learning techniques. And there are a growing variety of ways that technology is increasing learning collaboration. </a:t>
          </a:r>
          <a:r>
            <a:rPr lang="en-GB" dirty="0"/>
            <a:t>Technology extends learning beyond the classroom. </a:t>
          </a:r>
          <a:endParaRPr lang="en-US" dirty="0"/>
        </a:p>
      </dgm:t>
    </dgm:pt>
    <dgm:pt modelId="{11E4404C-0C6C-49E4-8318-CAFA17E01074}" type="parTrans" cxnId="{C63B0414-1F3F-41D2-9CF4-C0369966E000}">
      <dgm:prSet/>
      <dgm:spPr/>
      <dgm:t>
        <a:bodyPr/>
        <a:lstStyle/>
        <a:p>
          <a:endParaRPr lang="en-US"/>
        </a:p>
      </dgm:t>
    </dgm:pt>
    <dgm:pt modelId="{EC6EA85B-9FD2-427F-9589-23C883B0D42B}" type="sibTrans" cxnId="{C63B0414-1F3F-41D2-9CF4-C0369966E000}">
      <dgm:prSet/>
      <dgm:spPr/>
      <dgm:t>
        <a:bodyPr/>
        <a:lstStyle/>
        <a:p>
          <a:endParaRPr lang="en-US"/>
        </a:p>
      </dgm:t>
    </dgm:pt>
    <dgm:pt modelId="{5E303C2A-AA8D-47FB-9A7B-994B31408658}">
      <dgm:prSet/>
      <dgm:spPr/>
      <dgm:t>
        <a:bodyPr/>
        <a:lstStyle/>
        <a:p>
          <a:r>
            <a:rPr lang="en-GB" dirty="0"/>
            <a:t>As stated by Hanover Research, 69% of the teachers declared that online collaboration can be used to assist any field, 85% of educators questioned by Campus Technology say technology has a good impact on guidance, and 56% of college students mention that online learning helps them share crucial information (Gallegos, 2018).</a:t>
          </a:r>
          <a:endParaRPr lang="en-US" dirty="0"/>
        </a:p>
      </dgm:t>
    </dgm:pt>
    <dgm:pt modelId="{01D6C9B1-C1DB-426C-9B75-4C65B69571BC}" type="parTrans" cxnId="{1E0AFEE3-7869-4ADA-8821-B85E0F0AA68F}">
      <dgm:prSet/>
      <dgm:spPr/>
      <dgm:t>
        <a:bodyPr/>
        <a:lstStyle/>
        <a:p>
          <a:endParaRPr lang="en-US"/>
        </a:p>
      </dgm:t>
    </dgm:pt>
    <dgm:pt modelId="{FD620F90-858B-4D2E-8ADC-125D78D851FB}" type="sibTrans" cxnId="{1E0AFEE3-7869-4ADA-8821-B85E0F0AA68F}">
      <dgm:prSet/>
      <dgm:spPr/>
      <dgm:t>
        <a:bodyPr/>
        <a:lstStyle/>
        <a:p>
          <a:endParaRPr lang="en-US"/>
        </a:p>
      </dgm:t>
    </dgm:pt>
    <dgm:pt modelId="{42E27F14-402A-6847-8F98-F6D0E3A35424}" type="pres">
      <dgm:prSet presAssocID="{83538749-5594-4C81-88FC-71F3F51FC78D}" presName="linear" presStyleCnt="0">
        <dgm:presLayoutVars>
          <dgm:animLvl val="lvl"/>
          <dgm:resizeHandles val="exact"/>
        </dgm:presLayoutVars>
      </dgm:prSet>
      <dgm:spPr/>
    </dgm:pt>
    <dgm:pt modelId="{989725F3-5986-0849-99DC-36D5CA1C1BB4}" type="pres">
      <dgm:prSet presAssocID="{A010FD96-78C1-46E7-8AF7-7BBAD155346B}" presName="parentText" presStyleLbl="node1" presStyleIdx="0" presStyleCnt="2">
        <dgm:presLayoutVars>
          <dgm:chMax val="0"/>
          <dgm:bulletEnabled val="1"/>
        </dgm:presLayoutVars>
      </dgm:prSet>
      <dgm:spPr/>
    </dgm:pt>
    <dgm:pt modelId="{5535D59C-9383-9F40-8AD7-5CBDD6F6390F}" type="pres">
      <dgm:prSet presAssocID="{EC6EA85B-9FD2-427F-9589-23C883B0D42B}" presName="spacer" presStyleCnt="0"/>
      <dgm:spPr/>
    </dgm:pt>
    <dgm:pt modelId="{F22F7DF0-6E4D-7F4D-A3ED-76C0053C677E}" type="pres">
      <dgm:prSet presAssocID="{5E303C2A-AA8D-47FB-9A7B-994B31408658}" presName="parentText" presStyleLbl="node1" presStyleIdx="1" presStyleCnt="2">
        <dgm:presLayoutVars>
          <dgm:chMax val="0"/>
          <dgm:bulletEnabled val="1"/>
        </dgm:presLayoutVars>
      </dgm:prSet>
      <dgm:spPr/>
    </dgm:pt>
  </dgm:ptLst>
  <dgm:cxnLst>
    <dgm:cxn modelId="{C63B0414-1F3F-41D2-9CF4-C0369966E000}" srcId="{83538749-5594-4C81-88FC-71F3F51FC78D}" destId="{A010FD96-78C1-46E7-8AF7-7BBAD155346B}" srcOrd="0" destOrd="0" parTransId="{11E4404C-0C6C-49E4-8318-CAFA17E01074}" sibTransId="{EC6EA85B-9FD2-427F-9589-23C883B0D42B}"/>
    <dgm:cxn modelId="{D3B37B4C-778A-3645-9B71-557726A164FD}" type="presOf" srcId="{A010FD96-78C1-46E7-8AF7-7BBAD155346B}" destId="{989725F3-5986-0849-99DC-36D5CA1C1BB4}" srcOrd="0" destOrd="0" presId="urn:microsoft.com/office/officeart/2005/8/layout/vList2"/>
    <dgm:cxn modelId="{AB88A55F-BC57-494B-97A3-FB057E5C77C4}" type="presOf" srcId="{5E303C2A-AA8D-47FB-9A7B-994B31408658}" destId="{F22F7DF0-6E4D-7F4D-A3ED-76C0053C677E}" srcOrd="0" destOrd="0" presId="urn:microsoft.com/office/officeart/2005/8/layout/vList2"/>
    <dgm:cxn modelId="{1E0AFEE3-7869-4ADA-8821-B85E0F0AA68F}" srcId="{83538749-5594-4C81-88FC-71F3F51FC78D}" destId="{5E303C2A-AA8D-47FB-9A7B-994B31408658}" srcOrd="1" destOrd="0" parTransId="{01D6C9B1-C1DB-426C-9B75-4C65B69571BC}" sibTransId="{FD620F90-858B-4D2E-8ADC-125D78D851FB}"/>
    <dgm:cxn modelId="{BDE971F0-73F7-524F-94FC-4B684BFF5AB7}" type="presOf" srcId="{83538749-5594-4C81-88FC-71F3F51FC78D}" destId="{42E27F14-402A-6847-8F98-F6D0E3A35424}" srcOrd="0" destOrd="0" presId="urn:microsoft.com/office/officeart/2005/8/layout/vList2"/>
    <dgm:cxn modelId="{B20EA476-6F5A-664F-B260-654F467CADD2}" type="presParOf" srcId="{42E27F14-402A-6847-8F98-F6D0E3A35424}" destId="{989725F3-5986-0849-99DC-36D5CA1C1BB4}" srcOrd="0" destOrd="0" presId="urn:microsoft.com/office/officeart/2005/8/layout/vList2"/>
    <dgm:cxn modelId="{CAB7A2F9-938E-CF4B-AE6D-E31FFC7E253B}" type="presParOf" srcId="{42E27F14-402A-6847-8F98-F6D0E3A35424}" destId="{5535D59C-9383-9F40-8AD7-5CBDD6F6390F}" srcOrd="1" destOrd="0" presId="urn:microsoft.com/office/officeart/2005/8/layout/vList2"/>
    <dgm:cxn modelId="{26F9C278-AAA8-2447-A6E0-193A2D89E43A}" type="presParOf" srcId="{42E27F14-402A-6847-8F98-F6D0E3A35424}" destId="{F22F7DF0-6E4D-7F4D-A3ED-76C0053C677E}"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538749-5594-4C81-88FC-71F3F51FC78D}"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5E303C2A-AA8D-47FB-9A7B-994B31408658}">
      <dgm:prSet/>
      <dgm:spPr/>
      <dgm:t>
        <a:bodyPr/>
        <a:lstStyle/>
        <a:p>
          <a:r>
            <a:rPr lang="en-GB" dirty="0"/>
            <a:t>Another finding stated that approximately 21% of lecturers are "absolutely confident" that they would be able to develop and deliver digital education during the pandemic — 59% are "somewhat confident," and 18% are "not confident.” By difference, 49% of students indicated they were "fully convinced" in their ability to learn from online learning, whereas 42% said they were "somewhat sure” (Office for students, 2021). </a:t>
          </a:r>
          <a:endParaRPr lang="en-US" dirty="0"/>
        </a:p>
      </dgm:t>
    </dgm:pt>
    <dgm:pt modelId="{01D6C9B1-C1DB-426C-9B75-4C65B69571BC}" type="parTrans" cxnId="{1E0AFEE3-7869-4ADA-8821-B85E0F0AA68F}">
      <dgm:prSet/>
      <dgm:spPr/>
      <dgm:t>
        <a:bodyPr/>
        <a:lstStyle/>
        <a:p>
          <a:endParaRPr lang="en-US"/>
        </a:p>
      </dgm:t>
    </dgm:pt>
    <dgm:pt modelId="{FD620F90-858B-4D2E-8ADC-125D78D851FB}" type="sibTrans" cxnId="{1E0AFEE3-7869-4ADA-8821-B85E0F0AA68F}">
      <dgm:prSet/>
      <dgm:spPr/>
      <dgm:t>
        <a:bodyPr/>
        <a:lstStyle/>
        <a:p>
          <a:endParaRPr lang="en-US"/>
        </a:p>
      </dgm:t>
    </dgm:pt>
    <dgm:pt modelId="{F4613789-D584-46F2-9F72-10C212572A5E}">
      <dgm:prSet/>
      <dgm:spPr>
        <a:solidFill>
          <a:schemeClr val="accent2">
            <a:hueOff val="0"/>
            <a:satOff val="0"/>
            <a:lumOff val="0"/>
          </a:schemeClr>
        </a:solidFill>
      </dgm:spPr>
      <dgm:t>
        <a:bodyPr/>
        <a:lstStyle/>
        <a:p>
          <a:r>
            <a:rPr lang="en-GB" dirty="0"/>
            <a:t>According to RM Education's annual Teacher Performance Review, published on 22 January 2022, more than half of UK teachers (53%) consider that technology enhances their quality of teaching and learning, with a quarter (39%) of education providers agreeing (RM Education, 2020).</a:t>
          </a:r>
          <a:endParaRPr lang="en-US" dirty="0"/>
        </a:p>
      </dgm:t>
    </dgm:pt>
    <dgm:pt modelId="{564E30F7-D53D-4FCA-B728-7170A61E663B}" type="parTrans" cxnId="{33E2D34B-6324-490D-B491-EDE14C2B4932}">
      <dgm:prSet/>
      <dgm:spPr/>
      <dgm:t>
        <a:bodyPr/>
        <a:lstStyle/>
        <a:p>
          <a:endParaRPr lang="en-US"/>
        </a:p>
      </dgm:t>
    </dgm:pt>
    <dgm:pt modelId="{28DAAD35-F583-4608-A6E6-24B185E80922}" type="sibTrans" cxnId="{33E2D34B-6324-490D-B491-EDE14C2B4932}">
      <dgm:prSet/>
      <dgm:spPr/>
      <dgm:t>
        <a:bodyPr/>
        <a:lstStyle/>
        <a:p>
          <a:endParaRPr lang="en-US"/>
        </a:p>
      </dgm:t>
    </dgm:pt>
    <dgm:pt modelId="{C43B2E78-C100-6A48-8E3E-44EB00186C7F}" type="pres">
      <dgm:prSet presAssocID="{83538749-5594-4C81-88FC-71F3F51FC78D}" presName="linear" presStyleCnt="0">
        <dgm:presLayoutVars>
          <dgm:animLvl val="lvl"/>
          <dgm:resizeHandles val="exact"/>
        </dgm:presLayoutVars>
      </dgm:prSet>
      <dgm:spPr/>
    </dgm:pt>
    <dgm:pt modelId="{1F2F640C-13AC-7443-A31B-AD525AC34B40}" type="pres">
      <dgm:prSet presAssocID="{5E303C2A-AA8D-47FB-9A7B-994B31408658}" presName="parentText" presStyleLbl="node1" presStyleIdx="0" presStyleCnt="2" custLinFactY="1654" custLinFactNeighborX="-818" custLinFactNeighborY="100000">
        <dgm:presLayoutVars>
          <dgm:chMax val="0"/>
          <dgm:bulletEnabled val="1"/>
        </dgm:presLayoutVars>
      </dgm:prSet>
      <dgm:spPr/>
    </dgm:pt>
    <dgm:pt modelId="{7A3C36A7-FD9C-7940-8B9F-31851FBEE5C1}" type="pres">
      <dgm:prSet presAssocID="{FD620F90-858B-4D2E-8ADC-125D78D851FB}" presName="spacer" presStyleCnt="0"/>
      <dgm:spPr/>
    </dgm:pt>
    <dgm:pt modelId="{F1C498D7-9875-3548-A02E-381F067DFF37}" type="pres">
      <dgm:prSet presAssocID="{F4613789-D584-46F2-9F72-10C212572A5E}" presName="parentText" presStyleLbl="node1" presStyleIdx="1" presStyleCnt="2" custLinFactY="16660" custLinFactNeighborX="-818" custLinFactNeighborY="100000">
        <dgm:presLayoutVars>
          <dgm:chMax val="0"/>
          <dgm:bulletEnabled val="1"/>
        </dgm:presLayoutVars>
      </dgm:prSet>
      <dgm:spPr/>
    </dgm:pt>
  </dgm:ptLst>
  <dgm:cxnLst>
    <dgm:cxn modelId="{DF668B05-A7C6-E84B-B2B9-9BEF70AF5A2F}" type="presOf" srcId="{5E303C2A-AA8D-47FB-9A7B-994B31408658}" destId="{1F2F640C-13AC-7443-A31B-AD525AC34B40}" srcOrd="0" destOrd="0" presId="urn:microsoft.com/office/officeart/2005/8/layout/vList2"/>
    <dgm:cxn modelId="{33E2D34B-6324-490D-B491-EDE14C2B4932}" srcId="{83538749-5594-4C81-88FC-71F3F51FC78D}" destId="{F4613789-D584-46F2-9F72-10C212572A5E}" srcOrd="1" destOrd="0" parTransId="{564E30F7-D53D-4FCA-B728-7170A61E663B}" sibTransId="{28DAAD35-F583-4608-A6E6-24B185E80922}"/>
    <dgm:cxn modelId="{B676CA54-74C9-544A-9AAE-233E353E2C4C}" type="presOf" srcId="{F4613789-D584-46F2-9F72-10C212572A5E}" destId="{F1C498D7-9875-3548-A02E-381F067DFF37}" srcOrd="0" destOrd="0" presId="urn:microsoft.com/office/officeart/2005/8/layout/vList2"/>
    <dgm:cxn modelId="{1E0AFEE3-7869-4ADA-8821-B85E0F0AA68F}" srcId="{83538749-5594-4C81-88FC-71F3F51FC78D}" destId="{5E303C2A-AA8D-47FB-9A7B-994B31408658}" srcOrd="0" destOrd="0" parTransId="{01D6C9B1-C1DB-426C-9B75-4C65B69571BC}" sibTransId="{FD620F90-858B-4D2E-8ADC-125D78D851FB}"/>
    <dgm:cxn modelId="{2D881CFB-265E-C047-A881-6E83A99C9028}" type="presOf" srcId="{83538749-5594-4C81-88FC-71F3F51FC78D}" destId="{C43B2E78-C100-6A48-8E3E-44EB00186C7F}" srcOrd="0" destOrd="0" presId="urn:microsoft.com/office/officeart/2005/8/layout/vList2"/>
    <dgm:cxn modelId="{072E15B9-5733-B745-94D0-8D06490F1F91}" type="presParOf" srcId="{C43B2E78-C100-6A48-8E3E-44EB00186C7F}" destId="{1F2F640C-13AC-7443-A31B-AD525AC34B40}" srcOrd="0" destOrd="0" presId="urn:microsoft.com/office/officeart/2005/8/layout/vList2"/>
    <dgm:cxn modelId="{FBD94E4A-81AA-E448-BD9D-0D411F7D36D4}" type="presParOf" srcId="{C43B2E78-C100-6A48-8E3E-44EB00186C7F}" destId="{7A3C36A7-FD9C-7940-8B9F-31851FBEE5C1}" srcOrd="1" destOrd="0" presId="urn:microsoft.com/office/officeart/2005/8/layout/vList2"/>
    <dgm:cxn modelId="{5320CDBB-1B20-A146-9DAD-84ECC5EEFF5E}" type="presParOf" srcId="{C43B2E78-C100-6A48-8E3E-44EB00186C7F}" destId="{F1C498D7-9875-3548-A02E-381F067DFF3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9725F3-5986-0849-99DC-36D5CA1C1BB4}">
      <dsp:nvSpPr>
        <dsp:cNvPr id="0" name=""/>
        <dsp:cNvSpPr/>
      </dsp:nvSpPr>
      <dsp:spPr>
        <a:xfrm>
          <a:off x="0" y="60768"/>
          <a:ext cx="6813755" cy="1853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Education professors throughout the world are constantly working in groups and transforming their classroom management away from mostly independent learning activities and more towards collaborative learning techniques. And there are a growing variety of ways that technology is increasing learning collaboration. </a:t>
          </a:r>
          <a:r>
            <a:rPr lang="en-GB" sz="1800" kern="1200" dirty="0"/>
            <a:t>Technology extends learning beyond the classroom. </a:t>
          </a:r>
          <a:endParaRPr lang="en-US" sz="1800" kern="1200" dirty="0"/>
        </a:p>
      </dsp:txBody>
      <dsp:txXfrm>
        <a:off x="90470" y="151238"/>
        <a:ext cx="6632815" cy="1672340"/>
      </dsp:txXfrm>
    </dsp:sp>
    <dsp:sp modelId="{F22F7DF0-6E4D-7F4D-A3ED-76C0053C677E}">
      <dsp:nvSpPr>
        <dsp:cNvPr id="0" name=""/>
        <dsp:cNvSpPr/>
      </dsp:nvSpPr>
      <dsp:spPr>
        <a:xfrm>
          <a:off x="0" y="1965888"/>
          <a:ext cx="6813755" cy="18532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As stated by Hanover Research, 69% of the teachers declared that online collaboration can be used to assist any field, 85% of educators questioned by Campus Technology say technology has a good impact on guidance, and 56% of college students mention that online learning helps them share crucial information (Gallegos, 2018).</a:t>
          </a:r>
          <a:endParaRPr lang="en-US" sz="1800" kern="1200" dirty="0"/>
        </a:p>
      </dsp:txBody>
      <dsp:txXfrm>
        <a:off x="90470" y="2056358"/>
        <a:ext cx="6632815" cy="16723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2F640C-13AC-7443-A31B-AD525AC34B40}">
      <dsp:nvSpPr>
        <dsp:cNvPr id="0" name=""/>
        <dsp:cNvSpPr/>
      </dsp:nvSpPr>
      <dsp:spPr>
        <a:xfrm>
          <a:off x="0" y="102288"/>
          <a:ext cx="6643331" cy="266760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Another finding stated that approximately 21% of lecturers are "absolutely confident" that they would be able to develop and deliver digital education during the pandemic — 59% are "somewhat confident," and 18% are "not confident.” By difference, 49% of students indicated they were "fully convinced" in their ability to learn from online learning, whereas 42% said they were "somewhat sure” (Office for students, 2021). </a:t>
          </a:r>
          <a:endParaRPr lang="en-US" sz="2000" kern="1200" dirty="0"/>
        </a:p>
      </dsp:txBody>
      <dsp:txXfrm>
        <a:off x="130221" y="232509"/>
        <a:ext cx="6382889" cy="2407158"/>
      </dsp:txXfrm>
    </dsp:sp>
    <dsp:sp modelId="{F1C498D7-9875-3548-A02E-381F067DFF37}">
      <dsp:nvSpPr>
        <dsp:cNvPr id="0" name=""/>
        <dsp:cNvSpPr/>
      </dsp:nvSpPr>
      <dsp:spPr>
        <a:xfrm>
          <a:off x="0" y="2726332"/>
          <a:ext cx="6643331" cy="2667600"/>
        </a:xfrm>
        <a:prstGeom prst="roundRect">
          <a:avLst/>
        </a:prstGeom>
        <a:solidFill>
          <a:schemeClr val="accent2">
            <a:hueOff val="0"/>
            <a:satOff val="0"/>
            <a:lum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According to RM Education's annual Teacher Performance Review, published on 22 January 2022, more than half of UK teachers (53%) consider that technology enhances their quality of teaching and learning, with a quarter (39%) of education providers agreeing (RM Education, 2020).</a:t>
          </a:r>
          <a:endParaRPr lang="en-US" sz="2000" kern="1200" dirty="0"/>
        </a:p>
      </dsp:txBody>
      <dsp:txXfrm>
        <a:off x="130221" y="2856553"/>
        <a:ext cx="6382889" cy="24071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1F03A0-777B-064F-AB77-8AEFA28F6569}" type="datetimeFigureOut">
              <a:rPr lang="en-GB" smtClean="0"/>
              <a:t>13/04/2022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499699-60AC-C04E-8C94-26ED92976FEA}" type="slidenum">
              <a:rPr lang="en-GB" smtClean="0"/>
              <a:t>‹#›</a:t>
            </a:fld>
            <a:endParaRPr lang="en-GB"/>
          </a:p>
        </p:txBody>
      </p:sp>
    </p:spTree>
    <p:extLst>
      <p:ext uri="{BB962C8B-B14F-4D97-AF65-F5344CB8AC3E}">
        <p14:creationId xmlns:p14="http://schemas.microsoft.com/office/powerpoint/2010/main" val="32595697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499699-60AC-C04E-8C94-26ED92976FEA}" type="slidenum">
              <a:rPr lang="en-GB" smtClean="0"/>
              <a:t>1</a:t>
            </a:fld>
            <a:endParaRPr lang="en-GB"/>
          </a:p>
        </p:txBody>
      </p:sp>
    </p:spTree>
    <p:extLst>
      <p:ext uri="{BB962C8B-B14F-4D97-AF65-F5344CB8AC3E}">
        <p14:creationId xmlns:p14="http://schemas.microsoft.com/office/powerpoint/2010/main" val="386641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28937-79D9-C145-BCE4-5EECFB6861C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6B8B24D-B088-594B-9449-69776185FD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22EA382-27FC-BB4A-9561-F98295A6C165}"/>
              </a:ext>
            </a:extLst>
          </p:cNvPr>
          <p:cNvSpPr>
            <a:spLocks noGrp="1"/>
          </p:cNvSpPr>
          <p:nvPr>
            <p:ph type="dt" sz="half" idx="10"/>
          </p:nvPr>
        </p:nvSpPr>
        <p:spPr/>
        <p:txBody>
          <a:bodyPr/>
          <a:lstStyle/>
          <a:p>
            <a:fld id="{FCABE680-BE47-E945-926C-9E3678F86181}" type="datetimeFigureOut">
              <a:rPr lang="en-US" smtClean="0"/>
              <a:t>4/8/22</a:t>
            </a:fld>
            <a:endParaRPr lang="en-US"/>
          </a:p>
        </p:txBody>
      </p:sp>
      <p:sp>
        <p:nvSpPr>
          <p:cNvPr id="5" name="Footer Placeholder 4">
            <a:extLst>
              <a:ext uri="{FF2B5EF4-FFF2-40B4-BE49-F238E27FC236}">
                <a16:creationId xmlns:a16="http://schemas.microsoft.com/office/drawing/2014/main" id="{7FC2DF63-5407-E94D-A216-17436E9B8A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CA7836-B94F-FE4E-AABF-32E430C23664}"/>
              </a:ext>
            </a:extLst>
          </p:cNvPr>
          <p:cNvSpPr>
            <a:spLocks noGrp="1"/>
          </p:cNvSpPr>
          <p:nvPr>
            <p:ph type="sldNum" sz="quarter" idx="12"/>
          </p:nvPr>
        </p:nvSpPr>
        <p:spPr/>
        <p:txBody>
          <a:bodyPr/>
          <a:lstStyle/>
          <a:p>
            <a:fld id="{77730BE3-FF35-A641-B6B3-2678EF9520DF}" type="slidenum">
              <a:rPr lang="en-US" smtClean="0"/>
              <a:t>‹#›</a:t>
            </a:fld>
            <a:endParaRPr lang="en-US"/>
          </a:p>
        </p:txBody>
      </p:sp>
    </p:spTree>
    <p:extLst>
      <p:ext uri="{BB962C8B-B14F-4D97-AF65-F5344CB8AC3E}">
        <p14:creationId xmlns:p14="http://schemas.microsoft.com/office/powerpoint/2010/main" val="3322408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3AB47-00FB-DF46-9B27-F653681AA66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FEB1085-0D28-214F-AD06-047B0696C93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C2ECD92-051D-DB42-8C0A-3E0C2E05A88A}"/>
              </a:ext>
            </a:extLst>
          </p:cNvPr>
          <p:cNvSpPr>
            <a:spLocks noGrp="1"/>
          </p:cNvSpPr>
          <p:nvPr>
            <p:ph type="dt" sz="half" idx="10"/>
          </p:nvPr>
        </p:nvSpPr>
        <p:spPr/>
        <p:txBody>
          <a:bodyPr/>
          <a:lstStyle/>
          <a:p>
            <a:fld id="{FCABE680-BE47-E945-926C-9E3678F86181}" type="datetimeFigureOut">
              <a:rPr lang="en-US" smtClean="0"/>
              <a:t>4/8/22</a:t>
            </a:fld>
            <a:endParaRPr lang="en-US"/>
          </a:p>
        </p:txBody>
      </p:sp>
      <p:sp>
        <p:nvSpPr>
          <p:cNvPr id="5" name="Footer Placeholder 4">
            <a:extLst>
              <a:ext uri="{FF2B5EF4-FFF2-40B4-BE49-F238E27FC236}">
                <a16:creationId xmlns:a16="http://schemas.microsoft.com/office/drawing/2014/main" id="{B8413DB0-B882-6442-B8CD-2DDECB4368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D1D370-5A70-0C40-8EAB-67037A8C0BF2}"/>
              </a:ext>
            </a:extLst>
          </p:cNvPr>
          <p:cNvSpPr>
            <a:spLocks noGrp="1"/>
          </p:cNvSpPr>
          <p:nvPr>
            <p:ph type="sldNum" sz="quarter" idx="12"/>
          </p:nvPr>
        </p:nvSpPr>
        <p:spPr/>
        <p:txBody>
          <a:bodyPr/>
          <a:lstStyle/>
          <a:p>
            <a:fld id="{77730BE3-FF35-A641-B6B3-2678EF9520DF}" type="slidenum">
              <a:rPr lang="en-US" smtClean="0"/>
              <a:t>‹#›</a:t>
            </a:fld>
            <a:endParaRPr lang="en-US"/>
          </a:p>
        </p:txBody>
      </p:sp>
    </p:spTree>
    <p:extLst>
      <p:ext uri="{BB962C8B-B14F-4D97-AF65-F5344CB8AC3E}">
        <p14:creationId xmlns:p14="http://schemas.microsoft.com/office/powerpoint/2010/main" val="437467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F03E7-707B-1D4A-911B-E57E2332D14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F29E073-7AF8-454D-8648-9960FF53A5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0BA6D05-ABA8-A444-809C-8591CEA5B452}"/>
              </a:ext>
            </a:extLst>
          </p:cNvPr>
          <p:cNvSpPr>
            <a:spLocks noGrp="1"/>
          </p:cNvSpPr>
          <p:nvPr>
            <p:ph type="dt" sz="half" idx="10"/>
          </p:nvPr>
        </p:nvSpPr>
        <p:spPr/>
        <p:txBody>
          <a:bodyPr/>
          <a:lstStyle/>
          <a:p>
            <a:fld id="{FCABE680-BE47-E945-926C-9E3678F86181}" type="datetimeFigureOut">
              <a:rPr lang="en-US" smtClean="0"/>
              <a:t>4/8/22</a:t>
            </a:fld>
            <a:endParaRPr lang="en-US"/>
          </a:p>
        </p:txBody>
      </p:sp>
      <p:sp>
        <p:nvSpPr>
          <p:cNvPr id="5" name="Footer Placeholder 4">
            <a:extLst>
              <a:ext uri="{FF2B5EF4-FFF2-40B4-BE49-F238E27FC236}">
                <a16:creationId xmlns:a16="http://schemas.microsoft.com/office/drawing/2014/main" id="{DA831246-68EE-BB47-9367-D79365EC90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F1E1B4-9AB9-DF4F-A305-4F0AC7E63F2A}"/>
              </a:ext>
            </a:extLst>
          </p:cNvPr>
          <p:cNvSpPr>
            <a:spLocks noGrp="1"/>
          </p:cNvSpPr>
          <p:nvPr>
            <p:ph type="sldNum" sz="quarter" idx="12"/>
          </p:nvPr>
        </p:nvSpPr>
        <p:spPr/>
        <p:txBody>
          <a:bodyPr/>
          <a:lstStyle/>
          <a:p>
            <a:fld id="{77730BE3-FF35-A641-B6B3-2678EF9520DF}" type="slidenum">
              <a:rPr lang="en-US" smtClean="0"/>
              <a:t>‹#›</a:t>
            </a:fld>
            <a:endParaRPr lang="en-US"/>
          </a:p>
        </p:txBody>
      </p:sp>
    </p:spTree>
    <p:extLst>
      <p:ext uri="{BB962C8B-B14F-4D97-AF65-F5344CB8AC3E}">
        <p14:creationId xmlns:p14="http://schemas.microsoft.com/office/powerpoint/2010/main" val="4171285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7D280-8481-D741-9E02-95B8FE064DF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F967945-D751-9941-88BA-333E4C17F32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41C1EE6-F2DF-0145-8016-CABD5FBF5FD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CE29A68-7B56-6846-B06F-C5E11734863F}"/>
              </a:ext>
            </a:extLst>
          </p:cNvPr>
          <p:cNvSpPr>
            <a:spLocks noGrp="1"/>
          </p:cNvSpPr>
          <p:nvPr>
            <p:ph type="dt" sz="half" idx="10"/>
          </p:nvPr>
        </p:nvSpPr>
        <p:spPr/>
        <p:txBody>
          <a:bodyPr/>
          <a:lstStyle/>
          <a:p>
            <a:fld id="{FCABE680-BE47-E945-926C-9E3678F86181}" type="datetimeFigureOut">
              <a:rPr lang="en-US" smtClean="0"/>
              <a:t>4/8/22</a:t>
            </a:fld>
            <a:endParaRPr lang="en-US"/>
          </a:p>
        </p:txBody>
      </p:sp>
      <p:sp>
        <p:nvSpPr>
          <p:cNvPr id="6" name="Footer Placeholder 5">
            <a:extLst>
              <a:ext uri="{FF2B5EF4-FFF2-40B4-BE49-F238E27FC236}">
                <a16:creationId xmlns:a16="http://schemas.microsoft.com/office/drawing/2014/main" id="{403C9AE0-B9C9-D34B-85E2-48A2CA1476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36482B6-371C-B044-9A21-41984497D32F}"/>
              </a:ext>
            </a:extLst>
          </p:cNvPr>
          <p:cNvSpPr>
            <a:spLocks noGrp="1"/>
          </p:cNvSpPr>
          <p:nvPr>
            <p:ph type="sldNum" sz="quarter" idx="12"/>
          </p:nvPr>
        </p:nvSpPr>
        <p:spPr/>
        <p:txBody>
          <a:bodyPr/>
          <a:lstStyle/>
          <a:p>
            <a:fld id="{77730BE3-FF35-A641-B6B3-2678EF9520DF}" type="slidenum">
              <a:rPr lang="en-US" smtClean="0"/>
              <a:t>‹#›</a:t>
            </a:fld>
            <a:endParaRPr lang="en-US"/>
          </a:p>
        </p:txBody>
      </p:sp>
    </p:spTree>
    <p:extLst>
      <p:ext uri="{BB962C8B-B14F-4D97-AF65-F5344CB8AC3E}">
        <p14:creationId xmlns:p14="http://schemas.microsoft.com/office/powerpoint/2010/main" val="782652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1B169-9C81-E640-AAD9-D6E452C7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6C13E3C-0C32-624E-A5E2-A95BABB474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702A03F-44C9-4645-B82C-8A554E953D0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2AB2C75-C36C-E64E-855C-6699E24D76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C2D0DFE-0051-4041-8E07-4678D2F4484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9607F10-0420-C448-B911-2A95A9939A30}"/>
              </a:ext>
            </a:extLst>
          </p:cNvPr>
          <p:cNvSpPr>
            <a:spLocks noGrp="1"/>
          </p:cNvSpPr>
          <p:nvPr>
            <p:ph type="dt" sz="half" idx="10"/>
          </p:nvPr>
        </p:nvSpPr>
        <p:spPr/>
        <p:txBody>
          <a:bodyPr/>
          <a:lstStyle/>
          <a:p>
            <a:fld id="{FCABE680-BE47-E945-926C-9E3678F86181}" type="datetimeFigureOut">
              <a:rPr lang="en-US" smtClean="0"/>
              <a:t>4/8/22</a:t>
            </a:fld>
            <a:endParaRPr lang="en-US"/>
          </a:p>
        </p:txBody>
      </p:sp>
      <p:sp>
        <p:nvSpPr>
          <p:cNvPr id="8" name="Footer Placeholder 7">
            <a:extLst>
              <a:ext uri="{FF2B5EF4-FFF2-40B4-BE49-F238E27FC236}">
                <a16:creationId xmlns:a16="http://schemas.microsoft.com/office/drawing/2014/main" id="{350445AD-086C-E946-ADAE-DB9174470CA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CB7330E-BDA6-184C-9FD6-F807109DF7AD}"/>
              </a:ext>
            </a:extLst>
          </p:cNvPr>
          <p:cNvSpPr>
            <a:spLocks noGrp="1"/>
          </p:cNvSpPr>
          <p:nvPr>
            <p:ph type="sldNum" sz="quarter" idx="12"/>
          </p:nvPr>
        </p:nvSpPr>
        <p:spPr/>
        <p:txBody>
          <a:bodyPr/>
          <a:lstStyle/>
          <a:p>
            <a:fld id="{77730BE3-FF35-A641-B6B3-2678EF9520DF}" type="slidenum">
              <a:rPr lang="en-US" smtClean="0"/>
              <a:t>‹#›</a:t>
            </a:fld>
            <a:endParaRPr lang="en-US"/>
          </a:p>
        </p:txBody>
      </p:sp>
    </p:spTree>
    <p:extLst>
      <p:ext uri="{BB962C8B-B14F-4D97-AF65-F5344CB8AC3E}">
        <p14:creationId xmlns:p14="http://schemas.microsoft.com/office/powerpoint/2010/main" val="4246974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24402-429F-E948-8FA9-7274AE28CE5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EC340E8-6339-6D4D-99A0-21E7316F5D87}"/>
              </a:ext>
            </a:extLst>
          </p:cNvPr>
          <p:cNvSpPr>
            <a:spLocks noGrp="1"/>
          </p:cNvSpPr>
          <p:nvPr>
            <p:ph type="dt" sz="half" idx="10"/>
          </p:nvPr>
        </p:nvSpPr>
        <p:spPr/>
        <p:txBody>
          <a:bodyPr/>
          <a:lstStyle/>
          <a:p>
            <a:fld id="{FCABE680-BE47-E945-926C-9E3678F86181}" type="datetimeFigureOut">
              <a:rPr lang="en-US" smtClean="0"/>
              <a:t>4/8/22</a:t>
            </a:fld>
            <a:endParaRPr lang="en-US"/>
          </a:p>
        </p:txBody>
      </p:sp>
      <p:sp>
        <p:nvSpPr>
          <p:cNvPr id="4" name="Footer Placeholder 3">
            <a:extLst>
              <a:ext uri="{FF2B5EF4-FFF2-40B4-BE49-F238E27FC236}">
                <a16:creationId xmlns:a16="http://schemas.microsoft.com/office/drawing/2014/main" id="{901146A9-FDF8-644E-A5C8-E3494A69765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A4F094A-8AF1-304A-BBEA-738C226F09EB}"/>
              </a:ext>
            </a:extLst>
          </p:cNvPr>
          <p:cNvSpPr>
            <a:spLocks noGrp="1"/>
          </p:cNvSpPr>
          <p:nvPr>
            <p:ph type="sldNum" sz="quarter" idx="12"/>
          </p:nvPr>
        </p:nvSpPr>
        <p:spPr/>
        <p:txBody>
          <a:bodyPr/>
          <a:lstStyle/>
          <a:p>
            <a:fld id="{77730BE3-FF35-A641-B6B3-2678EF9520DF}" type="slidenum">
              <a:rPr lang="en-US" smtClean="0"/>
              <a:t>‹#›</a:t>
            </a:fld>
            <a:endParaRPr lang="en-US"/>
          </a:p>
        </p:txBody>
      </p:sp>
    </p:spTree>
    <p:extLst>
      <p:ext uri="{BB962C8B-B14F-4D97-AF65-F5344CB8AC3E}">
        <p14:creationId xmlns:p14="http://schemas.microsoft.com/office/powerpoint/2010/main" val="2440686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F9CFEF-DD1F-7A41-A651-551CF31F335A}"/>
              </a:ext>
            </a:extLst>
          </p:cNvPr>
          <p:cNvSpPr>
            <a:spLocks noGrp="1"/>
          </p:cNvSpPr>
          <p:nvPr>
            <p:ph type="dt" sz="half" idx="10"/>
          </p:nvPr>
        </p:nvSpPr>
        <p:spPr/>
        <p:txBody>
          <a:bodyPr/>
          <a:lstStyle/>
          <a:p>
            <a:fld id="{FCABE680-BE47-E945-926C-9E3678F86181}" type="datetimeFigureOut">
              <a:rPr lang="en-US" smtClean="0"/>
              <a:t>4/8/22</a:t>
            </a:fld>
            <a:endParaRPr lang="en-US"/>
          </a:p>
        </p:txBody>
      </p:sp>
      <p:sp>
        <p:nvSpPr>
          <p:cNvPr id="3" name="Footer Placeholder 2">
            <a:extLst>
              <a:ext uri="{FF2B5EF4-FFF2-40B4-BE49-F238E27FC236}">
                <a16:creationId xmlns:a16="http://schemas.microsoft.com/office/drawing/2014/main" id="{C956D7FB-3373-9242-8C3B-81C80304B6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9C20E-934B-694D-80FC-F92CA0C027A4}"/>
              </a:ext>
            </a:extLst>
          </p:cNvPr>
          <p:cNvSpPr>
            <a:spLocks noGrp="1"/>
          </p:cNvSpPr>
          <p:nvPr>
            <p:ph type="sldNum" sz="quarter" idx="12"/>
          </p:nvPr>
        </p:nvSpPr>
        <p:spPr/>
        <p:txBody>
          <a:bodyPr/>
          <a:lstStyle/>
          <a:p>
            <a:fld id="{77730BE3-FF35-A641-B6B3-2678EF9520DF}" type="slidenum">
              <a:rPr lang="en-US" smtClean="0"/>
              <a:t>‹#›</a:t>
            </a:fld>
            <a:endParaRPr lang="en-US"/>
          </a:p>
        </p:txBody>
      </p:sp>
    </p:spTree>
    <p:extLst>
      <p:ext uri="{BB962C8B-B14F-4D97-AF65-F5344CB8AC3E}">
        <p14:creationId xmlns:p14="http://schemas.microsoft.com/office/powerpoint/2010/main" val="209965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E1043-0052-A046-AE18-688F90DD52C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53AA867-FAEC-234C-AE05-C4DB013539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DED2076-17EB-634D-961D-0F494A6A0B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79A6FE-7F01-104B-96D9-977354BE4AF0}"/>
              </a:ext>
            </a:extLst>
          </p:cNvPr>
          <p:cNvSpPr>
            <a:spLocks noGrp="1"/>
          </p:cNvSpPr>
          <p:nvPr>
            <p:ph type="dt" sz="half" idx="10"/>
          </p:nvPr>
        </p:nvSpPr>
        <p:spPr/>
        <p:txBody>
          <a:bodyPr/>
          <a:lstStyle/>
          <a:p>
            <a:fld id="{FCABE680-BE47-E945-926C-9E3678F86181}" type="datetimeFigureOut">
              <a:rPr lang="en-US" smtClean="0"/>
              <a:t>4/8/22</a:t>
            </a:fld>
            <a:endParaRPr lang="en-US"/>
          </a:p>
        </p:txBody>
      </p:sp>
      <p:sp>
        <p:nvSpPr>
          <p:cNvPr id="6" name="Footer Placeholder 5">
            <a:extLst>
              <a:ext uri="{FF2B5EF4-FFF2-40B4-BE49-F238E27FC236}">
                <a16:creationId xmlns:a16="http://schemas.microsoft.com/office/drawing/2014/main" id="{A82B74D4-3032-1745-AF45-A226B7C1A0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5BDC75-E3D3-2A47-851C-631553EEF79F}"/>
              </a:ext>
            </a:extLst>
          </p:cNvPr>
          <p:cNvSpPr>
            <a:spLocks noGrp="1"/>
          </p:cNvSpPr>
          <p:nvPr>
            <p:ph type="sldNum" sz="quarter" idx="12"/>
          </p:nvPr>
        </p:nvSpPr>
        <p:spPr/>
        <p:txBody>
          <a:bodyPr/>
          <a:lstStyle/>
          <a:p>
            <a:fld id="{77730BE3-FF35-A641-B6B3-2678EF9520DF}" type="slidenum">
              <a:rPr lang="en-US" smtClean="0"/>
              <a:t>‹#›</a:t>
            </a:fld>
            <a:endParaRPr lang="en-US"/>
          </a:p>
        </p:txBody>
      </p:sp>
    </p:spTree>
    <p:extLst>
      <p:ext uri="{BB962C8B-B14F-4D97-AF65-F5344CB8AC3E}">
        <p14:creationId xmlns:p14="http://schemas.microsoft.com/office/powerpoint/2010/main" val="4231593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CA671-F9AB-2C41-8C2D-B9ACE24D4DD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8C26E7F-3AF6-1E4E-B97D-BDD6908A71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955D4B6-3D95-A548-8A60-2DC6A2C060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4FED7CB-42D6-4644-BC02-F9D0999209AE}"/>
              </a:ext>
            </a:extLst>
          </p:cNvPr>
          <p:cNvSpPr>
            <a:spLocks noGrp="1"/>
          </p:cNvSpPr>
          <p:nvPr>
            <p:ph type="dt" sz="half" idx="10"/>
          </p:nvPr>
        </p:nvSpPr>
        <p:spPr/>
        <p:txBody>
          <a:bodyPr/>
          <a:lstStyle/>
          <a:p>
            <a:fld id="{FCABE680-BE47-E945-926C-9E3678F86181}" type="datetimeFigureOut">
              <a:rPr lang="en-US" smtClean="0"/>
              <a:t>4/8/22</a:t>
            </a:fld>
            <a:endParaRPr lang="en-US"/>
          </a:p>
        </p:txBody>
      </p:sp>
      <p:sp>
        <p:nvSpPr>
          <p:cNvPr id="6" name="Footer Placeholder 5">
            <a:extLst>
              <a:ext uri="{FF2B5EF4-FFF2-40B4-BE49-F238E27FC236}">
                <a16:creationId xmlns:a16="http://schemas.microsoft.com/office/drawing/2014/main" id="{92FECBA2-EE2E-D54D-9ED8-1E8A427E96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4426FF-A594-A54A-8739-8A343F84E574}"/>
              </a:ext>
            </a:extLst>
          </p:cNvPr>
          <p:cNvSpPr>
            <a:spLocks noGrp="1"/>
          </p:cNvSpPr>
          <p:nvPr>
            <p:ph type="sldNum" sz="quarter" idx="12"/>
          </p:nvPr>
        </p:nvSpPr>
        <p:spPr/>
        <p:txBody>
          <a:bodyPr/>
          <a:lstStyle/>
          <a:p>
            <a:fld id="{77730BE3-FF35-A641-B6B3-2678EF9520DF}" type="slidenum">
              <a:rPr lang="en-US" smtClean="0"/>
              <a:t>‹#›</a:t>
            </a:fld>
            <a:endParaRPr lang="en-US"/>
          </a:p>
        </p:txBody>
      </p:sp>
    </p:spTree>
    <p:extLst>
      <p:ext uri="{BB962C8B-B14F-4D97-AF65-F5344CB8AC3E}">
        <p14:creationId xmlns:p14="http://schemas.microsoft.com/office/powerpoint/2010/main" val="3257216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37554-C092-944D-9A7E-304B8792E9C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2389745-8EB6-B74C-8936-7911B1E8FDD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15AFB5E-D5FD-C646-BC3D-FE6AA79F99B2}"/>
              </a:ext>
            </a:extLst>
          </p:cNvPr>
          <p:cNvSpPr>
            <a:spLocks noGrp="1"/>
          </p:cNvSpPr>
          <p:nvPr>
            <p:ph type="dt" sz="half" idx="10"/>
          </p:nvPr>
        </p:nvSpPr>
        <p:spPr/>
        <p:txBody>
          <a:bodyPr/>
          <a:lstStyle/>
          <a:p>
            <a:fld id="{FCABE680-BE47-E945-926C-9E3678F86181}" type="datetimeFigureOut">
              <a:rPr lang="en-US" smtClean="0"/>
              <a:t>4/8/22</a:t>
            </a:fld>
            <a:endParaRPr lang="en-US"/>
          </a:p>
        </p:txBody>
      </p:sp>
      <p:sp>
        <p:nvSpPr>
          <p:cNvPr id="5" name="Footer Placeholder 4">
            <a:extLst>
              <a:ext uri="{FF2B5EF4-FFF2-40B4-BE49-F238E27FC236}">
                <a16:creationId xmlns:a16="http://schemas.microsoft.com/office/drawing/2014/main" id="{19071EAB-0523-5541-A23B-4B301AB52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E4D6F6-D414-0845-B4FD-91667385DB30}"/>
              </a:ext>
            </a:extLst>
          </p:cNvPr>
          <p:cNvSpPr>
            <a:spLocks noGrp="1"/>
          </p:cNvSpPr>
          <p:nvPr>
            <p:ph type="sldNum" sz="quarter" idx="12"/>
          </p:nvPr>
        </p:nvSpPr>
        <p:spPr/>
        <p:txBody>
          <a:bodyPr/>
          <a:lstStyle/>
          <a:p>
            <a:fld id="{77730BE3-FF35-A641-B6B3-2678EF9520DF}" type="slidenum">
              <a:rPr lang="en-US" smtClean="0"/>
              <a:t>‹#›</a:t>
            </a:fld>
            <a:endParaRPr lang="en-US"/>
          </a:p>
        </p:txBody>
      </p:sp>
    </p:spTree>
    <p:extLst>
      <p:ext uri="{BB962C8B-B14F-4D97-AF65-F5344CB8AC3E}">
        <p14:creationId xmlns:p14="http://schemas.microsoft.com/office/powerpoint/2010/main" val="1768847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1925BC-27E9-DC47-8423-FE158AB8F0B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A33E2E4-AA57-7C43-97C2-36E3C5EF53B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51DF20F-3A53-4843-8D0C-7F54C3783AB7}"/>
              </a:ext>
            </a:extLst>
          </p:cNvPr>
          <p:cNvSpPr>
            <a:spLocks noGrp="1"/>
          </p:cNvSpPr>
          <p:nvPr>
            <p:ph type="dt" sz="half" idx="10"/>
          </p:nvPr>
        </p:nvSpPr>
        <p:spPr/>
        <p:txBody>
          <a:bodyPr/>
          <a:lstStyle/>
          <a:p>
            <a:fld id="{FCABE680-BE47-E945-926C-9E3678F86181}" type="datetimeFigureOut">
              <a:rPr lang="en-US" smtClean="0"/>
              <a:t>4/8/22</a:t>
            </a:fld>
            <a:endParaRPr lang="en-US"/>
          </a:p>
        </p:txBody>
      </p:sp>
      <p:sp>
        <p:nvSpPr>
          <p:cNvPr id="5" name="Footer Placeholder 4">
            <a:extLst>
              <a:ext uri="{FF2B5EF4-FFF2-40B4-BE49-F238E27FC236}">
                <a16:creationId xmlns:a16="http://schemas.microsoft.com/office/drawing/2014/main" id="{97DB0057-81AD-B049-8CBE-24A2E7271A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482C5F-7494-954C-BB0D-BA04E1383066}"/>
              </a:ext>
            </a:extLst>
          </p:cNvPr>
          <p:cNvSpPr>
            <a:spLocks noGrp="1"/>
          </p:cNvSpPr>
          <p:nvPr>
            <p:ph type="sldNum" sz="quarter" idx="12"/>
          </p:nvPr>
        </p:nvSpPr>
        <p:spPr/>
        <p:txBody>
          <a:bodyPr/>
          <a:lstStyle/>
          <a:p>
            <a:fld id="{77730BE3-FF35-A641-B6B3-2678EF9520DF}" type="slidenum">
              <a:rPr lang="en-US" smtClean="0"/>
              <a:t>‹#›</a:t>
            </a:fld>
            <a:endParaRPr lang="en-US"/>
          </a:p>
        </p:txBody>
      </p:sp>
    </p:spTree>
    <p:extLst>
      <p:ext uri="{BB962C8B-B14F-4D97-AF65-F5344CB8AC3E}">
        <p14:creationId xmlns:p14="http://schemas.microsoft.com/office/powerpoint/2010/main" val="2887082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0E5AF1-C92E-2A4E-B55C-5870201A3E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2A4FBB9-ED6F-EC42-AC7A-9553BC543A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7ED9536-4E92-F149-A0B7-61DAF832A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ABE680-BE47-E945-926C-9E3678F86181}" type="datetimeFigureOut">
              <a:rPr lang="en-US" smtClean="0"/>
              <a:t>4/8/22</a:t>
            </a:fld>
            <a:endParaRPr lang="en-US"/>
          </a:p>
        </p:txBody>
      </p:sp>
      <p:sp>
        <p:nvSpPr>
          <p:cNvPr id="5" name="Footer Placeholder 4">
            <a:extLst>
              <a:ext uri="{FF2B5EF4-FFF2-40B4-BE49-F238E27FC236}">
                <a16:creationId xmlns:a16="http://schemas.microsoft.com/office/drawing/2014/main" id="{571B4F46-303E-324D-BD0C-F2CAAC426E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7F7C7AC-8702-334F-9F4D-CAFCEFEB68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730BE3-FF35-A641-B6B3-2678EF9520DF}" type="slidenum">
              <a:rPr lang="en-US" smtClean="0"/>
              <a:t>‹#›</a:t>
            </a:fld>
            <a:endParaRPr lang="en-US"/>
          </a:p>
        </p:txBody>
      </p:sp>
    </p:spTree>
    <p:extLst>
      <p:ext uri="{BB962C8B-B14F-4D97-AF65-F5344CB8AC3E}">
        <p14:creationId xmlns:p14="http://schemas.microsoft.com/office/powerpoint/2010/main" val="31729059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itsupportsingapore.sg/wp-content/uploads/2018/10/4-Top-Collaboration-Tools-to-Choose-From.png"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microsoft.com/office/2007/relationships/hdphoto" Target="../media/hdphoto1.wdp"/><Relationship Id="rId7" Type="http://schemas.openxmlformats.org/officeDocument/2006/relationships/diagramQuickStyle" Target="../diagrams/quickStyle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hyperlink" Target="https://getvoip.com/blog/2020/04/14/free-online-collaboration-tools/" TargetMode="External"/><Relationship Id="rId3" Type="http://schemas.openxmlformats.org/officeDocument/2006/relationships/hyperlink" Target="https://www.educationalinnovation360.com/blogs/collaborative-learning-in-online-teacher-education-challenges-amp-benefits" TargetMode="External"/><Relationship Id="rId7" Type="http://schemas.openxmlformats.org/officeDocument/2006/relationships/hyperlink" Target="https://www.business2community.com/strategy/how-digital-technology-can-support-teamwork-and-collaboration-02206945" TargetMode="External"/><Relationship Id="rId2" Type="http://schemas.openxmlformats.org/officeDocument/2006/relationships/hyperlink" Target="https://www.gettingsmart.com/2020/01/11/7-ways-tech-supports-collaborative-learning/" TargetMode="External"/><Relationship Id="rId1" Type="http://schemas.openxmlformats.org/officeDocument/2006/relationships/slideLayout" Target="../slideLayouts/slideLayout2.xml"/><Relationship Id="rId6" Type="http://schemas.openxmlformats.org/officeDocument/2006/relationships/hyperlink" Target="https://www.educationsupport.org.uk/resources/for-individuals/guides/getting-the-right-work-life-balance/" TargetMode="External"/><Relationship Id="rId11" Type="http://schemas.openxmlformats.org/officeDocument/2006/relationships/hyperlink" Target="https://files.eric.ed.gov/fulltext/EJ1062118.pdf" TargetMode="External"/><Relationship Id="rId5" Type="http://schemas.openxmlformats.org/officeDocument/2006/relationships/hyperlink" Target="https://blog.bit.ai/students-collaboration-what-why-and-tools/" TargetMode="External"/><Relationship Id="rId10" Type="http://schemas.openxmlformats.org/officeDocument/2006/relationships/hyperlink" Target="https://www.ideagen.com/thought-leadership/blog/5-benefits-of-online-collaboration-tools" TargetMode="External"/><Relationship Id="rId4" Type="http://schemas.openxmlformats.org/officeDocument/2006/relationships/hyperlink" Target="https://www.cpsmanufacturingco.com/news/advantages-and-disadvantages-of-collaborative-learning" TargetMode="External"/><Relationship Id="rId9" Type="http://schemas.openxmlformats.org/officeDocument/2006/relationships/hyperlink" Target="https://blogs.cisco.com/collaboration/enhancing-education-collaboration"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officeforstudents.org.uk/publications/gravity-assist-propelling-higher-education-towards-a-brighter-future/" TargetMode="External"/><Relationship Id="rId3" Type="http://schemas.openxmlformats.org/officeDocument/2006/relationships/hyperlink" Target="https://www.thetechedvocate.org/5-advantages-and-5-disadvantages-of-e-learning/" TargetMode="External"/><Relationship Id="rId7" Type="http://schemas.openxmlformats.org/officeDocument/2006/relationships/hyperlink" Target="https://www.oecd.org/coronavirus/policy-responses/strengthening-online-learning-when-schools-are-closed-the-role-of-families-and-teachers-in-supporting-students-during-the-covid-19-crisis-c4ecba6c/" TargetMode="External"/><Relationship Id="rId2" Type="http://schemas.openxmlformats.org/officeDocument/2006/relationships/hyperlink" Target="https://www.itsupportsingapore.sg/4-top-collaboration-tools-to-choose-from/" TargetMode="External"/><Relationship Id="rId1" Type="http://schemas.openxmlformats.org/officeDocument/2006/relationships/slideLayout" Target="../slideLayouts/slideLayout2.xml"/><Relationship Id="rId6" Type="http://schemas.openxmlformats.org/officeDocument/2006/relationships/hyperlink" Target="http://archive.wceruw.org/cl1/cl/story/middlecc/TSCMD.htm" TargetMode="External"/><Relationship Id="rId5" Type="http://schemas.openxmlformats.org/officeDocument/2006/relationships/hyperlink" Target="https://www.thetechedvocate.org/9-ways-technology-boosts-student-confidence-classroom/" TargetMode="External"/><Relationship Id="rId4" Type="http://schemas.openxmlformats.org/officeDocument/2006/relationships/hyperlink" Target="https://luminousmen.com/post/demystifying-hypothesis-testing" TargetMode="External"/><Relationship Id="rId9" Type="http://schemas.openxmlformats.org/officeDocument/2006/relationships/hyperlink" Target="https://safsms.com/blog/collaborative-teaching-benefits-tool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corp.kaltura.com/blog/advantages-disadvantages-online-classes/" TargetMode="External"/><Relationship Id="rId2" Type="http://schemas.openxmlformats.org/officeDocument/2006/relationships/hyperlink" Target="https://www.fenews.co.uk/skills/over-half-of-uk-teachers-want-to-use-edtech-to-improve-effectiveness-but-lack-confidence/" TargetMode="External"/><Relationship Id="rId1" Type="http://schemas.openxmlformats.org/officeDocument/2006/relationships/slideLayout" Target="../slideLayouts/slideLayout2.xml"/><Relationship Id="rId4" Type="http://schemas.openxmlformats.org/officeDocument/2006/relationships/hyperlink" Target="https://www.uel.ac.uk/sites/default/files/1739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a:hlinkClick r:id="rId3"/>
            <a:extLst>
              <a:ext uri="{FF2B5EF4-FFF2-40B4-BE49-F238E27FC236}">
                <a16:creationId xmlns:a16="http://schemas.microsoft.com/office/drawing/2014/main" id="{6C6F6E43-691A-C244-AD4B-84A2D29E2C5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328" r="25310" b="6764"/>
          <a:stretch/>
        </p:blipFill>
        <p:spPr bwMode="auto">
          <a:xfrm>
            <a:off x="4007796" y="153840"/>
            <a:ext cx="7344383" cy="5839566"/>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A6A1B00-D946-D74B-B563-FB364C812862}"/>
              </a:ext>
            </a:extLst>
          </p:cNvPr>
          <p:cNvSpPr>
            <a:spLocks noGrp="1"/>
          </p:cNvSpPr>
          <p:nvPr>
            <p:ph type="ctrTitle"/>
          </p:nvPr>
        </p:nvSpPr>
        <p:spPr>
          <a:xfrm>
            <a:off x="380237" y="492918"/>
            <a:ext cx="5581380" cy="2650819"/>
          </a:xfrm>
        </p:spPr>
        <p:txBody>
          <a:bodyPr anchor="b">
            <a:normAutofit/>
          </a:bodyPr>
          <a:lstStyle/>
          <a:p>
            <a:pPr algn="l"/>
            <a:r>
              <a:rPr lang="en-US" sz="4000" b="1" u="sng" dirty="0">
                <a:latin typeface="Arial" panose="020B0604020202020204" pitchFamily="34" charset="0"/>
                <a:cs typeface="Arial" panose="020B0604020202020204" pitchFamily="34" charset="0"/>
              </a:rPr>
              <a:t>How do we use technology to collaborate at UWTSD?</a:t>
            </a:r>
          </a:p>
        </p:txBody>
      </p:sp>
      <p:sp>
        <p:nvSpPr>
          <p:cNvPr id="3" name="Subtitle 2">
            <a:extLst>
              <a:ext uri="{FF2B5EF4-FFF2-40B4-BE49-F238E27FC236}">
                <a16:creationId xmlns:a16="http://schemas.microsoft.com/office/drawing/2014/main" id="{9F6BBC17-6736-304E-8029-6D6B32D4EF70}"/>
              </a:ext>
            </a:extLst>
          </p:cNvPr>
          <p:cNvSpPr>
            <a:spLocks noGrp="1"/>
          </p:cNvSpPr>
          <p:nvPr>
            <p:ph type="subTitle" idx="1"/>
          </p:nvPr>
        </p:nvSpPr>
        <p:spPr>
          <a:xfrm>
            <a:off x="380237" y="4675236"/>
            <a:ext cx="5796827" cy="2028924"/>
          </a:xfrm>
        </p:spPr>
        <p:txBody>
          <a:bodyPr>
            <a:normAutofit fontScale="62500" lnSpcReduction="20000"/>
          </a:bodyPr>
          <a:lstStyle/>
          <a:p>
            <a:pPr algn="l"/>
            <a:r>
              <a:rPr lang="en-US" sz="4000" b="1" dirty="0" err="1">
                <a:latin typeface="Arial" panose="020B0604020202020204" pitchFamily="34" charset="0"/>
                <a:cs typeface="Arial" panose="020B0604020202020204" pitchFamily="34" charset="0"/>
              </a:rPr>
              <a:t>Tahiya</a:t>
            </a:r>
            <a:r>
              <a:rPr lang="en-US" sz="4000" b="1" dirty="0">
                <a:latin typeface="Arial" panose="020B0604020202020204" pitchFamily="34" charset="0"/>
                <a:cs typeface="Arial" panose="020B0604020202020204" pitchFamily="34" charset="0"/>
              </a:rPr>
              <a:t> Ahmed – 1919719</a:t>
            </a:r>
          </a:p>
          <a:p>
            <a:pPr algn="l"/>
            <a:r>
              <a:rPr lang="en-US" sz="4000" b="1" dirty="0">
                <a:latin typeface="Arial" panose="020B0604020202020204" pitchFamily="34" charset="0"/>
                <a:cs typeface="Arial" panose="020B0604020202020204" pitchFamily="34" charset="0"/>
              </a:rPr>
              <a:t>BMSW4003</a:t>
            </a:r>
          </a:p>
          <a:p>
            <a:pPr algn="l"/>
            <a:r>
              <a:rPr lang="en-US" sz="4000" b="1" dirty="0">
                <a:latin typeface="Arial" panose="020B0604020202020204" pitchFamily="34" charset="0"/>
                <a:cs typeface="Arial" panose="020B0604020202020204" pitchFamily="34" charset="0"/>
              </a:rPr>
              <a:t>Digital Skills and Research Methods</a:t>
            </a:r>
          </a:p>
          <a:p>
            <a:pPr algn="l"/>
            <a:r>
              <a:rPr lang="en-US" sz="4000" b="1" dirty="0">
                <a:latin typeface="Arial" panose="020B0604020202020204" pitchFamily="34" charset="0"/>
                <a:cs typeface="Arial" panose="020B0604020202020204" pitchFamily="34" charset="0"/>
              </a:rPr>
              <a:t>Paul </a:t>
            </a:r>
            <a:r>
              <a:rPr lang="en-US" sz="4000" b="1" dirty="0" err="1">
                <a:latin typeface="Arial" panose="020B0604020202020204" pitchFamily="34" charset="0"/>
                <a:cs typeface="Arial" panose="020B0604020202020204" pitchFamily="34" charset="0"/>
              </a:rPr>
              <a:t>Ranson</a:t>
            </a:r>
            <a:endParaRPr lang="en-US" sz="4000" b="1" dirty="0">
              <a:latin typeface="Arial" panose="020B0604020202020204" pitchFamily="34" charset="0"/>
              <a:cs typeface="Arial" panose="020B0604020202020204" pitchFamily="34" charset="0"/>
            </a:endParaRPr>
          </a:p>
          <a:p>
            <a:pPr algn="l"/>
            <a:r>
              <a:rPr lang="en-US" sz="4000" b="1" dirty="0">
                <a:latin typeface="Arial" panose="020B0604020202020204" pitchFamily="34" charset="0"/>
                <a:cs typeface="Arial" panose="020B0604020202020204" pitchFamily="34" charset="0"/>
              </a:rPr>
              <a:t>Part 1</a:t>
            </a:r>
          </a:p>
          <a:p>
            <a:pPr algn="l"/>
            <a:endParaRPr lang="en-US" sz="800" b="1" dirty="0">
              <a:latin typeface="Arial" panose="020B0604020202020204" pitchFamily="34" charset="0"/>
              <a:cs typeface="Arial" panose="020B0604020202020204" pitchFamily="34" charset="0"/>
            </a:endParaRPr>
          </a:p>
          <a:p>
            <a:pPr algn="l"/>
            <a:endParaRPr lang="en-US" sz="800" dirty="0"/>
          </a:p>
        </p:txBody>
      </p:sp>
      <p:sp>
        <p:nvSpPr>
          <p:cNvPr id="77" name="Rectangle 7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9" name="Rectangle 7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024839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9C5C8F77-BCAD-8741-BB77-1484FCBF6E1D}"/>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4401" r="20324" b="9091"/>
          <a:stretch/>
        </p:blipFill>
        <p:spPr bwMode="auto">
          <a:xfrm>
            <a:off x="3433025" y="73153"/>
            <a:ext cx="8669532" cy="6711694"/>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AF7B5E3-2881-3041-8E22-B0796797AC93}"/>
              </a:ext>
            </a:extLst>
          </p:cNvPr>
          <p:cNvSpPr>
            <a:spLocks noGrp="1"/>
          </p:cNvSpPr>
          <p:nvPr>
            <p:ph type="title"/>
          </p:nvPr>
        </p:nvSpPr>
        <p:spPr>
          <a:xfrm>
            <a:off x="371093" y="1350893"/>
            <a:ext cx="3980987" cy="855602"/>
          </a:xfrm>
        </p:spPr>
        <p:txBody>
          <a:bodyPr vert="horz" lIns="91440" tIns="45720" rIns="91440" bIns="45720" rtlCol="0" anchor="b">
            <a:normAutofit/>
          </a:bodyPr>
          <a:lstStyle/>
          <a:p>
            <a:r>
              <a:rPr lang="en-US" sz="3200" b="1" u="sng" dirty="0">
                <a:latin typeface="Arial" panose="020B0604020202020204" pitchFamily="34" charset="0"/>
                <a:cs typeface="Arial" panose="020B0604020202020204" pitchFamily="34" charset="0"/>
              </a:rPr>
              <a:t>Introduction</a:t>
            </a:r>
            <a:endParaRPr lang="en-US" sz="3200" dirty="0">
              <a:latin typeface="Arial" panose="020B0604020202020204" pitchFamily="34" charset="0"/>
              <a:cs typeface="Arial" panose="020B0604020202020204" pitchFamily="34" charset="0"/>
            </a:endParaRPr>
          </a:p>
        </p:txBody>
      </p:sp>
      <p:sp>
        <p:nvSpPr>
          <p:cNvPr id="75" name="Rectangle 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99658C8-D6DA-734B-97DA-EFBCB66A06DB}"/>
              </a:ext>
            </a:extLst>
          </p:cNvPr>
          <p:cNvSpPr>
            <a:spLocks noGrp="1"/>
          </p:cNvSpPr>
          <p:nvPr>
            <p:ph sz="half" idx="1"/>
          </p:nvPr>
        </p:nvSpPr>
        <p:spPr>
          <a:xfrm>
            <a:off x="89443" y="2461768"/>
            <a:ext cx="7214182" cy="4161960"/>
          </a:xfrm>
        </p:spPr>
        <p:txBody>
          <a:bodyPr vert="horz" lIns="91440" tIns="45720" rIns="91440" bIns="45720" rtlCol="0" anchor="t">
            <a:normAutofit fontScale="85000" lnSpcReduction="20000"/>
          </a:bodyPr>
          <a:lstStyle/>
          <a:p>
            <a:pPr marL="0" indent="0">
              <a:lnSpc>
                <a:spcPct val="120000"/>
              </a:lnSpc>
              <a:spcBef>
                <a:spcPts val="0"/>
              </a:spcBef>
              <a:buNone/>
            </a:pPr>
            <a:r>
              <a:rPr lang="en-US" sz="1900" dirty="0">
                <a:latin typeface="Arial" panose="020B0604020202020204" pitchFamily="34" charset="0"/>
                <a:cs typeface="Arial" panose="020B0604020202020204" pitchFamily="34" charset="0"/>
              </a:rPr>
              <a:t>The Coronavirus (Covid-19) pandemic has resulted in a number of changes in the education field, one of which is the delivery of instruction. The first phase of the transition theory,’ moving in,' saw most schools, colleges, and institutions shut as a result of the epidemic. Several higher education institutes (HEIs) have chosen digital and online techniques as of April 2020. Educational tools, digital capabilities, and great web access in the educational environment were all essential for online learning to progress. </a:t>
            </a:r>
          </a:p>
          <a:p>
            <a:pPr marL="0" indent="0">
              <a:lnSpc>
                <a:spcPct val="120000"/>
              </a:lnSpc>
              <a:buNone/>
            </a:pPr>
            <a:br>
              <a:rPr lang="en-US" sz="1900" dirty="0">
                <a:latin typeface="Arial" panose="020B0604020202020204" pitchFamily="34" charset="0"/>
                <a:cs typeface="Arial" panose="020B0604020202020204" pitchFamily="34" charset="0"/>
              </a:rPr>
            </a:br>
            <a:r>
              <a:rPr lang="en-US" sz="1900" dirty="0">
                <a:latin typeface="Arial" panose="020B0604020202020204" pitchFamily="34" charset="0"/>
                <a:cs typeface="Arial" panose="020B0604020202020204" pitchFamily="34" charset="0"/>
              </a:rPr>
              <a:t>Many institutions have offered classes by email or via video lectures for over a decades, instead of expecting students to travel to campus. Apps, software </a:t>
            </a:r>
            <a:r>
              <a:rPr lang="en-GB" sz="1900" dirty="0">
                <a:latin typeface="Arial" panose="020B0604020202020204" pitchFamily="34" charset="0"/>
                <a:cs typeface="Arial" panose="020B0604020202020204" pitchFamily="34" charset="0"/>
              </a:rPr>
              <a:t>programmes</a:t>
            </a:r>
            <a:r>
              <a:rPr lang="en-US" sz="1900" dirty="0">
                <a:latin typeface="Arial" panose="020B0604020202020204" pitchFamily="34" charset="0"/>
                <a:cs typeface="Arial" panose="020B0604020202020204" pitchFamily="34" charset="0"/>
              </a:rPr>
              <a:t>, and platforms that enable organizations and their students to simplify the creative process and collaborate more quickly and successfully are known as online collaboration tools. Microsoft toolset, google drive and outlook are some of the options available. Further on we will discuss whether staff and students are confident with an interactive approach to teaching and learning.</a:t>
            </a:r>
          </a:p>
          <a:p>
            <a:pPr marL="0"/>
            <a:endParaRPr lang="en-US" sz="1200" dirty="0"/>
          </a:p>
        </p:txBody>
      </p:sp>
      <p:sp>
        <p:nvSpPr>
          <p:cNvPr id="5" name="Rectangle 4">
            <a:extLst>
              <a:ext uri="{FF2B5EF4-FFF2-40B4-BE49-F238E27FC236}">
                <a16:creationId xmlns:a16="http://schemas.microsoft.com/office/drawing/2014/main" id="{1C186270-E99E-1C47-8CB3-64DCF010EA33}"/>
              </a:ext>
            </a:extLst>
          </p:cNvPr>
          <p:cNvSpPr/>
          <p:nvPr/>
        </p:nvSpPr>
        <p:spPr>
          <a:xfrm>
            <a:off x="7393066" y="6172201"/>
            <a:ext cx="4358042" cy="685799"/>
          </a:xfrm>
          <a:prstGeom prst="rect">
            <a:avLst/>
          </a:prstGeom>
          <a:solidFill>
            <a:srgbClr val="000000">
              <a:alpha val="50000"/>
            </a:srgbClr>
          </a:solidFill>
          <a:ln>
            <a:noFill/>
          </a:ln>
        </p:spPr>
        <p:txBody>
          <a:bodyPr wrap="square">
            <a:noAutofit/>
          </a:bodyPr>
          <a:lstStyle/>
          <a:p>
            <a:pPr algn="ctr">
              <a:spcAft>
                <a:spcPts val="600"/>
              </a:spcAft>
            </a:pPr>
            <a:r>
              <a:rPr lang="en-US" sz="1200" b="1" dirty="0">
                <a:solidFill>
                  <a:srgbClr val="FFFFFF"/>
                </a:solidFill>
                <a:latin typeface="Arial" panose="020B0604020202020204" pitchFamily="34" charset="0"/>
                <a:cs typeface="Arial" panose="020B0604020202020204" pitchFamily="34" charset="0"/>
              </a:rPr>
              <a:t>Image from a website</a:t>
            </a:r>
            <a:br>
              <a:rPr lang="en-US" sz="1200" b="1" dirty="0">
                <a:solidFill>
                  <a:srgbClr val="FFFFFF"/>
                </a:solidFill>
                <a:latin typeface="Arial" panose="020B0604020202020204" pitchFamily="34" charset="0"/>
                <a:cs typeface="Arial" panose="020B0604020202020204" pitchFamily="34" charset="0"/>
              </a:rPr>
            </a:br>
            <a:r>
              <a:rPr lang="en-US" sz="1200" b="1" dirty="0">
                <a:solidFill>
                  <a:srgbClr val="FFFFFF"/>
                </a:solidFill>
                <a:latin typeface="Arial" panose="020B0604020202020204" pitchFamily="34" charset="0"/>
                <a:cs typeface="Arial" panose="020B0604020202020204" pitchFamily="34" charset="0"/>
              </a:rPr>
              <a:t>Figure 1: </a:t>
            </a:r>
            <a:r>
              <a:rPr lang="en-GB" sz="1200" b="1" dirty="0">
                <a:solidFill>
                  <a:srgbClr val="FFFFFF"/>
                </a:solidFill>
                <a:latin typeface="Arial" panose="020B0604020202020204" pitchFamily="34" charset="0"/>
                <a:cs typeface="Arial" panose="020B0604020202020204" pitchFamily="34" charset="0"/>
              </a:rPr>
              <a:t>How Digital Technology Can Support Teamwork and Collaboration</a:t>
            </a:r>
          </a:p>
          <a:p>
            <a:pPr algn="ctr">
              <a:spcAft>
                <a:spcPts val="600"/>
              </a:spcAft>
            </a:pPr>
            <a:endParaRPr lang="en-GB" sz="1300" dirty="0">
              <a:solidFill>
                <a:srgbClr val="FFFFFF"/>
              </a:solidFill>
            </a:endParaRPr>
          </a:p>
        </p:txBody>
      </p:sp>
    </p:spTree>
    <p:extLst>
      <p:ext uri="{BB962C8B-B14F-4D97-AF65-F5344CB8AC3E}">
        <p14:creationId xmlns:p14="http://schemas.microsoft.com/office/powerpoint/2010/main" val="302842684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8" name="Rectangle 255">
            <a:extLst>
              <a:ext uri="{FF2B5EF4-FFF2-40B4-BE49-F238E27FC236}">
                <a16:creationId xmlns:a16="http://schemas.microsoft.com/office/drawing/2014/main" id="{61B2A784-4501-42A8-86DF-DB27DE395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2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49" descr="A close-up of a wave&#10;&#10;Description automatically generated with low confidence">
            <a:extLst>
              <a:ext uri="{FF2B5EF4-FFF2-40B4-BE49-F238E27FC236}">
                <a16:creationId xmlns:a16="http://schemas.microsoft.com/office/drawing/2014/main" id="{AC8CAFF0-0A4F-04E4-82F9-B5F514FAAD8C}"/>
              </a:ext>
            </a:extLst>
          </p:cNvPr>
          <p:cNvPicPr>
            <a:picLocks noChangeAspect="1"/>
          </p:cNvPicPr>
          <p:nvPr/>
        </p:nvPicPr>
        <p:blipFill rotWithShape="1">
          <a:blip r:embed="rId2">
            <a:alphaModFix amt="35000"/>
            <a:extLst>
              <a:ext uri="{BEBA8EAE-BF5A-486C-A8C5-ECC9F3942E4B}">
                <a14:imgProps xmlns:a14="http://schemas.microsoft.com/office/drawing/2010/main">
                  <a14:imgLayer r:embed="rId3">
                    <a14:imgEffect>
                      <a14:artisticBlur/>
                    </a14:imgEffect>
                    <a14:imgEffect>
                      <a14:brightnessContrast bright="-40000" contrast="-40000"/>
                    </a14:imgEffect>
                  </a14:imgLayer>
                </a14:imgProps>
              </a:ext>
            </a:extLst>
          </a:blip>
          <a:srcRect t="15413"/>
          <a:stretch/>
        </p:blipFill>
        <p:spPr>
          <a:xfrm>
            <a:off x="20" y="10"/>
            <a:ext cx="12191981" cy="6857990"/>
          </a:xfrm>
          <a:prstGeom prst="rect">
            <a:avLst/>
          </a:prstGeom>
          <a:solidFill>
            <a:schemeClr val="bg1"/>
          </a:solidFill>
        </p:spPr>
      </p:pic>
      <p:sp>
        <p:nvSpPr>
          <p:cNvPr id="2" name="Title 1">
            <a:extLst>
              <a:ext uri="{FF2B5EF4-FFF2-40B4-BE49-F238E27FC236}">
                <a16:creationId xmlns:a16="http://schemas.microsoft.com/office/drawing/2014/main" id="{8389F8EA-6983-8046-9F15-34DFC4F25C26}"/>
              </a:ext>
            </a:extLst>
          </p:cNvPr>
          <p:cNvSpPr>
            <a:spLocks noGrp="1"/>
          </p:cNvSpPr>
          <p:nvPr>
            <p:ph type="title"/>
          </p:nvPr>
        </p:nvSpPr>
        <p:spPr>
          <a:xfrm>
            <a:off x="5358756" y="322326"/>
            <a:ext cx="5612012" cy="1613916"/>
          </a:xfrm>
        </p:spPr>
        <p:txBody>
          <a:bodyPr>
            <a:normAutofit/>
          </a:bodyPr>
          <a:lstStyle/>
          <a:p>
            <a:pPr algn="ctr"/>
            <a:r>
              <a:rPr lang="en-US" sz="3000" b="1" u="sng" dirty="0">
                <a:latin typeface="Arial" panose="020B0604020202020204" pitchFamily="34" charset="0"/>
                <a:cs typeface="Arial" panose="020B0604020202020204" pitchFamily="34" charset="0"/>
              </a:rPr>
              <a:t>Are staff and students confident in using technology to collaborate?</a:t>
            </a:r>
          </a:p>
        </p:txBody>
      </p:sp>
      <p:sp>
        <p:nvSpPr>
          <p:cNvPr id="257" name="Rectangle 256">
            <a:extLst>
              <a:ext uri="{FF2B5EF4-FFF2-40B4-BE49-F238E27FC236}">
                <a16:creationId xmlns:a16="http://schemas.microsoft.com/office/drawing/2014/main" id="{3BD53A9B-9757-4152-AC12-68721FC8A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64811"/>
            <a:ext cx="4803820" cy="492837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A person standing in front of a clock&#10;&#10;Description automatically generated with low confidence">
            <a:extLst>
              <a:ext uri="{FF2B5EF4-FFF2-40B4-BE49-F238E27FC236}">
                <a16:creationId xmlns:a16="http://schemas.microsoft.com/office/drawing/2014/main" id="{6F5D5A2F-0299-E743-8598-8926A71F38F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455" r="24314" b="-1"/>
          <a:stretch/>
        </p:blipFill>
        <p:spPr bwMode="auto">
          <a:xfrm>
            <a:off x="20" y="1129284"/>
            <a:ext cx="4617700" cy="459943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2" name="Content Placeholder 2">
            <a:extLst>
              <a:ext uri="{FF2B5EF4-FFF2-40B4-BE49-F238E27FC236}">
                <a16:creationId xmlns:a16="http://schemas.microsoft.com/office/drawing/2014/main" id="{E1695107-C791-236F-A110-373CF01FFA29}"/>
              </a:ext>
            </a:extLst>
          </p:cNvPr>
          <p:cNvGraphicFramePr>
            <a:graphicFrameLocks noGrp="1"/>
          </p:cNvGraphicFramePr>
          <p:nvPr>
            <p:ph idx="1"/>
            <p:extLst>
              <p:ext uri="{D42A27DB-BD31-4B8C-83A1-F6EECF244321}">
                <p14:modId xmlns:p14="http://schemas.microsoft.com/office/powerpoint/2010/main" val="3111108079"/>
              </p:ext>
            </p:extLst>
          </p:nvPr>
        </p:nvGraphicFramePr>
        <p:xfrm>
          <a:off x="5161935" y="2050028"/>
          <a:ext cx="6813755" cy="387993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5" name="Rectangle 74">
            <a:extLst>
              <a:ext uri="{FF2B5EF4-FFF2-40B4-BE49-F238E27FC236}">
                <a16:creationId xmlns:a16="http://schemas.microsoft.com/office/drawing/2014/main" id="{97ECF19B-98F0-ED4E-A3FC-511B883F7DB6}"/>
              </a:ext>
            </a:extLst>
          </p:cNvPr>
          <p:cNvSpPr/>
          <p:nvPr/>
        </p:nvSpPr>
        <p:spPr>
          <a:xfrm>
            <a:off x="129849" y="5929964"/>
            <a:ext cx="4358042" cy="685799"/>
          </a:xfrm>
          <a:prstGeom prst="rect">
            <a:avLst/>
          </a:prstGeom>
          <a:solidFill>
            <a:srgbClr val="000000">
              <a:alpha val="50000"/>
            </a:srgbClr>
          </a:solidFill>
          <a:ln>
            <a:noFill/>
          </a:ln>
        </p:spPr>
        <p:txBody>
          <a:bodyPr wrap="square">
            <a:noAutofit/>
          </a:bodyPr>
          <a:lstStyle/>
          <a:p>
            <a:pPr algn="ctr">
              <a:spcAft>
                <a:spcPts val="600"/>
              </a:spcAft>
            </a:pPr>
            <a:r>
              <a:rPr lang="en-US" sz="1200" b="1" dirty="0">
                <a:solidFill>
                  <a:srgbClr val="FFFFFF"/>
                </a:solidFill>
                <a:latin typeface="Arial" panose="020B0604020202020204" pitchFamily="34" charset="0"/>
                <a:cs typeface="Arial" panose="020B0604020202020204" pitchFamily="34" charset="0"/>
              </a:rPr>
              <a:t>Image from a website</a:t>
            </a:r>
            <a:br>
              <a:rPr lang="en-US" sz="1200" b="1" dirty="0">
                <a:solidFill>
                  <a:srgbClr val="FFFFFF"/>
                </a:solidFill>
                <a:latin typeface="Arial" panose="020B0604020202020204" pitchFamily="34" charset="0"/>
                <a:cs typeface="Arial" panose="020B0604020202020204" pitchFamily="34" charset="0"/>
              </a:rPr>
            </a:br>
            <a:r>
              <a:rPr lang="en-US" sz="1200" b="1" dirty="0">
                <a:solidFill>
                  <a:srgbClr val="FFFFFF"/>
                </a:solidFill>
                <a:latin typeface="Arial" panose="020B0604020202020204" pitchFamily="34" charset="0"/>
                <a:cs typeface="Arial" panose="020B0604020202020204" pitchFamily="34" charset="0"/>
              </a:rPr>
              <a:t>Figure 2: </a:t>
            </a:r>
            <a:r>
              <a:rPr lang="en-GB" sz="1200" b="1" dirty="0">
                <a:latin typeface="Arial" panose="020B0604020202020204" pitchFamily="34" charset="0"/>
                <a:cs typeface="Arial" panose="020B0604020202020204" pitchFamily="34" charset="0"/>
              </a:rPr>
              <a:t>The 10 Best Free Online Collaboration Tools for 2022</a:t>
            </a:r>
          </a:p>
          <a:p>
            <a:pPr algn="ctr">
              <a:spcAft>
                <a:spcPts val="600"/>
              </a:spcAft>
            </a:pPr>
            <a:endParaRPr lang="en-GB" sz="1300" dirty="0">
              <a:solidFill>
                <a:srgbClr val="FFFFFF"/>
              </a:solidFill>
            </a:endParaRPr>
          </a:p>
          <a:p>
            <a:pPr algn="ctr">
              <a:spcAft>
                <a:spcPts val="600"/>
              </a:spcAft>
            </a:pPr>
            <a:endParaRPr lang="en-GB" sz="1300" dirty="0">
              <a:solidFill>
                <a:srgbClr val="FFFFFF"/>
              </a:solidFill>
            </a:endParaRPr>
          </a:p>
        </p:txBody>
      </p:sp>
    </p:spTree>
    <p:extLst>
      <p:ext uri="{BB962C8B-B14F-4D97-AF65-F5344CB8AC3E}">
        <p14:creationId xmlns:p14="http://schemas.microsoft.com/office/powerpoint/2010/main" val="357556516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89F8EA-6983-8046-9F15-34DFC4F25C26}"/>
              </a:ext>
            </a:extLst>
          </p:cNvPr>
          <p:cNvSpPr>
            <a:spLocks noGrp="1"/>
          </p:cNvSpPr>
          <p:nvPr>
            <p:ph type="title"/>
          </p:nvPr>
        </p:nvSpPr>
        <p:spPr>
          <a:xfrm>
            <a:off x="150657" y="1358840"/>
            <a:ext cx="4352058" cy="4140319"/>
          </a:xfrm>
        </p:spPr>
        <p:txBody>
          <a:bodyPr>
            <a:normAutofit/>
          </a:bodyPr>
          <a:lstStyle/>
          <a:p>
            <a:pPr algn="r"/>
            <a:r>
              <a:rPr lang="en-US" sz="4000" b="1" u="sng" dirty="0">
                <a:solidFill>
                  <a:srgbClr val="FFFFFF"/>
                </a:solidFill>
                <a:latin typeface="Arial" panose="020B0604020202020204" pitchFamily="34" charset="0"/>
                <a:cs typeface="Arial" panose="020B0604020202020204" pitchFamily="34" charset="0"/>
              </a:rPr>
              <a:t>Are staff and students confident in using technology to collaborate?</a:t>
            </a:r>
          </a:p>
        </p:txBody>
      </p:sp>
      <p:cxnSp>
        <p:nvCxnSpPr>
          <p:cNvPr id="29" name="Straight Connector 28">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E1695107-C791-236F-A110-373CF01FFA29}"/>
              </a:ext>
            </a:extLst>
          </p:cNvPr>
          <p:cNvGraphicFramePr>
            <a:graphicFrameLocks noGrp="1"/>
          </p:cNvGraphicFramePr>
          <p:nvPr>
            <p:ph idx="1"/>
            <p:extLst>
              <p:ext uri="{D42A27DB-BD31-4B8C-83A1-F6EECF244321}">
                <p14:modId xmlns:p14="http://schemas.microsoft.com/office/powerpoint/2010/main" val="855399871"/>
              </p:ext>
            </p:extLst>
          </p:nvPr>
        </p:nvGraphicFramePr>
        <p:xfrm>
          <a:off x="5155379" y="398206"/>
          <a:ext cx="6643331" cy="53939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311306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42"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2242007-3592-514B-B7CC-360497D5A20D}"/>
              </a:ext>
            </a:extLst>
          </p:cNvPr>
          <p:cNvSpPr>
            <a:spLocks noGrp="1"/>
          </p:cNvSpPr>
          <p:nvPr>
            <p:ph type="title"/>
          </p:nvPr>
        </p:nvSpPr>
        <p:spPr>
          <a:xfrm>
            <a:off x="838200" y="365125"/>
            <a:ext cx="10515600" cy="1325563"/>
          </a:xfrm>
        </p:spPr>
        <p:txBody>
          <a:bodyPr>
            <a:normAutofit/>
          </a:bodyPr>
          <a:lstStyle/>
          <a:p>
            <a:pPr algn="ctr"/>
            <a:r>
              <a:rPr lang="en-US" sz="3600" b="1" u="sng" dirty="0">
                <a:latin typeface="Arial" panose="020B0604020202020204" pitchFamily="34" charset="0"/>
                <a:cs typeface="Arial" panose="020B0604020202020204" pitchFamily="34" charset="0"/>
              </a:rPr>
              <a:t>The benefits for staff and students using technology to collaborate</a:t>
            </a:r>
            <a:endParaRPr lang="en-GB" sz="3600" dirty="0"/>
          </a:p>
        </p:txBody>
      </p:sp>
      <p:sp>
        <p:nvSpPr>
          <p:cNvPr id="45" name="Content Placeholder 2">
            <a:extLst>
              <a:ext uri="{FF2B5EF4-FFF2-40B4-BE49-F238E27FC236}">
                <a16:creationId xmlns:a16="http://schemas.microsoft.com/office/drawing/2014/main" id="{0A9E8045-A946-584A-926A-F414E9B2FEF9}"/>
              </a:ext>
            </a:extLst>
          </p:cNvPr>
          <p:cNvSpPr>
            <a:spLocks noGrp="1"/>
          </p:cNvSpPr>
          <p:nvPr>
            <p:ph sz="half" idx="1"/>
          </p:nvPr>
        </p:nvSpPr>
        <p:spPr>
          <a:xfrm>
            <a:off x="405246" y="2010832"/>
            <a:ext cx="5529888" cy="4621461"/>
          </a:xfrm>
        </p:spPr>
        <p:txBody>
          <a:bodyPr>
            <a:normAutofit/>
          </a:bodyPr>
          <a:lstStyle/>
          <a:p>
            <a:r>
              <a:rPr lang="en-GB" sz="2000" dirty="0">
                <a:latin typeface="Arial" panose="020B0604020202020204" pitchFamily="34" charset="0"/>
                <a:cs typeface="Arial" panose="020B0604020202020204" pitchFamily="34" charset="0"/>
              </a:rPr>
              <a:t>Connects lecturers with their students and parents (Coaching educational leaders with eLearning technology, 2020). </a:t>
            </a:r>
          </a:p>
          <a:p>
            <a:r>
              <a:rPr lang="en-GB" sz="2000" dirty="0">
                <a:latin typeface="Arial" panose="020B0604020202020204" pitchFamily="34" charset="0"/>
                <a:cs typeface="Arial" panose="020B0604020202020204" pitchFamily="34" charset="0"/>
              </a:rPr>
              <a:t>Saves your time and money</a:t>
            </a:r>
          </a:p>
          <a:p>
            <a:r>
              <a:rPr lang="en-GB" sz="2000" dirty="0">
                <a:latin typeface="Arial" panose="020B0604020202020204" pitchFamily="34" charset="0"/>
                <a:cs typeface="Arial" panose="020B0604020202020204" pitchFamily="34" charset="0"/>
              </a:rPr>
              <a:t>Boosts self esteem, spirit of teamwork and performances (Lynch, 2017).</a:t>
            </a:r>
          </a:p>
          <a:p>
            <a:r>
              <a:rPr lang="en-GB" sz="2000" dirty="0">
                <a:latin typeface="Arial" panose="020B0604020202020204" pitchFamily="34" charset="0"/>
                <a:cs typeface="Arial" panose="020B0604020202020204" pitchFamily="34" charset="0"/>
              </a:rPr>
              <a:t>Increasing productivity so students can focus on the most important tasks</a:t>
            </a:r>
          </a:p>
          <a:p>
            <a:r>
              <a:rPr lang="en-GB" sz="2000" dirty="0">
                <a:latin typeface="Arial" panose="020B0604020202020204" pitchFamily="34" charset="0"/>
                <a:cs typeface="Arial" panose="020B0604020202020204" pitchFamily="34" charset="0"/>
              </a:rPr>
              <a:t>Assists in the removal of roadblocks and the generation of ideas and solutions to complicated challenges (Glossop, 2021).</a:t>
            </a:r>
          </a:p>
          <a:p>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C3A53A3-4A38-3F4E-A297-83BDA41F3531}"/>
              </a:ext>
            </a:extLst>
          </p:cNvPr>
          <p:cNvSpPr>
            <a:spLocks noGrp="1"/>
          </p:cNvSpPr>
          <p:nvPr>
            <p:ph sz="half" idx="2"/>
          </p:nvPr>
        </p:nvSpPr>
        <p:spPr>
          <a:xfrm>
            <a:off x="6256866" y="2010833"/>
            <a:ext cx="5529888" cy="4621460"/>
          </a:xfrm>
        </p:spPr>
        <p:txBody>
          <a:bodyPr>
            <a:normAutofit/>
          </a:bodyPr>
          <a:lstStyle/>
          <a:p>
            <a:r>
              <a:rPr lang="en-GB" sz="2000" dirty="0">
                <a:latin typeface="Arial" panose="020B0604020202020204" pitchFamily="34" charset="0"/>
                <a:cs typeface="Arial" panose="020B0604020202020204" pitchFamily="34" charset="0"/>
              </a:rPr>
              <a:t>Access to instant </a:t>
            </a:r>
            <a:r>
              <a:rPr lang="en-GB" sz="2000" dirty="0" err="1">
                <a:latin typeface="Arial" panose="020B0604020202020204" pitchFamily="34" charset="0"/>
                <a:cs typeface="Arial" panose="020B0604020202020204" pitchFamily="34" charset="0"/>
              </a:rPr>
              <a:t>Ebooks</a:t>
            </a:r>
            <a:r>
              <a:rPr lang="en-GB" sz="2000" dirty="0">
                <a:latin typeface="Arial" panose="020B0604020202020204" pitchFamily="34" charset="0"/>
                <a:cs typeface="Arial" panose="020B0604020202020204" pitchFamily="34" charset="0"/>
              </a:rPr>
              <a:t>, advanced research, and quick resources</a:t>
            </a:r>
          </a:p>
          <a:p>
            <a:r>
              <a:rPr lang="en-GB" sz="2000" dirty="0">
                <a:latin typeface="Arial" panose="020B0604020202020204" pitchFamily="34" charset="0"/>
                <a:cs typeface="Arial" panose="020B0604020202020204" pitchFamily="34" charset="0"/>
              </a:rPr>
              <a:t>Allows engagement of collaborative activities e.g. via Microsoft forms</a:t>
            </a:r>
          </a:p>
          <a:p>
            <a:r>
              <a:rPr lang="en-GB" sz="2000" dirty="0">
                <a:latin typeface="Arial" panose="020B0604020202020204" pitchFamily="34" charset="0"/>
                <a:cs typeface="Arial" panose="020B0604020202020204" pitchFamily="34" charset="0"/>
              </a:rPr>
              <a:t>Enables interaction through discussions that are interactive e.g. Microsoft teams. (Editorial team, 2020).</a:t>
            </a:r>
          </a:p>
          <a:p>
            <a:r>
              <a:rPr lang="en-GB" sz="2000" dirty="0">
                <a:latin typeface="Arial" panose="020B0604020202020204" pitchFamily="34" charset="0"/>
                <a:cs typeface="Arial" panose="020B0604020202020204" pitchFamily="34" charset="0"/>
              </a:rPr>
              <a:t>Able to save documents on iCloud storage</a:t>
            </a:r>
          </a:p>
          <a:p>
            <a:r>
              <a:rPr lang="en-GB" sz="2000" dirty="0">
                <a:latin typeface="Arial" panose="020B0604020202020204" pitchFamily="34" charset="0"/>
                <a:cs typeface="Arial" panose="020B0604020202020204" pitchFamily="34" charset="0"/>
              </a:rPr>
              <a:t>Online whiteboards to communicate through visual data (Rahman, 2019).</a:t>
            </a:r>
          </a:p>
          <a:p>
            <a:r>
              <a:rPr lang="en-GB" sz="2000" dirty="0">
                <a:latin typeface="Arial" panose="020B0604020202020204" pitchFamily="34" charset="0"/>
                <a:cs typeface="Arial" panose="020B0604020202020204" pitchFamily="34" charset="0"/>
              </a:rPr>
              <a:t>Mobility to work or provide the required feedback, students and staff do not need to </a:t>
            </a:r>
            <a:r>
              <a:rPr lang="en-GB" sz="2000">
                <a:latin typeface="Arial" panose="020B0604020202020204" pitchFamily="34" charset="0"/>
                <a:cs typeface="Arial" panose="020B0604020202020204" pitchFamily="34" charset="0"/>
              </a:rPr>
              <a:t>attend actively </a:t>
            </a:r>
            <a:r>
              <a:rPr lang="en-GB" sz="2000" dirty="0">
                <a:latin typeface="Arial" panose="020B0604020202020204" pitchFamily="34" charset="0"/>
                <a:cs typeface="Arial" panose="020B0604020202020204" pitchFamily="34" charset="0"/>
              </a:rPr>
              <a:t>(OECD, 2020).</a:t>
            </a:r>
          </a:p>
          <a:p>
            <a:endParaRPr lang="en-GB"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915983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27" name="Rectangle 15">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EFC4E26-CCEA-7E4D-BA6A-EFFFAE76FBE9}"/>
              </a:ext>
            </a:extLst>
          </p:cNvPr>
          <p:cNvSpPr>
            <a:spLocks noGrp="1"/>
          </p:cNvSpPr>
          <p:nvPr>
            <p:ph type="title"/>
          </p:nvPr>
        </p:nvSpPr>
        <p:spPr>
          <a:xfrm>
            <a:off x="838200" y="365125"/>
            <a:ext cx="10515600" cy="1325563"/>
          </a:xfrm>
        </p:spPr>
        <p:txBody>
          <a:bodyPr>
            <a:normAutofit/>
          </a:bodyPr>
          <a:lstStyle/>
          <a:p>
            <a:pPr algn="ctr"/>
            <a:r>
              <a:rPr lang="en-US" sz="3600" b="1" u="sng" dirty="0">
                <a:latin typeface="Arial" panose="020B0604020202020204" pitchFamily="34" charset="0"/>
                <a:cs typeface="Arial" panose="020B0604020202020204" pitchFamily="34" charset="0"/>
              </a:rPr>
              <a:t>The disadvantages for staff and students using technology to collaborate</a:t>
            </a:r>
            <a:endParaRPr lang="en-GB" sz="3600" dirty="0"/>
          </a:p>
        </p:txBody>
      </p:sp>
      <p:sp>
        <p:nvSpPr>
          <p:cNvPr id="3" name="Content Placeholder 2">
            <a:extLst>
              <a:ext uri="{FF2B5EF4-FFF2-40B4-BE49-F238E27FC236}">
                <a16:creationId xmlns:a16="http://schemas.microsoft.com/office/drawing/2014/main" id="{E1AEA6C2-0565-7348-8C8E-6DA62170F968}"/>
              </a:ext>
            </a:extLst>
          </p:cNvPr>
          <p:cNvSpPr>
            <a:spLocks noGrp="1"/>
          </p:cNvSpPr>
          <p:nvPr>
            <p:ph sz="half" idx="1"/>
          </p:nvPr>
        </p:nvSpPr>
        <p:spPr>
          <a:xfrm>
            <a:off x="838200" y="2010833"/>
            <a:ext cx="5096934" cy="4166130"/>
          </a:xfrm>
        </p:spPr>
        <p:txBody>
          <a:bodyPr>
            <a:normAutofit/>
          </a:bodyPr>
          <a:lstStyle/>
          <a:p>
            <a:r>
              <a:rPr lang="en-GB" sz="2000" dirty="0">
                <a:latin typeface="Arial" panose="020B0604020202020204" pitchFamily="34" charset="0"/>
                <a:cs typeface="Arial" panose="020B0604020202020204" pitchFamily="34" charset="0"/>
              </a:rPr>
              <a:t>Personal interaction is minimised, which might lead to misunderstandings.</a:t>
            </a:r>
          </a:p>
          <a:p>
            <a:r>
              <a:rPr lang="en-GB" sz="2000" dirty="0">
                <a:latin typeface="Arial" panose="020B0604020202020204" pitchFamily="34" charset="0"/>
                <a:cs typeface="Arial" panose="020B0604020202020204" pitchFamily="34" charset="0"/>
              </a:rPr>
              <a:t>Students and lecturers are linked 24 hours a day which may be failing to distinguish between their work and personal life.</a:t>
            </a:r>
          </a:p>
          <a:p>
            <a:r>
              <a:rPr lang="en-GB" sz="2000" dirty="0">
                <a:latin typeface="Arial" panose="020B0604020202020204" pitchFamily="34" charset="0"/>
                <a:cs typeface="Arial" panose="020B0604020202020204" pitchFamily="34" charset="0"/>
              </a:rPr>
              <a:t>Online Learning means more screen-time</a:t>
            </a:r>
          </a:p>
          <a:p>
            <a:r>
              <a:rPr lang="en-GB" sz="2000" dirty="0">
                <a:latin typeface="Arial" panose="020B0604020202020204" pitchFamily="34" charset="0"/>
                <a:cs typeface="Arial" panose="020B0604020202020204" pitchFamily="34" charset="0"/>
              </a:rPr>
              <a:t>Lecturers may need to complete additional training to teach online courses</a:t>
            </a:r>
          </a:p>
          <a:p>
            <a:r>
              <a:rPr lang="en-GB" sz="2000" dirty="0">
                <a:latin typeface="Arial" panose="020B0604020202020204" pitchFamily="34" charset="0"/>
                <a:cs typeface="Arial" panose="020B0604020202020204" pitchFamily="34" charset="0"/>
              </a:rPr>
              <a:t>Technical issues can impact online classes and no access to the internet at home (Lynch, 2020).</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06EA2F8A-3F7F-DE4A-8FBA-029AC86038B2}"/>
              </a:ext>
            </a:extLst>
          </p:cNvPr>
          <p:cNvSpPr>
            <a:spLocks noGrp="1"/>
          </p:cNvSpPr>
          <p:nvPr>
            <p:ph sz="half" idx="2"/>
          </p:nvPr>
        </p:nvSpPr>
        <p:spPr>
          <a:xfrm>
            <a:off x="6256866" y="2010833"/>
            <a:ext cx="5096933" cy="4166130"/>
          </a:xfrm>
        </p:spPr>
        <p:txBody>
          <a:bodyPr>
            <a:normAutofit/>
          </a:bodyPr>
          <a:lstStyle/>
          <a:p>
            <a:r>
              <a:rPr lang="en-GB" sz="2000">
                <a:latin typeface="Arial" panose="020B0604020202020204" pitchFamily="34" charset="0"/>
                <a:cs typeface="Arial" panose="020B0604020202020204" pitchFamily="34" charset="0"/>
              </a:rPr>
              <a:t>Isolation may be a consequence of online learning.</a:t>
            </a:r>
          </a:p>
          <a:p>
            <a:r>
              <a:rPr lang="en-GB" sz="2000">
                <a:latin typeface="Arial" panose="020B0604020202020204" pitchFamily="34" charset="0"/>
                <a:cs typeface="Arial" panose="020B0604020202020204" pitchFamily="34" charset="0"/>
              </a:rPr>
              <a:t>Students learn at different paces</a:t>
            </a:r>
          </a:p>
          <a:p>
            <a:r>
              <a:rPr lang="en-GB" sz="2000">
                <a:latin typeface="Arial" panose="020B0604020202020204" pitchFamily="34" charset="0"/>
                <a:cs typeface="Arial" panose="020B0604020202020204" pitchFamily="34" charset="0"/>
              </a:rPr>
              <a:t>Shy and quiet students may not feel comfortable (Middlecamp, no date).</a:t>
            </a:r>
          </a:p>
          <a:p>
            <a:r>
              <a:rPr lang="en-GB" sz="2000">
                <a:latin typeface="Arial" panose="020B0604020202020204" pitchFamily="34" charset="0"/>
                <a:cs typeface="Arial" panose="020B0604020202020204" pitchFamily="34" charset="0"/>
              </a:rPr>
              <a:t>Some students decide to take leadership or become the team's leader, which can lead to conflicts.</a:t>
            </a:r>
          </a:p>
          <a:p>
            <a:r>
              <a:rPr lang="en-GB" sz="2000">
                <a:latin typeface="Arial" panose="020B0604020202020204" pitchFamily="34" charset="0"/>
                <a:cs typeface="Arial" panose="020B0604020202020204" pitchFamily="34" charset="0"/>
              </a:rPr>
              <a:t>If a team lacks groupwork abilities, they may underperform (CPS, 2020).</a:t>
            </a: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556732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8">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10">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Freeform: Shape 12">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8F8CA6-07C5-B64C-A077-B8354F3DEF98}"/>
              </a:ext>
            </a:extLst>
          </p:cNvPr>
          <p:cNvSpPr>
            <a:spLocks noGrp="1"/>
          </p:cNvSpPr>
          <p:nvPr>
            <p:ph type="title"/>
          </p:nvPr>
        </p:nvSpPr>
        <p:spPr>
          <a:xfrm>
            <a:off x="804672" y="640080"/>
            <a:ext cx="3282696" cy="5257800"/>
          </a:xfrm>
        </p:spPr>
        <p:txBody>
          <a:bodyPr>
            <a:normAutofit/>
          </a:bodyPr>
          <a:lstStyle/>
          <a:p>
            <a:r>
              <a:rPr lang="en-GB" b="1" u="sng" dirty="0">
                <a:solidFill>
                  <a:schemeClr val="bg1"/>
                </a:solidFill>
                <a:latin typeface="Arial" panose="020B0604020202020204" pitchFamily="34" charset="0"/>
                <a:cs typeface="Arial" panose="020B0604020202020204" pitchFamily="34" charset="0"/>
              </a:rPr>
              <a:t>Proposed method</a:t>
            </a:r>
          </a:p>
        </p:txBody>
      </p:sp>
      <p:sp>
        <p:nvSpPr>
          <p:cNvPr id="33" name="Content Placeholder 2">
            <a:extLst>
              <a:ext uri="{FF2B5EF4-FFF2-40B4-BE49-F238E27FC236}">
                <a16:creationId xmlns:a16="http://schemas.microsoft.com/office/drawing/2014/main" id="{3FC9AFD0-5163-AA49-A74B-857A6E0BB7B8}"/>
              </a:ext>
            </a:extLst>
          </p:cNvPr>
          <p:cNvSpPr>
            <a:spLocks noGrp="1"/>
          </p:cNvSpPr>
          <p:nvPr>
            <p:ph idx="1"/>
          </p:nvPr>
        </p:nvSpPr>
        <p:spPr>
          <a:xfrm>
            <a:off x="4709160" y="162233"/>
            <a:ext cx="7340273" cy="6695767"/>
          </a:xfrm>
        </p:spPr>
        <p:txBody>
          <a:bodyPr anchor="ctr">
            <a:normAutofit fontScale="25000" lnSpcReduction="20000"/>
          </a:bodyPr>
          <a:lstStyle/>
          <a:p>
            <a:pPr marL="0" indent="0">
              <a:buNone/>
            </a:pPr>
            <a:br>
              <a:rPr lang="en-GB" sz="6000" dirty="0">
                <a:latin typeface="Arial" panose="020B0604020202020204" pitchFamily="34" charset="0"/>
                <a:cs typeface="Arial" panose="020B0604020202020204" pitchFamily="34" charset="0"/>
              </a:rPr>
            </a:br>
            <a:r>
              <a:rPr lang="en-GB" sz="8000" dirty="0">
                <a:latin typeface="Arial" panose="020B0604020202020204" pitchFamily="34" charset="0"/>
                <a:cs typeface="Arial" panose="020B0604020202020204" pitchFamily="34" charset="0"/>
              </a:rPr>
              <a:t>According to a December 2012 UCAS media poll, students rejected the unreliability in which learning tools were supplied, and they requested that staff provide a wider choice of digital learning assistance (Greener et al, no date).</a:t>
            </a:r>
            <a:br>
              <a:rPr lang="en-GB" sz="8000" dirty="0">
                <a:latin typeface="Arial" panose="020B0604020202020204" pitchFamily="34" charset="0"/>
                <a:cs typeface="Arial" panose="020B0604020202020204" pitchFamily="34" charset="0"/>
              </a:rPr>
            </a:br>
            <a:br>
              <a:rPr lang="en-GB" sz="8000" dirty="0">
                <a:latin typeface="Arial" panose="020B0604020202020204" pitchFamily="34" charset="0"/>
                <a:cs typeface="Arial" panose="020B0604020202020204" pitchFamily="34" charset="0"/>
              </a:rPr>
            </a:br>
            <a:r>
              <a:rPr lang="en-GB" sz="8000" dirty="0">
                <a:latin typeface="Arial" panose="020B0604020202020204" pitchFamily="34" charset="0"/>
                <a:cs typeface="Arial" panose="020B0604020202020204" pitchFamily="34" charset="0"/>
              </a:rPr>
              <a:t>However, certain areas were indicated for additional investigation: </a:t>
            </a:r>
          </a:p>
          <a:p>
            <a:pPr marL="0" indent="0">
              <a:buNone/>
            </a:pPr>
            <a:endParaRPr lang="en-GB" sz="8000" dirty="0">
              <a:latin typeface="Arial" panose="020B0604020202020204" pitchFamily="34" charset="0"/>
              <a:cs typeface="Arial" panose="020B0604020202020204" pitchFamily="34" charset="0"/>
            </a:endParaRPr>
          </a:p>
          <a:p>
            <a:r>
              <a:rPr lang="en-GB" sz="8000" dirty="0">
                <a:latin typeface="Arial" panose="020B0604020202020204" pitchFamily="34" charset="0"/>
                <a:cs typeface="Arial" panose="020B0604020202020204" pitchFamily="34" charset="0"/>
              </a:rPr>
              <a:t>What are the challenges/barriers that prohibit teachers from using 'non-compulsory' new technologies in their classrooms?</a:t>
            </a:r>
          </a:p>
          <a:p>
            <a:r>
              <a:rPr lang="en-GB" sz="8000" dirty="0">
                <a:latin typeface="Arial" panose="020B0604020202020204" pitchFamily="34" charset="0"/>
                <a:cs typeface="Arial" panose="020B0604020202020204" pitchFamily="34" charset="0"/>
              </a:rPr>
              <a:t>Are students more effective with online classes than in offline classes?</a:t>
            </a:r>
          </a:p>
          <a:p>
            <a:r>
              <a:rPr lang="en-GB" sz="8000" dirty="0">
                <a:latin typeface="Arial" panose="020B0604020202020204" pitchFamily="34" charset="0"/>
                <a:cs typeface="Arial" panose="020B0604020202020204" pitchFamily="34" charset="0"/>
              </a:rPr>
              <a:t>Is there a lack of interaction during online classes?</a:t>
            </a:r>
          </a:p>
          <a:p>
            <a:r>
              <a:rPr lang="en-GB" sz="8000" dirty="0">
                <a:latin typeface="Arial" panose="020B0604020202020204" pitchFamily="34" charset="0"/>
                <a:cs typeface="Arial" panose="020B0604020202020204" pitchFamily="34" charset="0"/>
              </a:rPr>
              <a:t>Are lecturers more comfortable teaching offline or online?</a:t>
            </a:r>
          </a:p>
          <a:p>
            <a:r>
              <a:rPr lang="en-GB" sz="8000" dirty="0">
                <a:latin typeface="Arial" panose="020B0604020202020204" pitchFamily="34" charset="0"/>
                <a:cs typeface="Arial" panose="020B0604020202020204" pitchFamily="34" charset="0"/>
              </a:rPr>
              <a:t>Are students distracted from online classes?</a:t>
            </a:r>
          </a:p>
          <a:p>
            <a:r>
              <a:rPr lang="en-GB" sz="8000" dirty="0">
                <a:latin typeface="Arial" panose="020B0604020202020204" pitchFamily="34" charset="0"/>
                <a:cs typeface="Arial" panose="020B0604020202020204" pitchFamily="34" charset="0"/>
              </a:rPr>
              <a:t>Is there more benefit to online classes than offline?</a:t>
            </a:r>
          </a:p>
          <a:p>
            <a:r>
              <a:rPr lang="en-GB" sz="8000" dirty="0">
                <a:latin typeface="Arial" panose="020B0604020202020204" pitchFamily="34" charset="0"/>
                <a:cs typeface="Arial" panose="020B0604020202020204" pitchFamily="34" charset="0"/>
              </a:rPr>
              <a:t>Are students receiving the full resources without technical issues in online classes?</a:t>
            </a:r>
          </a:p>
          <a:p>
            <a:r>
              <a:rPr lang="en-GB" sz="8000" dirty="0">
                <a:latin typeface="Arial" panose="020B0604020202020204" pitchFamily="34" charset="0"/>
                <a:cs typeface="Arial" panose="020B0604020202020204" pitchFamily="34" charset="0"/>
              </a:rPr>
              <a:t>Do staff and students need the training to gain confidence in using technology to collaborate?</a:t>
            </a:r>
          </a:p>
          <a:p>
            <a:endParaRPr lang="en-GB" sz="36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marL="0" indent="0">
              <a:buNone/>
            </a:pPr>
            <a:br>
              <a:rPr lang="en-GB" sz="1100" dirty="0"/>
            </a:br>
            <a:endParaRPr lang="en-GB" sz="1100" dirty="0"/>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5860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F7D4-3497-6344-A38E-060A5FF32ACF}"/>
              </a:ext>
            </a:extLst>
          </p:cNvPr>
          <p:cNvSpPr>
            <a:spLocks noGrp="1"/>
          </p:cNvSpPr>
          <p:nvPr>
            <p:ph type="title"/>
          </p:nvPr>
        </p:nvSpPr>
        <p:spPr/>
        <p:txBody>
          <a:bodyPr>
            <a:normAutofit/>
          </a:bodyPr>
          <a:lstStyle/>
          <a:p>
            <a:pPr algn="ctr"/>
            <a:r>
              <a:rPr lang="en-GB" sz="3600" b="1" u="sng" dirty="0">
                <a:solidFill>
                  <a:schemeClr val="bg1"/>
                </a:solidFill>
                <a:latin typeface="Arial" panose="020B0604020202020204" pitchFamily="34" charset="0"/>
                <a:cs typeface="Arial" panose="020B0604020202020204" pitchFamily="34" charset="0"/>
              </a:rPr>
              <a:t>Hypothesis</a:t>
            </a:r>
          </a:p>
        </p:txBody>
      </p:sp>
      <p:sp>
        <p:nvSpPr>
          <p:cNvPr id="3" name="Content Placeholder 2">
            <a:extLst>
              <a:ext uri="{FF2B5EF4-FFF2-40B4-BE49-F238E27FC236}">
                <a16:creationId xmlns:a16="http://schemas.microsoft.com/office/drawing/2014/main" id="{A3B82A9D-AFBE-3B45-A15C-3BB9527A5C7B}"/>
              </a:ext>
            </a:extLst>
          </p:cNvPr>
          <p:cNvSpPr>
            <a:spLocks noGrp="1"/>
          </p:cNvSpPr>
          <p:nvPr>
            <p:ph sz="half" idx="1"/>
          </p:nvPr>
        </p:nvSpPr>
        <p:spPr/>
        <p:txBody>
          <a:bodyPr>
            <a:normAutofit lnSpcReduction="10000"/>
          </a:bodyPr>
          <a:lstStyle/>
          <a:p>
            <a:pPr marL="0" indent="0" algn="ctr">
              <a:buNone/>
            </a:pPr>
            <a:r>
              <a:rPr lang="en-GB" sz="2000" dirty="0">
                <a:solidFill>
                  <a:schemeClr val="bg1"/>
                </a:solidFill>
                <a:latin typeface="Arial" panose="020B0604020202020204" pitchFamily="34" charset="0"/>
                <a:cs typeface="Arial" panose="020B0604020202020204" pitchFamily="34" charset="0"/>
              </a:rPr>
              <a:t>Do staff and students need the training to gain confidence in using technology to collaborate?</a:t>
            </a:r>
          </a:p>
          <a:p>
            <a:pPr marL="0" indent="0" algn="ctr">
              <a:buNone/>
            </a:pP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94022016-5302-8D4D-A568-DCC2C68B21B3}"/>
              </a:ext>
            </a:extLst>
          </p:cNvPr>
          <p:cNvSpPr>
            <a:spLocks noGrp="1"/>
          </p:cNvSpPr>
          <p:nvPr>
            <p:ph sz="half" idx="2"/>
          </p:nvPr>
        </p:nvSpPr>
        <p:spPr/>
        <p:txBody>
          <a:bodyPr>
            <a:normAutofit lnSpcReduction="10000"/>
          </a:bodyPr>
          <a:lstStyle/>
          <a:p>
            <a:pPr marL="0" indent="0">
              <a:buNone/>
            </a:pPr>
            <a:r>
              <a:rPr lang="en-GB" sz="2000" dirty="0">
                <a:solidFill>
                  <a:schemeClr val="bg1"/>
                </a:solidFill>
                <a:latin typeface="Arial" panose="020B0604020202020204" pitchFamily="34" charset="0"/>
                <a:cs typeface="Arial" panose="020B0604020202020204" pitchFamily="34" charset="0"/>
              </a:rPr>
              <a:t>When it comes to introducing technologies, schools have a big job on their hands. They must develop endless quality improvement practices to make sure that students and staff are well-coached on how to handle modern technology so that they not only understand how to make the most of technology but also have assurance in the outcomes. This is especially crucial until the next development of educators gets to work. Universities must always be able to handle digital natives in the curriculum. Students and staff can learn and test at their own pace and lecturers can adapt skills and knowledge from fellow colleagues who have been in similar positions, thus resulting in adopting more confidence. </a:t>
            </a:r>
          </a:p>
        </p:txBody>
      </p:sp>
      <p:pic>
        <p:nvPicPr>
          <p:cNvPr id="8" name="Picture 2" descr="Demystifying hypothesis testing">
            <a:extLst>
              <a:ext uri="{FF2B5EF4-FFF2-40B4-BE49-F238E27FC236}">
                <a16:creationId xmlns:a16="http://schemas.microsoft.com/office/drawing/2014/main" id="{360E4BF8-1DE2-9545-834C-B63C752966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3219" y="2655643"/>
            <a:ext cx="3709116" cy="352132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A0C50309-7B02-554B-99F3-77E647C5DD6F}"/>
              </a:ext>
            </a:extLst>
          </p:cNvPr>
          <p:cNvSpPr/>
          <p:nvPr/>
        </p:nvSpPr>
        <p:spPr>
          <a:xfrm>
            <a:off x="1098756" y="5969000"/>
            <a:ext cx="4358042" cy="685799"/>
          </a:xfrm>
          <a:prstGeom prst="rect">
            <a:avLst/>
          </a:prstGeom>
          <a:solidFill>
            <a:srgbClr val="000000">
              <a:alpha val="50000"/>
            </a:srgbClr>
          </a:solidFill>
          <a:ln>
            <a:noFill/>
          </a:ln>
        </p:spPr>
        <p:txBody>
          <a:bodyPr wrap="square">
            <a:noAutofit/>
          </a:bodyPr>
          <a:lstStyle/>
          <a:p>
            <a:pPr algn="ctr">
              <a:spcAft>
                <a:spcPts val="600"/>
              </a:spcAft>
            </a:pPr>
            <a:r>
              <a:rPr lang="en-US" sz="1200" b="1" dirty="0">
                <a:solidFill>
                  <a:schemeClr val="bg1"/>
                </a:solidFill>
                <a:latin typeface="Arial" panose="020B0604020202020204" pitchFamily="34" charset="0"/>
                <a:cs typeface="Arial" panose="020B0604020202020204" pitchFamily="34" charset="0"/>
              </a:rPr>
              <a:t>Image from a website</a:t>
            </a:r>
            <a:br>
              <a:rPr lang="en-US" sz="1200" b="1" dirty="0">
                <a:solidFill>
                  <a:schemeClr val="bg1"/>
                </a:solidFill>
                <a:latin typeface="Arial" panose="020B0604020202020204" pitchFamily="34" charset="0"/>
                <a:cs typeface="Arial" panose="020B0604020202020204" pitchFamily="34" charset="0"/>
              </a:rPr>
            </a:br>
            <a:r>
              <a:rPr lang="en-US" sz="1200" b="1" dirty="0">
                <a:solidFill>
                  <a:schemeClr val="bg1"/>
                </a:solidFill>
                <a:latin typeface="Arial" panose="020B0604020202020204" pitchFamily="34" charset="0"/>
                <a:cs typeface="Arial" panose="020B0604020202020204" pitchFamily="34" charset="0"/>
              </a:rPr>
              <a:t>Figure 3: </a:t>
            </a:r>
            <a:r>
              <a:rPr lang="en-GB" sz="1200" b="1" dirty="0">
                <a:solidFill>
                  <a:schemeClr val="bg1"/>
                </a:solidFill>
                <a:latin typeface="Arial" panose="020B0604020202020204" pitchFamily="34" charset="0"/>
                <a:cs typeface="Arial" panose="020B0604020202020204" pitchFamily="34" charset="0"/>
              </a:rPr>
              <a:t>Demystifying hypothesis testing</a:t>
            </a:r>
          </a:p>
          <a:p>
            <a:pPr algn="ctr">
              <a:spcAft>
                <a:spcPts val="600"/>
              </a:spcAft>
            </a:pPr>
            <a:endParaRPr lang="en-GB" sz="1300" dirty="0">
              <a:solidFill>
                <a:srgbClr val="FFFFFF"/>
              </a:solidFill>
            </a:endParaRPr>
          </a:p>
        </p:txBody>
      </p:sp>
    </p:spTree>
    <p:extLst>
      <p:ext uri="{BB962C8B-B14F-4D97-AF65-F5344CB8AC3E}">
        <p14:creationId xmlns:p14="http://schemas.microsoft.com/office/powerpoint/2010/main" val="1216648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661EA-8ABA-0E4C-9BBE-959AAB9BD88B}"/>
              </a:ext>
            </a:extLst>
          </p:cNvPr>
          <p:cNvSpPr>
            <a:spLocks noGrp="1"/>
          </p:cNvSpPr>
          <p:nvPr>
            <p:ph type="title"/>
          </p:nvPr>
        </p:nvSpPr>
        <p:spPr>
          <a:xfrm>
            <a:off x="838200" y="98124"/>
            <a:ext cx="10515600" cy="862576"/>
          </a:xfrm>
        </p:spPr>
        <p:txBody>
          <a:bodyPr>
            <a:normAutofit/>
          </a:bodyPr>
          <a:lstStyle/>
          <a:p>
            <a:pPr algn="ctr"/>
            <a:r>
              <a:rPr lang="en-US" sz="3600" b="1" u="sng"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C80DF67-D552-5445-828C-F95292520A52}"/>
              </a:ext>
            </a:extLst>
          </p:cNvPr>
          <p:cNvSpPr>
            <a:spLocks noGrp="1"/>
          </p:cNvSpPr>
          <p:nvPr>
            <p:ph idx="1"/>
          </p:nvPr>
        </p:nvSpPr>
        <p:spPr>
          <a:xfrm>
            <a:off x="147484" y="960700"/>
            <a:ext cx="11887200" cy="5799176"/>
          </a:xfrm>
        </p:spPr>
        <p:txBody>
          <a:bodyPr>
            <a:normAutofit/>
          </a:bodyPr>
          <a:lstStyle/>
          <a:p>
            <a:pPr lvl="0"/>
            <a:r>
              <a:rPr lang="en-GB" sz="1500" dirty="0">
                <a:latin typeface="Arial" panose="020B0604020202020204" pitchFamily="34" charset="0"/>
                <a:cs typeface="Arial" panose="020B0604020202020204" pitchFamily="34" charset="0"/>
              </a:rPr>
              <a:t>Ark, T.V. (2020). </a:t>
            </a:r>
            <a:r>
              <a:rPr lang="en-GB" sz="1500" i="1" dirty="0">
                <a:latin typeface="Arial" panose="020B0604020202020204" pitchFamily="34" charset="0"/>
                <a:cs typeface="Arial" panose="020B0604020202020204" pitchFamily="34" charset="0"/>
              </a:rPr>
              <a:t>7 ways tech supports collaborative learning. </a:t>
            </a:r>
            <a:r>
              <a:rPr lang="en-GB" sz="1500" dirty="0">
                <a:latin typeface="Arial" panose="020B0604020202020204" pitchFamily="34" charset="0"/>
                <a:cs typeface="Arial" panose="020B0604020202020204" pitchFamily="34" charset="0"/>
              </a:rPr>
              <a:t>[Online]. Available at: </a:t>
            </a:r>
            <a:r>
              <a:rPr lang="en-GB" sz="1500" u="sng" dirty="0">
                <a:latin typeface="Arial" panose="020B0604020202020204" pitchFamily="34" charset="0"/>
                <a:cs typeface="Arial" panose="020B0604020202020204" pitchFamily="34" charset="0"/>
                <a:hlinkClick r:id="rId2"/>
              </a:rPr>
              <a:t>https://www.gettingsmart.com/2020/01/11/7-ways-tech-supports-collaborative-learning/</a:t>
            </a:r>
            <a:r>
              <a:rPr lang="en-GB" sz="1500" dirty="0">
                <a:latin typeface="Arial" panose="020B0604020202020204" pitchFamily="34" charset="0"/>
                <a:cs typeface="Arial" panose="020B0604020202020204" pitchFamily="34" charset="0"/>
              </a:rPr>
              <a:t> (Accessed 27 March 2022)</a:t>
            </a:r>
          </a:p>
          <a:p>
            <a:pPr lvl="0"/>
            <a:r>
              <a:rPr lang="en-GB" sz="1500" dirty="0">
                <a:latin typeface="Arial" panose="020B0604020202020204" pitchFamily="34" charset="0"/>
                <a:cs typeface="Arial" panose="020B0604020202020204" pitchFamily="34" charset="0"/>
              </a:rPr>
              <a:t>Coaching educational leaders with eLearning technology. (2020). </a:t>
            </a:r>
            <a:r>
              <a:rPr lang="en-GB" sz="1500" i="1" dirty="0">
                <a:latin typeface="Arial" panose="020B0604020202020204" pitchFamily="34" charset="0"/>
                <a:cs typeface="Arial" panose="020B0604020202020204" pitchFamily="34" charset="0"/>
              </a:rPr>
              <a:t>Collaborative Learning in Online Teacher Education: Challenges &amp; Benefits.</a:t>
            </a:r>
            <a:r>
              <a:rPr lang="en-GB" sz="1500" dirty="0">
                <a:latin typeface="Arial" panose="020B0604020202020204" pitchFamily="34" charset="0"/>
                <a:cs typeface="Arial" panose="020B0604020202020204" pitchFamily="34" charset="0"/>
              </a:rPr>
              <a:t> [Online]. Available at:</a:t>
            </a:r>
            <a:r>
              <a:rPr lang="en-GB" sz="1500" i="1" dirty="0">
                <a:latin typeface="Arial" panose="020B0604020202020204" pitchFamily="34" charset="0"/>
                <a:cs typeface="Arial" panose="020B0604020202020204" pitchFamily="34" charset="0"/>
              </a:rPr>
              <a:t> </a:t>
            </a:r>
            <a:r>
              <a:rPr lang="en-GB" sz="1500" u="sng" dirty="0">
                <a:latin typeface="Arial" panose="020B0604020202020204" pitchFamily="34" charset="0"/>
                <a:cs typeface="Arial" panose="020B0604020202020204" pitchFamily="34" charset="0"/>
                <a:hlinkClick r:id="rId3"/>
              </a:rPr>
              <a:t>https://www.educationalinnovation360.com/blogs/collaborative-learning-in-online-teacher-education-challenges-amp-benefits</a:t>
            </a:r>
            <a:r>
              <a:rPr lang="en-GB" sz="1500" dirty="0">
                <a:latin typeface="Arial" panose="020B0604020202020204" pitchFamily="34" charset="0"/>
                <a:cs typeface="Arial" panose="020B0604020202020204" pitchFamily="34" charset="0"/>
              </a:rPr>
              <a:t> (Accessed 28 March 2022)</a:t>
            </a:r>
          </a:p>
          <a:p>
            <a:pPr lvl="0"/>
            <a:r>
              <a:rPr lang="en-GB" sz="1500" dirty="0">
                <a:latin typeface="Arial" panose="020B0604020202020204" pitchFamily="34" charset="0"/>
                <a:cs typeface="Arial" panose="020B0604020202020204" pitchFamily="34" charset="0"/>
              </a:rPr>
              <a:t>CPS. (2020). </a:t>
            </a:r>
            <a:r>
              <a:rPr lang="en-GB" sz="1500" i="1" dirty="0">
                <a:latin typeface="Arial" panose="020B0604020202020204" pitchFamily="34" charset="0"/>
                <a:cs typeface="Arial" panose="020B0604020202020204" pitchFamily="34" charset="0"/>
              </a:rPr>
              <a:t>Advantages and disadvantages of collaborative learning</a:t>
            </a:r>
            <a:r>
              <a:rPr lang="en-GB" sz="1500" dirty="0">
                <a:latin typeface="Arial" panose="020B0604020202020204" pitchFamily="34" charset="0"/>
                <a:cs typeface="Arial" panose="020B0604020202020204" pitchFamily="34" charset="0"/>
              </a:rPr>
              <a:t>. [Online]. Available at: </a:t>
            </a:r>
            <a:r>
              <a:rPr lang="en-GB" sz="1500" u="sng" dirty="0">
                <a:latin typeface="Arial" panose="020B0604020202020204" pitchFamily="34" charset="0"/>
                <a:cs typeface="Arial" panose="020B0604020202020204" pitchFamily="34" charset="0"/>
                <a:hlinkClick r:id="rId4"/>
              </a:rPr>
              <a:t>https://www.cpsmanufacturingco.com/news/advantages-and-disadvantages-of-collaborative-learning</a:t>
            </a:r>
            <a:r>
              <a:rPr lang="en-GB" sz="1500" dirty="0">
                <a:latin typeface="Arial" panose="020B0604020202020204" pitchFamily="34" charset="0"/>
                <a:cs typeface="Arial" panose="020B0604020202020204" pitchFamily="34" charset="0"/>
              </a:rPr>
              <a:t> (Accessed 6 April 2022)</a:t>
            </a:r>
          </a:p>
          <a:p>
            <a:pPr lvl="0"/>
            <a:r>
              <a:rPr lang="en-GB" sz="1500" dirty="0">
                <a:latin typeface="Arial" panose="020B0604020202020204" pitchFamily="34" charset="0"/>
                <a:cs typeface="Arial" panose="020B0604020202020204" pitchFamily="34" charset="0"/>
              </a:rPr>
              <a:t>Editorial team. (2020). </a:t>
            </a:r>
            <a:r>
              <a:rPr lang="en-GB" sz="1500" i="1" dirty="0">
                <a:latin typeface="Arial" panose="020B0604020202020204" pitchFamily="34" charset="0"/>
                <a:cs typeface="Arial" panose="020B0604020202020204" pitchFamily="34" charset="0"/>
              </a:rPr>
              <a:t>Student Collaboration: What, Why and Tools!. </a:t>
            </a:r>
            <a:r>
              <a:rPr lang="en-GB" sz="1500" dirty="0">
                <a:latin typeface="Arial" panose="020B0604020202020204" pitchFamily="34" charset="0"/>
                <a:cs typeface="Arial" panose="020B0604020202020204" pitchFamily="34" charset="0"/>
              </a:rPr>
              <a:t>[Online]. Available at: </a:t>
            </a:r>
            <a:r>
              <a:rPr lang="en-GB" sz="1500" u="sng" dirty="0">
                <a:latin typeface="Arial" panose="020B0604020202020204" pitchFamily="34" charset="0"/>
                <a:cs typeface="Arial" panose="020B0604020202020204" pitchFamily="34" charset="0"/>
                <a:hlinkClick r:id="rId5"/>
              </a:rPr>
              <a:t>https://blog.bit.ai/students-collaboration-what-why-and-tools/</a:t>
            </a:r>
            <a:r>
              <a:rPr lang="en-GB" sz="1500" dirty="0">
                <a:latin typeface="Arial" panose="020B0604020202020204" pitchFamily="34" charset="0"/>
                <a:cs typeface="Arial" panose="020B0604020202020204" pitchFamily="34" charset="0"/>
              </a:rPr>
              <a:t> (Accessed 2 April 2022)</a:t>
            </a:r>
          </a:p>
          <a:p>
            <a:pPr lvl="0"/>
            <a:r>
              <a:rPr lang="en-GB" sz="1500" dirty="0">
                <a:latin typeface="Arial" panose="020B0604020202020204" pitchFamily="34" charset="0"/>
                <a:cs typeface="Arial" panose="020B0604020202020204" pitchFamily="34" charset="0"/>
              </a:rPr>
              <a:t> Education support. (2022). </a:t>
            </a:r>
            <a:r>
              <a:rPr lang="en-GB" sz="1500" i="1" dirty="0">
                <a:latin typeface="Arial" panose="020B0604020202020204" pitchFamily="34" charset="0"/>
                <a:cs typeface="Arial" panose="020B0604020202020204" pitchFamily="34" charset="0"/>
              </a:rPr>
              <a:t>Getting the right work-life balance. </a:t>
            </a:r>
            <a:r>
              <a:rPr lang="en-GB" sz="1500" dirty="0">
                <a:latin typeface="Arial" panose="020B0604020202020204" pitchFamily="34" charset="0"/>
                <a:cs typeface="Arial" panose="020B0604020202020204" pitchFamily="34" charset="0"/>
              </a:rPr>
              <a:t>[Online]. Available at: </a:t>
            </a:r>
            <a:r>
              <a:rPr lang="en-GB" sz="1500" u="sng" dirty="0">
                <a:latin typeface="Arial" panose="020B0604020202020204" pitchFamily="34" charset="0"/>
                <a:cs typeface="Arial" panose="020B0604020202020204" pitchFamily="34" charset="0"/>
                <a:hlinkClick r:id="rId6"/>
              </a:rPr>
              <a:t>https://www.educationsupport.org.uk/resources/for-individuals/guides/getting-the-right-work-life-balance/</a:t>
            </a:r>
            <a:r>
              <a:rPr lang="en-GB" sz="1500" dirty="0">
                <a:latin typeface="Arial" panose="020B0604020202020204" pitchFamily="34" charset="0"/>
                <a:cs typeface="Arial" panose="020B0604020202020204" pitchFamily="34" charset="0"/>
              </a:rPr>
              <a:t> (Accessed 5 April 2022)</a:t>
            </a:r>
          </a:p>
          <a:p>
            <a:pPr lvl="0"/>
            <a:r>
              <a:rPr lang="en-GB" sz="1500" dirty="0">
                <a:latin typeface="Arial" panose="020B0604020202020204" pitchFamily="34" charset="0"/>
                <a:cs typeface="Arial" panose="020B0604020202020204" pitchFamily="34" charset="0"/>
              </a:rPr>
              <a:t>Figure 1: </a:t>
            </a:r>
            <a:r>
              <a:rPr lang="en-GB" sz="1500" dirty="0" err="1">
                <a:latin typeface="Arial" panose="020B0604020202020204" pitchFamily="34" charset="0"/>
                <a:cs typeface="Arial" panose="020B0604020202020204" pitchFamily="34" charset="0"/>
              </a:rPr>
              <a:t>Lopukhina</a:t>
            </a:r>
            <a:r>
              <a:rPr lang="en-GB" sz="1500" dirty="0">
                <a:latin typeface="Arial" panose="020B0604020202020204" pitchFamily="34" charset="0"/>
                <a:cs typeface="Arial" panose="020B0604020202020204" pitchFamily="34" charset="0"/>
              </a:rPr>
              <a:t>, D. (2019). </a:t>
            </a:r>
            <a:r>
              <a:rPr lang="en-GB" sz="1500" i="1" dirty="0">
                <a:latin typeface="Arial" panose="020B0604020202020204" pitchFamily="34" charset="0"/>
                <a:cs typeface="Arial" panose="020B0604020202020204" pitchFamily="34" charset="0"/>
              </a:rPr>
              <a:t>How Digital Technology Can Support Teamwork and Collaboration. </a:t>
            </a:r>
            <a:r>
              <a:rPr lang="en-GB" sz="1500" dirty="0">
                <a:latin typeface="Arial" panose="020B0604020202020204" pitchFamily="34" charset="0"/>
                <a:cs typeface="Arial" panose="020B0604020202020204" pitchFamily="34" charset="0"/>
              </a:rPr>
              <a:t>[Image]. Available at: </a:t>
            </a:r>
            <a:r>
              <a:rPr lang="en-GB" sz="1500" u="sng" dirty="0">
                <a:latin typeface="Arial" panose="020B0604020202020204" pitchFamily="34" charset="0"/>
                <a:cs typeface="Arial" panose="020B0604020202020204" pitchFamily="34" charset="0"/>
                <a:hlinkClick r:id="rId7"/>
              </a:rPr>
              <a:t>https://www.business2community.com/strategy/how-digital-technology-can-support-teamwork-and-collaboration-02206945</a:t>
            </a:r>
            <a:r>
              <a:rPr lang="en-GB" sz="1500" dirty="0">
                <a:latin typeface="Arial" panose="020B0604020202020204" pitchFamily="34" charset="0"/>
                <a:cs typeface="Arial" panose="020B0604020202020204" pitchFamily="34" charset="0"/>
              </a:rPr>
              <a:t> (Accessed 2 April 2022)</a:t>
            </a:r>
          </a:p>
          <a:p>
            <a:pPr lvl="0"/>
            <a:r>
              <a:rPr lang="en-GB" sz="1500" dirty="0">
                <a:latin typeface="Arial" panose="020B0604020202020204" pitchFamily="34" charset="0"/>
                <a:cs typeface="Arial" panose="020B0604020202020204" pitchFamily="34" charset="0"/>
              </a:rPr>
              <a:t>Figure 1: Stone, K. (2019). </a:t>
            </a:r>
            <a:r>
              <a:rPr lang="en-GB" sz="1500" i="1" dirty="0">
                <a:latin typeface="Arial" panose="020B0604020202020204" pitchFamily="34" charset="0"/>
                <a:cs typeface="Arial" panose="020B0604020202020204" pitchFamily="34" charset="0"/>
              </a:rPr>
              <a:t>The 10 Best Free Online Collaboration Tools for 2022.</a:t>
            </a:r>
            <a:r>
              <a:rPr lang="en-GB" sz="1500" dirty="0">
                <a:latin typeface="Arial" panose="020B0604020202020204" pitchFamily="34" charset="0"/>
                <a:cs typeface="Arial" panose="020B0604020202020204" pitchFamily="34" charset="0"/>
              </a:rPr>
              <a:t> [Image]. Available at: </a:t>
            </a:r>
            <a:r>
              <a:rPr lang="en-GB" sz="1500" u="sng" dirty="0">
                <a:latin typeface="Arial" panose="020B0604020202020204" pitchFamily="34" charset="0"/>
                <a:cs typeface="Arial" panose="020B0604020202020204" pitchFamily="34" charset="0"/>
                <a:hlinkClick r:id="rId8"/>
              </a:rPr>
              <a:t>https://getvoip.com/blog/2020/04/14/free-online-collaboration-tools/</a:t>
            </a:r>
            <a:r>
              <a:rPr lang="en-GB" sz="1500" dirty="0">
                <a:latin typeface="Arial" panose="020B0604020202020204" pitchFamily="34" charset="0"/>
                <a:cs typeface="Arial" panose="020B0604020202020204" pitchFamily="34" charset="0"/>
              </a:rPr>
              <a:t> (Accessed 3 April 2022)</a:t>
            </a:r>
          </a:p>
          <a:p>
            <a:pPr lvl="0"/>
            <a:r>
              <a:rPr lang="en-GB" sz="1500" dirty="0">
                <a:latin typeface="Arial" panose="020B0604020202020204" pitchFamily="34" charset="0"/>
                <a:cs typeface="Arial" panose="020B0604020202020204" pitchFamily="34" charset="0"/>
              </a:rPr>
              <a:t>Gallegos, K. (2018). </a:t>
            </a:r>
            <a:r>
              <a:rPr lang="en-GB" sz="1500" i="1" dirty="0">
                <a:latin typeface="Arial" panose="020B0604020202020204" pitchFamily="34" charset="0"/>
                <a:cs typeface="Arial" panose="020B0604020202020204" pitchFamily="34" charset="0"/>
              </a:rPr>
              <a:t>Enhancing Education with Collaboration Technology. </a:t>
            </a:r>
            <a:r>
              <a:rPr lang="en-GB" sz="1500" dirty="0">
                <a:latin typeface="Arial" panose="020B0604020202020204" pitchFamily="34" charset="0"/>
                <a:cs typeface="Arial" panose="020B0604020202020204" pitchFamily="34" charset="0"/>
              </a:rPr>
              <a:t>[Online]. Available at: </a:t>
            </a:r>
            <a:r>
              <a:rPr lang="en-GB" sz="1500" u="sng" dirty="0">
                <a:latin typeface="Arial" panose="020B0604020202020204" pitchFamily="34" charset="0"/>
                <a:cs typeface="Arial" panose="020B0604020202020204" pitchFamily="34" charset="0"/>
                <a:hlinkClick r:id="rId9"/>
              </a:rPr>
              <a:t>https://blogs.cisco.com/collaboration/enhancing-education-collaboration</a:t>
            </a:r>
            <a:r>
              <a:rPr lang="en-GB" sz="1500" dirty="0">
                <a:latin typeface="Arial" panose="020B0604020202020204" pitchFamily="34" charset="0"/>
                <a:cs typeface="Arial" panose="020B0604020202020204" pitchFamily="34" charset="0"/>
              </a:rPr>
              <a:t> (Accessed 1 April 2022)</a:t>
            </a:r>
          </a:p>
          <a:p>
            <a:pPr lvl="0"/>
            <a:r>
              <a:rPr lang="en-GB" sz="1500" dirty="0"/>
              <a:t>Glossop, A. (2021). </a:t>
            </a:r>
            <a:r>
              <a:rPr lang="en-GB" sz="1500" i="1" dirty="0"/>
              <a:t>5 benefits of online collaboration tools.</a:t>
            </a:r>
            <a:r>
              <a:rPr lang="en-GB" sz="1500" dirty="0"/>
              <a:t> [Online]. Available at: </a:t>
            </a:r>
            <a:r>
              <a:rPr lang="en-GB" sz="1500" u="sng" dirty="0">
                <a:hlinkClick r:id="rId10"/>
              </a:rPr>
              <a:t>https://www.ideagen.com/thought-leadership/blog/5-benefits-of-online-collaboration-tools</a:t>
            </a:r>
            <a:r>
              <a:rPr lang="en-GB" sz="1500" dirty="0"/>
              <a:t> (Accessed 2 April 2022)</a:t>
            </a:r>
          </a:p>
          <a:p>
            <a:pPr lvl="0"/>
            <a:r>
              <a:rPr lang="en-US" sz="1500" dirty="0"/>
              <a:t>Greener, S.L., and Wakefield, C. (No date).</a:t>
            </a:r>
            <a:r>
              <a:rPr lang="en-US" sz="1500" i="1" dirty="0"/>
              <a:t> </a:t>
            </a:r>
            <a:r>
              <a:rPr lang="en-GB" sz="1500" i="1" dirty="0"/>
              <a:t>Developing confidence in the use of digital tools in teaching.</a:t>
            </a:r>
            <a:r>
              <a:rPr lang="en-GB" sz="1500" dirty="0"/>
              <a:t> [Online]. Available at: </a:t>
            </a:r>
            <a:r>
              <a:rPr lang="en-GB" sz="1500" u="sng" dirty="0">
                <a:hlinkClick r:id="rId11"/>
              </a:rPr>
              <a:t>https://files.eric.ed.gov/fulltext/EJ1062118.pdf</a:t>
            </a:r>
            <a:r>
              <a:rPr lang="en-GB" sz="1500" dirty="0"/>
              <a:t> (Accessed 9 April 2022)</a:t>
            </a:r>
            <a:r>
              <a:rPr lang="en-GB" sz="1500" i="1" dirty="0"/>
              <a:t> </a:t>
            </a:r>
            <a:endParaRPr lang="en-GB" sz="1500" dirty="0"/>
          </a:p>
          <a:p>
            <a:pPr lvl="0"/>
            <a:endParaRPr lang="en-GB" sz="1400" dirty="0">
              <a:latin typeface="Arial" panose="020B0604020202020204" pitchFamily="34" charset="0"/>
              <a:cs typeface="Arial" panose="020B0604020202020204" pitchFamily="34" charset="0"/>
            </a:endParaRPr>
          </a:p>
          <a:p>
            <a:endParaRPr lang="en-GB" sz="1500" dirty="0">
              <a:latin typeface="Arial" panose="020B0604020202020204" pitchFamily="34" charset="0"/>
              <a:cs typeface="Arial" panose="020B0604020202020204" pitchFamily="34" charset="0"/>
            </a:endParaRPr>
          </a:p>
          <a:p>
            <a:endParaRPr lang="en-GB" sz="1500" i="1" dirty="0">
              <a:latin typeface="Arial" panose="020B0604020202020204" pitchFamily="34" charset="0"/>
              <a:cs typeface="Arial" panose="020B0604020202020204" pitchFamily="34" charset="0"/>
            </a:endParaRPr>
          </a:p>
          <a:p>
            <a:endParaRPr lang="en-GB" sz="1500" dirty="0">
              <a:latin typeface="Arial" panose="020B0604020202020204" pitchFamily="34" charset="0"/>
              <a:cs typeface="Arial" panose="020B0604020202020204" pitchFamily="34" charset="0"/>
            </a:endParaRPr>
          </a:p>
          <a:p>
            <a:endParaRPr lang="en-GB" sz="1500" dirty="0">
              <a:latin typeface="Arial" panose="020B0604020202020204" pitchFamily="34" charset="0"/>
              <a:cs typeface="Arial" panose="020B0604020202020204" pitchFamily="34" charset="0"/>
            </a:endParaRPr>
          </a:p>
          <a:p>
            <a:endParaRPr lang="en-GB" sz="1500" i="1" dirty="0">
              <a:latin typeface="Arial" panose="020B0604020202020204" pitchFamily="34" charset="0"/>
              <a:cs typeface="Arial" panose="020B0604020202020204" pitchFamily="34" charset="0"/>
            </a:endParaRPr>
          </a:p>
          <a:p>
            <a:pPr marL="0" indent="0">
              <a:buNone/>
            </a:pPr>
            <a:endParaRPr lang="en-GB" sz="1500" dirty="0">
              <a:latin typeface="Arial" panose="020B0604020202020204" pitchFamily="34" charset="0"/>
              <a:cs typeface="Arial" panose="020B0604020202020204" pitchFamily="34" charset="0"/>
            </a:endParaRPr>
          </a:p>
          <a:p>
            <a:pPr marL="0" indent="0">
              <a:buNone/>
            </a:pPr>
            <a:endParaRPr lang="en-GB" sz="1500" dirty="0">
              <a:latin typeface="Arial" panose="020B0604020202020204" pitchFamily="34" charset="0"/>
              <a:cs typeface="Arial" panose="020B0604020202020204" pitchFamily="34" charset="0"/>
            </a:endParaRPr>
          </a:p>
          <a:p>
            <a:pPr marL="0" indent="0">
              <a:buNone/>
            </a:pPr>
            <a:endParaRPr lang="en-GB" sz="1500" dirty="0">
              <a:latin typeface="Arial" panose="020B0604020202020204" pitchFamily="34" charset="0"/>
              <a:cs typeface="Arial" panose="020B0604020202020204" pitchFamily="34" charset="0"/>
            </a:endParaRPr>
          </a:p>
          <a:p>
            <a:pPr marL="0" indent="0">
              <a:buNone/>
            </a:pPr>
            <a:endParaRPr lang="en-GB" sz="1500" dirty="0">
              <a:latin typeface="Arial" panose="020B0604020202020204" pitchFamily="34" charset="0"/>
              <a:cs typeface="Arial" panose="020B0604020202020204" pitchFamily="34" charset="0"/>
            </a:endParaRPr>
          </a:p>
          <a:p>
            <a:pPr marL="0" indent="0">
              <a:buNone/>
            </a:pPr>
            <a:endParaRPr lang="en-GB" sz="1500" dirty="0">
              <a:latin typeface="Arial" panose="020B0604020202020204" pitchFamily="34" charset="0"/>
              <a:cs typeface="Arial" panose="020B0604020202020204" pitchFamily="34" charset="0"/>
            </a:endParaRPr>
          </a:p>
          <a:p>
            <a:pPr marL="0" indent="0">
              <a:buNone/>
            </a:pP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09337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661EA-8ABA-0E4C-9BBE-959AAB9BD88B}"/>
              </a:ext>
            </a:extLst>
          </p:cNvPr>
          <p:cNvSpPr>
            <a:spLocks noGrp="1"/>
          </p:cNvSpPr>
          <p:nvPr>
            <p:ph type="title"/>
          </p:nvPr>
        </p:nvSpPr>
        <p:spPr>
          <a:xfrm>
            <a:off x="838200" y="98124"/>
            <a:ext cx="10515600" cy="862576"/>
          </a:xfrm>
        </p:spPr>
        <p:txBody>
          <a:bodyPr>
            <a:normAutofit/>
          </a:bodyPr>
          <a:lstStyle/>
          <a:p>
            <a:pPr algn="ctr"/>
            <a:r>
              <a:rPr lang="en-US" sz="3600" b="1" u="sng"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C80DF67-D552-5445-828C-F95292520A52}"/>
              </a:ext>
            </a:extLst>
          </p:cNvPr>
          <p:cNvSpPr>
            <a:spLocks noGrp="1"/>
          </p:cNvSpPr>
          <p:nvPr>
            <p:ph idx="1"/>
          </p:nvPr>
        </p:nvSpPr>
        <p:spPr>
          <a:xfrm>
            <a:off x="221226" y="960699"/>
            <a:ext cx="11754464" cy="5690823"/>
          </a:xfrm>
        </p:spPr>
        <p:txBody>
          <a:bodyPr>
            <a:normAutofit/>
          </a:bodyPr>
          <a:lstStyle/>
          <a:p>
            <a:pPr lvl="0"/>
            <a:r>
              <a:rPr lang="en-GB" sz="1400" dirty="0" err="1">
                <a:latin typeface="Arial" panose="020B0604020202020204" pitchFamily="34" charset="0"/>
                <a:cs typeface="Arial" panose="020B0604020202020204" pitchFamily="34" charset="0"/>
              </a:rPr>
              <a:t>Khang</a:t>
            </a:r>
            <a:r>
              <a:rPr lang="en-GB" sz="1400" dirty="0">
                <a:latin typeface="Arial" panose="020B0604020202020204" pitchFamily="34" charset="0"/>
                <a:cs typeface="Arial" panose="020B0604020202020204" pitchFamily="34" charset="0"/>
              </a:rPr>
              <a:t>, N.W. (2018). </a:t>
            </a:r>
            <a:r>
              <a:rPr lang="en-GB" sz="1400" i="1" dirty="0">
                <a:latin typeface="Arial" panose="020B0604020202020204" pitchFamily="34" charset="0"/>
                <a:cs typeface="Arial" panose="020B0604020202020204" pitchFamily="34" charset="0"/>
              </a:rPr>
              <a:t>4 Top Collaboration Tools To Choose From. </a:t>
            </a:r>
            <a:r>
              <a:rPr lang="en-GB" sz="1400" dirty="0">
                <a:latin typeface="Arial" panose="020B0604020202020204" pitchFamily="34" charset="0"/>
                <a:cs typeface="Arial" panose="020B0604020202020204" pitchFamily="34" charset="0"/>
              </a:rPr>
              <a:t>[Image]. Available at: </a:t>
            </a:r>
            <a:r>
              <a:rPr lang="en-GB" sz="1400" u="sng" dirty="0">
                <a:latin typeface="Arial" panose="020B0604020202020204" pitchFamily="34" charset="0"/>
                <a:cs typeface="Arial" panose="020B0604020202020204" pitchFamily="34" charset="0"/>
                <a:hlinkClick r:id="rId2"/>
              </a:rPr>
              <a:t>https://www.itsupportsingapore.sg/4-top-collaboration-tools-to-choose-from/</a:t>
            </a:r>
            <a:r>
              <a:rPr lang="en-GB" sz="1400" dirty="0">
                <a:latin typeface="Arial" panose="020B0604020202020204" pitchFamily="34" charset="0"/>
                <a:cs typeface="Arial" panose="020B0604020202020204" pitchFamily="34" charset="0"/>
              </a:rPr>
              <a:t> (Accessed: 27 March 2022)</a:t>
            </a:r>
          </a:p>
          <a:p>
            <a:pPr lvl="0"/>
            <a:r>
              <a:rPr lang="en-US" sz="1400" dirty="0">
                <a:latin typeface="Arial" panose="020B0604020202020204" pitchFamily="34" charset="0"/>
                <a:cs typeface="Arial" panose="020B0604020202020204" pitchFamily="34" charset="0"/>
              </a:rPr>
              <a:t>Lees, H. (2022). </a:t>
            </a:r>
            <a:r>
              <a:rPr lang="en-GB" sz="1400" i="1" dirty="0">
                <a:latin typeface="Arial" panose="020B0604020202020204" pitchFamily="34" charset="0"/>
                <a:cs typeface="Arial" panose="020B0604020202020204" pitchFamily="34" charset="0"/>
              </a:rPr>
              <a:t>How Technology Can Be Used To Enhance Practical Science.</a:t>
            </a:r>
            <a:r>
              <a:rPr lang="en-GB" sz="1400" dirty="0">
                <a:latin typeface="Arial" panose="020B0604020202020204" pitchFamily="34" charset="0"/>
                <a:cs typeface="Arial" panose="020B0604020202020204" pitchFamily="34" charset="0"/>
              </a:rPr>
              <a:t> [Online]. Available at</a:t>
            </a:r>
            <a:r>
              <a:rPr lang="en-GB" sz="1400" i="1" dirty="0">
                <a:latin typeface="Arial" panose="020B0604020202020204" pitchFamily="34" charset="0"/>
                <a:cs typeface="Arial" panose="020B0604020202020204" pitchFamily="34" charset="0"/>
              </a:rPr>
              <a:t> </a:t>
            </a:r>
            <a:r>
              <a:rPr lang="en-US" sz="1400" u="sng" dirty="0">
                <a:latin typeface="Arial" panose="020B0604020202020204" pitchFamily="34" charset="0"/>
                <a:cs typeface="Arial" panose="020B0604020202020204" pitchFamily="34" charset="0"/>
                <a:hlinkClick r:id="rId3"/>
              </a:rPr>
              <a:t>https://www.thetechedvocate.org/5-advantages-and-5-disadvantages-of-e-learning/</a:t>
            </a:r>
            <a:r>
              <a:rPr lang="en-US" sz="1400" dirty="0">
                <a:latin typeface="Arial" panose="020B0604020202020204" pitchFamily="34" charset="0"/>
                <a:cs typeface="Arial" panose="020B0604020202020204" pitchFamily="34" charset="0"/>
              </a:rPr>
              <a:t> (Accessed 9 April 2022)</a:t>
            </a:r>
            <a:endParaRPr lang="en-GB" sz="1400" dirty="0">
              <a:latin typeface="Arial" panose="020B0604020202020204" pitchFamily="34" charset="0"/>
              <a:cs typeface="Arial" panose="020B0604020202020204" pitchFamily="34" charset="0"/>
            </a:endParaRPr>
          </a:p>
          <a:p>
            <a:pPr lvl="0"/>
            <a:r>
              <a:rPr lang="en-GB" sz="1400" dirty="0" err="1">
                <a:latin typeface="Arial" panose="020B0604020202020204" pitchFamily="34" charset="0"/>
                <a:cs typeface="Arial" panose="020B0604020202020204" pitchFamily="34" charset="0"/>
              </a:rPr>
              <a:t>Luminousmen</a:t>
            </a:r>
            <a:r>
              <a:rPr lang="en-GB" sz="1400" dirty="0">
                <a:latin typeface="Arial" panose="020B0604020202020204" pitchFamily="34" charset="0"/>
                <a:cs typeface="Arial" panose="020B0604020202020204" pitchFamily="34" charset="0"/>
              </a:rPr>
              <a:t>. (2020). </a:t>
            </a:r>
            <a:r>
              <a:rPr lang="en-GB" sz="1400" i="1" dirty="0">
                <a:latin typeface="Arial" panose="020B0604020202020204" pitchFamily="34" charset="0"/>
                <a:cs typeface="Arial" panose="020B0604020202020204" pitchFamily="34" charset="0"/>
              </a:rPr>
              <a:t>Demystifying hypothesis testing. </a:t>
            </a:r>
            <a:r>
              <a:rPr lang="en-GB" sz="1400" dirty="0">
                <a:latin typeface="Arial" panose="020B0604020202020204" pitchFamily="34" charset="0"/>
                <a:cs typeface="Arial" panose="020B0604020202020204" pitchFamily="34" charset="0"/>
              </a:rPr>
              <a:t>[Image]. Available at: </a:t>
            </a:r>
            <a:r>
              <a:rPr lang="en-GB" sz="1400" u="sng" dirty="0">
                <a:latin typeface="Arial" panose="020B0604020202020204" pitchFamily="34" charset="0"/>
                <a:cs typeface="Arial" panose="020B0604020202020204" pitchFamily="34" charset="0"/>
                <a:hlinkClick r:id="rId4"/>
              </a:rPr>
              <a:t>https://luminousmen.com/post/demystifying-hypothesis-testing</a:t>
            </a:r>
            <a:r>
              <a:rPr lang="en-GB" sz="1400" dirty="0">
                <a:latin typeface="Arial" panose="020B0604020202020204" pitchFamily="34" charset="0"/>
                <a:cs typeface="Arial" panose="020B0604020202020204" pitchFamily="34" charset="0"/>
              </a:rPr>
              <a:t> (Accessed 10 April 2022)</a:t>
            </a:r>
          </a:p>
          <a:p>
            <a:pPr lvl="0"/>
            <a:r>
              <a:rPr lang="en-GB" sz="1400" dirty="0">
                <a:latin typeface="Arial" panose="020B0604020202020204" pitchFamily="34" charset="0"/>
                <a:cs typeface="Arial" panose="020B0604020202020204" pitchFamily="34" charset="0"/>
              </a:rPr>
              <a:t>Lynch, M. (2017). </a:t>
            </a:r>
            <a:r>
              <a:rPr lang="en-GB" sz="1400" i="1" dirty="0">
                <a:latin typeface="Arial" panose="020B0604020202020204" pitchFamily="34" charset="0"/>
                <a:cs typeface="Arial" panose="020B0604020202020204" pitchFamily="34" charset="0"/>
              </a:rPr>
              <a:t>9 Ways that technology boosts student confidence in the classroom. </a:t>
            </a:r>
            <a:r>
              <a:rPr lang="en-GB" sz="1400" dirty="0">
                <a:latin typeface="Arial" panose="020B0604020202020204" pitchFamily="34" charset="0"/>
                <a:cs typeface="Arial" panose="020B0604020202020204" pitchFamily="34" charset="0"/>
              </a:rPr>
              <a:t>[Online]. Available at: </a:t>
            </a:r>
            <a:r>
              <a:rPr lang="en-GB" sz="1400" u="sng" dirty="0">
                <a:latin typeface="Arial" panose="020B0604020202020204" pitchFamily="34" charset="0"/>
                <a:cs typeface="Arial" panose="020B0604020202020204" pitchFamily="34" charset="0"/>
                <a:hlinkClick r:id="rId5"/>
              </a:rPr>
              <a:t>https://www.thetechedvocate.org/9-ways-technology-boosts-student-confidence-classroom/</a:t>
            </a:r>
            <a:r>
              <a:rPr lang="en-GB" sz="1400" dirty="0">
                <a:latin typeface="Arial" panose="020B0604020202020204" pitchFamily="34" charset="0"/>
                <a:cs typeface="Arial" panose="020B0604020202020204" pitchFamily="34" charset="0"/>
              </a:rPr>
              <a:t> (Accessed 5 April 2022)</a:t>
            </a:r>
          </a:p>
          <a:p>
            <a:pPr lvl="0"/>
            <a:r>
              <a:rPr lang="en-GB" sz="1400" dirty="0">
                <a:latin typeface="Arial" panose="020B0604020202020204" pitchFamily="34" charset="0"/>
                <a:cs typeface="Arial" panose="020B0604020202020204" pitchFamily="34" charset="0"/>
              </a:rPr>
              <a:t>Lynch, M. (2020). </a:t>
            </a:r>
            <a:r>
              <a:rPr lang="en-GB" sz="1400" i="1" dirty="0">
                <a:latin typeface="Arial" panose="020B0604020202020204" pitchFamily="34" charset="0"/>
                <a:cs typeface="Arial" panose="020B0604020202020204" pitchFamily="34" charset="0"/>
              </a:rPr>
              <a:t>5 Advantages and 5 disadvantages of e-learning.</a:t>
            </a:r>
            <a:r>
              <a:rPr lang="en-GB" sz="1400" dirty="0">
                <a:latin typeface="Arial" panose="020B0604020202020204" pitchFamily="34" charset="0"/>
                <a:cs typeface="Arial" panose="020B0604020202020204" pitchFamily="34" charset="0"/>
              </a:rPr>
              <a:t> [Online]. Available at: </a:t>
            </a:r>
            <a:r>
              <a:rPr lang="en-GB" sz="1400" u="sng" dirty="0">
                <a:latin typeface="Arial" panose="020B0604020202020204" pitchFamily="34" charset="0"/>
                <a:cs typeface="Arial" panose="020B0604020202020204" pitchFamily="34" charset="0"/>
                <a:hlinkClick r:id="rId3"/>
              </a:rPr>
              <a:t>https://www.thetechedvocate.org/5-advantages-and-5-disadvantages-of-e-learning/</a:t>
            </a:r>
            <a:r>
              <a:rPr lang="en-GB" sz="1400" dirty="0">
                <a:latin typeface="Arial" panose="020B0604020202020204" pitchFamily="34" charset="0"/>
                <a:cs typeface="Arial" panose="020B0604020202020204" pitchFamily="34" charset="0"/>
              </a:rPr>
              <a:t> (Accessed 8 April 2022)</a:t>
            </a:r>
          </a:p>
          <a:p>
            <a:pPr lvl="0"/>
            <a:r>
              <a:rPr lang="en-GB" sz="1400" dirty="0">
                <a:latin typeface="Arial" panose="020B0604020202020204" pitchFamily="34" charset="0"/>
                <a:cs typeface="Arial" panose="020B0604020202020204" pitchFamily="34" charset="0"/>
              </a:rPr>
              <a:t>Middlecamp, C. (No date). </a:t>
            </a:r>
            <a:r>
              <a:rPr lang="en-GB" sz="1400" i="1" dirty="0">
                <a:latin typeface="Arial" panose="020B0604020202020204" pitchFamily="34" charset="0"/>
                <a:cs typeface="Arial" panose="020B0604020202020204" pitchFamily="34" charset="0"/>
              </a:rPr>
              <a:t>Students speak out on Collaborative Learning</a:t>
            </a:r>
            <a:r>
              <a:rPr lang="en-GB" sz="1400" dirty="0">
                <a:latin typeface="Arial" panose="020B0604020202020204" pitchFamily="34" charset="0"/>
                <a:cs typeface="Arial" panose="020B0604020202020204" pitchFamily="34" charset="0"/>
              </a:rPr>
              <a:t>. [Online]. Available at: </a:t>
            </a:r>
            <a:r>
              <a:rPr lang="en-GB" sz="1400" u="sng" dirty="0">
                <a:latin typeface="Arial" panose="020B0604020202020204" pitchFamily="34" charset="0"/>
                <a:cs typeface="Arial" panose="020B0604020202020204" pitchFamily="34" charset="0"/>
                <a:hlinkClick r:id="rId6"/>
              </a:rPr>
              <a:t>http://archive.wceruw.org/cl1/cl/story/middlecc/TSCMD.htm</a:t>
            </a:r>
            <a:r>
              <a:rPr lang="en-GB" sz="1400" dirty="0">
                <a:latin typeface="Arial" panose="020B0604020202020204" pitchFamily="34" charset="0"/>
                <a:cs typeface="Arial" panose="020B0604020202020204" pitchFamily="34" charset="0"/>
              </a:rPr>
              <a:t> (Accessed 5 April 2022)</a:t>
            </a:r>
          </a:p>
          <a:p>
            <a:pPr lvl="0"/>
            <a:r>
              <a:rPr lang="en-GB" sz="1400" dirty="0">
                <a:latin typeface="Arial" panose="020B0604020202020204" pitchFamily="34" charset="0"/>
                <a:cs typeface="Arial" panose="020B0604020202020204" pitchFamily="34" charset="0"/>
              </a:rPr>
              <a:t>OECD. (2020). </a:t>
            </a:r>
            <a:r>
              <a:rPr lang="en-GB" sz="1400" i="1" dirty="0">
                <a:latin typeface="Arial" panose="020B0604020202020204" pitchFamily="34" charset="0"/>
                <a:cs typeface="Arial" panose="020B0604020202020204" pitchFamily="34" charset="0"/>
              </a:rPr>
              <a:t>Strengthening online learning when schools are closed: The role of families and teachers in supporting students during the COVID-19 crisis</a:t>
            </a:r>
            <a:r>
              <a:rPr lang="en-GB" sz="1400" dirty="0">
                <a:latin typeface="Arial" panose="020B0604020202020204" pitchFamily="34" charset="0"/>
                <a:cs typeface="Arial" panose="020B0604020202020204" pitchFamily="34" charset="0"/>
              </a:rPr>
              <a:t>. [Online]. Available at: </a:t>
            </a:r>
            <a:r>
              <a:rPr lang="en-GB" sz="1400" u="sng" dirty="0">
                <a:latin typeface="Arial" panose="020B0604020202020204" pitchFamily="34" charset="0"/>
                <a:cs typeface="Arial" panose="020B0604020202020204" pitchFamily="34" charset="0"/>
                <a:hlinkClick r:id="rId7"/>
              </a:rPr>
              <a:t>https://www.oecd.org/coronavirus/policy-responses/strengthening-online-learning-when-schools-are-closed-the-role-of-families-and-teachers-in-supporting-students-during-the-covid-19-crisis-c4ecba6c/</a:t>
            </a:r>
            <a:r>
              <a:rPr lang="en-GB" sz="1400" dirty="0">
                <a:latin typeface="Arial" panose="020B0604020202020204" pitchFamily="34" charset="0"/>
                <a:cs typeface="Arial" panose="020B0604020202020204" pitchFamily="34" charset="0"/>
              </a:rPr>
              <a:t> (Accessed 3 April 2022)</a:t>
            </a:r>
          </a:p>
          <a:p>
            <a:pPr lvl="0"/>
            <a:r>
              <a:rPr lang="en-GB" sz="1400" dirty="0">
                <a:latin typeface="Arial" panose="020B0604020202020204" pitchFamily="34" charset="0"/>
                <a:cs typeface="Arial" panose="020B0604020202020204" pitchFamily="34" charset="0"/>
              </a:rPr>
              <a:t>Office for students. (2021). </a:t>
            </a:r>
            <a:r>
              <a:rPr lang="en-GB" sz="1400" i="1" dirty="0">
                <a:latin typeface="Arial" panose="020B0604020202020204" pitchFamily="34" charset="0"/>
                <a:cs typeface="Arial" panose="020B0604020202020204" pitchFamily="34" charset="0"/>
              </a:rPr>
              <a:t>Gravity assist: propelling higher education towards a brighter future.</a:t>
            </a:r>
            <a:r>
              <a:rPr lang="en-GB" sz="1400" dirty="0">
                <a:latin typeface="Arial" panose="020B0604020202020204" pitchFamily="34" charset="0"/>
                <a:cs typeface="Arial" panose="020B0604020202020204" pitchFamily="34" charset="0"/>
              </a:rPr>
              <a:t> [Online]. Available at:</a:t>
            </a:r>
            <a:r>
              <a:rPr lang="en-GB" sz="1400" i="1" dirty="0">
                <a:latin typeface="Arial" panose="020B0604020202020204" pitchFamily="34" charset="0"/>
                <a:cs typeface="Arial" panose="020B0604020202020204" pitchFamily="34" charset="0"/>
              </a:rPr>
              <a:t> </a:t>
            </a:r>
            <a:r>
              <a:rPr lang="en-GB" sz="1400" u="sng" dirty="0">
                <a:latin typeface="Arial" panose="020B0604020202020204" pitchFamily="34" charset="0"/>
                <a:cs typeface="Arial" panose="020B0604020202020204" pitchFamily="34" charset="0"/>
                <a:hlinkClick r:id="rId8"/>
              </a:rPr>
              <a:t>https://www.officeforstudents.org.uk/publications/gravity-assist-propelling-higher-education-towards-a-brighter-future/</a:t>
            </a:r>
            <a:r>
              <a:rPr lang="en-GB" sz="1400" dirty="0">
                <a:latin typeface="Arial" panose="020B0604020202020204" pitchFamily="34" charset="0"/>
                <a:cs typeface="Arial" panose="020B0604020202020204" pitchFamily="34" charset="0"/>
              </a:rPr>
              <a:t>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(Accessed 28 March 2022) </a:t>
            </a:r>
          </a:p>
          <a:p>
            <a:pPr lvl="0"/>
            <a:r>
              <a:rPr lang="en-GB" sz="1400" dirty="0">
                <a:latin typeface="Arial" panose="020B0604020202020204" pitchFamily="34" charset="0"/>
                <a:cs typeface="Arial" panose="020B0604020202020204" pitchFamily="34" charset="0"/>
              </a:rPr>
              <a:t>Rahman. (2019). </a:t>
            </a:r>
            <a:r>
              <a:rPr lang="en-GB" sz="1400" i="1" dirty="0">
                <a:latin typeface="Arial" panose="020B0604020202020204" pitchFamily="34" charset="0"/>
                <a:cs typeface="Arial" panose="020B0604020202020204" pitchFamily="34" charset="0"/>
              </a:rPr>
              <a:t>Collaborative Teaching, Learning and Working. </a:t>
            </a:r>
            <a:r>
              <a:rPr lang="en-GB" sz="1400" dirty="0">
                <a:latin typeface="Arial" panose="020B0604020202020204" pitchFamily="34" charset="0"/>
                <a:cs typeface="Arial" panose="020B0604020202020204" pitchFamily="34" charset="0"/>
              </a:rPr>
              <a:t>[Online]. Available at: </a:t>
            </a:r>
            <a:r>
              <a:rPr lang="en-GB" sz="1400" u="sng" dirty="0">
                <a:latin typeface="Arial" panose="020B0604020202020204" pitchFamily="34" charset="0"/>
                <a:cs typeface="Arial" panose="020B0604020202020204" pitchFamily="34" charset="0"/>
                <a:hlinkClick r:id="rId9"/>
              </a:rPr>
              <a:t>https://safsms.com/blog/collaborative-teaching-benefits-tools/</a:t>
            </a:r>
            <a:r>
              <a:rPr lang="en-GB" sz="1400" dirty="0">
                <a:latin typeface="Arial" panose="020B0604020202020204" pitchFamily="34" charset="0"/>
                <a:cs typeface="Arial" panose="020B0604020202020204" pitchFamily="34" charset="0"/>
              </a:rPr>
              <a:t> (Accessed 3 April 2022)</a:t>
            </a:r>
          </a:p>
          <a:p>
            <a:pPr lvl="0"/>
            <a:endParaRPr lang="en-GB" sz="1400" dirty="0">
              <a:latin typeface="Arial" panose="020B0604020202020204" pitchFamily="34" charset="0"/>
              <a:cs typeface="Arial" panose="020B0604020202020204" pitchFamily="34" charset="0"/>
            </a:endParaRPr>
          </a:p>
          <a:p>
            <a:endParaRPr lang="en-GB" sz="1400" i="1" cap="all"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i="1" dirty="0">
              <a:latin typeface="Arial" panose="020B0604020202020204" pitchFamily="34" charset="0"/>
              <a:cs typeface="Arial" panose="020B0604020202020204" pitchFamily="34" charset="0"/>
            </a:endParaRPr>
          </a:p>
          <a:p>
            <a:endParaRPr lang="en-GB" sz="1400" i="1"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i="1"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i="1"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6069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26B73-52CA-6B40-BE44-C35E7A233B4D}"/>
              </a:ext>
            </a:extLst>
          </p:cNvPr>
          <p:cNvSpPr>
            <a:spLocks noGrp="1"/>
          </p:cNvSpPr>
          <p:nvPr>
            <p:ph type="title"/>
          </p:nvPr>
        </p:nvSpPr>
        <p:spPr/>
        <p:txBody>
          <a:bodyPr>
            <a:normAutofit/>
          </a:bodyPr>
          <a:lstStyle/>
          <a:p>
            <a:pPr algn="ctr"/>
            <a:r>
              <a:rPr lang="en-US" sz="3600" b="1" u="sng" dirty="0">
                <a:latin typeface="Arial" panose="020B0604020202020204" pitchFamily="34" charset="0"/>
                <a:cs typeface="Arial" panose="020B0604020202020204" pitchFamily="34" charset="0"/>
              </a:rPr>
              <a:t>References</a:t>
            </a:r>
            <a:endParaRPr lang="en-US" sz="3600" dirty="0"/>
          </a:p>
        </p:txBody>
      </p:sp>
      <p:sp>
        <p:nvSpPr>
          <p:cNvPr id="3" name="Content Placeholder 2">
            <a:extLst>
              <a:ext uri="{FF2B5EF4-FFF2-40B4-BE49-F238E27FC236}">
                <a16:creationId xmlns:a16="http://schemas.microsoft.com/office/drawing/2014/main" id="{F48E06EC-3C92-4442-ADAE-31FB88236325}"/>
              </a:ext>
            </a:extLst>
          </p:cNvPr>
          <p:cNvSpPr>
            <a:spLocks noGrp="1"/>
          </p:cNvSpPr>
          <p:nvPr>
            <p:ph idx="1"/>
          </p:nvPr>
        </p:nvSpPr>
        <p:spPr/>
        <p:txBody>
          <a:bodyPr>
            <a:normAutofit/>
          </a:bodyPr>
          <a:lstStyle/>
          <a:p>
            <a:pPr lvl="0"/>
            <a:r>
              <a:rPr lang="en-GB" sz="1500" dirty="0">
                <a:latin typeface="Arial" panose="020B0604020202020204" pitchFamily="34" charset="0"/>
                <a:cs typeface="Arial" panose="020B0604020202020204" pitchFamily="34" charset="0"/>
              </a:rPr>
              <a:t>RM Education. (2020). </a:t>
            </a:r>
            <a:r>
              <a:rPr lang="en-GB" sz="1500" i="1" dirty="0">
                <a:latin typeface="Arial" panose="020B0604020202020204" pitchFamily="34" charset="0"/>
                <a:cs typeface="Arial" panose="020B0604020202020204" pitchFamily="34" charset="0"/>
              </a:rPr>
              <a:t>Over half of UK teachers want to use #EdTech to improve effectiveness but lack confidence. </a:t>
            </a:r>
            <a:r>
              <a:rPr lang="en-GB" sz="1500" dirty="0">
                <a:latin typeface="Arial" panose="020B0604020202020204" pitchFamily="34" charset="0"/>
                <a:cs typeface="Arial" panose="020B0604020202020204" pitchFamily="34" charset="0"/>
              </a:rPr>
              <a:t>[Online]. Available at: </a:t>
            </a:r>
            <a:r>
              <a:rPr lang="en-GB" sz="1500" u="sng" dirty="0">
                <a:latin typeface="Arial" panose="020B0604020202020204" pitchFamily="34" charset="0"/>
                <a:cs typeface="Arial" panose="020B0604020202020204" pitchFamily="34" charset="0"/>
                <a:hlinkClick r:id="rId2"/>
              </a:rPr>
              <a:t>https://www.fenews.co.uk/skills/over-half-of-uk-teachers-want-to-use-edtech-to-improve-effectiveness-but-lack-confidence/</a:t>
            </a:r>
            <a:r>
              <a:rPr lang="en-GB" sz="1500" dirty="0">
                <a:latin typeface="Arial" panose="020B0604020202020204" pitchFamily="34" charset="0"/>
                <a:cs typeface="Arial" panose="020B0604020202020204" pitchFamily="34" charset="0"/>
              </a:rPr>
              <a:t> (Accessed 1 April 2022)</a:t>
            </a:r>
          </a:p>
          <a:p>
            <a:pPr lvl="0"/>
            <a:r>
              <a:rPr lang="en-GB" sz="1500" dirty="0">
                <a:latin typeface="Arial" panose="020B0604020202020204" pitchFamily="34" charset="0"/>
                <a:cs typeface="Arial" panose="020B0604020202020204" pitchFamily="34" charset="0"/>
              </a:rPr>
              <a:t>Thompson, S. (2021). </a:t>
            </a:r>
            <a:r>
              <a:rPr lang="en-GB" sz="1500" i="1" dirty="0">
                <a:latin typeface="Arial" panose="020B0604020202020204" pitchFamily="34" charset="0"/>
                <a:cs typeface="Arial" panose="020B0604020202020204" pitchFamily="34" charset="0"/>
              </a:rPr>
              <a:t>Top 5 Advantages and Disadvantages of Online Classes for Higher Education [Updated 2022]. </a:t>
            </a:r>
            <a:r>
              <a:rPr lang="en-GB" sz="1500" dirty="0">
                <a:latin typeface="Arial" panose="020B0604020202020204" pitchFamily="34" charset="0"/>
                <a:cs typeface="Arial" panose="020B0604020202020204" pitchFamily="34" charset="0"/>
              </a:rPr>
              <a:t>[Online]. Available at: </a:t>
            </a:r>
            <a:r>
              <a:rPr lang="en-GB" sz="1500" u="sng" dirty="0">
                <a:latin typeface="Arial" panose="020B0604020202020204" pitchFamily="34" charset="0"/>
                <a:cs typeface="Arial" panose="020B0604020202020204" pitchFamily="34" charset="0"/>
                <a:hlinkClick r:id="rId3"/>
              </a:rPr>
              <a:t>https://corp.kaltura.com/blog/advantages-disadvantages-online-classes/</a:t>
            </a:r>
            <a:r>
              <a:rPr lang="en-GB" sz="1500" dirty="0">
                <a:latin typeface="Arial" panose="020B0604020202020204" pitchFamily="34" charset="0"/>
                <a:cs typeface="Arial" panose="020B0604020202020204" pitchFamily="34" charset="0"/>
              </a:rPr>
              <a:t> (Accessed 4 April 2022)</a:t>
            </a:r>
          </a:p>
          <a:p>
            <a:pPr lvl="0"/>
            <a:r>
              <a:rPr lang="en-GB" sz="1500" dirty="0" err="1">
                <a:latin typeface="Arial" panose="020B0604020202020204" pitchFamily="34" charset="0"/>
                <a:cs typeface="Arial" panose="020B0604020202020204" pitchFamily="34" charset="0"/>
              </a:rPr>
              <a:t>Wilsher</a:t>
            </a:r>
            <a:r>
              <a:rPr lang="en-GB" sz="1500" dirty="0">
                <a:latin typeface="Arial" panose="020B0604020202020204" pitchFamily="34" charset="0"/>
                <a:cs typeface="Arial" panose="020B0604020202020204" pitchFamily="34" charset="0"/>
              </a:rPr>
              <a:t>, P.B. (No date). </a:t>
            </a:r>
            <a:r>
              <a:rPr lang="en-GB" sz="1500" i="1" dirty="0">
                <a:latin typeface="Arial" panose="020B0604020202020204" pitchFamily="34" charset="0"/>
                <a:cs typeface="Arial" panose="020B0604020202020204" pitchFamily="34" charset="0"/>
              </a:rPr>
              <a:t>Transitioning to online teaching and learning: a discussion of barriers faced by educators and students in higher education during a global pandemic. </a:t>
            </a:r>
            <a:r>
              <a:rPr lang="en-GB" sz="1500" dirty="0">
                <a:latin typeface="Arial" panose="020B0604020202020204" pitchFamily="34" charset="0"/>
                <a:cs typeface="Arial" panose="020B0604020202020204" pitchFamily="34" charset="0"/>
              </a:rPr>
              <a:t>[Online]. Available at: </a:t>
            </a:r>
            <a:r>
              <a:rPr lang="en-GB" sz="1500" u="sng" dirty="0">
                <a:latin typeface="Arial" panose="020B0604020202020204" pitchFamily="34" charset="0"/>
                <a:cs typeface="Arial" panose="020B0604020202020204" pitchFamily="34" charset="0"/>
                <a:hlinkClick r:id="rId4"/>
              </a:rPr>
              <a:t>https://www.uel.ac.uk/sites/default/files/17393.pdf</a:t>
            </a:r>
            <a:r>
              <a:rPr lang="en-GB" sz="1500" dirty="0">
                <a:latin typeface="Arial" panose="020B0604020202020204" pitchFamily="34" charset="0"/>
                <a:cs typeface="Arial" panose="020B0604020202020204" pitchFamily="34" charset="0"/>
              </a:rPr>
              <a:t> </a:t>
            </a:r>
            <a:br>
              <a:rPr lang="en-GB" sz="1500" dirty="0">
                <a:latin typeface="Arial" panose="020B0604020202020204" pitchFamily="34" charset="0"/>
                <a:cs typeface="Arial" panose="020B0604020202020204" pitchFamily="34" charset="0"/>
              </a:rPr>
            </a:br>
            <a:r>
              <a:rPr lang="en-GB" sz="1500" dirty="0">
                <a:latin typeface="Arial" panose="020B0604020202020204" pitchFamily="34" charset="0"/>
                <a:cs typeface="Arial" panose="020B0604020202020204" pitchFamily="34" charset="0"/>
              </a:rPr>
              <a:t>(Accessed 27 March 2022)</a:t>
            </a: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43127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8910</TotalTime>
  <Words>2055</Words>
  <Application>Microsoft Macintosh PowerPoint</Application>
  <PresentationFormat>Widescreen</PresentationFormat>
  <Paragraphs>117</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How do we use technology to collaborate at UWTSD?</vt:lpstr>
      <vt:lpstr>Introduction</vt:lpstr>
      <vt:lpstr>Are staff and students confident in using technology to collaborate?</vt:lpstr>
      <vt:lpstr>Are staff and students confident in using technology to collaborate?</vt:lpstr>
      <vt:lpstr>The benefits for staff and students using technology to collaborate</vt:lpstr>
      <vt:lpstr>The disadvantages for staff and students using technology to collaborate</vt:lpstr>
      <vt:lpstr>Proposed method</vt:lpstr>
      <vt:lpstr>Hypothesis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dc:title>
  <dc:creator>Tahiya Ahmed (1919719)</dc:creator>
  <cp:lastModifiedBy>Tahiya Ahmed (1919719)</cp:lastModifiedBy>
  <cp:revision>2</cp:revision>
  <dcterms:created xsi:type="dcterms:W3CDTF">2022-04-08T09:15:30Z</dcterms:created>
  <dcterms:modified xsi:type="dcterms:W3CDTF">2022-04-14T13:46:24Z</dcterms:modified>
</cp:coreProperties>
</file>